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68" r:id="rId2"/>
    <p:sldId id="267" r:id="rId3"/>
    <p:sldId id="26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165" autoAdjust="0"/>
  </p:normalViewPr>
  <p:slideViewPr>
    <p:cSldViewPr snapToGrid="0" snapToObjects="1" showGuides="1">
      <p:cViewPr>
        <p:scale>
          <a:sx n="99" d="100"/>
          <a:sy n="99" d="100"/>
        </p:scale>
        <p:origin x="-9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2AED-F54D-334E-B352-25E519C2C0FB}" type="datetimeFigureOut">
              <a:rPr lang="en-US" smtClean="0"/>
              <a:t>8/20/14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CA336-A585-6543-B5F3-A148414A9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7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dirty="0" smtClean="0"/>
              <a:t>With</a:t>
            </a:r>
            <a:r>
              <a:rPr lang="en-US" sz="1200" baseline="0" dirty="0" smtClean="0"/>
              <a:t> regard to SH/NH asymmetry, t</a:t>
            </a:r>
            <a:r>
              <a:rPr lang="en-US" sz="1200" dirty="0" smtClean="0"/>
              <a:t>he situation is somewhat reversed with respect to high-level clouds where the observations show more optically-thick and optically-intermediate cloud tops at high-levels in the northern hemisphere</a:t>
            </a:r>
            <a:r>
              <a:rPr lang="en-US" sz="1200" baseline="0" dirty="0" smtClean="0"/>
              <a:t> (not shown here).  </a:t>
            </a:r>
            <a:r>
              <a:rPr lang="en-US" sz="1200" dirty="0" smtClean="0"/>
              <a:t>This is partially captured by the models. 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120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dirty="0" smtClean="0"/>
              <a:t>The reasons for this asymmetry are not immediately clear, but we speculate that this is related to the greater quantities of </a:t>
            </a:r>
            <a:r>
              <a:rPr lang="en-US" sz="1200" dirty="0" err="1" smtClean="0"/>
              <a:t>supercooled</a:t>
            </a:r>
            <a:r>
              <a:rPr lang="en-US" sz="1200" dirty="0" smtClean="0"/>
              <a:t> liquid water that have been identified based on CALIPSO measurements over SH oceans relative to NH oceans </a:t>
            </a:r>
            <a:r>
              <a:rPr lang="en-US" sz="1200" dirty="0" err="1" smtClean="0"/>
              <a:t>poleward</a:t>
            </a:r>
            <a:r>
              <a:rPr lang="en-US" sz="1200" dirty="0" smtClean="0"/>
              <a:t> of about 40 N/S  (e.g., Hu et al. 2010, Yi et al. 2014).   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CA336-A585-6543-B5F3-A148414A9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7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endParaRPr lang="en-US" dirty="0" smtClean="0"/>
          </a:p>
          <a:p>
            <a:r>
              <a:rPr lang="en-US" dirty="0" smtClean="0"/>
              <a:t>1) Details of analysis are published</a:t>
            </a:r>
            <a:r>
              <a:rPr lang="en-US" baseline="0" dirty="0" smtClean="0"/>
              <a:t> (</a:t>
            </a:r>
            <a:r>
              <a:rPr lang="en-US" dirty="0" smtClean="0"/>
              <a:t>Marchand,</a:t>
            </a:r>
            <a:r>
              <a:rPr lang="en-US" baseline="0" dirty="0" smtClean="0"/>
              <a:t> JGR 2013).  These figures represent more recent updates to the published figures. 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This</a:t>
            </a:r>
            <a:r>
              <a:rPr lang="en-US" baseline="0" dirty="0" smtClean="0"/>
              <a:t> is MODIS (MOD08/MYD08) collection 5.1 data.   There is a calibration issue with MODIS Terra (here labeled MODIS) that hopefully will be corrected as part of collection 6 processing.  This analysis was one of the first to identify this problem.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3) HTI = Hypothesis Test Interval.   Vale outside these bounds is 95% likely to be significantly different from zero (based on moving block bootstrap resampling test).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CA336-A585-6543-B5F3-A148414A99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5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endParaRPr lang="en-US" dirty="0" smtClean="0"/>
          </a:p>
          <a:p>
            <a:pPr marL="228600" indent="-228600">
              <a:buAutoNum type="arabicParenR"/>
            </a:pPr>
            <a:r>
              <a:rPr lang="en-US" dirty="0" smtClean="0"/>
              <a:t>Line plot on right</a:t>
            </a:r>
            <a:r>
              <a:rPr lang="en-US" baseline="0" dirty="0" smtClean="0"/>
              <a:t> shows the </a:t>
            </a:r>
            <a:r>
              <a:rPr lang="en-US" baseline="0" dirty="0" err="1" smtClean="0"/>
              <a:t>decompostion</a:t>
            </a:r>
            <a:r>
              <a:rPr lang="en-US" baseline="0" dirty="0" smtClean="0"/>
              <a:t> of total change in optically thick clouds due to change in the distribution of atmospheric states (red line), change of cloud amount within each state (blue line) and the residual/cross-term.   Change is NOT due to change in </a:t>
            </a:r>
            <a:r>
              <a:rPr lang="en-US" baseline="0" smtClean="0"/>
              <a:t>the distribution </a:t>
            </a:r>
            <a:r>
              <a:rPr lang="en-US" baseline="0" dirty="0" smtClean="0"/>
              <a:t>of states (e.g. less time spent in patterns with strong fronts) but IS do to subtle changes in average pattern with-in state. </a:t>
            </a:r>
          </a:p>
          <a:p>
            <a:pPr marL="228600" indent="-228600">
              <a:buAutoNum type="arabicParenR"/>
            </a:pPr>
            <a:endParaRPr lang="en-US" dirty="0" smtClean="0"/>
          </a:p>
          <a:p>
            <a:pPr marL="228600" indent="-228600">
              <a:buAutoNum type="arabicParenR"/>
            </a:pPr>
            <a:r>
              <a:rPr lang="en-US" dirty="0" smtClean="0"/>
              <a:t>The pressure pattern shown</a:t>
            </a:r>
            <a:r>
              <a:rPr lang="en-US" baseline="0" dirty="0" smtClean="0"/>
              <a:t> is essentially the Southern Annular mode for this region.    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3) The two states with the largest contributions #2 and #11, are the winter and summer season states for this same pattern.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4) The classification algorithm is somewhat similar to that published </a:t>
            </a:r>
            <a:r>
              <a:rPr lang="en-US" i="1" baseline="0" dirty="0" smtClean="0"/>
              <a:t>in Marchand et al. 2009</a:t>
            </a:r>
            <a:r>
              <a:rPr lang="en-US" baseline="0" dirty="0" smtClean="0"/>
              <a:t>, but has been redesigned to use MISR observations rather than radar data in the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5) This material has not yet been submitted for publication, but has been presented at recent meeting (SO workshop and CFMIP meeting in 2014)</a:t>
            </a:r>
          </a:p>
          <a:p>
            <a:pPr marL="0" indent="0">
              <a:buNone/>
            </a:pPr>
            <a:r>
              <a:rPr lang="en-US" baseline="0" dirty="0" smtClean="0"/>
              <a:t> statistical tests.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CA336-A585-6543-B5F3-A148414A99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2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5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2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2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B80EF-ADFD-9548-AB3A-2A4B945E8201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4BC0-5087-8949-AE12-10819D89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1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63647" y="601469"/>
            <a:ext cx="5391029" cy="6230875"/>
            <a:chOff x="1811237" y="261866"/>
            <a:chExt cx="5391029" cy="63174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" r="8832" b="4420"/>
            <a:stretch/>
          </p:blipFill>
          <p:spPr>
            <a:xfrm>
              <a:off x="1811237" y="261866"/>
              <a:ext cx="5391029" cy="6317491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2852200" y="3822914"/>
              <a:ext cx="2136261" cy="109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324969" y="4220010"/>
              <a:ext cx="2136261" cy="109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4670663" y="3833906"/>
              <a:ext cx="0" cy="38610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33"/>
          <p:cNvSpPr>
            <a:spLocks noChangeArrowheads="1"/>
          </p:cNvSpPr>
          <p:nvPr/>
        </p:nvSpPr>
        <p:spPr bwMode="auto">
          <a:xfrm>
            <a:off x="102837" y="67941"/>
            <a:ext cx="8938327" cy="738664"/>
          </a:xfrm>
          <a:prstGeom prst="rect">
            <a:avLst/>
          </a:prstGeom>
          <a:solidFill>
            <a:srgbClr val="C8C8C8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Climate Model Evaluation</a:t>
            </a:r>
            <a:endParaRPr lang="en-US" sz="1600" b="1" i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b="1" dirty="0" smtClean="0"/>
              <a:t>[MISR CTH-OD data are being used in evaluation of climate models]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790538"/>
            <a:ext cx="3823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latin typeface="+mj-lt"/>
              </a:rPr>
              <a:t>Zonal </a:t>
            </a:r>
            <a:r>
              <a:rPr lang="en-US" sz="2100" b="1" dirty="0" smtClean="0">
                <a:latin typeface="+mj-lt"/>
              </a:rPr>
              <a:t>profiles of MISR observed / simulated </a:t>
            </a:r>
            <a:r>
              <a:rPr lang="en-US" sz="2100" b="1" dirty="0" smtClean="0">
                <a:latin typeface="+mj-lt"/>
              </a:rPr>
              <a:t>m</a:t>
            </a:r>
            <a:r>
              <a:rPr lang="en-US" sz="2100" b="1" dirty="0" smtClean="0">
                <a:latin typeface="+mj-lt"/>
              </a:rPr>
              <a:t>id-level (3-7 km) </a:t>
            </a:r>
            <a:r>
              <a:rPr lang="en-US" sz="2100" b="1" dirty="0" smtClean="0">
                <a:latin typeface="+mj-lt"/>
              </a:rPr>
              <a:t>cloud by optical-depth</a:t>
            </a:r>
            <a:r>
              <a:rPr lang="en-US" sz="2400" dirty="0" smtClean="0"/>
              <a:t>	</a:t>
            </a:r>
            <a:endParaRPr lang="en-US" sz="24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11219" r="23430" b="83686"/>
          <a:stretch/>
        </p:blipFill>
        <p:spPr>
          <a:xfrm>
            <a:off x="4605142" y="841632"/>
            <a:ext cx="4542247" cy="4892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65" y="1808817"/>
            <a:ext cx="3712035" cy="50167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Model output was obtained using the MISR-simulator which is part of the CFMIP Observation Simulator Package, COSP (</a:t>
            </a:r>
            <a:r>
              <a:rPr lang="en-US" sz="1600" i="1" dirty="0" err="1" smtClean="0">
                <a:solidFill>
                  <a:prstClr val="black"/>
                </a:solidFill>
              </a:rPr>
              <a:t>Bodas-salcedo</a:t>
            </a:r>
            <a:r>
              <a:rPr lang="en-US" sz="1600" i="1" dirty="0" smtClean="0">
                <a:solidFill>
                  <a:prstClr val="black"/>
                </a:solidFill>
              </a:rPr>
              <a:t> et al. 2011, Marchand and Ackerman 2010).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MISR retrieval of cloud-top-height (CTH) is based on a geometric (stereo) technique and provides unbiased   </a:t>
            </a:r>
            <a:r>
              <a:rPr lang="en-US" sz="1600" dirty="0" smtClean="0"/>
              <a:t>retrievals for mid</a:t>
            </a:r>
            <a:r>
              <a:rPr lang="en-US" sz="1600" dirty="0"/>
              <a:t>-level </a:t>
            </a:r>
            <a:r>
              <a:rPr lang="en-US" sz="1600" dirty="0" smtClean="0"/>
              <a:t>clouds.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All CMIP5/CFMIP2 models shown here under predict optically-thin mid-level cloud amount and frequently over predict optically thick mid-level cloud.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dirty="0"/>
              <a:t>models produce roughly the same total amount of mid-level cloud in </a:t>
            </a:r>
            <a:r>
              <a:rPr lang="en-US" sz="1600" dirty="0" smtClean="0"/>
              <a:t>the </a:t>
            </a:r>
            <a:r>
              <a:rPr lang="en-US" sz="1600" dirty="0"/>
              <a:t>southern and northern hemisphere </a:t>
            </a:r>
            <a:r>
              <a:rPr lang="en-US" sz="1600" dirty="0" err="1" smtClean="0"/>
              <a:t>extratropics</a:t>
            </a:r>
            <a:r>
              <a:rPr lang="en-US" sz="1600" dirty="0" smtClean="0"/>
              <a:t>.  MISR show </a:t>
            </a:r>
            <a:r>
              <a:rPr lang="en-US" sz="1600" dirty="0"/>
              <a:t>greater amounts of mid-level cloud, due principally to optically-intermediate cloud, in the southern </a:t>
            </a:r>
            <a:r>
              <a:rPr lang="en-US" sz="1600" dirty="0" smtClean="0"/>
              <a:t>hemisphere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231082" y="3757226"/>
            <a:ext cx="551206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FF0000"/>
                </a:solidFill>
              </a:rPr>
              <a:t> Thick          </a:t>
            </a:r>
            <a:r>
              <a:rPr lang="en-US" dirty="0" smtClean="0">
                <a:solidFill>
                  <a:srgbClr val="FF0000"/>
                </a:solidFill>
              </a:rPr>
              <a:t>Intermediate        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hin                     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6553" y="6559977"/>
            <a:ext cx="230312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(</a:t>
            </a:r>
            <a:r>
              <a:rPr lang="en-US" sz="1600" i="1" dirty="0">
                <a:solidFill>
                  <a:prstClr val="black"/>
                </a:solidFill>
              </a:rPr>
              <a:t>Hillman et al. in prep.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7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82004" y="152400"/>
            <a:ext cx="877999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pic>
        <p:nvPicPr>
          <p:cNvPr id="5" name="Picture 4" descr="60NS_CTH_OD_trends_MISR_and_MODIS_2001_to_2013_CF_OD_&gt;_23.0_All_Height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5641" r="4460"/>
          <a:stretch/>
        </p:blipFill>
        <p:spPr>
          <a:xfrm>
            <a:off x="-9404" y="534957"/>
            <a:ext cx="9048817" cy="3489414"/>
          </a:xfrm>
          <a:prstGeom prst="rect">
            <a:avLst/>
          </a:prstGeom>
        </p:spPr>
      </p:pic>
      <p:pic>
        <p:nvPicPr>
          <p:cNvPr id="6" name="Picture 5" descr="MISR_CF_change_map_2001_to_2011_OD_&gt;_23.0_All_Heights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5479" r="7608" b="36708"/>
          <a:stretch/>
        </p:blipFill>
        <p:spPr>
          <a:xfrm>
            <a:off x="358726" y="3880906"/>
            <a:ext cx="6120350" cy="2321263"/>
          </a:xfrm>
          <a:prstGeom prst="rect">
            <a:avLst/>
          </a:prstGeom>
        </p:spPr>
      </p:pic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102837" y="119253"/>
            <a:ext cx="8938327" cy="738664"/>
          </a:xfrm>
          <a:prstGeom prst="rect">
            <a:avLst/>
          </a:prstGeom>
          <a:solidFill>
            <a:srgbClr val="C8C8C8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Trends/Changes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Optically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-Thick (OD&gt;23)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Amount</a:t>
            </a:r>
            <a:endParaRPr lang="en-US" sz="1600" b="1" i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sz="1800" b="1" dirty="0" smtClean="0"/>
              <a:t>[MISR and MODIS datasets are revealing small decadal changes in some cloud properties]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4705" y="3321004"/>
            <a:ext cx="2611995" cy="286232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Both </a:t>
            </a:r>
            <a:r>
              <a:rPr lang="en-US" b="1" dirty="0" smtClean="0">
                <a:solidFill>
                  <a:srgbClr val="FF0000"/>
                </a:solidFill>
              </a:rPr>
              <a:t>MISR and MODIS </a:t>
            </a:r>
            <a:r>
              <a:rPr lang="en-US" dirty="0" smtClean="0">
                <a:solidFill>
                  <a:prstClr val="black"/>
                </a:solidFill>
              </a:rPr>
              <a:t>datasets show no statistically significant change in total cloud fraction over ocean over the last 13 yea</a:t>
            </a:r>
            <a:r>
              <a:rPr lang="en-US" dirty="0" smtClean="0"/>
              <a:t>rs, but do </a:t>
            </a:r>
            <a:r>
              <a:rPr lang="en-US" b="1" dirty="0" smtClean="0">
                <a:solidFill>
                  <a:srgbClr val="FF0000"/>
                </a:solidFill>
              </a:rPr>
              <a:t>show a decrease in the area covered by the optically thickest clouds</a:t>
            </a:r>
          </a:p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(Marchand, JGR 2013).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833" y="6136575"/>
            <a:ext cx="878716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The change in optically thick cloud </a:t>
            </a:r>
            <a:r>
              <a:rPr lang="en-US" b="1" dirty="0" smtClean="0">
                <a:solidFill>
                  <a:srgbClr val="FF0000"/>
                </a:solidFill>
              </a:rPr>
              <a:t>has occurred primarily in the </a:t>
            </a:r>
            <a:r>
              <a:rPr lang="en-US" b="1" dirty="0" err="1" smtClean="0">
                <a:solidFill>
                  <a:srgbClr val="FF0000"/>
                </a:solidFill>
              </a:rPr>
              <a:t>extratropics</a:t>
            </a:r>
            <a:r>
              <a:rPr lang="en-US" b="1" dirty="0" smtClean="0">
                <a:solidFill>
                  <a:srgbClr val="FF0000"/>
                </a:solidFill>
              </a:rPr>
              <a:t> of both hemispheres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i="1" dirty="0" smtClean="0">
                <a:solidFill>
                  <a:prstClr val="black"/>
                </a:solidFill>
              </a:rPr>
              <a:t>dots represent changes that are significant at the 95% level of confidence</a:t>
            </a:r>
            <a:r>
              <a:rPr lang="en-US" dirty="0" smtClean="0">
                <a:solidFill>
                  <a:prstClr val="black"/>
                </a:solidFill>
              </a:rPr>
              <a:t>).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5056481" y="2836370"/>
            <a:ext cx="1368224" cy="7064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5" r="50325" b="35986"/>
          <a:stretch/>
        </p:blipFill>
        <p:spPr>
          <a:xfrm>
            <a:off x="4606621" y="5277319"/>
            <a:ext cx="4542266" cy="1587596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82004" y="152400"/>
            <a:ext cx="877999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102837" y="119253"/>
            <a:ext cx="8938327" cy="738664"/>
          </a:xfrm>
          <a:prstGeom prst="rect">
            <a:avLst/>
          </a:prstGeom>
          <a:solidFill>
            <a:srgbClr val="C8C8C8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Analysis of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South Pacific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loud Trends using Synoptic Classification</a:t>
            </a:r>
            <a:endParaRPr lang="en-US" sz="1600" b="1" i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en-US" sz="1800" b="1" dirty="0" smtClean="0"/>
              <a:t>[Changes in MISR cloud </a:t>
            </a:r>
            <a:r>
              <a:rPr lang="en-US" b="1" dirty="0"/>
              <a:t>a</a:t>
            </a:r>
            <a:r>
              <a:rPr lang="en-US" sz="1800" b="1" dirty="0" smtClean="0"/>
              <a:t>mounts are associated with the Southern Annular Mode]</a:t>
            </a:r>
            <a:endParaRPr lang="en-US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35263" r="50059" b="37976"/>
          <a:stretch/>
        </p:blipFill>
        <p:spPr>
          <a:xfrm>
            <a:off x="4685090" y="3842224"/>
            <a:ext cx="4463797" cy="1467194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00475" y="896584"/>
            <a:ext cx="4689128" cy="3996650"/>
            <a:chOff x="228598" y="166686"/>
            <a:chExt cx="8915402" cy="6691314"/>
          </a:xfrm>
        </p:grpSpPr>
        <p:sp>
          <p:nvSpPr>
            <p:cNvPr id="84" name="Rectangle 83"/>
            <p:cNvSpPr/>
            <p:nvPr/>
          </p:nvSpPr>
          <p:spPr>
            <a:xfrm>
              <a:off x="228600" y="166688"/>
              <a:ext cx="8915400" cy="6691312"/>
            </a:xfrm>
            <a:prstGeom prst="rect">
              <a:avLst/>
            </a:prstGeom>
            <a:gradFill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28598" y="166686"/>
              <a:ext cx="8839202" cy="6538914"/>
              <a:chOff x="228598" y="166686"/>
              <a:chExt cx="8839202" cy="6538914"/>
            </a:xfrm>
          </p:grpSpPr>
          <p:sp>
            <p:nvSpPr>
              <p:cNvPr id="86" name="Line 5"/>
              <p:cNvSpPr>
                <a:spLocks noChangeShapeType="1"/>
              </p:cNvSpPr>
              <p:nvPr/>
            </p:nvSpPr>
            <p:spPr bwMode="auto">
              <a:xfrm>
                <a:off x="2500313" y="704850"/>
                <a:ext cx="57943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7" name="Text Box 6"/>
              <p:cNvSpPr txBox="1">
                <a:spLocks noChangeArrowheads="1"/>
              </p:cNvSpPr>
              <p:nvPr/>
            </p:nvSpPr>
            <p:spPr bwMode="auto">
              <a:xfrm>
                <a:off x="3079750" y="247650"/>
                <a:ext cx="1162050" cy="9144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>
                    <a:solidFill>
                      <a:schemeClr val="bg1"/>
                    </a:solidFill>
                    <a:latin typeface="Arial" charset="0"/>
                  </a:rPr>
                  <a:t>Neural Network / </a:t>
                </a:r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Initial States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88" name="Line 7"/>
              <p:cNvSpPr>
                <a:spLocks noChangeShapeType="1"/>
              </p:cNvSpPr>
              <p:nvPr/>
            </p:nvSpPr>
            <p:spPr bwMode="auto">
              <a:xfrm>
                <a:off x="3660775" y="1162050"/>
                <a:ext cx="0" cy="3429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9" name="Text Box 8"/>
              <p:cNvSpPr txBox="1">
                <a:spLocks noChangeArrowheads="1"/>
              </p:cNvSpPr>
              <p:nvPr/>
            </p:nvSpPr>
            <p:spPr bwMode="auto">
              <a:xfrm>
                <a:off x="3079750" y="1504950"/>
                <a:ext cx="1162050" cy="9144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Division test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0" name="AutoShape 9"/>
              <p:cNvSpPr>
                <a:spLocks noChangeArrowheads="1"/>
              </p:cNvSpPr>
              <p:nvPr/>
            </p:nvSpPr>
            <p:spPr bwMode="auto">
              <a:xfrm>
                <a:off x="1193800" y="361950"/>
                <a:ext cx="1349375" cy="757238"/>
              </a:xfrm>
              <a:prstGeom prst="flowChartMultidocumen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r>
                  <a:rPr lang="en-US" sz="700" dirty="0" smtClean="0">
                    <a:solidFill>
                      <a:schemeClr val="bg1"/>
                    </a:solidFill>
                    <a:latin typeface="Arial" charset="0"/>
                  </a:rPr>
                  <a:t>NWP dataset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1" name="AutoShape 10"/>
              <p:cNvSpPr>
                <a:spLocks noChangeArrowheads="1"/>
              </p:cNvSpPr>
              <p:nvPr/>
            </p:nvSpPr>
            <p:spPr bwMode="auto">
              <a:xfrm>
                <a:off x="2833831" y="2667000"/>
                <a:ext cx="1639887" cy="1365250"/>
              </a:xfrm>
              <a:prstGeom prst="diamond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tIns="0" anchor="ctr" anchorCtr="1"/>
              <a:lstStyle/>
              <a:p>
                <a:pPr algn="ctr" eaLnBrk="1" hangingPunct="1"/>
                <a:r>
                  <a:rPr lang="en-US" sz="700" dirty="0" smtClean="0">
                    <a:solidFill>
                      <a:schemeClr val="bg1"/>
                    </a:solidFill>
                    <a:latin typeface="Arial" charset="0"/>
                  </a:rPr>
                  <a:t>Any state divisible ?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2" name="Line 11"/>
              <p:cNvSpPr>
                <a:spLocks noChangeShapeType="1"/>
              </p:cNvSpPr>
              <p:nvPr/>
            </p:nvSpPr>
            <p:spPr bwMode="auto">
              <a:xfrm>
                <a:off x="3660775" y="2419350"/>
                <a:ext cx="0" cy="2476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3" name="Line 12"/>
              <p:cNvSpPr>
                <a:spLocks noChangeShapeType="1"/>
              </p:cNvSpPr>
              <p:nvPr/>
            </p:nvSpPr>
            <p:spPr bwMode="auto">
              <a:xfrm flipH="1">
                <a:off x="3654281" y="4038599"/>
                <a:ext cx="0" cy="35401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4" name="Line 13"/>
              <p:cNvSpPr>
                <a:spLocks noChangeShapeType="1"/>
              </p:cNvSpPr>
              <p:nvPr/>
            </p:nvSpPr>
            <p:spPr bwMode="auto">
              <a:xfrm>
                <a:off x="4481369" y="3355975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5" name="Text Box 14"/>
              <p:cNvSpPr txBox="1">
                <a:spLocks noChangeArrowheads="1"/>
              </p:cNvSpPr>
              <p:nvPr/>
            </p:nvSpPr>
            <p:spPr bwMode="auto">
              <a:xfrm>
                <a:off x="3733800" y="3954463"/>
                <a:ext cx="623888" cy="2365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600" b="0" dirty="0" smtClean="0">
                    <a:solidFill>
                      <a:schemeClr val="bg1"/>
                    </a:solidFill>
                    <a:latin typeface="Arial" charset="0"/>
                  </a:rPr>
                  <a:t>NO</a:t>
                </a:r>
                <a:endParaRPr lang="en-US" sz="9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6" name="Text Box 15"/>
              <p:cNvSpPr txBox="1">
                <a:spLocks noChangeArrowheads="1"/>
              </p:cNvSpPr>
              <p:nvPr/>
            </p:nvSpPr>
            <p:spPr bwMode="auto">
              <a:xfrm>
                <a:off x="4302125" y="2906713"/>
                <a:ext cx="633413" cy="2460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600" b="0" dirty="0" smtClean="0">
                    <a:solidFill>
                      <a:schemeClr val="bg1"/>
                    </a:solidFill>
                    <a:latin typeface="Arial" charset="0"/>
                  </a:rPr>
                  <a:t>YES</a:t>
                </a:r>
                <a:endParaRPr lang="en-US" sz="9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7" name="Text Box 16"/>
              <p:cNvSpPr txBox="1">
                <a:spLocks noChangeArrowheads="1"/>
              </p:cNvSpPr>
              <p:nvPr/>
            </p:nvSpPr>
            <p:spPr bwMode="auto">
              <a:xfrm>
                <a:off x="5035550" y="2906712"/>
                <a:ext cx="1303480" cy="938291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Divide state to form two new states.</a:t>
                </a:r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8" name="Text Box 17"/>
              <p:cNvSpPr txBox="1">
                <a:spLocks noChangeArrowheads="1"/>
              </p:cNvSpPr>
              <p:nvPr/>
            </p:nvSpPr>
            <p:spPr bwMode="auto">
              <a:xfrm>
                <a:off x="5045682" y="1528980"/>
                <a:ext cx="1720850" cy="754063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Resort NWP “snapshots” into new set of states 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9" name="Line 20"/>
              <p:cNvSpPr>
                <a:spLocks noChangeShapeType="1"/>
              </p:cNvSpPr>
              <p:nvPr/>
            </p:nvSpPr>
            <p:spPr bwMode="auto">
              <a:xfrm flipH="1" flipV="1">
                <a:off x="6766532" y="1873249"/>
                <a:ext cx="77726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0" name="Line 21"/>
              <p:cNvSpPr>
                <a:spLocks noChangeShapeType="1"/>
              </p:cNvSpPr>
              <p:nvPr/>
            </p:nvSpPr>
            <p:spPr bwMode="auto">
              <a:xfrm flipH="1">
                <a:off x="4232274" y="1873250"/>
                <a:ext cx="81340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1" name="Line 23"/>
              <p:cNvSpPr>
                <a:spLocks noChangeShapeType="1"/>
              </p:cNvSpPr>
              <p:nvPr/>
            </p:nvSpPr>
            <p:spPr bwMode="auto">
              <a:xfrm>
                <a:off x="5577031" y="5641975"/>
                <a:ext cx="0" cy="45402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2" name="Text Box 25"/>
              <p:cNvSpPr txBox="1">
                <a:spLocks noChangeArrowheads="1"/>
              </p:cNvSpPr>
              <p:nvPr/>
            </p:nvSpPr>
            <p:spPr bwMode="auto">
              <a:xfrm>
                <a:off x="4898951" y="5681662"/>
                <a:ext cx="1069975" cy="2619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600" b="0" dirty="0">
                    <a:solidFill>
                      <a:schemeClr val="bg1"/>
                    </a:solidFill>
                    <a:latin typeface="Arial" charset="0"/>
                  </a:rPr>
                  <a:t>YES</a:t>
                </a:r>
                <a:endParaRPr lang="en-US" sz="9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03" name="Text Box 27"/>
              <p:cNvSpPr txBox="1">
                <a:spLocks noChangeArrowheads="1"/>
              </p:cNvSpPr>
              <p:nvPr/>
            </p:nvSpPr>
            <p:spPr bwMode="auto">
              <a:xfrm>
                <a:off x="3071811" y="4392613"/>
                <a:ext cx="1160463" cy="9906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Distinctness test</a:t>
                </a:r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  <a:p>
                <a:pPr eaLnBrk="1" hangingPunct="1"/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  <a:p>
                <a:pPr eaLnBrk="1" hangingPunct="1"/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04" name="Line 28"/>
              <p:cNvSpPr>
                <a:spLocks noChangeShapeType="1"/>
              </p:cNvSpPr>
              <p:nvPr/>
            </p:nvSpPr>
            <p:spPr bwMode="auto">
              <a:xfrm>
                <a:off x="6339030" y="4953000"/>
                <a:ext cx="120476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5" name="Rectangle 58"/>
              <p:cNvSpPr>
                <a:spLocks noChangeArrowheads="1"/>
              </p:cNvSpPr>
              <p:nvPr/>
            </p:nvSpPr>
            <p:spPr bwMode="auto">
              <a:xfrm>
                <a:off x="4481368" y="166686"/>
                <a:ext cx="4586432" cy="13382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r>
                  <a:rPr lang="en-US" sz="1600" dirty="0" smtClean="0">
                    <a:solidFill>
                      <a:srgbClr val="FFCC66"/>
                    </a:solidFill>
                  </a:rPr>
                  <a:t>Automated </a:t>
                </a:r>
              </a:p>
              <a:p>
                <a:r>
                  <a:rPr lang="en-US" sz="1600" dirty="0" smtClean="0">
                    <a:solidFill>
                      <a:srgbClr val="FFCC66"/>
                    </a:solidFill>
                  </a:rPr>
                  <a:t>Large-scale classification</a:t>
                </a:r>
                <a:endParaRPr lang="en-US" sz="1600" b="0" dirty="0">
                  <a:solidFill>
                    <a:srgbClr val="FFCC66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57174" y="1906012"/>
                <a:ext cx="2605090" cy="2009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 smtClean="0">
                    <a:solidFill>
                      <a:srgbClr val="FFFF00"/>
                    </a:solidFill>
                  </a:rPr>
                  <a:t>ERA</a:t>
                </a:r>
                <a:r>
                  <a:rPr lang="en-US" sz="1200" dirty="0">
                    <a:solidFill>
                      <a:srgbClr val="FFFF00"/>
                    </a:solidFill>
                  </a:rPr>
                  <a:t>-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Interim surface </a:t>
                </a:r>
                <a:r>
                  <a:rPr lang="en-US" sz="1200" dirty="0">
                    <a:solidFill>
                      <a:srgbClr val="FFFF00"/>
                    </a:solidFill>
                  </a:rPr>
                  <a:t>p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ressure plus</a:t>
                </a:r>
              </a:p>
              <a:p>
                <a:r>
                  <a:rPr lang="en-US" sz="1200" dirty="0" smtClean="0">
                    <a:solidFill>
                      <a:srgbClr val="FFFF00"/>
                    </a:solidFill>
                  </a:rPr>
                  <a:t>T</a:t>
                </a:r>
                <a:r>
                  <a:rPr lang="en-US" sz="1200" dirty="0">
                    <a:solidFill>
                      <a:srgbClr val="FFFF00"/>
                    </a:solidFill>
                  </a:rPr>
                  <a:t>, U, V, 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RH</a:t>
                </a:r>
                <a:r>
                  <a:rPr lang="en-US" sz="1200" dirty="0">
                    <a:solidFill>
                      <a:srgbClr val="FFFF00"/>
                    </a:solidFill>
                  </a:rPr>
                  <a:t> 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o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n</a:t>
                </a:r>
              </a:p>
              <a:p>
                <a:r>
                  <a:rPr lang="en-US" sz="1200" dirty="0" smtClean="0">
                    <a:solidFill>
                      <a:srgbClr val="FFFF00"/>
                    </a:solidFill>
                  </a:rPr>
                  <a:t>7 </a:t>
                </a:r>
                <a:r>
                  <a:rPr lang="en-US" sz="1200" dirty="0">
                    <a:solidFill>
                      <a:srgbClr val="FFFF00"/>
                    </a:solidFill>
                  </a:rPr>
                  <a:t>vertical 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levels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, </a:t>
                </a:r>
              </a:p>
              <a:p>
                <a:r>
                  <a:rPr lang="en-US" sz="1200" dirty="0" smtClean="0">
                    <a:solidFill>
                      <a:srgbClr val="FFFF00"/>
                    </a:solidFill>
                  </a:rPr>
                  <a:t>4x </a:t>
                </a:r>
                <a:r>
                  <a:rPr lang="en-US" sz="1200" dirty="0" smtClean="0">
                    <a:solidFill>
                      <a:srgbClr val="FFFF00"/>
                    </a:solidFill>
                  </a:rPr>
                  <a:t>daily.</a:t>
                </a:r>
                <a:endParaRPr lang="en-US" sz="12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07" name="Curved Connector 106"/>
              <p:cNvCxnSpPr/>
              <p:nvPr/>
            </p:nvCxnSpPr>
            <p:spPr>
              <a:xfrm rot="10800000">
                <a:off x="1084387" y="1309691"/>
                <a:ext cx="744414" cy="457231"/>
              </a:xfrm>
              <a:prstGeom prst="curvedConnector3">
                <a:avLst/>
              </a:prstGeom>
              <a:ln>
                <a:tailEnd type="arrow"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Line 11"/>
              <p:cNvSpPr>
                <a:spLocks noChangeShapeType="1"/>
              </p:cNvSpPr>
              <p:nvPr/>
            </p:nvSpPr>
            <p:spPr bwMode="auto">
              <a:xfrm flipV="1">
                <a:off x="6324600" y="3389529"/>
                <a:ext cx="120736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9" name="AutoShape 10"/>
              <p:cNvSpPr>
                <a:spLocks noChangeArrowheads="1"/>
              </p:cNvSpPr>
              <p:nvPr/>
            </p:nvSpPr>
            <p:spPr bwMode="auto">
              <a:xfrm>
                <a:off x="4760913" y="4270375"/>
                <a:ext cx="1639887" cy="1365250"/>
              </a:xfrm>
              <a:prstGeom prst="diamond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tIns="0" anchor="ctr" anchorCtr="1"/>
              <a:lstStyle/>
              <a:p>
                <a:pPr algn="ctr" eaLnBrk="1" hangingPunct="1"/>
                <a:r>
                  <a:rPr lang="en-US" sz="700" dirty="0" smtClean="0">
                    <a:solidFill>
                      <a:schemeClr val="bg1"/>
                    </a:solidFill>
                    <a:latin typeface="Arial" charset="0"/>
                  </a:rPr>
                  <a:t>All states distinct </a:t>
                </a:r>
                <a:r>
                  <a:rPr lang="en-US" sz="700" dirty="0" smtClean="0">
                    <a:solidFill>
                      <a:schemeClr val="bg1"/>
                    </a:solidFill>
                    <a:latin typeface="Arial" charset="0"/>
                  </a:rPr>
                  <a:t>?</a:t>
                </a:r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0" name="Line 28"/>
              <p:cNvSpPr>
                <a:spLocks noChangeShapeType="1"/>
              </p:cNvSpPr>
              <p:nvPr/>
            </p:nvSpPr>
            <p:spPr bwMode="auto">
              <a:xfrm flipV="1">
                <a:off x="7531968" y="1873247"/>
                <a:ext cx="11829" cy="178435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1" name="Line 13"/>
              <p:cNvSpPr>
                <a:spLocks noChangeShapeType="1"/>
              </p:cNvSpPr>
              <p:nvPr/>
            </p:nvSpPr>
            <p:spPr bwMode="auto">
              <a:xfrm>
                <a:off x="4232274" y="4953000"/>
                <a:ext cx="539607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2" name="Text Box 14"/>
              <p:cNvSpPr txBox="1">
                <a:spLocks noChangeArrowheads="1"/>
              </p:cNvSpPr>
              <p:nvPr/>
            </p:nvSpPr>
            <p:spPr bwMode="auto">
              <a:xfrm>
                <a:off x="6207438" y="4572000"/>
                <a:ext cx="623888" cy="2365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600" b="0" dirty="0" smtClean="0">
                    <a:solidFill>
                      <a:schemeClr val="bg1"/>
                    </a:solidFill>
                    <a:latin typeface="Arial" charset="0"/>
                  </a:rPr>
                  <a:t>NO</a:t>
                </a:r>
                <a:endParaRPr lang="en-US" sz="9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3" name="Hexagon 112"/>
              <p:cNvSpPr/>
              <p:nvPr/>
            </p:nvSpPr>
            <p:spPr>
              <a:xfrm>
                <a:off x="8007096" y="5638800"/>
                <a:ext cx="1060704" cy="914400"/>
              </a:xfrm>
              <a:prstGeom prst="hexagon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 smtClean="0">
                    <a:solidFill>
                      <a:schemeClr val="bg1"/>
                    </a:solidFill>
                  </a:rPr>
                  <a:t>Done</a:t>
                </a:r>
                <a:endParaRPr lang="en-US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Line 13"/>
              <p:cNvSpPr>
                <a:spLocks noChangeShapeType="1"/>
              </p:cNvSpPr>
              <p:nvPr/>
            </p:nvSpPr>
            <p:spPr bwMode="auto">
              <a:xfrm flipH="1" flipV="1">
                <a:off x="5597810" y="6096000"/>
                <a:ext cx="498190" cy="14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5" name="Rectangle 58"/>
              <p:cNvSpPr>
                <a:spLocks noChangeArrowheads="1"/>
              </p:cNvSpPr>
              <p:nvPr/>
            </p:nvSpPr>
            <p:spPr bwMode="auto">
              <a:xfrm>
                <a:off x="228598" y="5524501"/>
                <a:ext cx="4706939" cy="1181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r>
                  <a:rPr lang="en-US" sz="1200" dirty="0" smtClean="0">
                    <a:solidFill>
                      <a:srgbClr val="FFCC66"/>
                    </a:solidFill>
                  </a:rPr>
                  <a:t>Objective is to divide the wide range of large-scale weather patterns into a finite set of types with distinct cloud occurrence profiles.</a:t>
                </a:r>
                <a:endParaRPr lang="en-US" sz="1200" b="0" dirty="0">
                  <a:solidFill>
                    <a:srgbClr val="FFCC66"/>
                  </a:solidFill>
                </a:endParaRPr>
              </a:p>
            </p:txBody>
          </p:sp>
          <p:sp>
            <p:nvSpPr>
              <p:cNvPr id="116" name="Text Box 16"/>
              <p:cNvSpPr txBox="1">
                <a:spLocks noChangeArrowheads="1"/>
              </p:cNvSpPr>
              <p:nvPr/>
            </p:nvSpPr>
            <p:spPr bwMode="auto">
              <a:xfrm>
                <a:off x="6132966" y="5459413"/>
                <a:ext cx="1445106" cy="1246187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Aggregate nearby states to obtain </a:t>
                </a:r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minimum number </a:t>
                </a:r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of obs. per state.</a:t>
                </a:r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  <a:p>
                <a:pPr eaLnBrk="1" hangingPunct="1"/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  <a:p>
                <a:pPr eaLnBrk="1" hangingPunct="1"/>
                <a:endParaRPr lang="en-US" sz="10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7" name="Line 13"/>
              <p:cNvSpPr>
                <a:spLocks noChangeShapeType="1"/>
              </p:cNvSpPr>
              <p:nvPr/>
            </p:nvSpPr>
            <p:spPr bwMode="auto">
              <a:xfrm flipH="1">
                <a:off x="7579010" y="6096000"/>
                <a:ext cx="428086" cy="14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8" name="Text Box 16"/>
              <p:cNvSpPr txBox="1">
                <a:spLocks noChangeArrowheads="1"/>
              </p:cNvSpPr>
              <p:nvPr/>
            </p:nvSpPr>
            <p:spPr bwMode="auto">
              <a:xfrm>
                <a:off x="6880229" y="3657600"/>
                <a:ext cx="1303480" cy="938291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700" b="0" dirty="0" smtClean="0">
                    <a:solidFill>
                      <a:schemeClr val="bg1"/>
                    </a:solidFill>
                    <a:latin typeface="Arial" charset="0"/>
                  </a:rPr>
                  <a:t>Remove smaller of two states.</a:t>
                </a:r>
                <a:endParaRPr lang="en-US" sz="700" b="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119" name="Line 28"/>
              <p:cNvSpPr>
                <a:spLocks noChangeShapeType="1"/>
              </p:cNvSpPr>
              <p:nvPr/>
            </p:nvSpPr>
            <p:spPr bwMode="auto">
              <a:xfrm flipV="1">
                <a:off x="7537883" y="4595890"/>
                <a:ext cx="5916" cy="35710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/>
              </a:p>
            </p:txBody>
          </p:sp>
        </p:grpSp>
      </p:grpSp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6495" b="1990"/>
          <a:stretch/>
        </p:blipFill>
        <p:spPr>
          <a:xfrm>
            <a:off x="4812464" y="1238342"/>
            <a:ext cx="3416034" cy="2722052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0" y="4843342"/>
            <a:ext cx="491823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An automated objective classification approach has been used to examine MISR trends as a function of large-scale dynamic states / patterns.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smtClean="0"/>
              <a:t>Observed changes in cloud amount are </a:t>
            </a:r>
            <a:r>
              <a:rPr lang="en-US" sz="1600" b="1" dirty="0" smtClean="0">
                <a:solidFill>
                  <a:srgbClr val="FF0000"/>
                </a:solidFill>
              </a:rPr>
              <a:t>NOT </a:t>
            </a:r>
            <a:r>
              <a:rPr lang="en-US" sz="1600" b="1" dirty="0">
                <a:solidFill>
                  <a:srgbClr val="FF0000"/>
                </a:solidFill>
              </a:rPr>
              <a:t>due to a change in the distribution of </a:t>
            </a:r>
            <a:r>
              <a:rPr lang="en-US" sz="1600" b="1" dirty="0" smtClean="0">
                <a:solidFill>
                  <a:srgbClr val="FF0000"/>
                </a:solidFill>
              </a:rPr>
              <a:t>dynamical states</a:t>
            </a:r>
            <a:r>
              <a:rPr lang="en-US" sz="1600" dirty="0" smtClean="0"/>
              <a:t>, </a:t>
            </a:r>
            <a:r>
              <a:rPr lang="en-US" sz="1600" dirty="0"/>
              <a:t>but relatively subtle </a:t>
            </a:r>
            <a:r>
              <a:rPr lang="en-US" sz="1600" b="1" dirty="0">
                <a:solidFill>
                  <a:schemeClr val="tx2"/>
                </a:solidFill>
              </a:rPr>
              <a:t>changes in position and strength of </a:t>
            </a:r>
            <a:r>
              <a:rPr lang="en-US" sz="1600" b="1" dirty="0" err="1">
                <a:solidFill>
                  <a:schemeClr val="tx2"/>
                </a:solidFill>
              </a:rPr>
              <a:t>baroclinic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</a:rPr>
              <a:t>systems</a:t>
            </a:r>
            <a:r>
              <a:rPr lang="en-US" sz="1600" i="1" dirty="0">
                <a:solidFill>
                  <a:schemeClr val="tx2"/>
                </a:solidFill>
              </a:rPr>
              <a:t> </a:t>
            </a:r>
            <a:r>
              <a:rPr lang="en-US" sz="1600" dirty="0" smtClean="0"/>
              <a:t>consistent </a:t>
            </a:r>
            <a:r>
              <a:rPr lang="en-US" sz="1600" dirty="0"/>
              <a:t>with an overall strengthening of the </a:t>
            </a:r>
            <a:r>
              <a:rPr lang="en-US" sz="1600" b="1" u="sng" dirty="0">
                <a:solidFill>
                  <a:srgbClr val="FF0000"/>
                </a:solidFill>
              </a:rPr>
              <a:t>Sothern Annular </a:t>
            </a:r>
            <a:r>
              <a:rPr lang="en-US" sz="1600" b="1" u="sng" dirty="0" smtClean="0">
                <a:solidFill>
                  <a:srgbClr val="FF0000"/>
                </a:solidFill>
              </a:rPr>
              <a:t>Mode (SAM)</a:t>
            </a:r>
            <a:r>
              <a:rPr lang="en-US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23" name="Straight Arrow Connector 122"/>
          <p:cNvCxnSpPr/>
          <p:nvPr/>
        </p:nvCxnSpPr>
        <p:spPr bwMode="auto">
          <a:xfrm>
            <a:off x="7323307" y="3273243"/>
            <a:ext cx="1" cy="103528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781447" y="2639221"/>
            <a:ext cx="172677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/>
              <a:t>Synoptic setting where change is large.  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4918235" y="5107596"/>
            <a:ext cx="1286947" cy="107721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Change in this state over last 13 years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107402" y="856054"/>
            <a:ext cx="385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Decomposition of change in thick cloud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7904307" y="1369376"/>
            <a:ext cx="123969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Change due to change in distribution of states is small.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890795" y="2716463"/>
            <a:ext cx="123969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Change within states is dominant.</a:t>
            </a:r>
          </a:p>
        </p:txBody>
      </p:sp>
      <p:cxnSp>
        <p:nvCxnSpPr>
          <p:cNvPr id="130" name="Straight Arrow Connector 129"/>
          <p:cNvCxnSpPr/>
          <p:nvPr/>
        </p:nvCxnSpPr>
        <p:spPr bwMode="auto">
          <a:xfrm flipH="1" flipV="1">
            <a:off x="7475708" y="2884996"/>
            <a:ext cx="433486" cy="208607"/>
          </a:xfrm>
          <a:prstGeom prst="straightConnector1">
            <a:avLst/>
          </a:prstGeom>
          <a:ln w="381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 bwMode="auto">
          <a:xfrm flipH="1">
            <a:off x="7475708" y="1579289"/>
            <a:ext cx="433486" cy="2730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7188191" y="3093604"/>
            <a:ext cx="287517" cy="25407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Arrow Connector 137"/>
          <p:cNvCxnSpPr/>
          <p:nvPr/>
        </p:nvCxnSpPr>
        <p:spPr bwMode="auto">
          <a:xfrm flipV="1">
            <a:off x="5930079" y="5930878"/>
            <a:ext cx="550205" cy="9661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735422" y="3447673"/>
            <a:ext cx="172677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/>
              <a:t>Similar, but winter </a:t>
            </a:r>
          </a:p>
        </p:txBody>
      </p:sp>
      <p:cxnSp>
        <p:nvCxnSpPr>
          <p:cNvPr id="145" name="Straight Arrow Connector 144"/>
          <p:cNvCxnSpPr/>
          <p:nvPr/>
        </p:nvCxnSpPr>
        <p:spPr bwMode="auto">
          <a:xfrm>
            <a:off x="5616648" y="3655602"/>
            <a:ext cx="313431" cy="402271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Oval 153"/>
          <p:cNvSpPr/>
          <p:nvPr/>
        </p:nvSpPr>
        <p:spPr>
          <a:xfrm>
            <a:off x="5447905" y="3447673"/>
            <a:ext cx="287517" cy="254070"/>
          </a:xfrm>
          <a:prstGeom prst="ellipse">
            <a:avLst/>
          </a:prstGeom>
          <a:noFill/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963</Words>
  <Application>Microsoft Macintosh PowerPoint</Application>
  <PresentationFormat>On-screen Show (4:3)</PresentationFormat>
  <Paragraphs>73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NASA Goddard Space Flight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Ralph Kahn</dc:creator>
  <cp:lastModifiedBy>Roger Marchand</cp:lastModifiedBy>
  <cp:revision>38</cp:revision>
  <dcterms:created xsi:type="dcterms:W3CDTF">2014-08-20T21:53:13Z</dcterms:created>
  <dcterms:modified xsi:type="dcterms:W3CDTF">2014-08-22T22:57:55Z</dcterms:modified>
</cp:coreProperties>
</file>