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57" r:id="rId5"/>
    <p:sldId id="261" r:id="rId6"/>
    <p:sldId id="262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D25A00"/>
    <a:srgbClr val="EE6600"/>
    <a:srgbClr val="66FF66"/>
    <a:srgbClr val="CC3300"/>
    <a:srgbClr val="0000FF"/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4A7B4-10F1-49CE-BAF5-796C38FF1D0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3348-0B74-44A0-B79A-C16BA499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absorbed. Global warming 25% larger. Arctic 2x warmer =&gt; more sea level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058FF-2D79-4ADE-8D16-BAB39171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4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D08F-28CB-42A0-BA09-0CE4B4B2D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8AA63-1FF3-4B01-AEC4-EB51B2365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12B1-66EE-4E43-83EC-2AF4182E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C125-4C57-4FB4-B186-D9AA30CB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39FBD-1471-4A28-BB07-9AF29133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DD34-2865-408C-9FBB-B3730651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10129-3AC5-4C56-8E08-A0155A395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EF27B-D669-414C-9D91-05C924F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AAF3-017C-4C7A-96C2-FEAE2241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4B92-0B11-4558-BB24-860B23B5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32E20-8561-4B66-A592-778BE3893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69D46-DD52-471C-A9EC-BDA4511BC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A7C4A-6989-46C5-8E55-E2E9D4FF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AC2B5-7803-4653-9A8B-1D7FE249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AC94D-C552-4D44-A0B6-7BA45EC4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2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02F3-C9F3-E44B-BE94-57A218440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C3B65-62B3-C743-9247-0C99AB85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1908-375D-A64D-B03D-02876AE9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2AEF-A96A-5A4B-B3AD-F1B93D7B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9A1E-3F81-2D44-9A38-04091C9D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2E99-CE49-F348-A3C1-3ED043B4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12DD-18A9-DC41-9473-B2E327628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9DE6-EE8C-5740-8976-A617B58B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A4D6-08AA-604A-BBDC-0F6530F5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C9E2-BE21-2344-A030-3AC1B522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AB50-92FB-3141-B734-0D03698C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79F3E-9D9C-6F42-B7E2-25D4E28E0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286FB-17DB-DA45-BC89-63F8F864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0BF42-5BF1-6E4C-8A68-BE4ABBC5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AE216-2D00-0546-BB3A-C83E53DD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5801-4D4C-6641-A50F-AF6A6415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C961C-0060-E04E-883A-3FCE422BF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6B15-D33F-734A-B4A9-53FD64AFA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A20B-6625-6640-A936-FAAFCA0A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0DCE5-9C0A-C447-80FE-26825B5B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58542-F717-4D40-B9B6-4462FE2E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4079-2AB0-AD4C-A5E8-912A68E4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4070-4675-F641-B8C3-D50F9EB7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7FBDB-4571-2949-A161-A7FAD97C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A7EC2-3747-7C43-8884-0AF786730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3C8A4-28A7-BF42-81F8-9DEC5E673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09371-B46C-E747-87B6-F05C807F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2510E-BF81-2341-B609-9D832D6A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57346-FD8D-8D45-B09F-79537BC4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BBE3-3684-E040-8699-04AFBB70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2D70C-F2D7-4944-B764-E9E3176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C919B-7DF6-A247-B931-BB415137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07A47-5BF6-5049-ACAA-4D497348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D3960-E708-A044-891F-B655EE5A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32C35-D3D1-CF4E-ACD3-52101922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4139-865C-AB49-B6CC-AE66238A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92A7-E40D-5346-8C4B-5F6BADC7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FA7E-B3F0-6247-8B0C-9C9CA73C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0EDE-9139-AE45-9869-45A875DA0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AA345-026A-C64C-B708-34D12AE7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41207-DAAD-A64E-AD59-06325056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B33BD-2D87-C548-BBE2-3F5D1CB4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3256-1CF7-4DF1-A25C-93D98D94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AD46-C959-4695-8D44-5C5DA19CE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4531D-AF80-4979-B9EE-AA8C4A9C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227E-03AC-40E8-BE7D-E7D3543D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D0F-8EAD-4707-BA1E-D064D0F6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E1DD-C8E0-5041-8BFB-9A456526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7B419-D6EC-1F48-AA2D-6B9B405D2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3EB31-F4D2-384B-BA93-82FCEBE9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13B05-A81C-8240-A06F-A8FC89CD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9A3E0-A642-B840-86B4-FACE06E9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588C3-3F2B-7F4F-9A76-B35B01C7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A88D-50E4-0641-85EE-C11C35E0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298B1-5F95-6846-9902-0171E2512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4031-4E55-7945-995C-875F809F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E865-0E94-B445-849C-3FF590AC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4932-1879-3D43-B123-6B678B86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750E2-F39B-BA49-89F3-49D03B5D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744D2-4390-0D48-BDDC-BB6B06331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14963-FC03-7C4D-925B-E3CE5431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C6C8-CA0E-C04D-8A66-309993D6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FDE36-2DCC-4448-9D1D-7F01D7F7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1D14-E6CB-4DD0-A2ED-1779D8D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1243-8CA7-4ABD-9C8A-D14C99CD3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20BB-5FD1-45E9-9464-5EE86517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8A173-F818-48B0-8F0D-5824694A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6CA88-D005-43EA-AA94-A27FD98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E938-09A7-4917-8103-AE53D5E7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2BC0-1F79-4DBD-B761-6AA433232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155A8-DB25-4B0E-91F7-B9372DD5C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62A5-E16F-497C-AF5E-904E0BB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81D4-D132-4F0D-A333-AAB41778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8B2AB-AAA0-40E0-ADA1-1D397A88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E6CC-8340-4567-A1C3-F60197B1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A893-A2A6-4024-BF16-EB0A5384F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F3FEB-B5F1-44EE-A4F1-4966A4D0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DCCE4-6795-47F8-83A9-33745D524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3F262-4512-4182-B4B0-73AA5D692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995DF-2263-407B-B6E5-AB78AF5E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C9BDE6-C810-4DCA-B5BB-9C36D02F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AC7BC-14CC-4582-BD74-A9BE4750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A8C1-F376-472B-B7CB-D99B5961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CFC50-191B-461F-8CDF-56B20E88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4631B-82D1-4E2D-BF8C-E8D080D4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0A26A-8E0F-4162-A341-2C70B2E2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DC79A-CD6E-4E93-98F9-7E973BCF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523CF-52F2-438D-8CF1-74A8AA24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DDB6-1637-44EF-A9B0-A45AF7F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DCA6-DB5A-4BA8-96BB-6554AD5A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7F23-C8C0-48BB-8680-B5093D496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F4291-F2EA-4618-8A58-F51843E0C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81166-D6F9-46FC-A352-8B4263EA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CADDF-FF4F-4135-B30C-94375EFA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CABFC-D095-4AD3-AEDD-AE61838C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9215-D7CA-4889-AA52-CE4FCCDB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23565-52C2-4CAD-A1FC-022491179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336B-507E-46FD-8473-3C7F6EF8B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D68A2-C665-4133-8418-76A95433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B17EF-BD4E-488C-A94E-7FEE86CB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6430F-AA46-4E80-A4B4-264FDE43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1B7D5-696F-44E3-86A1-8DC20C86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576E0-97D5-46A1-AC15-30D5CB897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1779-E7FE-4B12-B843-3759AB71B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2A7A-B78F-4D5D-86FA-62B41F2485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37F9-9081-4751-9D75-B82A7C16B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67FE-77C1-41B4-9ED0-EE0A6E5E5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9248-F9BC-4384-A4EB-755DD334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0B48-6043-6F49-AC9E-541725BA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174FC-8776-F948-BCAD-669AE4D9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A3613-4313-1E42-B6EB-AB545E4E8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7B18-28CE-174D-BE06-E6D8E45FBF9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CEA5-86EE-8443-ACDB-27AEB1C54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FCC81-7151-774B-9B18-6274EA2B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2BCF-49C7-F44B-90B4-471BA1BD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F57A1C-E57C-47A1-A5E5-439B53E4BC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2"/>
            <a:ext cx="12192000" cy="6845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93445-D471-418F-A22A-AD632923E802}"/>
              </a:ext>
            </a:extLst>
          </p:cNvPr>
          <p:cNvSpPr txBox="1"/>
          <p:nvPr/>
        </p:nvSpPr>
        <p:spPr>
          <a:xfrm>
            <a:off x="1330784" y="723900"/>
            <a:ext cx="9775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New Metric for Cloud Properties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 a Nearly Ice-Free Arctic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FF9D9-8FDD-4E0B-BECF-E4682C30A95F}"/>
              </a:ext>
            </a:extLst>
          </p:cNvPr>
          <p:cNvSpPr txBox="1"/>
          <p:nvPr/>
        </p:nvSpPr>
        <p:spPr>
          <a:xfrm>
            <a:off x="7786012" y="5600700"/>
            <a:ext cx="4334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Jennifer Francis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Dept. of Marine and Coastal Sciences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Rutgers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88DB3-7802-4142-B334-7F74D628FF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9ADA1-4941-4947-A194-C47D0EF779F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42AD5-1EA8-4A69-A76F-33CACDDD2A54}"/>
              </a:ext>
            </a:extLst>
          </p:cNvPr>
          <p:cNvSpPr txBox="1"/>
          <p:nvPr/>
        </p:nvSpPr>
        <p:spPr>
          <a:xfrm>
            <a:off x="1255930" y="550841"/>
            <a:ext cx="97146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Ackermeter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Attributes: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14 pan-Arctic observations per day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Unambiguous feature diagnosis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Intuitive diagnostics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Extendable to globe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Straightforward validation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Unique, synergistic results</a:t>
            </a:r>
          </a:p>
          <a:p>
            <a:pPr marL="1028700" lvl="1" indent="-571500">
              <a:buClr>
                <a:schemeClr val="bg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Units: </a:t>
            </a:r>
            <a:r>
              <a:rPr lang="en-US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Ack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(# day</a:t>
            </a:r>
            <a:r>
              <a:rPr lang="en-US" sz="4400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-1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100 km</a:t>
            </a:r>
            <a:r>
              <a:rPr lang="en-US" sz="4400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-2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51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9614A7-B7A9-4E9C-A424-1857BCCDBB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FE33F-9530-49E3-9795-4DB081B4AD29}"/>
              </a:ext>
            </a:extLst>
          </p:cNvPr>
          <p:cNvSpPr txBox="1"/>
          <p:nvPr/>
        </p:nvSpPr>
        <p:spPr>
          <a:xfrm>
            <a:off x="605925" y="506774"/>
            <a:ext cx="9052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But # of what???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A9485-F8FD-4EE4-BA9A-42C3528B1D97}"/>
              </a:ext>
            </a:extLst>
          </p:cNvPr>
          <p:cNvSpPr txBox="1"/>
          <p:nvPr/>
        </p:nvSpPr>
        <p:spPr>
          <a:xfrm>
            <a:off x="1035585" y="2423690"/>
            <a:ext cx="10076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Hint: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What makes cumulus clouds so cool?</a:t>
            </a:r>
          </a:p>
        </p:txBody>
      </p:sp>
    </p:spTree>
    <p:extLst>
      <p:ext uri="{BB962C8B-B14F-4D97-AF65-F5344CB8AC3E}">
        <p14:creationId xmlns:p14="http://schemas.microsoft.com/office/powerpoint/2010/main" val="30957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94000">
              <a:srgbClr val="002060"/>
            </a:gs>
            <a:gs pos="68000">
              <a:srgbClr val="7030A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CD0F3-4E4F-49A4-AD1B-7DB2DBB1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" y="461790"/>
            <a:ext cx="3048000" cy="3048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B3689-D5DE-4B7C-B582-FCD3AF4F6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4258" r="8634" b="13454"/>
          <a:stretch/>
        </p:blipFill>
        <p:spPr>
          <a:xfrm>
            <a:off x="690246" y="3602517"/>
            <a:ext cx="3903788" cy="290845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3320D-9D7C-4071-ADF7-318D89C0E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74" y="391615"/>
            <a:ext cx="3076575" cy="362902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5E717-3307-46B2-8074-33360EBFC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4" r="4262"/>
          <a:stretch/>
        </p:blipFill>
        <p:spPr>
          <a:xfrm>
            <a:off x="5166912" y="3539168"/>
            <a:ext cx="3850112" cy="308185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DD80FCF-49C4-4652-BA35-CC0374F01F46}"/>
              </a:ext>
            </a:extLst>
          </p:cNvPr>
          <p:cNvGrpSpPr/>
          <p:nvPr/>
        </p:nvGrpSpPr>
        <p:grpSpPr>
          <a:xfrm>
            <a:off x="8361802" y="815248"/>
            <a:ext cx="3486264" cy="4913523"/>
            <a:chOff x="8361802" y="815248"/>
            <a:chExt cx="3486264" cy="491352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53324A-6C01-4D07-A614-75D74353C8AD}"/>
                </a:ext>
              </a:extLst>
            </p:cNvPr>
            <p:cNvGrpSpPr/>
            <p:nvPr/>
          </p:nvGrpSpPr>
          <p:grpSpPr>
            <a:xfrm>
              <a:off x="8361802" y="815248"/>
              <a:ext cx="3486264" cy="4913523"/>
              <a:chOff x="8361802" y="815248"/>
              <a:chExt cx="3486264" cy="491352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F62568E-6151-4A4B-8390-008290FA1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11" t="3213" r="2924" b="15502"/>
              <a:stretch/>
            </p:blipFill>
            <p:spPr>
              <a:xfrm>
                <a:off x="8361802" y="815248"/>
                <a:ext cx="3486264" cy="4913523"/>
              </a:xfrm>
              <a:prstGeom prst="rect">
                <a:avLst/>
              </a:prstGeom>
              <a:ln w="57150">
                <a:solidFill>
                  <a:srgbClr val="7030A0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5E57F5E-281A-4714-BE7D-C63A00A8BF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000" b="60714" l="25234" r="73832"/>
                        </a14:imgEffect>
                      </a14:imgLayer>
                    </a14:imgProps>
                  </a:ext>
                </a:extLst>
              </a:blip>
              <a:srcRect l="22089" t="4667" r="22348" b="34202"/>
              <a:stretch/>
            </p:blipFill>
            <p:spPr>
              <a:xfrm rot="1144556">
                <a:off x="9533228" y="2219685"/>
                <a:ext cx="940531" cy="1353952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61D684-FB8F-4CC5-B143-048273E5F954}"/>
                </a:ext>
              </a:extLst>
            </p:cNvPr>
            <p:cNvSpPr/>
            <p:nvPr/>
          </p:nvSpPr>
          <p:spPr>
            <a:xfrm rot="1108738">
              <a:off x="9950113" y="1949115"/>
              <a:ext cx="649705" cy="30079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5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BC6112-5567-45E2-9F8F-2384F8429AA3}"/>
              </a:ext>
            </a:extLst>
          </p:cNvPr>
          <p:cNvGrpSpPr/>
          <p:nvPr/>
        </p:nvGrpSpPr>
        <p:grpSpPr>
          <a:xfrm>
            <a:off x="2320648" y="2107540"/>
            <a:ext cx="7722712" cy="4301422"/>
            <a:chOff x="2320648" y="2107540"/>
            <a:chExt cx="7722712" cy="43014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BC4D1F-8F79-4B22-91E5-9C315347A25E}"/>
                </a:ext>
              </a:extLst>
            </p:cNvPr>
            <p:cNvGrpSpPr/>
            <p:nvPr/>
          </p:nvGrpSpPr>
          <p:grpSpPr>
            <a:xfrm>
              <a:off x="2320648" y="2107540"/>
              <a:ext cx="7722712" cy="4301422"/>
              <a:chOff x="2308616" y="2239892"/>
              <a:chExt cx="7722712" cy="430142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7BC8795-8743-419A-9398-B54F5706DFE7}"/>
                  </a:ext>
                </a:extLst>
              </p:cNvPr>
              <p:cNvGrpSpPr/>
              <p:nvPr/>
            </p:nvGrpSpPr>
            <p:grpSpPr>
              <a:xfrm>
                <a:off x="2308616" y="2239892"/>
                <a:ext cx="7722712" cy="4301422"/>
                <a:chOff x="2308616" y="1818772"/>
                <a:chExt cx="7722712" cy="4301422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4753FE4-C520-4AE5-BDB0-88142FCF2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87578" y="1818772"/>
                  <a:ext cx="7143750" cy="4297680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65EBFA5-BC96-4BC5-8943-630C681A2D62}"/>
                    </a:ext>
                  </a:extLst>
                </p:cNvPr>
                <p:cNvSpPr txBox="1"/>
                <p:nvPr/>
              </p:nvSpPr>
              <p:spPr>
                <a:xfrm rot="16200000">
                  <a:off x="575275" y="3555855"/>
                  <a:ext cx="4297680" cy="830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Arctic-Mean ACKs</a:t>
                  </a:r>
                </a:p>
                <a:p>
                  <a:pPr algn="ctr"/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CFCD1FC-D665-4CD0-896F-C838D7B7F63B}"/>
                    </a:ext>
                  </a:extLst>
                </p:cNvPr>
                <p:cNvSpPr txBox="1"/>
                <p:nvPr/>
              </p:nvSpPr>
              <p:spPr>
                <a:xfrm>
                  <a:off x="3248526" y="5715000"/>
                  <a:ext cx="6264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2011         2012         2013         2014         2015        2016         2017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00345-7E8B-4060-A93A-5A36A491A675}"/>
                  </a:ext>
                </a:extLst>
              </p:cNvPr>
              <p:cNvSpPr txBox="1"/>
              <p:nvPr/>
            </p:nvSpPr>
            <p:spPr>
              <a:xfrm>
                <a:off x="3477126" y="2658978"/>
                <a:ext cx="9723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OCT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865012-BF08-4649-B268-177AC451AA25}"/>
                </a:ext>
              </a:extLst>
            </p:cNvPr>
            <p:cNvSpPr txBox="1"/>
            <p:nvPr/>
          </p:nvSpPr>
          <p:spPr>
            <a:xfrm>
              <a:off x="2550688" y="2334119"/>
              <a:ext cx="652743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4800"/>
                </a:spcAft>
              </a:pPr>
              <a:r>
                <a:rPr lang="en-US" b="1" dirty="0"/>
                <a:t>1000</a:t>
              </a:r>
            </a:p>
            <a:p>
              <a:pPr algn="r">
                <a:spcAft>
                  <a:spcPts val="4800"/>
                </a:spcAft>
              </a:pPr>
              <a:r>
                <a:rPr lang="en-US" b="1" dirty="0"/>
                <a:t>750</a:t>
              </a:r>
            </a:p>
            <a:p>
              <a:pPr algn="r">
                <a:spcAft>
                  <a:spcPts val="4800"/>
                </a:spcAft>
              </a:pPr>
              <a:r>
                <a:rPr lang="en-US" b="1" dirty="0"/>
                <a:t>500</a:t>
              </a:r>
            </a:p>
            <a:p>
              <a:pPr algn="r">
                <a:spcAft>
                  <a:spcPts val="4800"/>
                </a:spcAft>
              </a:pPr>
              <a:r>
                <a:rPr lang="en-US" b="1" dirty="0"/>
                <a:t>250</a:t>
              </a:r>
            </a:p>
            <a:p>
              <a:pPr algn="r">
                <a:spcAft>
                  <a:spcPts val="4800"/>
                </a:spcAft>
              </a:pPr>
              <a:r>
                <a:rPr lang="en-US" b="1" dirty="0"/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F4FD4D-D1B9-4F00-8779-BFFBCB2524B1}"/>
              </a:ext>
            </a:extLst>
          </p:cNvPr>
          <p:cNvSpPr txBox="1"/>
          <p:nvPr/>
        </p:nvSpPr>
        <p:spPr>
          <a:xfrm>
            <a:off x="601579" y="553453"/>
            <a:ext cx="7044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39700">
                    <a:srgbClr val="EE66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Preliminary findings: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1226AD-5300-4F28-9424-ECA789E155E9}"/>
              </a:ext>
            </a:extLst>
          </p:cNvPr>
          <p:cNvSpPr/>
          <p:nvPr/>
        </p:nvSpPr>
        <p:spPr>
          <a:xfrm>
            <a:off x="3489158" y="2394284"/>
            <a:ext cx="6400800" cy="2598821"/>
          </a:xfrm>
          <a:custGeom>
            <a:avLst/>
            <a:gdLst>
              <a:gd name="connsiteX0" fmla="*/ 24063 w 6400800"/>
              <a:gd name="connsiteY0" fmla="*/ 2598821 h 2598821"/>
              <a:gd name="connsiteX1" fmla="*/ 1949116 w 6400800"/>
              <a:gd name="connsiteY1" fmla="*/ 1876927 h 2598821"/>
              <a:gd name="connsiteX2" fmla="*/ 2935705 w 6400800"/>
              <a:gd name="connsiteY2" fmla="*/ 2177716 h 2598821"/>
              <a:gd name="connsiteX3" fmla="*/ 3801979 w 6400800"/>
              <a:gd name="connsiteY3" fmla="*/ 1515979 h 2598821"/>
              <a:gd name="connsiteX4" fmla="*/ 4836695 w 6400800"/>
              <a:gd name="connsiteY4" fmla="*/ 1840832 h 2598821"/>
              <a:gd name="connsiteX5" fmla="*/ 5534526 w 6400800"/>
              <a:gd name="connsiteY5" fmla="*/ 1130969 h 2598821"/>
              <a:gd name="connsiteX6" fmla="*/ 6400800 w 6400800"/>
              <a:gd name="connsiteY6" fmla="*/ 493295 h 2598821"/>
              <a:gd name="connsiteX7" fmla="*/ 6280484 w 6400800"/>
              <a:gd name="connsiteY7" fmla="*/ 0 h 2598821"/>
              <a:gd name="connsiteX8" fmla="*/ 0 w 6400800"/>
              <a:gd name="connsiteY8" fmla="*/ 1961148 h 2598821"/>
              <a:gd name="connsiteX9" fmla="*/ 24063 w 6400800"/>
              <a:gd name="connsiteY9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0" h="2598821">
                <a:moveTo>
                  <a:pt x="24063" y="2598821"/>
                </a:moveTo>
                <a:lnTo>
                  <a:pt x="1949116" y="1876927"/>
                </a:lnTo>
                <a:lnTo>
                  <a:pt x="2935705" y="2177716"/>
                </a:lnTo>
                <a:lnTo>
                  <a:pt x="3801979" y="1515979"/>
                </a:lnTo>
                <a:lnTo>
                  <a:pt x="4836695" y="1840832"/>
                </a:lnTo>
                <a:lnTo>
                  <a:pt x="5534526" y="1130969"/>
                </a:lnTo>
                <a:lnTo>
                  <a:pt x="6400800" y="493295"/>
                </a:lnTo>
                <a:lnTo>
                  <a:pt x="6280484" y="0"/>
                </a:lnTo>
                <a:lnTo>
                  <a:pt x="0" y="1961148"/>
                </a:lnTo>
                <a:lnTo>
                  <a:pt x="24063" y="25988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0000">
              <a:srgbClr val="002060"/>
            </a:gs>
            <a:gs pos="64000">
              <a:srgbClr val="0000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E8083-8AAA-4A0A-B7F0-58FA3659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88" y="1085469"/>
            <a:ext cx="5345280" cy="484960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7A41C-2559-4194-BF7C-37CC81ADCEE0}"/>
              </a:ext>
            </a:extLst>
          </p:cNvPr>
          <p:cNvSpPr txBox="1"/>
          <p:nvPr/>
        </p:nvSpPr>
        <p:spPr>
          <a:xfrm>
            <a:off x="95794" y="395720"/>
            <a:ext cx="58782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Thank-you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TOM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for your inspiration, guidance, encouragement, and friendship.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Now, get out there and enjoy retirement and your family!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2C6F1-C601-494C-A338-48BB971FF86D}"/>
              </a:ext>
            </a:extLst>
          </p:cNvPr>
          <p:cNvSpPr txBox="1"/>
          <p:nvPr/>
        </p:nvSpPr>
        <p:spPr>
          <a:xfrm>
            <a:off x="8746956" y="6244386"/>
            <a:ext cx="294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francis@imcs.rutgers.edu</a:t>
            </a:r>
          </a:p>
        </p:txBody>
      </p:sp>
    </p:spTree>
    <p:extLst>
      <p:ext uri="{BB962C8B-B14F-4D97-AF65-F5344CB8AC3E}">
        <p14:creationId xmlns:p14="http://schemas.microsoft.com/office/powerpoint/2010/main" val="21412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73D970F-1E75-6D4D-B737-1553B3CA016C}"/>
              </a:ext>
            </a:extLst>
          </p:cNvPr>
          <p:cNvSpPr/>
          <p:nvPr/>
        </p:nvSpPr>
        <p:spPr>
          <a:xfrm rot="646127">
            <a:off x="7489024" y="5669308"/>
            <a:ext cx="4290600" cy="891531"/>
          </a:xfrm>
          <a:custGeom>
            <a:avLst/>
            <a:gdLst>
              <a:gd name="connsiteX0" fmla="*/ 4389703 w 4389703"/>
              <a:gd name="connsiteY0" fmla="*/ 19994 h 891531"/>
              <a:gd name="connsiteX1" fmla="*/ 4275403 w 4389703"/>
              <a:gd name="connsiteY1" fmla="*/ 34281 h 891531"/>
              <a:gd name="connsiteX2" fmla="*/ 3203840 w 4389703"/>
              <a:gd name="connsiteY2" fmla="*/ 5706 h 891531"/>
              <a:gd name="connsiteX3" fmla="*/ 2575190 w 4389703"/>
              <a:gd name="connsiteY3" fmla="*/ 34281 h 891531"/>
              <a:gd name="connsiteX4" fmla="*/ 2532328 w 4389703"/>
              <a:gd name="connsiteY4" fmla="*/ 48569 h 891531"/>
              <a:gd name="connsiteX5" fmla="*/ 2489465 w 4389703"/>
              <a:gd name="connsiteY5" fmla="*/ 205731 h 891531"/>
              <a:gd name="connsiteX6" fmla="*/ 2475178 w 4389703"/>
              <a:gd name="connsiteY6" fmla="*/ 248594 h 891531"/>
              <a:gd name="connsiteX7" fmla="*/ 2446603 w 4389703"/>
              <a:gd name="connsiteY7" fmla="*/ 291456 h 891531"/>
              <a:gd name="connsiteX8" fmla="*/ 2375165 w 4389703"/>
              <a:gd name="connsiteY8" fmla="*/ 391469 h 891531"/>
              <a:gd name="connsiteX9" fmla="*/ 2275153 w 4389703"/>
              <a:gd name="connsiteY9" fmla="*/ 377181 h 891531"/>
              <a:gd name="connsiteX10" fmla="*/ 2246578 w 4389703"/>
              <a:gd name="connsiteY10" fmla="*/ 291456 h 891531"/>
              <a:gd name="connsiteX11" fmla="*/ 2203715 w 4389703"/>
              <a:gd name="connsiteY11" fmla="*/ 320031 h 891531"/>
              <a:gd name="connsiteX12" fmla="*/ 2103703 w 4389703"/>
              <a:gd name="connsiteY12" fmla="*/ 334319 h 891531"/>
              <a:gd name="connsiteX13" fmla="*/ 1975115 w 4389703"/>
              <a:gd name="connsiteY13" fmla="*/ 362894 h 891531"/>
              <a:gd name="connsiteX14" fmla="*/ 1889390 w 4389703"/>
              <a:gd name="connsiteY14" fmla="*/ 391469 h 891531"/>
              <a:gd name="connsiteX15" fmla="*/ 1846528 w 4389703"/>
              <a:gd name="connsiteY15" fmla="*/ 405756 h 891531"/>
              <a:gd name="connsiteX16" fmla="*/ 1760803 w 4389703"/>
              <a:gd name="connsiteY16" fmla="*/ 448619 h 891531"/>
              <a:gd name="connsiteX17" fmla="*/ 1717940 w 4389703"/>
              <a:gd name="connsiteY17" fmla="*/ 434331 h 891531"/>
              <a:gd name="connsiteX18" fmla="*/ 1603640 w 4389703"/>
              <a:gd name="connsiteY18" fmla="*/ 405756 h 891531"/>
              <a:gd name="connsiteX19" fmla="*/ 1503628 w 4389703"/>
              <a:gd name="connsiteY19" fmla="*/ 477194 h 891531"/>
              <a:gd name="connsiteX20" fmla="*/ 1460765 w 4389703"/>
              <a:gd name="connsiteY20" fmla="*/ 505769 h 891531"/>
              <a:gd name="connsiteX21" fmla="*/ 1389328 w 4389703"/>
              <a:gd name="connsiteY21" fmla="*/ 591494 h 891531"/>
              <a:gd name="connsiteX22" fmla="*/ 1346465 w 4389703"/>
              <a:gd name="connsiteY22" fmla="*/ 620069 h 891531"/>
              <a:gd name="connsiteX23" fmla="*/ 1275028 w 4389703"/>
              <a:gd name="connsiteY23" fmla="*/ 534344 h 891531"/>
              <a:gd name="connsiteX24" fmla="*/ 1246453 w 4389703"/>
              <a:gd name="connsiteY24" fmla="*/ 448619 h 891531"/>
              <a:gd name="connsiteX25" fmla="*/ 1203590 w 4389703"/>
              <a:gd name="connsiteY25" fmla="*/ 491481 h 891531"/>
              <a:gd name="connsiteX26" fmla="*/ 1189303 w 4389703"/>
              <a:gd name="connsiteY26" fmla="*/ 534344 h 891531"/>
              <a:gd name="connsiteX27" fmla="*/ 1132153 w 4389703"/>
              <a:gd name="connsiteY27" fmla="*/ 620069 h 891531"/>
              <a:gd name="connsiteX28" fmla="*/ 1103578 w 4389703"/>
              <a:gd name="connsiteY28" fmla="*/ 662931 h 891531"/>
              <a:gd name="connsiteX29" fmla="*/ 932128 w 4389703"/>
              <a:gd name="connsiteY29" fmla="*/ 691506 h 891531"/>
              <a:gd name="connsiteX30" fmla="*/ 860690 w 4389703"/>
              <a:gd name="connsiteY30" fmla="*/ 720081 h 891531"/>
              <a:gd name="connsiteX31" fmla="*/ 774965 w 4389703"/>
              <a:gd name="connsiteY31" fmla="*/ 748656 h 891531"/>
              <a:gd name="connsiteX32" fmla="*/ 660665 w 4389703"/>
              <a:gd name="connsiteY32" fmla="*/ 791519 h 891531"/>
              <a:gd name="connsiteX33" fmla="*/ 574940 w 4389703"/>
              <a:gd name="connsiteY33" fmla="*/ 834381 h 891531"/>
              <a:gd name="connsiteX34" fmla="*/ 517790 w 4389703"/>
              <a:gd name="connsiteY34" fmla="*/ 820094 h 891531"/>
              <a:gd name="connsiteX35" fmla="*/ 260615 w 4389703"/>
              <a:gd name="connsiteY35" fmla="*/ 834381 h 891531"/>
              <a:gd name="connsiteX36" fmla="*/ 174890 w 4389703"/>
              <a:gd name="connsiteY36" fmla="*/ 862956 h 891531"/>
              <a:gd name="connsiteX37" fmla="*/ 60590 w 4389703"/>
              <a:gd name="connsiteY37" fmla="*/ 891531 h 891531"/>
              <a:gd name="connsiteX38" fmla="*/ 17728 w 4389703"/>
              <a:gd name="connsiteY38" fmla="*/ 877244 h 89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9703" h="891531">
                <a:moveTo>
                  <a:pt x="4389703" y="19994"/>
                </a:moveTo>
                <a:cubicBezTo>
                  <a:pt x="4351603" y="24756"/>
                  <a:pt x="4313799" y="34281"/>
                  <a:pt x="4275403" y="34281"/>
                </a:cubicBezTo>
                <a:cubicBezTo>
                  <a:pt x="3373653" y="34281"/>
                  <a:pt x="3613724" y="64263"/>
                  <a:pt x="3203840" y="5706"/>
                </a:cubicBezTo>
                <a:cubicBezTo>
                  <a:pt x="2934538" y="12439"/>
                  <a:pt x="2784047" y="-25393"/>
                  <a:pt x="2575190" y="34281"/>
                </a:cubicBezTo>
                <a:cubicBezTo>
                  <a:pt x="2560709" y="38418"/>
                  <a:pt x="2546615" y="43806"/>
                  <a:pt x="2532328" y="48569"/>
                </a:cubicBezTo>
                <a:cubicBezTo>
                  <a:pt x="2512132" y="149545"/>
                  <a:pt x="2525720" y="96964"/>
                  <a:pt x="2489465" y="205731"/>
                </a:cubicBezTo>
                <a:cubicBezTo>
                  <a:pt x="2484703" y="220019"/>
                  <a:pt x="2483532" y="236063"/>
                  <a:pt x="2475178" y="248594"/>
                </a:cubicBezTo>
                <a:cubicBezTo>
                  <a:pt x="2465653" y="262881"/>
                  <a:pt x="2453577" y="275765"/>
                  <a:pt x="2446603" y="291456"/>
                </a:cubicBezTo>
                <a:cubicBezTo>
                  <a:pt x="2400220" y="395817"/>
                  <a:pt x="2453126" y="365481"/>
                  <a:pt x="2375165" y="391469"/>
                </a:cubicBezTo>
                <a:cubicBezTo>
                  <a:pt x="2341828" y="386706"/>
                  <a:pt x="2301735" y="397856"/>
                  <a:pt x="2275153" y="377181"/>
                </a:cubicBezTo>
                <a:cubicBezTo>
                  <a:pt x="2251377" y="358689"/>
                  <a:pt x="2246578" y="291456"/>
                  <a:pt x="2246578" y="291456"/>
                </a:cubicBezTo>
                <a:cubicBezTo>
                  <a:pt x="2232290" y="300981"/>
                  <a:pt x="2220162" y="315097"/>
                  <a:pt x="2203715" y="320031"/>
                </a:cubicBezTo>
                <a:cubicBezTo>
                  <a:pt x="2171459" y="329708"/>
                  <a:pt x="2136921" y="328783"/>
                  <a:pt x="2103703" y="334319"/>
                </a:cubicBezTo>
                <a:cubicBezTo>
                  <a:pt x="2073102" y="339419"/>
                  <a:pt x="2007234" y="353258"/>
                  <a:pt x="1975115" y="362894"/>
                </a:cubicBezTo>
                <a:cubicBezTo>
                  <a:pt x="1946265" y="371549"/>
                  <a:pt x="1917965" y="381944"/>
                  <a:pt x="1889390" y="391469"/>
                </a:cubicBezTo>
                <a:lnTo>
                  <a:pt x="1846528" y="405756"/>
                </a:lnTo>
                <a:cubicBezTo>
                  <a:pt x="1824859" y="420202"/>
                  <a:pt x="1790377" y="448619"/>
                  <a:pt x="1760803" y="448619"/>
                </a:cubicBezTo>
                <a:cubicBezTo>
                  <a:pt x="1745742" y="448619"/>
                  <a:pt x="1732470" y="438294"/>
                  <a:pt x="1717940" y="434331"/>
                </a:cubicBezTo>
                <a:cubicBezTo>
                  <a:pt x="1680051" y="423998"/>
                  <a:pt x="1603640" y="405756"/>
                  <a:pt x="1603640" y="405756"/>
                </a:cubicBezTo>
                <a:cubicBezTo>
                  <a:pt x="1524883" y="432010"/>
                  <a:pt x="1589919" y="403231"/>
                  <a:pt x="1503628" y="477194"/>
                </a:cubicBezTo>
                <a:cubicBezTo>
                  <a:pt x="1490590" y="488369"/>
                  <a:pt x="1473957" y="494776"/>
                  <a:pt x="1460765" y="505769"/>
                </a:cubicBezTo>
                <a:cubicBezTo>
                  <a:pt x="1320331" y="622797"/>
                  <a:pt x="1501714" y="479108"/>
                  <a:pt x="1389328" y="591494"/>
                </a:cubicBezTo>
                <a:cubicBezTo>
                  <a:pt x="1377186" y="603636"/>
                  <a:pt x="1360753" y="610544"/>
                  <a:pt x="1346465" y="620069"/>
                </a:cubicBezTo>
                <a:cubicBezTo>
                  <a:pt x="1293853" y="584994"/>
                  <a:pt x="1301395" y="600261"/>
                  <a:pt x="1275028" y="534344"/>
                </a:cubicBezTo>
                <a:cubicBezTo>
                  <a:pt x="1263841" y="506378"/>
                  <a:pt x="1246453" y="448619"/>
                  <a:pt x="1246453" y="448619"/>
                </a:cubicBezTo>
                <a:cubicBezTo>
                  <a:pt x="1232165" y="462906"/>
                  <a:pt x="1214798" y="474669"/>
                  <a:pt x="1203590" y="491481"/>
                </a:cubicBezTo>
                <a:cubicBezTo>
                  <a:pt x="1195236" y="504012"/>
                  <a:pt x="1196617" y="521179"/>
                  <a:pt x="1189303" y="534344"/>
                </a:cubicBezTo>
                <a:cubicBezTo>
                  <a:pt x="1172625" y="564365"/>
                  <a:pt x="1151203" y="591494"/>
                  <a:pt x="1132153" y="620069"/>
                </a:cubicBezTo>
                <a:cubicBezTo>
                  <a:pt x="1122628" y="634356"/>
                  <a:pt x="1119868" y="657501"/>
                  <a:pt x="1103578" y="662931"/>
                </a:cubicBezTo>
                <a:cubicBezTo>
                  <a:pt x="1019802" y="690857"/>
                  <a:pt x="1075683" y="675556"/>
                  <a:pt x="932128" y="691506"/>
                </a:cubicBezTo>
                <a:cubicBezTo>
                  <a:pt x="908315" y="701031"/>
                  <a:pt x="884793" y="711316"/>
                  <a:pt x="860690" y="720081"/>
                </a:cubicBezTo>
                <a:cubicBezTo>
                  <a:pt x="832383" y="730375"/>
                  <a:pt x="801906" y="735186"/>
                  <a:pt x="774965" y="748656"/>
                </a:cubicBezTo>
                <a:cubicBezTo>
                  <a:pt x="700252" y="786013"/>
                  <a:pt x="738478" y="772065"/>
                  <a:pt x="660665" y="791519"/>
                </a:cubicBezTo>
                <a:cubicBezTo>
                  <a:pt x="638992" y="805968"/>
                  <a:pt x="604518" y="834381"/>
                  <a:pt x="574940" y="834381"/>
                </a:cubicBezTo>
                <a:cubicBezTo>
                  <a:pt x="555304" y="834381"/>
                  <a:pt x="536840" y="824856"/>
                  <a:pt x="517790" y="820094"/>
                </a:cubicBezTo>
                <a:cubicBezTo>
                  <a:pt x="432065" y="824856"/>
                  <a:pt x="345809" y="823732"/>
                  <a:pt x="260615" y="834381"/>
                </a:cubicBezTo>
                <a:cubicBezTo>
                  <a:pt x="230727" y="838117"/>
                  <a:pt x="203465" y="853431"/>
                  <a:pt x="174890" y="862956"/>
                </a:cubicBezTo>
                <a:cubicBezTo>
                  <a:pt x="108985" y="884925"/>
                  <a:pt x="146804" y="874289"/>
                  <a:pt x="60590" y="891531"/>
                </a:cubicBezTo>
                <a:cubicBezTo>
                  <a:pt x="-1180" y="876089"/>
                  <a:pt x="-16196" y="877244"/>
                  <a:pt x="17728" y="877244"/>
                </a:cubicBez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3000"/>
                  <a:lumOff val="3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270000" sx="1000" sy="1000" algn="ctr" rotWithShape="0">
              <a:srgbClr val="000000">
                <a:alpha val="0"/>
              </a:srgbClr>
            </a:outerShdw>
            <a:reflection endPos="770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DC28D-4BAA-475C-8068-73C443BC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086" y="430924"/>
            <a:ext cx="9109226" cy="62919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2C7D7B-3BC9-4D0E-BE39-2A4FD8C4DC85}"/>
              </a:ext>
            </a:extLst>
          </p:cNvPr>
          <p:cNvSpPr txBox="1"/>
          <p:nvPr/>
        </p:nvSpPr>
        <p:spPr>
          <a:xfrm>
            <a:off x="0" y="1905255"/>
            <a:ext cx="2739086" cy="226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Arctic </a:t>
            </a:r>
          </a:p>
          <a:p>
            <a:pPr marL="0" marR="0" lvl="0" indent="-45720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ice is</a:t>
            </a:r>
          </a:p>
          <a:p>
            <a:pPr marL="0" marR="0" lvl="0" indent="-45720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vanishing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B5428D-DBFC-4C73-B5EF-0315D636E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87" r="16926"/>
          <a:stretch/>
        </p:blipFill>
        <p:spPr>
          <a:xfrm>
            <a:off x="10447292" y="5581589"/>
            <a:ext cx="1229701" cy="914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42876-F734-4760-AA2D-D2BCA67FC546}"/>
              </a:ext>
            </a:extLst>
          </p:cNvPr>
          <p:cNvSpPr txBox="1"/>
          <p:nvPr/>
        </p:nvSpPr>
        <p:spPr>
          <a:xfrm>
            <a:off x="9530353" y="78065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B6C12-123F-440E-BCCB-916AFF3F9B1A}"/>
              </a:ext>
            </a:extLst>
          </p:cNvPr>
          <p:cNvSpPr txBox="1"/>
          <p:nvPr/>
        </p:nvSpPr>
        <p:spPr>
          <a:xfrm>
            <a:off x="5013530" y="27362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31330-F9B9-49FF-B404-DF0A5F79900D}"/>
              </a:ext>
            </a:extLst>
          </p:cNvPr>
          <p:cNvSpPr txBox="1"/>
          <p:nvPr/>
        </p:nvSpPr>
        <p:spPr>
          <a:xfrm>
            <a:off x="3758063" y="886580"/>
            <a:ext cx="1733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ice</a:t>
            </a:r>
          </a:p>
        </p:txBody>
      </p:sp>
    </p:spTree>
    <p:extLst>
      <p:ext uri="{BB962C8B-B14F-4D97-AF65-F5344CB8AC3E}">
        <p14:creationId xmlns:p14="http://schemas.microsoft.com/office/powerpoint/2010/main" val="16953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060C8-166F-4DA5-AEF6-219E095CE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7" y="371475"/>
            <a:ext cx="9832107" cy="6305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F5049-A0B4-4413-BFFA-7F930338BA68}"/>
              </a:ext>
            </a:extLst>
          </p:cNvPr>
          <p:cNvSpPr/>
          <p:nvPr/>
        </p:nvSpPr>
        <p:spPr>
          <a:xfrm>
            <a:off x="2047875" y="6051884"/>
            <a:ext cx="8448675" cy="50532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7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81000">
              <a:srgbClr val="0000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B0F4A-F6FA-4624-BB66-0BD8C4234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85" y="172968"/>
            <a:ext cx="6700310" cy="6075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D4742-C011-4492-BBE6-075812C56029}"/>
              </a:ext>
            </a:extLst>
          </p:cNvPr>
          <p:cNvSpPr txBox="1"/>
          <p:nvPr/>
        </p:nvSpPr>
        <p:spPr>
          <a:xfrm>
            <a:off x="5127504" y="633412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Abe et al,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CCCF4-6166-408A-BFE5-2772D3FDC4B1}"/>
              </a:ext>
            </a:extLst>
          </p:cNvPr>
          <p:cNvSpPr txBox="1"/>
          <p:nvPr/>
        </p:nvSpPr>
        <p:spPr>
          <a:xfrm>
            <a:off x="7200900" y="638175"/>
            <a:ext cx="47529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Simulated Arctic cloud fraction in </a:t>
            </a:r>
            <a:r>
              <a:rPr lang="en-US" sz="3200" b="1" dirty="0">
                <a:solidFill>
                  <a:srgbClr val="D2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October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using MIROC5 model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Blue: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1976 – 1985 (high ice conditions)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Red: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1996 – 2005 (low ice conditions)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Right: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change in cloud fraction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83CC9-C8EE-4D88-9EB0-82CC2699E121}"/>
              </a:ext>
            </a:extLst>
          </p:cNvPr>
          <p:cNvSpPr txBox="1"/>
          <p:nvPr/>
        </p:nvSpPr>
        <p:spPr>
          <a:xfrm rot="16200000">
            <a:off x="-312822" y="3043989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Height (sigma)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36B92-28FD-47B7-9BE7-BC39FD834883}"/>
              </a:ext>
            </a:extLst>
          </p:cNvPr>
          <p:cNvSpPr txBox="1"/>
          <p:nvPr/>
        </p:nvSpPr>
        <p:spPr>
          <a:xfrm>
            <a:off x="5685992" y="4965405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Less low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cloud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46E76-3BFE-465C-8AB5-0603DDE1C8AD}"/>
              </a:ext>
            </a:extLst>
          </p:cNvPr>
          <p:cNvSpPr txBox="1"/>
          <p:nvPr/>
        </p:nvSpPr>
        <p:spPr>
          <a:xfrm>
            <a:off x="3985275" y="3397101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More mid-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level cloud</a:t>
            </a:r>
          </a:p>
        </p:txBody>
      </p:sp>
    </p:spTree>
    <p:extLst>
      <p:ext uri="{BB962C8B-B14F-4D97-AF65-F5344CB8AC3E}">
        <p14:creationId xmlns:p14="http://schemas.microsoft.com/office/powerpoint/2010/main" val="1563322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94000">
              <a:srgbClr val="002060"/>
            </a:gs>
            <a:gs pos="68000">
              <a:srgbClr val="7030A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F1AE2D-D2F9-4912-8C12-00500745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9" y="138435"/>
            <a:ext cx="4383691" cy="6191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4FD68-A9D8-4A23-BEE4-8FD131C89EE7}"/>
              </a:ext>
            </a:extLst>
          </p:cNvPr>
          <p:cNvSpPr txBox="1"/>
          <p:nvPr/>
        </p:nvSpPr>
        <p:spPr>
          <a:xfrm>
            <a:off x="2362200" y="6381750"/>
            <a:ext cx="283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aiandra GD" panose="020E0502030308020204" pitchFamily="34" charset="0"/>
              </a:rPr>
              <a:t>Eastman and Warren 2010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9B5EA9-8835-4C9B-8209-DEB91CE488A5}"/>
              </a:ext>
            </a:extLst>
          </p:cNvPr>
          <p:cNvSpPr/>
          <p:nvPr/>
        </p:nvSpPr>
        <p:spPr>
          <a:xfrm>
            <a:off x="962025" y="790575"/>
            <a:ext cx="1362075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09F9AB-08EC-4EEC-B256-52251C3B03A5}"/>
              </a:ext>
            </a:extLst>
          </p:cNvPr>
          <p:cNvSpPr/>
          <p:nvPr/>
        </p:nvSpPr>
        <p:spPr>
          <a:xfrm>
            <a:off x="3286125" y="4914900"/>
            <a:ext cx="1362075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F2AAD6-0198-4A20-AFF6-7E80BC2FDBD2}"/>
              </a:ext>
            </a:extLst>
          </p:cNvPr>
          <p:cNvSpPr/>
          <p:nvPr/>
        </p:nvSpPr>
        <p:spPr>
          <a:xfrm>
            <a:off x="3257550" y="5715000"/>
            <a:ext cx="1362075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7205F-423D-4647-A3BD-1EE23586E7B9}"/>
              </a:ext>
            </a:extLst>
          </p:cNvPr>
          <p:cNvSpPr txBox="1"/>
          <p:nvPr/>
        </p:nvSpPr>
        <p:spPr>
          <a:xfrm>
            <a:off x="5524500" y="638175"/>
            <a:ext cx="64293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Observed Arctic cloud types: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Convective clouds over Arctic Ocean are uncommon, most prevalent in autumn.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11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980DE88-B591-467D-8927-ED00B1C1564C}"/>
              </a:ext>
            </a:extLst>
          </p:cNvPr>
          <p:cNvGrpSpPr/>
          <p:nvPr/>
        </p:nvGrpSpPr>
        <p:grpSpPr>
          <a:xfrm>
            <a:off x="0" y="100012"/>
            <a:ext cx="4207796" cy="6657975"/>
            <a:chOff x="0" y="100012"/>
            <a:chExt cx="4207796" cy="66579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FB47D0-144F-4CC3-8D82-AA6B251D4636}"/>
                </a:ext>
              </a:extLst>
            </p:cNvPr>
            <p:cNvGrpSpPr/>
            <p:nvPr/>
          </p:nvGrpSpPr>
          <p:grpSpPr>
            <a:xfrm>
              <a:off x="0" y="100012"/>
              <a:ext cx="4207796" cy="6657975"/>
              <a:chOff x="7946104" y="190500"/>
              <a:chExt cx="4207796" cy="665797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C6668C8-3E12-4B2F-9789-9E324FB94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46104" y="447675"/>
                <a:ext cx="4207796" cy="64008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179B7-C260-44F4-8263-3F18ACEA8FB4}"/>
                  </a:ext>
                </a:extLst>
              </p:cNvPr>
              <p:cNvSpPr txBox="1"/>
              <p:nvPr/>
            </p:nvSpPr>
            <p:spPr>
              <a:xfrm>
                <a:off x="8174596" y="190500"/>
                <a:ext cx="3584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anose="020E0502030308020204" pitchFamily="34" charset="0"/>
                  </a:rPr>
                  <a:t>Cloud fraction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anose="020E0502030308020204" pitchFamily="34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anose="020E0502030308020204" pitchFamily="34" charset="0"/>
                  </a:rPr>
                  <a:t>precipitable water</a:t>
                </a:r>
                <a:endParaRPr lang="en-US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503784-359F-46B9-A553-A8EF86D50A96}"/>
                </a:ext>
              </a:extLst>
            </p:cNvPr>
            <p:cNvSpPr txBox="1"/>
            <p:nvPr/>
          </p:nvSpPr>
          <p:spPr>
            <a:xfrm>
              <a:off x="504825" y="542925"/>
              <a:ext cx="566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DJF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9A4E80-A640-41CD-B03E-3D28AB41E870}"/>
                </a:ext>
              </a:extLst>
            </p:cNvPr>
            <p:cNvSpPr txBox="1"/>
            <p:nvPr/>
          </p:nvSpPr>
          <p:spPr>
            <a:xfrm>
              <a:off x="523875" y="1666875"/>
              <a:ext cx="7777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MAM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E55219-FCDA-486D-A604-BFE4B6C98CD5}"/>
                </a:ext>
              </a:extLst>
            </p:cNvPr>
            <p:cNvSpPr txBox="1"/>
            <p:nvPr/>
          </p:nvSpPr>
          <p:spPr>
            <a:xfrm>
              <a:off x="514350" y="2752725"/>
              <a:ext cx="5172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JJA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C8235D-FBC7-42BA-82CA-BC8649FE7404}"/>
                </a:ext>
              </a:extLst>
            </p:cNvPr>
            <p:cNvSpPr txBox="1"/>
            <p:nvPr/>
          </p:nvSpPr>
          <p:spPr>
            <a:xfrm>
              <a:off x="523875" y="3867150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SON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50B7DB-7918-4F85-8878-2D7ACD31EF2D}"/>
                </a:ext>
              </a:extLst>
            </p:cNvPr>
            <p:cNvSpPr txBox="1"/>
            <p:nvPr/>
          </p:nvSpPr>
          <p:spPr>
            <a:xfrm>
              <a:off x="514350" y="4972050"/>
              <a:ext cx="7104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ANN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8B7C4-58F7-4F3C-B9D2-3A784DC19FEE}"/>
              </a:ext>
            </a:extLst>
          </p:cNvPr>
          <p:cNvGrpSpPr/>
          <p:nvPr/>
        </p:nvGrpSpPr>
        <p:grpSpPr>
          <a:xfrm>
            <a:off x="3790950" y="109537"/>
            <a:ext cx="4206440" cy="6638925"/>
            <a:chOff x="0" y="200025"/>
            <a:chExt cx="4206440" cy="66389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ED3E4DE-0707-42DD-9041-CC17A7C2B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8150"/>
              <a:ext cx="4206440" cy="6400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2F4B2A-3A1A-4422-9A9A-5E134D31DC1C}"/>
                </a:ext>
              </a:extLst>
            </p:cNvPr>
            <p:cNvSpPr txBox="1"/>
            <p:nvPr/>
          </p:nvSpPr>
          <p:spPr>
            <a:xfrm>
              <a:off x="400050" y="200025"/>
              <a:ext cx="3462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Cloud-top temperature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, </a:t>
              </a:r>
              <a:r>
                <a: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pressure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2A7E42-B699-4B7E-A5CB-117C7512EBA3}"/>
              </a:ext>
            </a:extLst>
          </p:cNvPr>
          <p:cNvGrpSpPr/>
          <p:nvPr/>
        </p:nvGrpSpPr>
        <p:grpSpPr>
          <a:xfrm>
            <a:off x="7738221" y="0"/>
            <a:ext cx="4379110" cy="6753225"/>
            <a:chOff x="4166346" y="85725"/>
            <a:chExt cx="4379110" cy="6753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E73821-02F1-4997-B0F5-3855EBB7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6346" y="438150"/>
              <a:ext cx="4379110" cy="6400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F1635C-AC7D-4C14-BA88-B49AACFAF289}"/>
                </a:ext>
              </a:extLst>
            </p:cNvPr>
            <p:cNvSpPr txBox="1"/>
            <p:nvPr/>
          </p:nvSpPr>
          <p:spPr>
            <a:xfrm>
              <a:off x="4697971" y="85725"/>
              <a:ext cx="26709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Effective radius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,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phase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, </a:t>
              </a:r>
              <a:r>
                <a:rPr lang="en-US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  <a:cs typeface="Calibri" panose="020F0502020204030204" pitchFamily="34" charset="0"/>
                </a:rPr>
                <a:t>τ</a:t>
              </a:r>
              <a:endPara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52D45-E1FD-4FF8-9BE0-E66F9F54A7B6}"/>
              </a:ext>
            </a:extLst>
          </p:cNvPr>
          <p:cNvSpPr txBox="1"/>
          <p:nvPr/>
        </p:nvSpPr>
        <p:spPr>
          <a:xfrm>
            <a:off x="10306050" y="6429375"/>
            <a:ext cx="17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 et al, 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98CBC-A775-489E-BA16-53F0C5F75B96}"/>
              </a:ext>
            </a:extLst>
          </p:cNvPr>
          <p:cNvSpPr txBox="1"/>
          <p:nvPr/>
        </p:nvSpPr>
        <p:spPr>
          <a:xfrm rot="20088619">
            <a:off x="2430573" y="2045018"/>
            <a:ext cx="7330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What a mess!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1ABC2-03F6-434D-B2FD-1B23EFBB3D7D}"/>
              </a:ext>
            </a:extLst>
          </p:cNvPr>
          <p:cNvSpPr txBox="1"/>
          <p:nvPr/>
        </p:nvSpPr>
        <p:spPr>
          <a:xfrm>
            <a:off x="1811274" y="5467350"/>
            <a:ext cx="8513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We need a new metric…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105FAA-1BA3-4728-9BA6-57FF0967B14F}"/>
              </a:ext>
            </a:extLst>
          </p:cNvPr>
          <p:cNvSpPr/>
          <p:nvPr/>
        </p:nvSpPr>
        <p:spPr>
          <a:xfrm>
            <a:off x="312821" y="3826042"/>
            <a:ext cx="1094874" cy="445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57C7E-97EA-4283-93F0-C64F890B357D}"/>
              </a:ext>
            </a:extLst>
          </p:cNvPr>
          <p:cNvCxnSpPr/>
          <p:nvPr/>
        </p:nvCxnSpPr>
        <p:spPr>
          <a:xfrm flipV="1">
            <a:off x="2508069" y="513806"/>
            <a:ext cx="0" cy="5512525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333C32-66AD-4A11-93D0-0C9E55F43749}"/>
              </a:ext>
            </a:extLst>
          </p:cNvPr>
          <p:cNvCxnSpPr/>
          <p:nvPr/>
        </p:nvCxnSpPr>
        <p:spPr>
          <a:xfrm flipV="1">
            <a:off x="6370330" y="518153"/>
            <a:ext cx="0" cy="5512525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81C8BA-87ED-4368-A482-EE5623FFD668}"/>
              </a:ext>
            </a:extLst>
          </p:cNvPr>
          <p:cNvCxnSpPr/>
          <p:nvPr/>
        </p:nvCxnSpPr>
        <p:spPr>
          <a:xfrm flipV="1">
            <a:off x="10062782" y="526862"/>
            <a:ext cx="0" cy="5512525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6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ctic cumulus clouds">
            <a:extLst>
              <a:ext uri="{FF2B5EF4-FFF2-40B4-BE49-F238E27FC236}">
                <a16:creationId xmlns:a16="http://schemas.microsoft.com/office/drawing/2014/main" id="{270D8305-FB72-4897-9914-E68E6BB4DE9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C3E63-8C1D-4E43-A4B3-7DDBFA61EDE9}"/>
              </a:ext>
            </a:extLst>
          </p:cNvPr>
          <p:cNvSpPr txBox="1"/>
          <p:nvPr/>
        </p:nvSpPr>
        <p:spPr>
          <a:xfrm>
            <a:off x="1162050" y="876300"/>
            <a:ext cx="10382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Introducing…</a:t>
            </a:r>
          </a:p>
          <a:p>
            <a:endParaRPr lang="en-US" sz="9600" dirty="0">
              <a:latin typeface="Maiandra GD" panose="020E0502030308020204" pitchFamily="34" charset="0"/>
            </a:endParaRPr>
          </a:p>
          <a:p>
            <a:pPr algn="r"/>
            <a:r>
              <a:rPr lang="en-US" sz="9600" dirty="0">
                <a:solidFill>
                  <a:schemeClr val="bg1"/>
                </a:solidFill>
                <a:effectLst/>
                <a:latin typeface="Maiandra GD" panose="020E0502030308020204" pitchFamily="34" charset="0"/>
              </a:rPr>
              <a:t>the</a:t>
            </a:r>
            <a:r>
              <a:rPr lang="en-US" sz="96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 </a:t>
            </a:r>
            <a:r>
              <a:rPr lang="en-US" sz="9600" i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Ackermeter</a:t>
            </a:r>
            <a:r>
              <a:rPr lang="en-US" sz="96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96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01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AFD2E-D73E-4AA6-8A58-C2C9A9EF5D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0705D4-D265-49C8-88A9-567A883C5C92}"/>
              </a:ext>
            </a:extLst>
          </p:cNvPr>
          <p:cNvCxnSpPr/>
          <p:nvPr/>
        </p:nvCxnSpPr>
        <p:spPr>
          <a:xfrm flipH="1">
            <a:off x="3810000" y="2571750"/>
            <a:ext cx="1076325" cy="2733675"/>
          </a:xfrm>
          <a:prstGeom prst="straightConnector1">
            <a:avLst/>
          </a:prstGeom>
          <a:ln w="76200">
            <a:solidFill>
              <a:srgbClr val="66FF66"/>
            </a:solidFill>
            <a:prstDash val="sysDash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1AE234-9CBD-4A93-8941-B73F67D24515}"/>
              </a:ext>
            </a:extLst>
          </p:cNvPr>
          <p:cNvCxnSpPr>
            <a:cxnSpLocks/>
          </p:cNvCxnSpPr>
          <p:nvPr/>
        </p:nvCxnSpPr>
        <p:spPr>
          <a:xfrm>
            <a:off x="4924426" y="2581275"/>
            <a:ext cx="1590674" cy="3276600"/>
          </a:xfrm>
          <a:prstGeom prst="straightConnector1">
            <a:avLst/>
          </a:prstGeom>
          <a:ln w="76200">
            <a:solidFill>
              <a:srgbClr val="66FF66"/>
            </a:solidFill>
            <a:prstDash val="sysDash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AC7AD64-E9F8-4625-9C41-4A0B7E20E0B9}"/>
              </a:ext>
            </a:extLst>
          </p:cNvPr>
          <p:cNvSpPr txBox="1"/>
          <p:nvPr/>
        </p:nvSpPr>
        <p:spPr>
          <a:xfrm>
            <a:off x="567492" y="583033"/>
            <a:ext cx="2279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Maiandra GD" panose="020E0502030308020204" pitchFamily="34" charset="0"/>
              </a:rPr>
              <a:t>ICESat</a:t>
            </a:r>
            <a:endParaRPr lang="en-US" sz="6000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DF906-F156-44F8-AC98-13B8BD34C545}"/>
              </a:ext>
            </a:extLst>
          </p:cNvPr>
          <p:cNvSpPr txBox="1"/>
          <p:nvPr/>
        </p:nvSpPr>
        <p:spPr>
          <a:xfrm>
            <a:off x="7194884" y="3236495"/>
            <a:ext cx="2848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6FF66"/>
                </a:solidFill>
                <a:latin typeface="Maiandra GD" panose="020E0502030308020204" pitchFamily="34" charset="0"/>
              </a:rPr>
              <a:t>A-mode</a:t>
            </a:r>
          </a:p>
        </p:txBody>
      </p:sp>
    </p:spTree>
    <p:extLst>
      <p:ext uri="{BB962C8B-B14F-4D97-AF65-F5344CB8AC3E}">
        <p14:creationId xmlns:p14="http://schemas.microsoft.com/office/powerpoint/2010/main" val="18961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AA81F-C975-4896-9AF3-D1CAEDD60E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B3508-26EE-425B-88D2-460845DD3E98}"/>
              </a:ext>
            </a:extLst>
          </p:cNvPr>
          <p:cNvSpPr txBox="1"/>
          <p:nvPr/>
        </p:nvSpPr>
        <p:spPr>
          <a:xfrm>
            <a:off x="804673" y="996696"/>
            <a:ext cx="1105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“The </a:t>
            </a:r>
            <a:r>
              <a:rPr lang="en-US" sz="4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Ackermeter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represents a long-overdue game-changer in observing Arctic cloud characteristics, destined to revolutionize our knowledge of the Arctic climate system.”  </a:t>
            </a:r>
          </a:p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-- Dr. I. C. </a:t>
            </a:r>
            <a:r>
              <a:rPr 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Myiguana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12749</TotalTime>
  <Words>294</Words>
  <Application>Microsoft Office PowerPoint</Application>
  <PresentationFormat>Widescreen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Maiandra GD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Francis</dc:creator>
  <cp:lastModifiedBy>Jen</cp:lastModifiedBy>
  <cp:revision>51</cp:revision>
  <dcterms:created xsi:type="dcterms:W3CDTF">2018-06-29T16:25:16Z</dcterms:created>
  <dcterms:modified xsi:type="dcterms:W3CDTF">2018-07-14T13:47:27Z</dcterms:modified>
</cp:coreProperties>
</file>