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7" r:id="rId2"/>
    <p:sldId id="342" r:id="rId3"/>
    <p:sldId id="341" r:id="rId4"/>
    <p:sldId id="306" r:id="rId5"/>
    <p:sldId id="275" r:id="rId6"/>
    <p:sldId id="350" r:id="rId7"/>
    <p:sldId id="279" r:id="rId8"/>
    <p:sldId id="283" r:id="rId9"/>
    <p:sldId id="266" r:id="rId10"/>
    <p:sldId id="344" r:id="rId11"/>
    <p:sldId id="274" r:id="rId12"/>
    <p:sldId id="345" r:id="rId13"/>
    <p:sldId id="272" r:id="rId14"/>
    <p:sldId id="311" r:id="rId15"/>
    <p:sldId id="332" r:id="rId16"/>
    <p:sldId id="329" r:id="rId17"/>
    <p:sldId id="330" r:id="rId18"/>
    <p:sldId id="312" r:id="rId19"/>
    <p:sldId id="335" r:id="rId20"/>
    <p:sldId id="338" r:id="rId21"/>
    <p:sldId id="313" r:id="rId22"/>
    <p:sldId id="301" r:id="rId23"/>
    <p:sldId id="346" r:id="rId24"/>
    <p:sldId id="352" r:id="rId25"/>
    <p:sldId id="333" r:id="rId26"/>
    <p:sldId id="339" r:id="rId27"/>
    <p:sldId id="315" r:id="rId28"/>
    <p:sldId id="308" r:id="rId29"/>
    <p:sldId id="347" r:id="rId30"/>
    <p:sldId id="348" r:id="rId31"/>
    <p:sldId id="349" r:id="rId32"/>
    <p:sldId id="340" r:id="rId33"/>
    <p:sldId id="303" r:id="rId34"/>
    <p:sldId id="304" r:id="rId35"/>
    <p:sldId id="280" r:id="rId36"/>
    <p:sldId id="287" r:id="rId37"/>
    <p:sldId id="35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9"/>
    <p:restoredTop sz="92785"/>
  </p:normalViewPr>
  <p:slideViewPr>
    <p:cSldViewPr snapToGrid="0" snapToObjects="1">
      <p:cViewPr>
        <p:scale>
          <a:sx n="76" d="100"/>
          <a:sy n="76" d="100"/>
        </p:scale>
        <p:origin x="936" y="5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E55380-A132-5B42-967A-4CECB258369F}" type="datetimeFigureOut">
              <a:rPr lang="en-US" smtClean="0"/>
              <a:pPr/>
              <a:t>7/14/18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981747-421A-3B4D-880E-8AE05F90788B}" type="slidenum">
              <a:rPr lang="en-US" smtClean="0"/>
              <a:pPr/>
              <a:t>‹#›</a:t>
            </a:fld>
            <a:endParaRPr lang="en-US"/>
          </a:p>
        </p:txBody>
      </p:sp>
    </p:spTree>
    <p:extLst>
      <p:ext uri="{BB962C8B-B14F-4D97-AF65-F5344CB8AC3E}">
        <p14:creationId xmlns:p14="http://schemas.microsoft.com/office/powerpoint/2010/main" val="1621294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DFE67-6290-E246-8FC4-BBC624678686}" type="datetimeFigureOut">
              <a:rPr lang="en-US" smtClean="0"/>
              <a:pPr/>
              <a:t>7/14/18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8DC9C-444F-3144-BDB5-67DB65E25772}" type="slidenum">
              <a:rPr lang="en-US" smtClean="0"/>
              <a:pPr/>
              <a:t>‹#›</a:t>
            </a:fld>
            <a:endParaRPr lang="en-US"/>
          </a:p>
        </p:txBody>
      </p:sp>
    </p:spTree>
    <p:extLst>
      <p:ext uri="{BB962C8B-B14F-4D97-AF65-F5344CB8AC3E}">
        <p14:creationId xmlns:p14="http://schemas.microsoft.com/office/powerpoint/2010/main" val="1748947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2E6B0-7877-8F47-A6EE-74BC477C1F39}" type="slidenum">
              <a:rPr lang="en-US"/>
              <a:pPr/>
              <a:t>1</a:t>
            </a:fld>
            <a:endParaRPr lang="en-US"/>
          </a:p>
        </p:txBody>
      </p:sp>
      <p:sp>
        <p:nvSpPr>
          <p:cNvPr id="138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685800" lvl="1" indent="-228600"/>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15</a:t>
            </a:fld>
            <a:endParaRPr lang="en-US"/>
          </a:p>
        </p:txBody>
      </p:sp>
    </p:spTree>
    <p:extLst>
      <p:ext uri="{BB962C8B-B14F-4D97-AF65-F5344CB8AC3E}">
        <p14:creationId xmlns:p14="http://schemas.microsoft.com/office/powerpoint/2010/main" val="119435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16</a:t>
            </a:fld>
            <a:endParaRPr lang="en-US"/>
          </a:p>
        </p:txBody>
      </p:sp>
    </p:spTree>
    <p:extLst>
      <p:ext uri="{BB962C8B-B14F-4D97-AF65-F5344CB8AC3E}">
        <p14:creationId xmlns:p14="http://schemas.microsoft.com/office/powerpoint/2010/main" val="38888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17</a:t>
            </a:fld>
            <a:endParaRPr lang="en-US"/>
          </a:p>
        </p:txBody>
      </p:sp>
    </p:spTree>
    <p:extLst>
      <p:ext uri="{BB962C8B-B14F-4D97-AF65-F5344CB8AC3E}">
        <p14:creationId xmlns:p14="http://schemas.microsoft.com/office/powerpoint/2010/main" val="135501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18</a:t>
            </a:fld>
            <a:endParaRPr lang="en-US"/>
          </a:p>
        </p:txBody>
      </p:sp>
    </p:spTree>
    <p:extLst>
      <p:ext uri="{BB962C8B-B14F-4D97-AF65-F5344CB8AC3E}">
        <p14:creationId xmlns:p14="http://schemas.microsoft.com/office/powerpoint/2010/main" val="25229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19</a:t>
            </a:fld>
            <a:endParaRPr lang="en-US"/>
          </a:p>
        </p:txBody>
      </p:sp>
    </p:spTree>
    <p:extLst>
      <p:ext uri="{BB962C8B-B14F-4D97-AF65-F5344CB8AC3E}">
        <p14:creationId xmlns:p14="http://schemas.microsoft.com/office/powerpoint/2010/main" val="70030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20</a:t>
            </a:fld>
            <a:endParaRPr lang="en-US"/>
          </a:p>
        </p:txBody>
      </p:sp>
    </p:spTree>
    <p:extLst>
      <p:ext uri="{BB962C8B-B14F-4D97-AF65-F5344CB8AC3E}">
        <p14:creationId xmlns:p14="http://schemas.microsoft.com/office/powerpoint/2010/main" val="35852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21</a:t>
            </a:fld>
            <a:endParaRPr lang="en-US"/>
          </a:p>
        </p:txBody>
      </p:sp>
    </p:spTree>
    <p:extLst>
      <p:ext uri="{BB962C8B-B14F-4D97-AF65-F5344CB8AC3E}">
        <p14:creationId xmlns:p14="http://schemas.microsoft.com/office/powerpoint/2010/main" val="117847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22</a:t>
            </a:fld>
            <a:endParaRPr lang="en-US"/>
          </a:p>
        </p:txBody>
      </p:sp>
    </p:spTree>
    <p:extLst>
      <p:ext uri="{BB962C8B-B14F-4D97-AF65-F5344CB8AC3E}">
        <p14:creationId xmlns:p14="http://schemas.microsoft.com/office/powerpoint/2010/main" val="33206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24</a:t>
            </a:fld>
            <a:endParaRPr lang="en-US"/>
          </a:p>
        </p:txBody>
      </p:sp>
    </p:spTree>
    <p:extLst>
      <p:ext uri="{BB962C8B-B14F-4D97-AF65-F5344CB8AC3E}">
        <p14:creationId xmlns:p14="http://schemas.microsoft.com/office/powerpoint/2010/main" val="110702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26</a:t>
            </a:fld>
            <a:endParaRPr lang="en-US"/>
          </a:p>
        </p:txBody>
      </p:sp>
    </p:spTree>
    <p:extLst>
      <p:ext uri="{BB962C8B-B14F-4D97-AF65-F5344CB8AC3E}">
        <p14:creationId xmlns:p14="http://schemas.microsoft.com/office/powerpoint/2010/main" val="165051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4</a:t>
            </a:fld>
            <a:endParaRPr lang="en-US"/>
          </a:p>
        </p:txBody>
      </p:sp>
    </p:spTree>
    <p:extLst>
      <p:ext uri="{BB962C8B-B14F-4D97-AF65-F5344CB8AC3E}">
        <p14:creationId xmlns:p14="http://schemas.microsoft.com/office/powerpoint/2010/main" val="8306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27</a:t>
            </a:fld>
            <a:endParaRPr lang="en-US"/>
          </a:p>
        </p:txBody>
      </p:sp>
    </p:spTree>
    <p:extLst>
      <p:ext uri="{BB962C8B-B14F-4D97-AF65-F5344CB8AC3E}">
        <p14:creationId xmlns:p14="http://schemas.microsoft.com/office/powerpoint/2010/main" val="190385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28</a:t>
            </a:fld>
            <a:endParaRPr lang="en-US"/>
          </a:p>
        </p:txBody>
      </p:sp>
    </p:spTree>
    <p:extLst>
      <p:ext uri="{BB962C8B-B14F-4D97-AF65-F5344CB8AC3E}">
        <p14:creationId xmlns:p14="http://schemas.microsoft.com/office/powerpoint/2010/main" val="61630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EF391-57BC-7B4E-B762-59DF2E2E4D2B}" type="slidenum">
              <a:rPr lang="en-US" smtClean="0"/>
              <a:pPr/>
              <a:t>29</a:t>
            </a:fld>
            <a:endParaRPr lang="en-US"/>
          </a:p>
        </p:txBody>
      </p:sp>
    </p:spTree>
    <p:extLst>
      <p:ext uri="{BB962C8B-B14F-4D97-AF65-F5344CB8AC3E}">
        <p14:creationId xmlns:p14="http://schemas.microsoft.com/office/powerpoint/2010/main" val="1784686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EF391-57BC-7B4E-B762-59DF2E2E4D2B}" type="slidenum">
              <a:rPr lang="en-US" smtClean="0"/>
              <a:pPr/>
              <a:t>30</a:t>
            </a:fld>
            <a:endParaRPr lang="en-US"/>
          </a:p>
        </p:txBody>
      </p:sp>
    </p:spTree>
    <p:extLst>
      <p:ext uri="{BB962C8B-B14F-4D97-AF65-F5344CB8AC3E}">
        <p14:creationId xmlns:p14="http://schemas.microsoft.com/office/powerpoint/2010/main" val="52650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32</a:t>
            </a:fld>
            <a:endParaRPr lang="en-US"/>
          </a:p>
        </p:txBody>
      </p:sp>
    </p:spTree>
    <p:extLst>
      <p:ext uri="{BB962C8B-B14F-4D97-AF65-F5344CB8AC3E}">
        <p14:creationId xmlns:p14="http://schemas.microsoft.com/office/powerpoint/2010/main" val="12344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4988F70-9EBC-B541-8F96-5C65FCE33CC2}" type="slidenum">
              <a:rPr lang="en-US"/>
              <a:pPr/>
              <a:t>33</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Verdana"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4988F70-9EBC-B541-8F96-5C65FCE33CC2}" type="slidenum">
              <a:rPr lang="en-US"/>
              <a:pPr/>
              <a:t>34</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Verdana"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35</a:t>
            </a:fld>
            <a:endParaRPr lang="en-US"/>
          </a:p>
        </p:txBody>
      </p:sp>
    </p:spTree>
    <p:extLst>
      <p:ext uri="{BB962C8B-B14F-4D97-AF65-F5344CB8AC3E}">
        <p14:creationId xmlns:p14="http://schemas.microsoft.com/office/powerpoint/2010/main" val="21404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36</a:t>
            </a:fld>
            <a:endParaRPr lang="en-US"/>
          </a:p>
        </p:txBody>
      </p:sp>
    </p:spTree>
    <p:extLst>
      <p:ext uri="{BB962C8B-B14F-4D97-AF65-F5344CB8AC3E}">
        <p14:creationId xmlns:p14="http://schemas.microsoft.com/office/powerpoint/2010/main" val="110986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5</a:t>
            </a:fld>
            <a:endParaRPr lang="en-US"/>
          </a:p>
        </p:txBody>
      </p:sp>
    </p:spTree>
    <p:extLst>
      <p:ext uri="{BB962C8B-B14F-4D97-AF65-F5344CB8AC3E}">
        <p14:creationId xmlns:p14="http://schemas.microsoft.com/office/powerpoint/2010/main" val="174727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7</a:t>
            </a:fld>
            <a:endParaRPr lang="en-US"/>
          </a:p>
        </p:txBody>
      </p:sp>
    </p:spTree>
    <p:extLst>
      <p:ext uri="{BB962C8B-B14F-4D97-AF65-F5344CB8AC3E}">
        <p14:creationId xmlns:p14="http://schemas.microsoft.com/office/powerpoint/2010/main" val="177308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8</a:t>
            </a:fld>
            <a:endParaRPr lang="en-US"/>
          </a:p>
        </p:txBody>
      </p:sp>
    </p:spTree>
    <p:extLst>
      <p:ext uri="{BB962C8B-B14F-4D97-AF65-F5344CB8AC3E}">
        <p14:creationId xmlns:p14="http://schemas.microsoft.com/office/powerpoint/2010/main" val="76496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9</a:t>
            </a:fld>
            <a:endParaRPr lang="en-US"/>
          </a:p>
        </p:txBody>
      </p:sp>
    </p:spTree>
    <p:extLst>
      <p:ext uri="{BB962C8B-B14F-4D97-AF65-F5344CB8AC3E}">
        <p14:creationId xmlns:p14="http://schemas.microsoft.com/office/powerpoint/2010/main" val="199404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11</a:t>
            </a:fld>
            <a:endParaRPr lang="en-US"/>
          </a:p>
        </p:txBody>
      </p:sp>
    </p:spTree>
    <p:extLst>
      <p:ext uri="{BB962C8B-B14F-4D97-AF65-F5344CB8AC3E}">
        <p14:creationId xmlns:p14="http://schemas.microsoft.com/office/powerpoint/2010/main" val="34304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13</a:t>
            </a:fld>
            <a:endParaRPr lang="en-US"/>
          </a:p>
        </p:txBody>
      </p:sp>
    </p:spTree>
    <p:extLst>
      <p:ext uri="{BB962C8B-B14F-4D97-AF65-F5344CB8AC3E}">
        <p14:creationId xmlns:p14="http://schemas.microsoft.com/office/powerpoint/2010/main" val="165897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8DC9C-444F-3144-BDB5-67DB65E25772}" type="slidenum">
              <a:rPr lang="en-US" smtClean="0"/>
              <a:pPr/>
              <a:t>14</a:t>
            </a:fld>
            <a:endParaRPr lang="en-US"/>
          </a:p>
        </p:txBody>
      </p:sp>
    </p:spTree>
    <p:extLst>
      <p:ext uri="{BB962C8B-B14F-4D97-AF65-F5344CB8AC3E}">
        <p14:creationId xmlns:p14="http://schemas.microsoft.com/office/powerpoint/2010/main" val="153357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71735-4745-1A44-8698-468050E2FE2F}" type="datetimeFigureOut">
              <a:rPr lang="en-US" smtClean="0"/>
              <a:pPr/>
              <a:t>7/14/18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71735-4745-1A44-8698-468050E2FE2F}" type="datetimeFigureOut">
              <a:rPr lang="en-US" smtClean="0"/>
              <a:pPr/>
              <a:t>7/14/18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71735-4745-1A44-8698-468050E2FE2F}" type="datetimeFigureOut">
              <a:rPr lang="en-US" smtClean="0"/>
              <a:pPr/>
              <a:t>7/14/18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71735-4745-1A44-8698-468050E2FE2F}" type="datetimeFigureOut">
              <a:rPr lang="en-US" smtClean="0"/>
              <a:pPr/>
              <a:t>7/14/18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71735-4745-1A44-8698-468050E2FE2F}" type="datetimeFigureOut">
              <a:rPr lang="en-US" smtClean="0"/>
              <a:pPr/>
              <a:t>7/14/18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71735-4745-1A44-8698-468050E2FE2F}" type="datetimeFigureOut">
              <a:rPr lang="en-US" smtClean="0"/>
              <a:pPr/>
              <a:t>7/14/18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71735-4745-1A44-8698-468050E2FE2F}" type="datetimeFigureOut">
              <a:rPr lang="en-US" smtClean="0"/>
              <a:pPr/>
              <a:t>7/14/18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71735-4745-1A44-8698-468050E2FE2F}" type="datetimeFigureOut">
              <a:rPr lang="en-US" smtClean="0"/>
              <a:pPr/>
              <a:t>7/14/18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71735-4745-1A44-8698-468050E2FE2F}" type="datetimeFigureOut">
              <a:rPr lang="en-US" smtClean="0"/>
              <a:pPr/>
              <a:t>7/14/18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71735-4745-1A44-8698-468050E2FE2F}" type="datetimeFigureOut">
              <a:rPr lang="en-US" smtClean="0"/>
              <a:pPr/>
              <a:t>7/14/18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71735-4745-1A44-8698-468050E2FE2F}" type="datetimeFigureOut">
              <a:rPr lang="en-US" smtClean="0"/>
              <a:pPr/>
              <a:t>7/14/18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2B98D-CD0B-6940-9444-9C0F3915D6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71735-4745-1A44-8698-468050E2FE2F}" type="datetimeFigureOut">
              <a:rPr lang="en-US" smtClean="0"/>
              <a:pPr/>
              <a:t>7/14/18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2B98D-CD0B-6940-9444-9C0F3915D6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8"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0.tiff"/><Relationship Id="rId5"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847415" y="98274"/>
            <a:ext cx="7704665" cy="1473706"/>
          </a:xfrm>
        </p:spPr>
        <p:txBody>
          <a:bodyPr>
            <a:noAutofit/>
          </a:bodyPr>
          <a:lstStyle/>
          <a:p>
            <a:r>
              <a:rPr lang="en-US" sz="3600" dirty="0" smtClean="0">
                <a:solidFill>
                  <a:srgbClr val="0000FF"/>
                </a:solidFill>
              </a:rPr>
              <a:t/>
            </a:r>
            <a:br>
              <a:rPr lang="en-US" sz="3600" dirty="0" smtClean="0">
                <a:solidFill>
                  <a:srgbClr val="0000FF"/>
                </a:solidFill>
              </a:rPr>
            </a:br>
            <a:r>
              <a:rPr lang="en-US" sz="3600" b="1" dirty="0" smtClean="0">
                <a:solidFill>
                  <a:srgbClr val="0000FF"/>
                </a:solidFill>
              </a:rPr>
              <a:t/>
            </a:r>
            <a:br>
              <a:rPr lang="en-US" sz="3600" b="1" dirty="0" smtClean="0">
                <a:solidFill>
                  <a:srgbClr val="0000FF"/>
                </a:solidFill>
              </a:rPr>
            </a:br>
            <a:r>
              <a:rPr lang="en-US" sz="3600" b="1" smtClean="0">
                <a:solidFill>
                  <a:srgbClr val="0000FF"/>
                </a:solidFill>
              </a:rPr>
              <a:t>Some Peculiar Ethics of  Geoengineering</a:t>
            </a:r>
            <a:r>
              <a:rPr lang="en-US" sz="3600" b="1" dirty="0" smtClean="0">
                <a:solidFill>
                  <a:srgbClr val="0000FF"/>
                </a:solidFill>
              </a:rPr>
              <a:t/>
            </a:r>
            <a:br>
              <a:rPr lang="en-US" sz="3600" b="1" dirty="0" smtClean="0">
                <a:solidFill>
                  <a:srgbClr val="0000FF"/>
                </a:solidFill>
              </a:rPr>
            </a:br>
            <a:endParaRPr lang="en-US" sz="3600" b="1" dirty="0"/>
          </a:p>
        </p:txBody>
      </p:sp>
      <p:sp>
        <p:nvSpPr>
          <p:cNvPr id="137219" name="Rectangle 3"/>
          <p:cNvSpPr>
            <a:spLocks noGrp="1" noChangeArrowheads="1"/>
          </p:cNvSpPr>
          <p:nvPr>
            <p:ph type="subTitle" idx="1"/>
          </p:nvPr>
        </p:nvSpPr>
        <p:spPr>
          <a:xfrm>
            <a:off x="1253067" y="4947354"/>
            <a:ext cx="6400800" cy="1758245"/>
          </a:xfrm>
        </p:spPr>
        <p:txBody>
          <a:bodyPr>
            <a:normAutofit fontScale="85000" lnSpcReduction="20000"/>
          </a:bodyPr>
          <a:lstStyle/>
          <a:p>
            <a:r>
              <a:rPr lang="en-US" sz="1800" dirty="0">
                <a:solidFill>
                  <a:schemeClr val="tx2"/>
                </a:solidFill>
              </a:rPr>
              <a:t>Stephen M. </a:t>
            </a:r>
            <a:r>
              <a:rPr lang="en-US" sz="1800" dirty="0" smtClean="0">
                <a:solidFill>
                  <a:schemeClr val="tx2"/>
                </a:solidFill>
              </a:rPr>
              <a:t>Gardiner</a:t>
            </a:r>
          </a:p>
          <a:p>
            <a:r>
              <a:rPr lang="en-US" sz="1800" dirty="0" smtClean="0">
                <a:solidFill>
                  <a:schemeClr val="tx2"/>
                </a:solidFill>
              </a:rPr>
              <a:t>Professor of Philosophy &amp;</a:t>
            </a:r>
          </a:p>
          <a:p>
            <a:r>
              <a:rPr lang="en-US" sz="1800" dirty="0" smtClean="0">
                <a:solidFill>
                  <a:schemeClr val="tx2"/>
                </a:solidFill>
              </a:rPr>
              <a:t>Ben Rabinowitz Endowed Professor of the Human Dimensions of the Environment</a:t>
            </a:r>
          </a:p>
          <a:p>
            <a:r>
              <a:rPr lang="en-US" sz="1800" dirty="0" smtClean="0">
                <a:solidFill>
                  <a:schemeClr val="tx2"/>
                </a:solidFill>
              </a:rPr>
              <a:t>Director of the Program on Values in Society</a:t>
            </a:r>
          </a:p>
          <a:p>
            <a:r>
              <a:rPr lang="en-US" sz="1800" dirty="0">
                <a:solidFill>
                  <a:schemeClr val="tx2"/>
                </a:solidFill>
              </a:rPr>
              <a:t>Department of Philosophy </a:t>
            </a:r>
            <a:r>
              <a:rPr lang="en-US" sz="1800" dirty="0" smtClean="0">
                <a:solidFill>
                  <a:schemeClr val="tx2"/>
                </a:solidFill>
              </a:rPr>
              <a:t>&amp; Program </a:t>
            </a:r>
            <a:r>
              <a:rPr lang="en-US" sz="1800" dirty="0">
                <a:solidFill>
                  <a:schemeClr val="tx2"/>
                </a:solidFill>
              </a:rPr>
              <a:t>on Values in Society</a:t>
            </a:r>
          </a:p>
          <a:p>
            <a:r>
              <a:rPr lang="en-US" sz="1800" dirty="0">
                <a:solidFill>
                  <a:schemeClr val="tx2"/>
                </a:solidFill>
              </a:rPr>
              <a:t>University of Washington, </a:t>
            </a:r>
            <a:r>
              <a:rPr lang="en-US" sz="1800" dirty="0" smtClean="0">
                <a:solidFill>
                  <a:schemeClr val="tx2"/>
                </a:solidFill>
              </a:rPr>
              <a:t>Seattle</a:t>
            </a:r>
          </a:p>
        </p:txBody>
      </p:sp>
      <p:pic>
        <p:nvPicPr>
          <p:cNvPr id="2" name="Picture 1"/>
          <p:cNvPicPr>
            <a:picLocks noChangeAspect="1"/>
          </p:cNvPicPr>
          <p:nvPr/>
        </p:nvPicPr>
        <p:blipFill>
          <a:blip r:embed="rId3"/>
          <a:stretch>
            <a:fillRect/>
          </a:stretch>
        </p:blipFill>
        <p:spPr>
          <a:xfrm>
            <a:off x="2252133" y="2015067"/>
            <a:ext cx="4572000" cy="248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rmAutofit/>
          </a:bodyPr>
          <a:lstStyle/>
          <a:p>
            <a:pPr algn="ctr"/>
            <a:r>
              <a:rPr lang="en-US" dirty="0" smtClean="0">
                <a:solidFill>
                  <a:srgbClr val="C00000"/>
                </a:solidFill>
              </a:rPr>
              <a:t>“But Steve’s against it, right?”</a:t>
            </a:r>
            <a:r>
              <a:rPr lang="en-US" dirty="0" smtClean="0">
                <a:solidFill>
                  <a:srgbClr val="C00000"/>
                </a:solidFill>
              </a:rPr>
              <a:t> </a:t>
            </a:r>
            <a:endParaRPr lang="en-US"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(2) Portfolio Framing? </a:t>
            </a:r>
            <a:endParaRPr lang="en-US" sz="3600" b="1" dirty="0">
              <a:solidFill>
                <a:srgbClr val="0000FF"/>
              </a:solidFill>
            </a:endParaRPr>
          </a:p>
        </p:txBody>
      </p:sp>
      <p:sp>
        <p:nvSpPr>
          <p:cNvPr id="3" name="Content Placeholder 2"/>
          <p:cNvSpPr>
            <a:spLocks noGrp="1"/>
          </p:cNvSpPr>
          <p:nvPr>
            <p:ph idx="1"/>
          </p:nvPr>
        </p:nvSpPr>
        <p:spPr>
          <a:xfrm>
            <a:off x="457200" y="1600200"/>
            <a:ext cx="4806135" cy="4525963"/>
          </a:xfrm>
        </p:spPr>
        <p:txBody>
          <a:bodyPr>
            <a:noAutofit/>
          </a:bodyPr>
          <a:lstStyle/>
          <a:p>
            <a:pPr marL="0" indent="0">
              <a:buNone/>
            </a:pPr>
            <a:r>
              <a:rPr lang="en-US" sz="2000" dirty="0" smtClean="0"/>
              <a:t> “Every tool in the toolkit”</a:t>
            </a:r>
          </a:p>
          <a:p>
            <a:pPr marL="0" indent="0">
              <a:buNone/>
            </a:pPr>
            <a:endParaRPr lang="en-US" sz="2000" dirty="0" smtClean="0"/>
          </a:p>
          <a:p>
            <a:r>
              <a:rPr lang="en-US" sz="2000" dirty="0" smtClean="0"/>
              <a:t>Misleading: </a:t>
            </a:r>
          </a:p>
          <a:p>
            <a:pPr lvl="1"/>
            <a:r>
              <a:rPr lang="en-US" sz="2000" dirty="0" smtClean="0"/>
              <a:t>not everything is in the portfolio that could be (e.g., “one child”, retrenchment)</a:t>
            </a:r>
          </a:p>
          <a:p>
            <a:endParaRPr lang="en-US" sz="2000" dirty="0" smtClean="0"/>
          </a:p>
          <a:p>
            <a:r>
              <a:rPr lang="en-US" sz="2000" dirty="0" smtClean="0"/>
              <a:t>Begs the question: </a:t>
            </a:r>
          </a:p>
          <a:p>
            <a:pPr lvl="1"/>
            <a:r>
              <a:rPr lang="en-US" sz="2000" dirty="0" smtClean="0"/>
              <a:t>many things are out for ethical reasons</a:t>
            </a:r>
          </a:p>
          <a:p>
            <a:pPr lvl="1"/>
            <a:r>
              <a:rPr lang="en-US" sz="2000" dirty="0"/>
              <a:t>s</a:t>
            </a:r>
            <a:r>
              <a:rPr lang="en-US" sz="2000" dirty="0" smtClean="0"/>
              <a:t>ome think forms of SSI should be too</a:t>
            </a:r>
          </a:p>
          <a:p>
            <a:pPr>
              <a:buNone/>
            </a:pPr>
            <a:endParaRPr lang="en-US" sz="2000" dirty="0"/>
          </a:p>
          <a:p>
            <a:pPr>
              <a:buNone/>
            </a:pPr>
            <a:endParaRPr lang="en-US" sz="2000" dirty="0"/>
          </a:p>
        </p:txBody>
      </p:sp>
      <p:pic>
        <p:nvPicPr>
          <p:cNvPr id="5" name="Picture 4"/>
          <p:cNvPicPr>
            <a:picLocks noChangeAspect="1"/>
          </p:cNvPicPr>
          <p:nvPr/>
        </p:nvPicPr>
        <p:blipFill>
          <a:blip r:embed="rId3"/>
          <a:stretch>
            <a:fillRect/>
          </a:stretch>
        </p:blipFill>
        <p:spPr>
          <a:xfrm>
            <a:off x="5848150" y="1600200"/>
            <a:ext cx="2571306" cy="23938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rmAutofit/>
          </a:bodyPr>
          <a:lstStyle/>
          <a:p>
            <a:pPr algn="ctr"/>
            <a:r>
              <a:rPr lang="en-US" dirty="0" smtClean="0">
                <a:solidFill>
                  <a:srgbClr val="C00000"/>
                </a:solidFill>
              </a:rPr>
              <a:t>“Whatever.  </a:t>
            </a:r>
            <a:r>
              <a:rPr lang="mr-IN" dirty="0" smtClean="0">
                <a:solidFill>
                  <a:srgbClr val="C00000"/>
                </a:solidFill>
              </a:rPr>
              <a:t>…</a:t>
            </a:r>
            <a:r>
              <a:rPr lang="en-US" dirty="0" smtClean="0">
                <a:solidFill>
                  <a:srgbClr val="C00000"/>
                </a:solidFill>
              </a:rPr>
              <a:t> </a:t>
            </a:r>
            <a:br>
              <a:rPr lang="en-US" dirty="0" smtClean="0">
                <a:solidFill>
                  <a:srgbClr val="C00000"/>
                </a:solidFill>
              </a:rPr>
            </a:br>
            <a:r>
              <a:rPr lang="en-US" dirty="0" smtClean="0">
                <a:solidFill>
                  <a:srgbClr val="C00000"/>
                </a:solidFill>
              </a:rPr>
              <a:t>MCB’s in the toolkit, right?”</a:t>
            </a:r>
            <a:r>
              <a:rPr lang="en-US" dirty="0" smtClean="0">
                <a:solidFill>
                  <a:srgbClr val="C00000"/>
                </a:solidFill>
              </a:rPr>
              <a:t> </a:t>
            </a:r>
            <a:endParaRPr lang="en-US"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4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3366FF"/>
                </a:solidFill>
              </a:rPr>
              <a:t>Two Better Questions </a:t>
            </a:r>
            <a:endParaRPr lang="en-US" sz="3200" b="1" dirty="0">
              <a:solidFill>
                <a:srgbClr val="3366FF"/>
              </a:solidFill>
            </a:endParaRPr>
          </a:p>
        </p:txBody>
      </p:sp>
      <p:sp>
        <p:nvSpPr>
          <p:cNvPr id="3" name="Content Placeholder 2"/>
          <p:cNvSpPr>
            <a:spLocks noGrp="1"/>
          </p:cNvSpPr>
          <p:nvPr>
            <p:ph idx="1"/>
          </p:nvPr>
        </p:nvSpPr>
        <p:spPr>
          <a:xfrm>
            <a:off x="457200" y="1417638"/>
            <a:ext cx="6025892" cy="4525963"/>
          </a:xfrm>
        </p:spPr>
        <p:txBody>
          <a:bodyPr>
            <a:noAutofit/>
          </a:bodyPr>
          <a:lstStyle/>
          <a:p>
            <a:pPr marL="457200" indent="-457200">
              <a:buAutoNum type="arabicParenBoth"/>
            </a:pPr>
            <a:r>
              <a:rPr lang="en-US" sz="2000" b="1" dirty="0" smtClean="0"/>
              <a:t>Justificatory Q:  ‘Under what conditions do you think geoengineering might become justified?’</a:t>
            </a:r>
            <a:endParaRPr lang="en-US" sz="2000" dirty="0" smtClean="0"/>
          </a:p>
          <a:p>
            <a:pPr>
              <a:buNone/>
            </a:pPr>
            <a:r>
              <a:rPr lang="en-US" sz="2000" dirty="0" smtClean="0"/>
              <a:t>… including (for example):</a:t>
            </a:r>
          </a:p>
          <a:p>
            <a:r>
              <a:rPr lang="en-US" sz="2000" dirty="0" smtClean="0"/>
              <a:t>threat to be confronted</a:t>
            </a:r>
          </a:p>
          <a:p>
            <a:r>
              <a:rPr lang="en-US" sz="2000" dirty="0" smtClean="0"/>
              <a:t>background circumstances (e.g., poverty, global structures)</a:t>
            </a:r>
          </a:p>
          <a:p>
            <a:r>
              <a:rPr lang="en-US" sz="2000" dirty="0" smtClean="0"/>
              <a:t>governance mechanisms needed (e.g., consultation, collective decision-making)</a:t>
            </a:r>
          </a:p>
          <a:p>
            <a:r>
              <a:rPr lang="en-US" sz="2000" dirty="0" smtClean="0"/>
              <a:t>compensation provisions </a:t>
            </a:r>
          </a:p>
          <a:p>
            <a:r>
              <a:rPr lang="en-US" sz="2000" dirty="0"/>
              <a:t>p</a:t>
            </a:r>
            <a:r>
              <a:rPr lang="en-US" sz="2000" dirty="0" smtClean="0"/>
              <a:t>rotections for individuals, etc.</a:t>
            </a:r>
          </a:p>
          <a:p>
            <a:endParaRPr lang="en-US" sz="2000" dirty="0"/>
          </a:p>
          <a:p>
            <a:pPr marL="0" indent="0">
              <a:buNone/>
            </a:pPr>
            <a:r>
              <a:rPr lang="en-US" sz="2000" b="1" dirty="0" smtClean="0"/>
              <a:t>(2) Contextual Q: ‘How relevant are those conditions to the world we live in, or one that may plausibly emerge in the foreseeable future?’</a:t>
            </a:r>
            <a:endParaRPr lang="en-US" sz="2000" b="1" dirty="0"/>
          </a:p>
        </p:txBody>
      </p:sp>
      <p:pic>
        <p:nvPicPr>
          <p:cNvPr id="4" name="Picture 3"/>
          <p:cNvPicPr>
            <a:picLocks noChangeAspect="1"/>
          </p:cNvPicPr>
          <p:nvPr/>
        </p:nvPicPr>
        <p:blipFill>
          <a:blip r:embed="rId3"/>
          <a:stretch>
            <a:fillRect/>
          </a:stretch>
        </p:blipFill>
        <p:spPr>
          <a:xfrm>
            <a:off x="6673975" y="1507521"/>
            <a:ext cx="2012825" cy="22768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a:t>
            </a:r>
            <a:r>
              <a:rPr lang="en-US" dirty="0"/>
              <a:t>3</a:t>
            </a:r>
          </a:p>
        </p:txBody>
      </p:sp>
      <p:sp>
        <p:nvSpPr>
          <p:cNvPr id="5" name="Subtitle 4"/>
          <p:cNvSpPr>
            <a:spLocks noGrp="1"/>
          </p:cNvSpPr>
          <p:nvPr>
            <p:ph type="subTitle" idx="1"/>
          </p:nvPr>
        </p:nvSpPr>
        <p:spPr/>
        <p:txBody>
          <a:bodyPr/>
          <a:lstStyle/>
          <a:p>
            <a:r>
              <a:rPr lang="en-US" dirty="0" smtClean="0">
                <a:solidFill>
                  <a:srgbClr val="0000FF"/>
                </a:solidFill>
              </a:rPr>
              <a:t>Justificatory Question</a:t>
            </a:r>
            <a:endParaRPr lang="en-US" dirty="0">
              <a:solidFill>
                <a:srgbClr val="0000FF"/>
              </a:solidFill>
            </a:endParaRPr>
          </a:p>
        </p:txBody>
      </p:sp>
    </p:spTree>
    <p:extLst>
      <p:ext uri="{BB962C8B-B14F-4D97-AF65-F5344CB8AC3E}">
        <p14:creationId xmlns:p14="http://schemas.microsoft.com/office/powerpoint/2010/main" val="203629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(1) Welfare: Universal Benefit? </a:t>
            </a:r>
            <a:endParaRPr lang="en-US" sz="3600" b="1" dirty="0">
              <a:solidFill>
                <a:srgbClr val="0000FF"/>
              </a:solidFill>
            </a:endParaRPr>
          </a:p>
        </p:txBody>
      </p:sp>
      <p:sp>
        <p:nvSpPr>
          <p:cNvPr id="3" name="Content Placeholder 2"/>
          <p:cNvSpPr>
            <a:spLocks noGrp="1"/>
          </p:cNvSpPr>
          <p:nvPr>
            <p:ph idx="1"/>
          </p:nvPr>
        </p:nvSpPr>
        <p:spPr>
          <a:xfrm>
            <a:off x="457200" y="1417638"/>
            <a:ext cx="5340823" cy="4872528"/>
          </a:xfrm>
        </p:spPr>
        <p:txBody>
          <a:bodyPr>
            <a:noAutofit/>
          </a:bodyPr>
          <a:lstStyle/>
          <a:p>
            <a:pPr>
              <a:buNone/>
            </a:pPr>
            <a:r>
              <a:rPr lang="en-US" sz="2000" b="1" dirty="0" smtClean="0"/>
              <a:t>Empirical challenges:</a:t>
            </a:r>
          </a:p>
          <a:p>
            <a:pPr>
              <a:buNone/>
            </a:pPr>
            <a:endParaRPr lang="en-US" sz="2000" b="1" dirty="0"/>
          </a:p>
          <a:p>
            <a:r>
              <a:rPr lang="en-US" sz="2000" dirty="0" smtClean="0"/>
              <a:t>SSI as risky</a:t>
            </a:r>
          </a:p>
          <a:p>
            <a:endParaRPr lang="en-US" sz="2000" dirty="0" smtClean="0"/>
          </a:p>
          <a:p>
            <a:r>
              <a:rPr lang="en-US" sz="2000" dirty="0" smtClean="0"/>
              <a:t>Descriptively implausible for SSI as such</a:t>
            </a:r>
          </a:p>
          <a:p>
            <a:endParaRPr lang="en-US" sz="2000" dirty="0" smtClean="0"/>
          </a:p>
          <a:p>
            <a:r>
              <a:rPr lang="en-US" sz="2000" dirty="0" smtClean="0"/>
              <a:t>Extremely demanding for any form of SSI on global, intergenerational scale</a:t>
            </a:r>
          </a:p>
          <a:p>
            <a:pPr marL="0" indent="0">
              <a:buNone/>
            </a:pPr>
            <a:endParaRPr lang="en-US" sz="2000" dirty="0"/>
          </a:p>
          <a:p>
            <a:endParaRPr lang="en-US" sz="2000" dirty="0"/>
          </a:p>
          <a:p>
            <a:pPr marL="0" indent="0">
              <a:buNone/>
            </a:pPr>
            <a:endParaRPr lang="en-US" sz="2000" dirty="0"/>
          </a:p>
          <a:p>
            <a:pPr>
              <a:buNone/>
            </a:pPr>
            <a:endParaRPr lang="en-US" sz="2000" dirty="0"/>
          </a:p>
        </p:txBody>
      </p:sp>
      <p:pic>
        <p:nvPicPr>
          <p:cNvPr id="6" name="Picture 5"/>
          <p:cNvPicPr>
            <a:picLocks noChangeAspect="1"/>
          </p:cNvPicPr>
          <p:nvPr/>
        </p:nvPicPr>
        <p:blipFill>
          <a:blip r:embed="rId3"/>
          <a:stretch>
            <a:fillRect/>
          </a:stretch>
        </p:blipFill>
        <p:spPr>
          <a:xfrm>
            <a:off x="5998531" y="1612939"/>
            <a:ext cx="2488260" cy="2949313"/>
          </a:xfrm>
          <a:prstGeom prst="rect">
            <a:avLst/>
          </a:prstGeom>
        </p:spPr>
      </p:pic>
    </p:spTree>
    <p:extLst>
      <p:ext uri="{BB962C8B-B14F-4D97-AF65-F5344CB8AC3E}">
        <p14:creationId xmlns:p14="http://schemas.microsoft.com/office/powerpoint/2010/main" val="157743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solidFill>
                <a:srgbClr val="0000FF"/>
              </a:solidFill>
            </a:endParaRPr>
          </a:p>
        </p:txBody>
      </p:sp>
      <p:sp>
        <p:nvSpPr>
          <p:cNvPr id="3" name="Content Placeholder 2"/>
          <p:cNvSpPr>
            <a:spLocks noGrp="1"/>
          </p:cNvSpPr>
          <p:nvPr>
            <p:ph idx="1"/>
          </p:nvPr>
        </p:nvSpPr>
        <p:spPr>
          <a:xfrm>
            <a:off x="606909" y="1417638"/>
            <a:ext cx="4286824" cy="4872528"/>
          </a:xfrm>
        </p:spPr>
        <p:txBody>
          <a:bodyPr>
            <a:noAutofit/>
          </a:bodyPr>
          <a:lstStyle/>
          <a:p>
            <a:pPr marL="0" indent="0">
              <a:buNone/>
            </a:pPr>
            <a:r>
              <a:rPr lang="en-US" sz="2000" b="1" dirty="0" smtClean="0"/>
              <a:t>Theoretical </a:t>
            </a:r>
            <a:r>
              <a:rPr lang="en-US" sz="2000" b="1" dirty="0"/>
              <a:t>challenges</a:t>
            </a:r>
            <a:r>
              <a:rPr lang="en-US" sz="2000" b="1" dirty="0" smtClean="0"/>
              <a:t>:</a:t>
            </a:r>
            <a:endParaRPr lang="en-US" sz="2000" b="1" dirty="0"/>
          </a:p>
          <a:p>
            <a:endParaRPr lang="en-US" sz="2000" dirty="0" smtClean="0"/>
          </a:p>
          <a:p>
            <a:r>
              <a:rPr lang="en-US" sz="2000" dirty="0"/>
              <a:t>S</a:t>
            </a:r>
            <a:r>
              <a:rPr lang="en-US" sz="2000" dirty="0" smtClean="0"/>
              <a:t>implistic proxies? </a:t>
            </a:r>
            <a:r>
              <a:rPr lang="en-US" sz="2000" dirty="0"/>
              <a:t>(e.g., precipitation, temperature</a:t>
            </a:r>
            <a:r>
              <a:rPr lang="en-US" sz="2000" dirty="0" smtClean="0"/>
              <a:t>)</a:t>
            </a:r>
          </a:p>
          <a:p>
            <a:endParaRPr lang="en-US" sz="2000" dirty="0"/>
          </a:p>
          <a:p>
            <a:r>
              <a:rPr lang="en-US" sz="2000" dirty="0" smtClean="0"/>
              <a:t>Ethically implausible </a:t>
            </a:r>
            <a:r>
              <a:rPr lang="en-US" sz="2000" dirty="0"/>
              <a:t>requirement: </a:t>
            </a:r>
            <a:endParaRPr lang="en-US" sz="2000" dirty="0" smtClean="0"/>
          </a:p>
          <a:p>
            <a:pPr lvl="1"/>
            <a:r>
              <a:rPr lang="en-US" sz="2000" dirty="0" smtClean="0"/>
              <a:t>too strong</a:t>
            </a:r>
          </a:p>
          <a:p>
            <a:pPr lvl="1"/>
            <a:r>
              <a:rPr lang="en-US" sz="2000" dirty="0" smtClean="0"/>
              <a:t>too weak (e.g., other values, such as rights and justice)</a:t>
            </a:r>
            <a:endParaRPr lang="en-US" sz="2000" dirty="0"/>
          </a:p>
          <a:p>
            <a:endParaRPr lang="en-US" sz="2000" dirty="0"/>
          </a:p>
          <a:p>
            <a:pPr marL="0" indent="0">
              <a:buNone/>
            </a:pPr>
            <a:endParaRPr lang="en-US" sz="2000" dirty="0"/>
          </a:p>
          <a:p>
            <a:pPr>
              <a:buNone/>
            </a:pPr>
            <a:endParaRPr lang="en-US" sz="2000" dirty="0"/>
          </a:p>
        </p:txBody>
      </p:sp>
      <p:pic>
        <p:nvPicPr>
          <p:cNvPr id="4" name="Picture 3"/>
          <p:cNvPicPr>
            <a:picLocks noChangeAspect="1"/>
          </p:cNvPicPr>
          <p:nvPr/>
        </p:nvPicPr>
        <p:blipFill>
          <a:blip r:embed="rId3"/>
          <a:stretch>
            <a:fillRect/>
          </a:stretch>
        </p:blipFill>
        <p:spPr>
          <a:xfrm>
            <a:off x="5079999" y="1655234"/>
            <a:ext cx="3369733" cy="2899833"/>
          </a:xfrm>
          <a:prstGeom prst="rect">
            <a:avLst/>
          </a:prstGeom>
        </p:spPr>
      </p:pic>
    </p:spTree>
    <p:extLst>
      <p:ext uri="{BB962C8B-B14F-4D97-AF65-F5344CB8AC3E}">
        <p14:creationId xmlns:p14="http://schemas.microsoft.com/office/powerpoint/2010/main" val="933278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(2) Welfare: “Better than Catastrophe”? </a:t>
            </a:r>
            <a:endParaRPr lang="en-US" sz="3600" b="1" dirty="0">
              <a:solidFill>
                <a:srgbClr val="0000FF"/>
              </a:solidFill>
            </a:endParaRPr>
          </a:p>
        </p:txBody>
      </p:sp>
      <p:sp>
        <p:nvSpPr>
          <p:cNvPr id="3" name="Content Placeholder 2"/>
          <p:cNvSpPr>
            <a:spLocks noGrp="1"/>
          </p:cNvSpPr>
          <p:nvPr>
            <p:ph idx="1"/>
          </p:nvPr>
        </p:nvSpPr>
        <p:spPr>
          <a:xfrm>
            <a:off x="457200" y="1417638"/>
            <a:ext cx="5046133" cy="4724163"/>
          </a:xfrm>
        </p:spPr>
        <p:txBody>
          <a:bodyPr>
            <a:noAutofit/>
          </a:bodyPr>
          <a:lstStyle/>
          <a:p>
            <a:pPr>
              <a:buNone/>
            </a:pPr>
            <a:endParaRPr lang="en-US" sz="2000" dirty="0" smtClean="0"/>
          </a:p>
          <a:p>
            <a:pPr marL="0" indent="0">
              <a:buNone/>
            </a:pPr>
            <a:endParaRPr lang="en-US" sz="2000" dirty="0" smtClean="0"/>
          </a:p>
          <a:p>
            <a:pPr marL="0" indent="0">
              <a:buNone/>
            </a:pPr>
            <a:r>
              <a:rPr lang="en-US" sz="2000" b="1" dirty="0" smtClean="0"/>
              <a:t>Too easy? </a:t>
            </a:r>
          </a:p>
          <a:p>
            <a:pPr marL="0" indent="0">
              <a:buNone/>
            </a:pPr>
            <a:endParaRPr lang="en-US" sz="2000" dirty="0" smtClean="0"/>
          </a:p>
          <a:p>
            <a:r>
              <a:rPr lang="en-US" sz="2000" dirty="0" smtClean="0"/>
              <a:t>Disguise much that is at stake (e.g., radical procreative policies, genocidal SSI)</a:t>
            </a:r>
          </a:p>
          <a:p>
            <a:endParaRPr lang="en-US" sz="2000" dirty="0" smtClean="0"/>
          </a:p>
          <a:p>
            <a:r>
              <a:rPr lang="en-US" sz="2000" dirty="0"/>
              <a:t>H</a:t>
            </a:r>
            <a:r>
              <a:rPr lang="en-US" sz="2000" dirty="0" smtClean="0"/>
              <a:t>ow low can you go? (e.g., carbon dictatorship; slave-state SSI)</a:t>
            </a:r>
          </a:p>
          <a:p>
            <a:pPr marL="0" indent="0">
              <a:buNone/>
            </a:pPr>
            <a:endParaRPr lang="en-US" sz="2000" dirty="0" smtClean="0"/>
          </a:p>
          <a:p>
            <a:pPr marL="0" indent="0">
              <a:buNone/>
            </a:pPr>
            <a:endParaRPr lang="en-US" sz="2000" dirty="0" smtClean="0"/>
          </a:p>
          <a:p>
            <a:pPr>
              <a:buNone/>
            </a:pPr>
            <a:endParaRPr lang="en-US" sz="2000" dirty="0" smtClean="0"/>
          </a:p>
          <a:p>
            <a:pPr>
              <a:buNone/>
            </a:pPr>
            <a:endParaRPr lang="en-US" sz="2000" dirty="0"/>
          </a:p>
        </p:txBody>
      </p:sp>
      <p:pic>
        <p:nvPicPr>
          <p:cNvPr id="5" name="Picture 4"/>
          <p:cNvPicPr>
            <a:picLocks noChangeAspect="1"/>
          </p:cNvPicPr>
          <p:nvPr/>
        </p:nvPicPr>
        <p:blipFill>
          <a:blip r:embed="rId3"/>
          <a:stretch>
            <a:fillRect/>
          </a:stretch>
        </p:blipFill>
        <p:spPr>
          <a:xfrm>
            <a:off x="5664200" y="1680633"/>
            <a:ext cx="3022600" cy="3060700"/>
          </a:xfrm>
          <a:prstGeom prst="rect">
            <a:avLst/>
          </a:prstGeom>
        </p:spPr>
      </p:pic>
    </p:spTree>
    <p:extLst>
      <p:ext uri="{BB962C8B-B14F-4D97-AF65-F5344CB8AC3E}">
        <p14:creationId xmlns:p14="http://schemas.microsoft.com/office/powerpoint/2010/main" val="141159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Interim Conclusion </a:t>
            </a:r>
            <a:endParaRPr lang="en-US" sz="3600" b="1" dirty="0">
              <a:solidFill>
                <a:srgbClr val="0000FF"/>
              </a:solidFill>
            </a:endParaRPr>
          </a:p>
        </p:txBody>
      </p:sp>
      <p:sp>
        <p:nvSpPr>
          <p:cNvPr id="3" name="Content Placeholder 2"/>
          <p:cNvSpPr>
            <a:spLocks noGrp="1"/>
          </p:cNvSpPr>
          <p:nvPr>
            <p:ph idx="1"/>
          </p:nvPr>
        </p:nvSpPr>
        <p:spPr>
          <a:xfrm>
            <a:off x="457200" y="1359901"/>
            <a:ext cx="5164667" cy="5498099"/>
          </a:xfrm>
        </p:spPr>
        <p:txBody>
          <a:bodyPr>
            <a:noAutofit/>
          </a:bodyPr>
          <a:lstStyle/>
          <a:p>
            <a:pPr>
              <a:buNone/>
            </a:pPr>
            <a:endParaRPr lang="en-US" sz="2000" dirty="0" smtClean="0"/>
          </a:p>
          <a:p>
            <a:r>
              <a:rPr lang="en-US" sz="2000" dirty="0" smtClean="0"/>
              <a:t>Need a more specific and sophisticated standard than the generic “universal benefit” or “better than catastrophe” framings </a:t>
            </a:r>
          </a:p>
          <a:p>
            <a:endParaRPr lang="en-US" sz="2000" dirty="0"/>
          </a:p>
          <a:p>
            <a:r>
              <a:rPr lang="en-US" sz="2000" dirty="0" smtClean="0"/>
              <a:t>&amp; one that pays attention to concerns other than welfare</a:t>
            </a:r>
          </a:p>
          <a:p>
            <a:endParaRPr lang="en-US" sz="2000" dirty="0"/>
          </a:p>
          <a:p>
            <a:r>
              <a:rPr lang="en-US" sz="2000" dirty="0"/>
              <a:t>w</a:t>
            </a:r>
            <a:r>
              <a:rPr lang="en-US" sz="2000" dirty="0" smtClean="0"/>
              <a:t>ork </a:t>
            </a:r>
            <a:r>
              <a:rPr lang="en-US" sz="2000" dirty="0"/>
              <a:t>for ethics, broadly conceived </a:t>
            </a:r>
            <a:r>
              <a:rPr lang="en-US" sz="2000" dirty="0" smtClean="0"/>
              <a:t>(philosophy, political theory, legal theory, etc.)</a:t>
            </a:r>
            <a:endParaRPr lang="en-US" sz="2000" dirty="0"/>
          </a:p>
          <a:p>
            <a:pPr>
              <a:buNone/>
            </a:pPr>
            <a:endParaRPr lang="en-US" sz="2000" dirty="0" smtClean="0"/>
          </a:p>
          <a:p>
            <a:pPr>
              <a:buNone/>
            </a:pPr>
            <a:endParaRPr lang="en-US" sz="2000" dirty="0"/>
          </a:p>
        </p:txBody>
      </p:sp>
      <p:pic>
        <p:nvPicPr>
          <p:cNvPr id="5" name="Picture 4"/>
          <p:cNvPicPr>
            <a:picLocks noChangeAspect="1"/>
          </p:cNvPicPr>
          <p:nvPr/>
        </p:nvPicPr>
        <p:blipFill>
          <a:blip r:embed="rId3"/>
          <a:stretch>
            <a:fillRect/>
          </a:stretch>
        </p:blipFill>
        <p:spPr>
          <a:xfrm>
            <a:off x="6098785" y="1733246"/>
            <a:ext cx="2357923" cy="3163236"/>
          </a:xfrm>
          <a:prstGeom prst="rect">
            <a:avLst/>
          </a:prstGeom>
        </p:spPr>
      </p:pic>
    </p:spTree>
    <p:extLst>
      <p:ext uri="{BB962C8B-B14F-4D97-AF65-F5344CB8AC3E}">
        <p14:creationId xmlns:p14="http://schemas.microsoft.com/office/powerpoint/2010/main" val="325091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(3) Justice </a:t>
            </a:r>
            <a:endParaRPr lang="en-US" sz="3600" b="1" dirty="0">
              <a:solidFill>
                <a:srgbClr val="0000FF"/>
              </a:solidFill>
            </a:endParaRPr>
          </a:p>
        </p:txBody>
      </p:sp>
      <p:sp>
        <p:nvSpPr>
          <p:cNvPr id="3" name="Content Placeholder 2"/>
          <p:cNvSpPr>
            <a:spLocks noGrp="1"/>
          </p:cNvSpPr>
          <p:nvPr>
            <p:ph idx="1"/>
          </p:nvPr>
        </p:nvSpPr>
        <p:spPr>
          <a:xfrm>
            <a:off x="457201" y="1072034"/>
            <a:ext cx="5089760" cy="5498099"/>
          </a:xfrm>
        </p:spPr>
        <p:txBody>
          <a:bodyPr>
            <a:noAutofit/>
          </a:bodyPr>
          <a:lstStyle/>
          <a:p>
            <a:pPr>
              <a:buNone/>
            </a:pPr>
            <a:endParaRPr lang="en-US" sz="2000" dirty="0" smtClean="0"/>
          </a:p>
          <a:p>
            <a:pPr>
              <a:buNone/>
            </a:pPr>
            <a:r>
              <a:rPr lang="en-US" sz="2000" dirty="0" smtClean="0"/>
              <a:t>Distributive (e.g., “winners and losers”)</a:t>
            </a:r>
          </a:p>
          <a:p>
            <a:pPr>
              <a:buNone/>
            </a:pPr>
            <a:endParaRPr lang="en-US" sz="2000" dirty="0"/>
          </a:p>
          <a:p>
            <a:pPr>
              <a:buNone/>
            </a:pPr>
            <a:r>
              <a:rPr lang="en-US" sz="2000" dirty="0" smtClean="0"/>
              <a:t>Procedural (e.g., “whose hand on the thermostat?”)</a:t>
            </a:r>
          </a:p>
          <a:p>
            <a:pPr>
              <a:buNone/>
            </a:pPr>
            <a:endParaRPr lang="en-US" sz="2000" dirty="0"/>
          </a:p>
          <a:p>
            <a:pPr>
              <a:buNone/>
            </a:pPr>
            <a:r>
              <a:rPr lang="en-US" sz="2000" dirty="0" smtClean="0"/>
              <a:t>Recognition</a:t>
            </a:r>
          </a:p>
          <a:p>
            <a:pPr>
              <a:buNone/>
            </a:pPr>
            <a:endParaRPr lang="en-US" sz="2000" dirty="0"/>
          </a:p>
          <a:p>
            <a:pPr>
              <a:buNone/>
            </a:pPr>
            <a:r>
              <a:rPr lang="en-US" sz="2000" dirty="0" smtClean="0"/>
              <a:t>Foundational questions:</a:t>
            </a:r>
          </a:p>
          <a:p>
            <a:r>
              <a:rPr lang="en-US" sz="2000" dirty="0"/>
              <a:t>h</a:t>
            </a:r>
            <a:r>
              <a:rPr lang="en-US" sz="2000" dirty="0" smtClean="0"/>
              <a:t>ow to register appropriate concern for future people, nonhuman animals, </a:t>
            </a:r>
          </a:p>
          <a:p>
            <a:r>
              <a:rPr lang="en-US" sz="2000" dirty="0"/>
              <a:t>e</a:t>
            </a:r>
            <a:r>
              <a:rPr lang="en-US" sz="2000" dirty="0" smtClean="0"/>
              <a:t>specially given that they are not around to represent themselves</a:t>
            </a:r>
          </a:p>
          <a:p>
            <a:pPr>
              <a:buNone/>
            </a:pPr>
            <a:endParaRPr lang="en-US" sz="2000" dirty="0"/>
          </a:p>
        </p:txBody>
      </p:sp>
      <p:pic>
        <p:nvPicPr>
          <p:cNvPr id="4" name="Picture 3"/>
          <p:cNvPicPr>
            <a:picLocks noChangeAspect="1"/>
          </p:cNvPicPr>
          <p:nvPr/>
        </p:nvPicPr>
        <p:blipFill>
          <a:blip r:embed="rId3"/>
          <a:stretch>
            <a:fillRect/>
          </a:stretch>
        </p:blipFill>
        <p:spPr>
          <a:xfrm>
            <a:off x="5745279" y="1417638"/>
            <a:ext cx="3064933" cy="3296282"/>
          </a:xfrm>
          <a:prstGeom prst="rect">
            <a:avLst/>
          </a:prstGeom>
        </p:spPr>
      </p:pic>
    </p:spTree>
    <p:extLst>
      <p:ext uri="{BB962C8B-B14F-4D97-AF65-F5344CB8AC3E}">
        <p14:creationId xmlns:p14="http://schemas.microsoft.com/office/powerpoint/2010/main" val="34362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16816" y="3814498"/>
            <a:ext cx="1786467" cy="2162969"/>
          </a:xfrm>
        </p:spPr>
      </p:pic>
      <p:pic>
        <p:nvPicPr>
          <p:cNvPr id="5" name="Picture 4"/>
          <p:cNvPicPr>
            <a:picLocks noChangeAspect="1"/>
          </p:cNvPicPr>
          <p:nvPr/>
        </p:nvPicPr>
        <p:blipFill>
          <a:blip r:embed="rId3"/>
          <a:stretch>
            <a:fillRect/>
          </a:stretch>
        </p:blipFill>
        <p:spPr>
          <a:xfrm>
            <a:off x="2343149" y="604440"/>
            <a:ext cx="1566334" cy="2275681"/>
          </a:xfrm>
          <a:prstGeom prst="rect">
            <a:avLst/>
          </a:prstGeom>
        </p:spPr>
      </p:pic>
      <p:pic>
        <p:nvPicPr>
          <p:cNvPr id="6" name="Picture 5"/>
          <p:cNvPicPr>
            <a:picLocks noChangeAspect="1"/>
          </p:cNvPicPr>
          <p:nvPr/>
        </p:nvPicPr>
        <p:blipFill>
          <a:blip r:embed="rId4"/>
          <a:stretch>
            <a:fillRect/>
          </a:stretch>
        </p:blipFill>
        <p:spPr>
          <a:xfrm>
            <a:off x="5757334" y="3814498"/>
            <a:ext cx="1617133" cy="2114286"/>
          </a:xfrm>
          <a:prstGeom prst="rect">
            <a:avLst/>
          </a:prstGeom>
        </p:spPr>
      </p:pic>
      <p:pic>
        <p:nvPicPr>
          <p:cNvPr id="7" name="Picture 6"/>
          <p:cNvPicPr>
            <a:picLocks noChangeAspect="1"/>
          </p:cNvPicPr>
          <p:nvPr/>
        </p:nvPicPr>
        <p:blipFill>
          <a:blip r:embed="rId5"/>
          <a:stretch>
            <a:fillRect/>
          </a:stretch>
        </p:blipFill>
        <p:spPr>
          <a:xfrm>
            <a:off x="457200" y="623887"/>
            <a:ext cx="1710266" cy="2593445"/>
          </a:xfrm>
          <a:prstGeom prst="rect">
            <a:avLst/>
          </a:prstGeom>
        </p:spPr>
      </p:pic>
      <p:pic>
        <p:nvPicPr>
          <p:cNvPr id="8" name="Picture 7"/>
          <p:cNvPicPr>
            <a:picLocks noChangeAspect="1"/>
          </p:cNvPicPr>
          <p:nvPr/>
        </p:nvPicPr>
        <p:blipFill>
          <a:blip r:embed="rId6"/>
          <a:stretch>
            <a:fillRect/>
          </a:stretch>
        </p:blipFill>
        <p:spPr>
          <a:xfrm>
            <a:off x="6862234" y="604440"/>
            <a:ext cx="1786466" cy="2236787"/>
          </a:xfrm>
          <a:prstGeom prst="rect">
            <a:avLst/>
          </a:prstGeom>
        </p:spPr>
      </p:pic>
      <p:pic>
        <p:nvPicPr>
          <p:cNvPr id="9" name="Picture 8"/>
          <p:cNvPicPr>
            <a:picLocks noChangeAspect="1"/>
          </p:cNvPicPr>
          <p:nvPr/>
        </p:nvPicPr>
        <p:blipFill>
          <a:blip r:embed="rId7"/>
          <a:stretch>
            <a:fillRect/>
          </a:stretch>
        </p:blipFill>
        <p:spPr>
          <a:xfrm>
            <a:off x="698499" y="3422650"/>
            <a:ext cx="2341034" cy="2961217"/>
          </a:xfrm>
          <a:prstGeom prst="rect">
            <a:avLst/>
          </a:prstGeom>
        </p:spPr>
      </p:pic>
      <p:pic>
        <p:nvPicPr>
          <p:cNvPr id="10" name="Picture 9"/>
          <p:cNvPicPr>
            <a:picLocks noChangeAspect="1"/>
          </p:cNvPicPr>
          <p:nvPr/>
        </p:nvPicPr>
        <p:blipFill>
          <a:blip r:embed="rId8"/>
          <a:stretch>
            <a:fillRect/>
          </a:stretch>
        </p:blipFill>
        <p:spPr>
          <a:xfrm>
            <a:off x="4335463" y="472280"/>
            <a:ext cx="2100791" cy="2540000"/>
          </a:xfrm>
          <a:prstGeom prst="rect">
            <a:avLst/>
          </a:prstGeom>
        </p:spPr>
      </p:pic>
    </p:spTree>
    <p:extLst>
      <p:ext uri="{BB962C8B-B14F-4D97-AF65-F5344CB8AC3E}">
        <p14:creationId xmlns:p14="http://schemas.microsoft.com/office/powerpoint/2010/main" val="68089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(4) Some Other Values </a:t>
            </a:r>
            <a:r>
              <a:rPr lang="mr-IN" sz="3600" b="1" dirty="0" smtClean="0">
                <a:solidFill>
                  <a:srgbClr val="0000FF"/>
                </a:solidFill>
              </a:rPr>
              <a:t>…</a:t>
            </a:r>
            <a:r>
              <a:rPr lang="en-US" sz="3600" b="1" dirty="0" smtClean="0">
                <a:solidFill>
                  <a:srgbClr val="0000FF"/>
                </a:solidFill>
              </a:rPr>
              <a:t> </a:t>
            </a:r>
            <a:endParaRPr lang="en-US" sz="3600" b="1" dirty="0">
              <a:solidFill>
                <a:srgbClr val="0000FF"/>
              </a:solidFill>
            </a:endParaRPr>
          </a:p>
        </p:txBody>
      </p:sp>
      <p:sp>
        <p:nvSpPr>
          <p:cNvPr id="3" name="Content Placeholder 2"/>
          <p:cNvSpPr>
            <a:spLocks noGrp="1"/>
          </p:cNvSpPr>
          <p:nvPr>
            <p:ph idx="1"/>
          </p:nvPr>
        </p:nvSpPr>
        <p:spPr>
          <a:xfrm>
            <a:off x="762000" y="1072034"/>
            <a:ext cx="5503333" cy="5498099"/>
          </a:xfrm>
        </p:spPr>
        <p:txBody>
          <a:bodyPr>
            <a:noAutofit/>
          </a:bodyPr>
          <a:lstStyle/>
          <a:p>
            <a:pPr>
              <a:buNone/>
            </a:pPr>
            <a:endParaRPr lang="en-US" sz="2000" dirty="0" smtClean="0"/>
          </a:p>
          <a:p>
            <a:pPr>
              <a:buNone/>
            </a:pPr>
            <a:r>
              <a:rPr lang="en-US" sz="2000" dirty="0"/>
              <a:t>N</a:t>
            </a:r>
            <a:r>
              <a:rPr lang="en-US" sz="2000" dirty="0" smtClean="0"/>
              <a:t>on-domination</a:t>
            </a:r>
          </a:p>
          <a:p>
            <a:pPr>
              <a:buNone/>
            </a:pPr>
            <a:endParaRPr lang="en-US" sz="2000" dirty="0"/>
          </a:p>
          <a:p>
            <a:pPr>
              <a:buNone/>
            </a:pPr>
            <a:r>
              <a:rPr lang="en-US" sz="2000" dirty="0" smtClean="0"/>
              <a:t>Responsibility:</a:t>
            </a:r>
          </a:p>
          <a:p>
            <a:r>
              <a:rPr lang="en-US" sz="2000" dirty="0"/>
              <a:t>w</a:t>
            </a:r>
            <a:r>
              <a:rPr lang="en-US" sz="2000" dirty="0" smtClean="0"/>
              <a:t>hat would would-be climate manipulators </a:t>
            </a:r>
            <a:r>
              <a:rPr lang="en-US" sz="2000" b="1" dirty="0" smtClean="0"/>
              <a:t>owe </a:t>
            </a:r>
            <a:r>
              <a:rPr lang="en-US" sz="2000" dirty="0" smtClean="0"/>
              <a:t>those under their yoke?</a:t>
            </a:r>
          </a:p>
          <a:p>
            <a:pPr>
              <a:buNone/>
            </a:pPr>
            <a:endParaRPr lang="en-US" sz="2000" dirty="0"/>
          </a:p>
          <a:p>
            <a:pPr>
              <a:buNone/>
            </a:pPr>
            <a:r>
              <a:rPr lang="en-US" sz="2000" dirty="0" smtClean="0"/>
              <a:t>Human relationship with the rest of nature</a:t>
            </a:r>
          </a:p>
          <a:p>
            <a:r>
              <a:rPr lang="en-US" sz="2000" dirty="0"/>
              <a:t>r</a:t>
            </a:r>
            <a:r>
              <a:rPr lang="en-US" sz="2000" dirty="0" smtClean="0"/>
              <a:t>esponsibilities to the nonhuman</a:t>
            </a:r>
          </a:p>
          <a:p>
            <a:r>
              <a:rPr lang="en-US" sz="2000" dirty="0"/>
              <a:t>p</a:t>
            </a:r>
            <a:r>
              <a:rPr lang="en-US" sz="2000" dirty="0" smtClean="0"/>
              <a:t>rofound politicization of nature</a:t>
            </a:r>
          </a:p>
          <a:p>
            <a:pPr lvl="1"/>
            <a:r>
              <a:rPr lang="en-US" sz="2000" dirty="0" smtClean="0"/>
              <a:t>thought-control analogy</a:t>
            </a:r>
            <a:endParaRPr lang="en-US" sz="2000" dirty="0"/>
          </a:p>
          <a:p>
            <a:pPr>
              <a:buNone/>
            </a:pPr>
            <a:endParaRPr lang="en-US" sz="2000" dirty="0" smtClean="0"/>
          </a:p>
          <a:p>
            <a:pPr>
              <a:buNone/>
            </a:pPr>
            <a:endParaRPr lang="en-US" sz="2000" dirty="0"/>
          </a:p>
        </p:txBody>
      </p:sp>
      <p:pic>
        <p:nvPicPr>
          <p:cNvPr id="4" name="Picture 3"/>
          <p:cNvPicPr>
            <a:picLocks noChangeAspect="1"/>
          </p:cNvPicPr>
          <p:nvPr/>
        </p:nvPicPr>
        <p:blipFill>
          <a:blip r:embed="rId3"/>
          <a:stretch>
            <a:fillRect/>
          </a:stretch>
        </p:blipFill>
        <p:spPr>
          <a:xfrm>
            <a:off x="6161617" y="1417638"/>
            <a:ext cx="2628900" cy="4143433"/>
          </a:xfrm>
          <a:prstGeom prst="rect">
            <a:avLst/>
          </a:prstGeom>
        </p:spPr>
      </p:pic>
    </p:spTree>
    <p:extLst>
      <p:ext uri="{BB962C8B-B14F-4D97-AF65-F5344CB8AC3E}">
        <p14:creationId xmlns:p14="http://schemas.microsoft.com/office/powerpoint/2010/main" val="1406165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a:t>
            </a:r>
            <a:r>
              <a:rPr lang="en-US" dirty="0"/>
              <a:t>4</a:t>
            </a:r>
          </a:p>
        </p:txBody>
      </p:sp>
      <p:sp>
        <p:nvSpPr>
          <p:cNvPr id="5" name="Subtitle 4"/>
          <p:cNvSpPr>
            <a:spLocks noGrp="1"/>
          </p:cNvSpPr>
          <p:nvPr>
            <p:ph type="subTitle" idx="1"/>
          </p:nvPr>
        </p:nvSpPr>
        <p:spPr/>
        <p:txBody>
          <a:bodyPr/>
          <a:lstStyle/>
          <a:p>
            <a:r>
              <a:rPr lang="en-US" dirty="0" smtClean="0">
                <a:solidFill>
                  <a:srgbClr val="0000FF"/>
                </a:solidFill>
              </a:rPr>
              <a:t>Contextual Question</a:t>
            </a:r>
            <a:endParaRPr lang="en-US" dirty="0">
              <a:solidFill>
                <a:srgbClr val="0000FF"/>
              </a:solidFill>
            </a:endParaRPr>
          </a:p>
        </p:txBody>
      </p:sp>
    </p:spTree>
    <p:extLst>
      <p:ext uri="{BB962C8B-B14F-4D97-AF65-F5344CB8AC3E}">
        <p14:creationId xmlns:p14="http://schemas.microsoft.com/office/powerpoint/2010/main" val="228800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Avoiding the Contextual Question? </a:t>
            </a:r>
            <a:endParaRPr lang="en-US" sz="3600" b="1" dirty="0">
              <a:solidFill>
                <a:srgbClr val="0000FF"/>
              </a:solidFill>
            </a:endParaRPr>
          </a:p>
        </p:txBody>
      </p:sp>
      <p:sp>
        <p:nvSpPr>
          <p:cNvPr id="3" name="Content Placeholder 2"/>
          <p:cNvSpPr>
            <a:spLocks noGrp="1"/>
          </p:cNvSpPr>
          <p:nvPr>
            <p:ph idx="1"/>
          </p:nvPr>
        </p:nvSpPr>
        <p:spPr>
          <a:xfrm>
            <a:off x="457200" y="1600200"/>
            <a:ext cx="5173733" cy="4525963"/>
          </a:xfrm>
        </p:spPr>
        <p:txBody>
          <a:bodyPr>
            <a:noAutofit/>
          </a:bodyPr>
          <a:lstStyle/>
          <a:p>
            <a:pPr marL="0" indent="0">
              <a:buNone/>
            </a:pPr>
            <a:r>
              <a:rPr lang="en-US" sz="2400" b="1" dirty="0" smtClean="0"/>
              <a:t>CQ: </a:t>
            </a:r>
          </a:p>
          <a:p>
            <a:pPr marL="0" indent="0">
              <a:buNone/>
            </a:pPr>
            <a:endParaRPr lang="en-US" sz="2400" b="1" dirty="0"/>
          </a:p>
          <a:p>
            <a:pPr marL="0" indent="0">
              <a:buNone/>
            </a:pPr>
            <a:r>
              <a:rPr lang="en-US" sz="2800" b="1" dirty="0" smtClean="0"/>
              <a:t>‘How relevant are the justificatory conditions identified to </a:t>
            </a:r>
            <a:r>
              <a:rPr lang="en-US" sz="2800" b="1" dirty="0"/>
              <a:t>the world we live in, or one that may plausibly emerge in the foreseeable future?</a:t>
            </a:r>
            <a:r>
              <a:rPr lang="en-US" sz="2800" b="1" dirty="0" smtClean="0"/>
              <a:t>’</a:t>
            </a:r>
          </a:p>
          <a:p>
            <a:pPr marL="0" indent="0">
              <a:buNone/>
            </a:pPr>
            <a:endParaRPr lang="en-US" sz="2400" b="1" dirty="0"/>
          </a:p>
        </p:txBody>
      </p:sp>
      <p:pic>
        <p:nvPicPr>
          <p:cNvPr id="4" name="Picture 3"/>
          <p:cNvPicPr>
            <a:picLocks noChangeAspect="1"/>
          </p:cNvPicPr>
          <p:nvPr/>
        </p:nvPicPr>
        <p:blipFill>
          <a:blip r:embed="rId3"/>
          <a:stretch>
            <a:fillRect/>
          </a:stretch>
        </p:blipFill>
        <p:spPr>
          <a:xfrm>
            <a:off x="6006021" y="1600200"/>
            <a:ext cx="2680779" cy="2042271"/>
          </a:xfrm>
          <a:prstGeom prst="rect">
            <a:avLst/>
          </a:prstGeom>
        </p:spPr>
      </p:pic>
    </p:spTree>
    <p:extLst>
      <p:ext uri="{BB962C8B-B14F-4D97-AF65-F5344CB8AC3E}">
        <p14:creationId xmlns:p14="http://schemas.microsoft.com/office/powerpoint/2010/main" val="1965462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Autofit/>
          </a:bodyPr>
          <a:lstStyle/>
          <a:p>
            <a:r>
              <a:rPr lang="en-US" sz="2800" b="1" dirty="0">
                <a:solidFill>
                  <a:srgbClr val="C00000"/>
                </a:solidFill>
              </a:rPr>
              <a:t>‘How relevant are the justificatory conditions identified </a:t>
            </a:r>
            <a:r>
              <a:rPr lang="en-US" sz="2800" b="1" u="sng" dirty="0">
                <a:solidFill>
                  <a:srgbClr val="C00000"/>
                </a:solidFill>
              </a:rPr>
              <a:t>to the </a:t>
            </a:r>
            <a:r>
              <a:rPr lang="en-US" sz="2800" b="1" u="sng" dirty="0" smtClean="0">
                <a:solidFill>
                  <a:srgbClr val="C00000"/>
                </a:solidFill>
              </a:rPr>
              <a:t>MCB funding that I can get</a:t>
            </a:r>
            <a:r>
              <a:rPr lang="en-US" sz="2800" b="1" dirty="0" smtClean="0">
                <a:solidFill>
                  <a:srgbClr val="C00000"/>
                </a:solidFill>
              </a:rPr>
              <a:t> now, or that might </a:t>
            </a:r>
            <a:r>
              <a:rPr lang="en-US" sz="2800" b="1" dirty="0">
                <a:solidFill>
                  <a:srgbClr val="C00000"/>
                </a:solidFill>
              </a:rPr>
              <a:t>plausibly emerge in the foreseeable future?’</a:t>
            </a:r>
            <a:br>
              <a:rPr lang="en-US" sz="2800" b="1" dirty="0">
                <a:solidFill>
                  <a:srgbClr val="C00000"/>
                </a:solidFill>
              </a:rPr>
            </a:br>
            <a:endParaRPr lang="en-US" sz="2800"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3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Avoiding the Contextual Question? </a:t>
            </a:r>
            <a:endParaRPr lang="en-US" sz="3600" b="1" dirty="0">
              <a:solidFill>
                <a:srgbClr val="0000FF"/>
              </a:solidFill>
            </a:endParaRPr>
          </a:p>
        </p:txBody>
      </p:sp>
      <p:sp>
        <p:nvSpPr>
          <p:cNvPr id="3" name="Content Placeholder 2"/>
          <p:cNvSpPr>
            <a:spLocks noGrp="1"/>
          </p:cNvSpPr>
          <p:nvPr>
            <p:ph idx="1"/>
          </p:nvPr>
        </p:nvSpPr>
        <p:spPr>
          <a:xfrm>
            <a:off x="457200" y="1600200"/>
            <a:ext cx="5173733" cy="4525963"/>
          </a:xfrm>
        </p:spPr>
        <p:txBody>
          <a:bodyPr>
            <a:noAutofit/>
          </a:bodyPr>
          <a:lstStyle/>
          <a:p>
            <a:pPr marL="0" indent="0">
              <a:buNone/>
            </a:pPr>
            <a:r>
              <a:rPr lang="en-US" sz="2400" b="1" dirty="0" smtClean="0"/>
              <a:t>CQ: </a:t>
            </a:r>
          </a:p>
          <a:p>
            <a:pPr marL="0" indent="0">
              <a:buNone/>
            </a:pPr>
            <a:endParaRPr lang="en-US" sz="2400" b="1" dirty="0"/>
          </a:p>
          <a:p>
            <a:pPr marL="0" indent="0">
              <a:buNone/>
            </a:pPr>
            <a:r>
              <a:rPr lang="en-US" sz="2400" b="1" dirty="0" smtClean="0"/>
              <a:t>‘How relevant are the justificatory conditions identified to </a:t>
            </a:r>
            <a:r>
              <a:rPr lang="en-US" sz="2400" b="1" dirty="0"/>
              <a:t>the world we live in, or one that may plausibly emerge in the foreseeable future?</a:t>
            </a:r>
            <a:r>
              <a:rPr lang="en-US" sz="2400" b="1" dirty="0" smtClean="0"/>
              <a:t>’</a:t>
            </a:r>
          </a:p>
          <a:p>
            <a:pPr marL="0" indent="0">
              <a:buNone/>
            </a:pPr>
            <a:endParaRPr lang="en-US" sz="2400" b="1" dirty="0"/>
          </a:p>
        </p:txBody>
      </p:sp>
      <p:pic>
        <p:nvPicPr>
          <p:cNvPr id="4" name="Picture 3"/>
          <p:cNvPicPr>
            <a:picLocks noChangeAspect="1"/>
          </p:cNvPicPr>
          <p:nvPr/>
        </p:nvPicPr>
        <p:blipFill>
          <a:blip r:embed="rId3"/>
          <a:stretch>
            <a:fillRect/>
          </a:stretch>
        </p:blipFill>
        <p:spPr>
          <a:xfrm>
            <a:off x="6006021" y="1600200"/>
            <a:ext cx="2680779" cy="2042271"/>
          </a:xfrm>
          <a:prstGeom prst="rect">
            <a:avLst/>
          </a:prstGeom>
        </p:spPr>
      </p:pic>
    </p:spTree>
    <p:extLst>
      <p:ext uri="{BB962C8B-B14F-4D97-AF65-F5344CB8AC3E}">
        <p14:creationId xmlns:p14="http://schemas.microsoft.com/office/powerpoint/2010/main" val="14504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Step 1: Context of Failure</a:t>
            </a:r>
            <a:endParaRPr lang="en-US" sz="3600" b="1" dirty="0">
              <a:solidFill>
                <a:srgbClr val="0000FF"/>
              </a:solidFill>
            </a:endParaRPr>
          </a:p>
        </p:txBody>
      </p:sp>
      <p:sp>
        <p:nvSpPr>
          <p:cNvPr id="3" name="Content Placeholder 2"/>
          <p:cNvSpPr>
            <a:spLocks noGrp="1"/>
          </p:cNvSpPr>
          <p:nvPr>
            <p:ph sz="half" idx="1"/>
          </p:nvPr>
        </p:nvSpPr>
        <p:spPr>
          <a:xfrm>
            <a:off x="457201" y="1905000"/>
            <a:ext cx="2209800" cy="4525963"/>
          </a:xfrm>
        </p:spPr>
        <p:txBody>
          <a:bodyPr>
            <a:noAutofit/>
          </a:bodyPr>
          <a:lstStyle/>
          <a:p>
            <a:r>
              <a:rPr lang="en-US" sz="2000" smtClean="0"/>
              <a:t>40</a:t>
            </a:r>
            <a:r>
              <a:rPr lang="en-US" sz="2000" dirty="0" smtClean="0"/>
              <a:t>% increase </a:t>
            </a:r>
            <a:r>
              <a:rPr lang="en-US" sz="2000" smtClean="0"/>
              <a:t>since 1990</a:t>
            </a:r>
            <a:endParaRPr lang="en-US" sz="2000" dirty="0" smtClean="0"/>
          </a:p>
        </p:txBody>
      </p:sp>
      <p:pic>
        <p:nvPicPr>
          <p:cNvPr id="4" name="Picture 3"/>
          <p:cNvPicPr>
            <a:picLocks noChangeAspect="1"/>
          </p:cNvPicPr>
          <p:nvPr/>
        </p:nvPicPr>
        <p:blipFill>
          <a:blip r:embed="rId2"/>
          <a:stretch>
            <a:fillRect/>
          </a:stretch>
        </p:blipFill>
        <p:spPr>
          <a:xfrm>
            <a:off x="491068" y="304800"/>
            <a:ext cx="7281332" cy="6278562"/>
          </a:xfrm>
          <a:prstGeom prst="rect">
            <a:avLst/>
          </a:prstGeom>
        </p:spPr>
      </p:pic>
    </p:spTree>
    <p:extLst>
      <p:ext uri="{BB962C8B-B14F-4D97-AF65-F5344CB8AC3E}">
        <p14:creationId xmlns:p14="http://schemas.microsoft.com/office/powerpoint/2010/main" val="1543623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Some Basic Contextual Concerns</a:t>
            </a:r>
            <a:endParaRPr lang="en-US" sz="3600" b="1" dirty="0">
              <a:solidFill>
                <a:srgbClr val="0000FF"/>
              </a:solidFill>
            </a:endParaRPr>
          </a:p>
        </p:txBody>
      </p:sp>
      <p:sp>
        <p:nvSpPr>
          <p:cNvPr id="3" name="Content Placeholder 2"/>
          <p:cNvSpPr>
            <a:spLocks noGrp="1"/>
          </p:cNvSpPr>
          <p:nvPr>
            <p:ph idx="1"/>
          </p:nvPr>
        </p:nvSpPr>
        <p:spPr>
          <a:xfrm>
            <a:off x="457200" y="1600200"/>
            <a:ext cx="5173733" cy="4525963"/>
          </a:xfrm>
        </p:spPr>
        <p:txBody>
          <a:bodyPr>
            <a:noAutofit/>
          </a:bodyPr>
          <a:lstStyle/>
          <a:p>
            <a:r>
              <a:rPr lang="en-US" sz="2400" dirty="0" smtClean="0"/>
              <a:t>“technological imaginaries”</a:t>
            </a:r>
          </a:p>
          <a:p>
            <a:endParaRPr lang="en-US" sz="2400" dirty="0"/>
          </a:p>
          <a:p>
            <a:r>
              <a:rPr lang="en-US" sz="2400" dirty="0"/>
              <a:t>e</a:t>
            </a:r>
            <a:r>
              <a:rPr lang="en-US" sz="2400" dirty="0" smtClean="0"/>
              <a:t>thical </a:t>
            </a:r>
            <a:r>
              <a:rPr lang="en-US" sz="2400" dirty="0"/>
              <a:t>imaginaries </a:t>
            </a:r>
            <a:endParaRPr lang="en-US" sz="2400" dirty="0" smtClean="0"/>
          </a:p>
          <a:p>
            <a:pPr lvl="1"/>
            <a:r>
              <a:rPr lang="en-US" sz="2000" dirty="0" smtClean="0"/>
              <a:t>e.g</a:t>
            </a:r>
            <a:r>
              <a:rPr lang="en-US" sz="2000" dirty="0"/>
              <a:t>., legitimate and just, global, intergenerational </a:t>
            </a:r>
            <a:r>
              <a:rPr lang="en-US" sz="2000" dirty="0" smtClean="0"/>
              <a:t>institutions</a:t>
            </a:r>
            <a:endParaRPr lang="en-US" sz="2000" dirty="0" smtClean="0"/>
          </a:p>
          <a:p>
            <a:endParaRPr lang="en-US" sz="2400" dirty="0"/>
          </a:p>
          <a:p>
            <a:r>
              <a:rPr lang="en-US" sz="2400" dirty="0"/>
              <a:t>c</a:t>
            </a:r>
            <a:r>
              <a:rPr lang="en-US" sz="2400" dirty="0" smtClean="0"/>
              <a:t>ompeting </a:t>
            </a:r>
            <a:r>
              <a:rPr lang="en-US" sz="2400" dirty="0"/>
              <a:t>standards: </a:t>
            </a:r>
            <a:endParaRPr lang="en-US" sz="2400" dirty="0" smtClean="0"/>
          </a:p>
          <a:p>
            <a:pPr lvl="1"/>
            <a:r>
              <a:rPr lang="en-US" sz="2000" dirty="0" smtClean="0"/>
              <a:t>ethically </a:t>
            </a:r>
            <a:r>
              <a:rPr lang="en-US" sz="2000" dirty="0"/>
              <a:t>attractive, minimally decent, “tolerably” </a:t>
            </a:r>
            <a:r>
              <a:rPr lang="en-US" sz="2000" dirty="0" smtClean="0"/>
              <a:t>indecent, beyond the pale</a:t>
            </a:r>
          </a:p>
          <a:p>
            <a:endParaRPr lang="en-US" sz="2400" dirty="0" smtClean="0"/>
          </a:p>
          <a:p>
            <a:r>
              <a:rPr lang="en-US" sz="2400" dirty="0"/>
              <a:t>l</a:t>
            </a:r>
            <a:r>
              <a:rPr lang="en-US" sz="2400" dirty="0" smtClean="0"/>
              <a:t>ingering political inertia</a:t>
            </a:r>
            <a:endParaRPr lang="en-US" sz="2400" dirty="0"/>
          </a:p>
          <a:p>
            <a:pPr>
              <a:buNone/>
            </a:pPr>
            <a:endParaRPr lang="en-US" sz="2400" dirty="0"/>
          </a:p>
        </p:txBody>
      </p:sp>
      <p:pic>
        <p:nvPicPr>
          <p:cNvPr id="4" name="Picture 3"/>
          <p:cNvPicPr>
            <a:picLocks noChangeAspect="1"/>
          </p:cNvPicPr>
          <p:nvPr/>
        </p:nvPicPr>
        <p:blipFill>
          <a:blip r:embed="rId3"/>
          <a:stretch>
            <a:fillRect/>
          </a:stretch>
        </p:blipFill>
        <p:spPr>
          <a:xfrm>
            <a:off x="6006021" y="1600200"/>
            <a:ext cx="2680779" cy="2042271"/>
          </a:xfrm>
          <a:prstGeom prst="rect">
            <a:avLst/>
          </a:prstGeom>
        </p:spPr>
      </p:pic>
    </p:spTree>
    <p:extLst>
      <p:ext uri="{BB962C8B-B14F-4D97-AF65-F5344CB8AC3E}">
        <p14:creationId xmlns:p14="http://schemas.microsoft.com/office/powerpoint/2010/main" val="5464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In Short </a:t>
            </a:r>
            <a:r>
              <a:rPr lang="mr-IN" sz="3600" b="1" dirty="0" smtClean="0">
                <a:solidFill>
                  <a:srgbClr val="0000FF"/>
                </a:solidFill>
              </a:rPr>
              <a:t>…</a:t>
            </a:r>
            <a:endParaRPr lang="en-US" sz="3600" b="1" dirty="0">
              <a:solidFill>
                <a:srgbClr val="0000FF"/>
              </a:solidFill>
            </a:endParaRPr>
          </a:p>
        </p:txBody>
      </p:sp>
      <p:sp>
        <p:nvSpPr>
          <p:cNvPr id="3" name="Content Placeholder 2"/>
          <p:cNvSpPr>
            <a:spLocks noGrp="1"/>
          </p:cNvSpPr>
          <p:nvPr>
            <p:ph idx="1"/>
          </p:nvPr>
        </p:nvSpPr>
        <p:spPr>
          <a:xfrm>
            <a:off x="457200" y="1409171"/>
            <a:ext cx="5198533" cy="4525963"/>
          </a:xfrm>
        </p:spPr>
        <p:txBody>
          <a:bodyPr>
            <a:noAutofit/>
          </a:bodyPr>
          <a:lstStyle/>
          <a:p>
            <a:pPr>
              <a:buNone/>
            </a:pPr>
            <a:endParaRPr lang="en-US" sz="2000" dirty="0"/>
          </a:p>
          <a:p>
            <a:pPr marL="0" indent="0">
              <a:buNone/>
            </a:pPr>
            <a:r>
              <a:rPr lang="en-US" sz="2000" b="1" dirty="0" smtClean="0"/>
              <a:t>Internal Pressure</a:t>
            </a:r>
          </a:p>
          <a:p>
            <a:endParaRPr lang="en-US" sz="2000" dirty="0"/>
          </a:p>
          <a:p>
            <a:r>
              <a:rPr lang="en-US" sz="2000" dirty="0" smtClean="0"/>
              <a:t>Political inertia</a:t>
            </a:r>
          </a:p>
          <a:p>
            <a:endParaRPr lang="en-US" sz="2000" dirty="0" smtClean="0"/>
          </a:p>
          <a:p>
            <a:r>
              <a:rPr lang="en-US" sz="2000" dirty="0" smtClean="0"/>
              <a:t>How that restricts the realm of social feasibility</a:t>
            </a:r>
          </a:p>
          <a:p>
            <a:pPr marL="0" indent="0">
              <a:buNone/>
            </a:pPr>
            <a:endParaRPr lang="en-US" sz="2000" dirty="0" smtClean="0"/>
          </a:p>
          <a:p>
            <a:r>
              <a:rPr lang="en-US" sz="2000" dirty="0" smtClean="0"/>
              <a:t>A paradoxical question</a:t>
            </a:r>
            <a:r>
              <a:rPr lang="en-US" sz="2000" dirty="0"/>
              <a:t> </a:t>
            </a:r>
            <a:r>
              <a:rPr lang="en-US" sz="2000" dirty="0" smtClean="0"/>
              <a:t>…</a:t>
            </a:r>
            <a:endParaRPr lang="en-US" sz="2000" b="1" dirty="0" smtClean="0"/>
          </a:p>
        </p:txBody>
      </p:sp>
      <p:pic>
        <p:nvPicPr>
          <p:cNvPr id="5" name="Picture 4"/>
          <p:cNvPicPr>
            <a:picLocks noChangeAspect="1"/>
          </p:cNvPicPr>
          <p:nvPr/>
        </p:nvPicPr>
        <p:blipFill>
          <a:blip r:embed="rId3"/>
          <a:stretch>
            <a:fillRect/>
          </a:stretch>
        </p:blipFill>
        <p:spPr>
          <a:xfrm>
            <a:off x="5452533" y="1600200"/>
            <a:ext cx="3443935" cy="2480733"/>
          </a:xfrm>
          <a:prstGeom prst="rect">
            <a:avLst/>
          </a:prstGeom>
        </p:spPr>
      </p:pic>
    </p:spTree>
    <p:extLst>
      <p:ext uri="{BB962C8B-B14F-4D97-AF65-F5344CB8AC3E}">
        <p14:creationId xmlns:p14="http://schemas.microsoft.com/office/powerpoint/2010/main" val="3060817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rPr>
              <a:t>A Paradoxical Question …</a:t>
            </a:r>
            <a:endParaRPr lang="en-US" sz="3200" b="1" dirty="0">
              <a:solidFill>
                <a:srgbClr val="0000FF"/>
              </a:solidFill>
            </a:endParaRPr>
          </a:p>
        </p:txBody>
      </p:sp>
      <p:sp>
        <p:nvSpPr>
          <p:cNvPr id="3" name="Content Placeholder 2"/>
          <p:cNvSpPr>
            <a:spLocks noGrp="1"/>
          </p:cNvSpPr>
          <p:nvPr>
            <p:ph idx="1"/>
          </p:nvPr>
        </p:nvSpPr>
        <p:spPr>
          <a:xfrm>
            <a:off x="457200" y="1600200"/>
            <a:ext cx="5181600" cy="4525963"/>
          </a:xfrm>
        </p:spPr>
        <p:txBody>
          <a:bodyPr>
            <a:normAutofit/>
          </a:bodyPr>
          <a:lstStyle/>
          <a:p>
            <a:pPr>
              <a:buNone/>
            </a:pPr>
            <a:r>
              <a:rPr lang="en-US" sz="2000" b="1" dirty="0" smtClean="0"/>
              <a:t>“What are we ethically obliged to do given that we have not done, and will continue not to do, what we are ethically obliged to do?”</a:t>
            </a:r>
            <a:endParaRPr lang="en-US" sz="2000" dirty="0" smtClean="0"/>
          </a:p>
          <a:p>
            <a:r>
              <a:rPr lang="en-US" sz="2000" dirty="0" smtClean="0"/>
              <a:t>Context of ethical failure</a:t>
            </a:r>
          </a:p>
          <a:p>
            <a:r>
              <a:rPr lang="en-US" sz="2000" dirty="0" smtClean="0"/>
              <a:t>Unease </a:t>
            </a:r>
          </a:p>
          <a:p>
            <a:pPr lvl="1"/>
            <a:r>
              <a:rPr lang="en-US" sz="2000" dirty="0" smtClean="0"/>
              <a:t>reflected in concerns about moral hazards, slippery slopes, techno-fixes that do not address the core problem, moral schizophrenia, etc.</a:t>
            </a:r>
          </a:p>
          <a:p>
            <a:pPr lvl="1"/>
            <a:endParaRPr lang="en-US" sz="2000" dirty="0" smtClean="0"/>
          </a:p>
          <a:p>
            <a:pPr marL="0" indent="0">
              <a:buNone/>
            </a:pPr>
            <a:r>
              <a:rPr lang="en-US" sz="2000" b="1" dirty="0" smtClean="0"/>
              <a:t>Ethical responsibilities of scientists</a:t>
            </a:r>
            <a:endParaRPr lang="en-US" sz="2000" b="1" dirty="0"/>
          </a:p>
          <a:p>
            <a:pPr>
              <a:buNone/>
            </a:pPr>
            <a:endParaRPr lang="en-US" sz="2000" dirty="0" smtClean="0"/>
          </a:p>
        </p:txBody>
      </p:sp>
      <p:pic>
        <p:nvPicPr>
          <p:cNvPr id="4" name="Picture 3"/>
          <p:cNvPicPr>
            <a:picLocks noChangeAspect="1"/>
          </p:cNvPicPr>
          <p:nvPr/>
        </p:nvPicPr>
        <p:blipFill>
          <a:blip r:embed="rId3"/>
          <a:stretch>
            <a:fillRect/>
          </a:stretch>
        </p:blipFill>
        <p:spPr>
          <a:xfrm>
            <a:off x="6138333" y="1778530"/>
            <a:ext cx="2548467" cy="3213100"/>
          </a:xfrm>
          <a:prstGeom prst="rect">
            <a:avLst/>
          </a:prstGeom>
        </p:spPr>
      </p:pic>
    </p:spTree>
    <p:extLst>
      <p:ext uri="{BB962C8B-B14F-4D97-AF65-F5344CB8AC3E}">
        <p14:creationId xmlns:p14="http://schemas.microsoft.com/office/powerpoint/2010/main" val="49295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sz="3600" b="1" dirty="0" smtClean="0">
                <a:solidFill>
                  <a:srgbClr val="3366FF"/>
                </a:solidFill>
              </a:rPr>
              <a:t>1</a:t>
            </a:r>
            <a:r>
              <a:rPr lang="en-US" sz="3600" b="1" baseline="30000" dirty="0" smtClean="0">
                <a:solidFill>
                  <a:srgbClr val="3366FF"/>
                </a:solidFill>
              </a:rPr>
              <a:t>st</a:t>
            </a:r>
            <a:r>
              <a:rPr lang="en-US" sz="3600" b="1" dirty="0" smtClean="0">
                <a:solidFill>
                  <a:srgbClr val="3366FF"/>
                </a:solidFill>
              </a:rPr>
              <a:t> Case: Agent 1</a:t>
            </a:r>
            <a:endParaRPr lang="en-US" sz="3600" b="1" dirty="0">
              <a:solidFill>
                <a:srgbClr val="3366FF"/>
              </a:solidFill>
            </a:endParaRPr>
          </a:p>
        </p:txBody>
      </p:sp>
      <p:sp>
        <p:nvSpPr>
          <p:cNvPr id="3" name="Content Placeholder 2"/>
          <p:cNvSpPr>
            <a:spLocks noGrp="1"/>
          </p:cNvSpPr>
          <p:nvPr>
            <p:ph idx="1"/>
          </p:nvPr>
        </p:nvSpPr>
        <p:spPr>
          <a:xfrm>
            <a:off x="3146778" y="1417638"/>
            <a:ext cx="5729111" cy="5073473"/>
          </a:xfrm>
        </p:spPr>
        <p:txBody>
          <a:bodyPr>
            <a:noAutofit/>
          </a:bodyPr>
          <a:lstStyle/>
          <a:p>
            <a:r>
              <a:rPr lang="en-US" sz="1600" dirty="0" smtClean="0"/>
              <a:t>Engaged in activities that he morally ought not to be engaged in.  </a:t>
            </a:r>
          </a:p>
          <a:p>
            <a:endParaRPr lang="en-US" sz="1600" dirty="0" smtClean="0"/>
          </a:p>
          <a:p>
            <a:r>
              <a:rPr lang="en-US" sz="1600" dirty="0" smtClean="0"/>
              <a:t>Has a large number of options available to him to address the situation.  </a:t>
            </a:r>
          </a:p>
          <a:p>
            <a:endParaRPr lang="en-US" sz="1600" dirty="0" smtClean="0"/>
          </a:p>
          <a:p>
            <a:r>
              <a:rPr lang="en-US" sz="1600" dirty="0" smtClean="0"/>
              <a:t>When these are ranked according to strong moral values he acknowledges, he faces a set of possible responses, from A-Z, where A is the best and Z the worst.  </a:t>
            </a:r>
          </a:p>
          <a:p>
            <a:endParaRPr lang="en-US" sz="1600" dirty="0" smtClean="0"/>
          </a:p>
          <a:p>
            <a:r>
              <a:rPr lang="en-US" sz="1600" dirty="0" smtClean="0"/>
              <a:t>Despite recognizing A as the best option, Agent 1 nevertheless refuses to take it, but offers no very serious - let alone adequate - reason for doing so (moral or otherwise).  </a:t>
            </a:r>
          </a:p>
          <a:p>
            <a:endParaRPr lang="en-US" sz="1600" dirty="0" smtClean="0"/>
          </a:p>
          <a:p>
            <a:r>
              <a:rPr lang="en-US" sz="1600" dirty="0" smtClean="0"/>
              <a:t>Indeed, Agent 1 will not consider any of the good or decent options put in front of him, and neither will he consider the best of the more flawed alternatives.  Instead, he rejects every option suggested from A-X, and (again) without serious grounds for doing so. </a:t>
            </a:r>
          </a:p>
        </p:txBody>
      </p:sp>
      <p:pic>
        <p:nvPicPr>
          <p:cNvPr id="4" name="Picture 3"/>
          <p:cNvPicPr>
            <a:picLocks noChangeAspect="1"/>
          </p:cNvPicPr>
          <p:nvPr/>
        </p:nvPicPr>
        <p:blipFill>
          <a:blip r:embed="rId3"/>
          <a:stretch>
            <a:fillRect/>
          </a:stretch>
        </p:blipFill>
        <p:spPr>
          <a:xfrm>
            <a:off x="457200" y="1417638"/>
            <a:ext cx="2209800" cy="4805362"/>
          </a:xfrm>
          <a:prstGeom prst="rect">
            <a:avLst/>
          </a:prstGeom>
        </p:spPr>
      </p:pic>
    </p:spTree>
    <p:extLst>
      <p:ext uri="{BB962C8B-B14F-4D97-AF65-F5344CB8AC3E}">
        <p14:creationId xmlns:p14="http://schemas.microsoft.com/office/powerpoint/2010/main" val="189536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198" y="525300"/>
            <a:ext cx="6990203" cy="5842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4238100" y="2807728"/>
            <a:ext cx="1129766" cy="151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1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sz="3600" b="1" dirty="0" smtClean="0">
                <a:solidFill>
                  <a:srgbClr val="3366FF"/>
                </a:solidFill>
              </a:rPr>
              <a:t>Agent 1 (cont.)</a:t>
            </a:r>
            <a:endParaRPr lang="en-US" sz="3600" b="1" dirty="0">
              <a:solidFill>
                <a:srgbClr val="3366FF"/>
              </a:solidFill>
            </a:endParaRPr>
          </a:p>
        </p:txBody>
      </p:sp>
      <p:sp>
        <p:nvSpPr>
          <p:cNvPr id="3" name="Content Placeholder 2"/>
          <p:cNvSpPr>
            <a:spLocks noGrp="1"/>
          </p:cNvSpPr>
          <p:nvPr>
            <p:ph idx="1"/>
          </p:nvPr>
        </p:nvSpPr>
        <p:spPr>
          <a:xfrm>
            <a:off x="2864556" y="1417638"/>
            <a:ext cx="5822243" cy="5017029"/>
          </a:xfrm>
        </p:spPr>
        <p:txBody>
          <a:bodyPr>
            <a:noAutofit/>
          </a:bodyPr>
          <a:lstStyle/>
          <a:p>
            <a:r>
              <a:rPr lang="en-US" sz="1600" dirty="0" smtClean="0"/>
              <a:t>Nevertheless, Agent 1 is not quite comfortable doing nothing; instead, he is willing to consider options Y and Z (and only these).  Y and Z are pretty bad options (though not necessarily inherently morally bad, or absolutely prohibited).  In particular, though it is possible that Y and Z may help a lot, they also bring with them very serious risks, including a realistic threat that they may make matters much worse. </a:t>
            </a:r>
          </a:p>
          <a:p>
            <a:endParaRPr lang="en-US" sz="1600" dirty="0" smtClean="0"/>
          </a:p>
          <a:p>
            <a:r>
              <a:rPr lang="en-US" sz="1600" dirty="0" smtClean="0"/>
              <a:t>However, Agent 1 claims that, since Y and Z are (arguably) better than nothing, his pursuit of them is entitled to some moral respect, and that (therefore) he deserves some praise for being open to, and then ultimately choosing, one of these options.  </a:t>
            </a:r>
          </a:p>
          <a:p>
            <a:endParaRPr lang="en-US" sz="1600" dirty="0" smtClean="0"/>
          </a:p>
          <a:p>
            <a:r>
              <a:rPr lang="en-US" sz="1600" dirty="0" smtClean="0"/>
              <a:t>In particular, he cannot understand why some are so keen to criticize him for focusing on Y and Z.  Indeed, he protests: “Can’t people see that not doing Y and Z might result in a catastrophe that we should desperately try to avoid?”, and “Why (then) can’t they stop being fussy about the “ethics” of the situation, and support a solution that might actually help?”</a:t>
            </a:r>
          </a:p>
        </p:txBody>
      </p:sp>
      <p:pic>
        <p:nvPicPr>
          <p:cNvPr id="4" name="Picture 3"/>
          <p:cNvPicPr>
            <a:picLocks noChangeAspect="1"/>
          </p:cNvPicPr>
          <p:nvPr/>
        </p:nvPicPr>
        <p:blipFill>
          <a:blip r:embed="rId3"/>
          <a:stretch>
            <a:fillRect/>
          </a:stretch>
        </p:blipFill>
        <p:spPr>
          <a:xfrm>
            <a:off x="457200" y="1417638"/>
            <a:ext cx="2040467" cy="4819473"/>
          </a:xfrm>
          <a:prstGeom prst="rect">
            <a:avLst/>
          </a:prstGeom>
        </p:spPr>
      </p:pic>
    </p:spTree>
    <p:extLst>
      <p:ext uri="{BB962C8B-B14F-4D97-AF65-F5344CB8AC3E}">
        <p14:creationId xmlns:p14="http://schemas.microsoft.com/office/powerpoint/2010/main" val="235744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Autofit/>
          </a:bodyPr>
          <a:lstStyle/>
          <a:p>
            <a:r>
              <a:rPr lang="en-US" sz="2800" b="1" dirty="0" smtClean="0">
                <a:solidFill>
                  <a:srgbClr val="C00000"/>
                </a:solidFill>
              </a:rPr>
              <a:t>‘Will Agent 1 give me any money for MCB?’</a:t>
            </a:r>
            <a:r>
              <a:rPr lang="en-US" sz="2800" b="1" dirty="0">
                <a:solidFill>
                  <a:srgbClr val="C00000"/>
                </a:solidFill>
              </a:rPr>
              <a:t/>
            </a:r>
            <a:br>
              <a:rPr lang="en-US" sz="2800" b="1" dirty="0">
                <a:solidFill>
                  <a:srgbClr val="C00000"/>
                </a:solidFill>
              </a:rPr>
            </a:br>
            <a:endParaRPr lang="en-US" sz="2800"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2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a:t>
            </a:r>
            <a:r>
              <a:rPr lang="en-US" dirty="0"/>
              <a:t>5</a:t>
            </a:r>
          </a:p>
        </p:txBody>
      </p:sp>
      <p:sp>
        <p:nvSpPr>
          <p:cNvPr id="5" name="Subtitle 4"/>
          <p:cNvSpPr>
            <a:spLocks noGrp="1"/>
          </p:cNvSpPr>
          <p:nvPr>
            <p:ph type="subTitle" idx="1"/>
          </p:nvPr>
        </p:nvSpPr>
        <p:spPr/>
        <p:txBody>
          <a:bodyPr/>
          <a:lstStyle/>
          <a:p>
            <a:r>
              <a:rPr lang="en-US" dirty="0" smtClean="0">
                <a:solidFill>
                  <a:srgbClr val="0000FF"/>
                </a:solidFill>
              </a:rPr>
              <a:t>A Key Intergenerational Threat</a:t>
            </a:r>
            <a:endParaRPr lang="en-US" dirty="0">
              <a:solidFill>
                <a:srgbClr val="0000FF"/>
              </a:solidFill>
            </a:endParaRPr>
          </a:p>
        </p:txBody>
      </p:sp>
    </p:spTree>
    <p:extLst>
      <p:ext uri="{BB962C8B-B14F-4D97-AF65-F5344CB8AC3E}">
        <p14:creationId xmlns:p14="http://schemas.microsoft.com/office/powerpoint/2010/main" val="1619915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380999" y="304800"/>
            <a:ext cx="8229600" cy="1139825"/>
          </a:xfrm>
        </p:spPr>
        <p:txBody>
          <a:bodyPr/>
          <a:lstStyle/>
          <a:p>
            <a:pPr eaLnBrk="1" hangingPunct="1">
              <a:defRPr/>
            </a:pPr>
            <a:r>
              <a:rPr lang="en-US" sz="3200" b="1" dirty="0" smtClean="0">
                <a:solidFill>
                  <a:srgbClr val="0000FF"/>
                </a:solidFill>
                <a:ea typeface="ＭＳ Ｐゴシック" charset="-128"/>
                <a:cs typeface="ＭＳ Ｐゴシック" charset="-128"/>
              </a:rPr>
              <a:t>Context: </a:t>
            </a:r>
            <a:r>
              <a:rPr lang="en-US" sz="3200" b="1" i="1" dirty="0" smtClean="0">
                <a:solidFill>
                  <a:srgbClr val="0000FF"/>
                </a:solidFill>
                <a:ea typeface="ＭＳ Ｐゴシック" charset="-128"/>
                <a:cs typeface="ＭＳ Ｐゴシック" charset="-128"/>
              </a:rPr>
              <a:t>A </a:t>
            </a:r>
            <a:r>
              <a:rPr lang="en-US" sz="3200" b="1" i="1" dirty="0">
                <a:solidFill>
                  <a:srgbClr val="0000FF"/>
                </a:solidFill>
                <a:ea typeface="ＭＳ Ｐゴシック" charset="-128"/>
                <a:cs typeface="ＭＳ Ｐゴシック" charset="-128"/>
              </a:rPr>
              <a:t>Perfect Moral Storm</a:t>
            </a:r>
            <a:endParaRPr lang="en-US" b="1" i="1" dirty="0">
              <a:ea typeface="ＭＳ Ｐゴシック" charset="-128"/>
              <a:cs typeface="ＭＳ Ｐゴシック" charset="-128"/>
            </a:endParaRPr>
          </a:p>
        </p:txBody>
      </p:sp>
      <p:sp>
        <p:nvSpPr>
          <p:cNvPr id="310275" name="Rectangle 3"/>
          <p:cNvSpPr>
            <a:spLocks noGrp="1" noChangeArrowheads="1"/>
          </p:cNvSpPr>
          <p:nvPr>
            <p:ph type="body" idx="1"/>
          </p:nvPr>
        </p:nvSpPr>
        <p:spPr>
          <a:xfrm>
            <a:off x="380999" y="1241425"/>
            <a:ext cx="5875866" cy="5108574"/>
          </a:xfrm>
        </p:spPr>
        <p:txBody>
          <a:bodyPr>
            <a:noAutofit/>
          </a:bodyPr>
          <a:lstStyle/>
          <a:p>
            <a:pPr>
              <a:lnSpc>
                <a:spcPct val="90000"/>
              </a:lnSpc>
              <a:defRPr/>
            </a:pPr>
            <a:endParaRPr lang="en-US" sz="2000" dirty="0" smtClean="0">
              <a:ea typeface="ＭＳ Ｐゴシック" charset="-128"/>
              <a:cs typeface="ＭＳ Ｐゴシック" charset="-128"/>
            </a:endParaRPr>
          </a:p>
          <a:p>
            <a:pPr>
              <a:lnSpc>
                <a:spcPct val="90000"/>
              </a:lnSpc>
              <a:defRPr/>
            </a:pPr>
            <a:r>
              <a:rPr lang="en-US" sz="2000" dirty="0" smtClean="0">
                <a:ea typeface="ＭＳ Ｐゴシック" charset="-128"/>
                <a:cs typeface="ＭＳ Ｐゴシック" charset="-128"/>
              </a:rPr>
              <a:t>Strong temptations for the current generation of the most affluent to behave badly, passing the buck to the future, poorer people, nonhuman nature</a:t>
            </a:r>
          </a:p>
          <a:p>
            <a:pPr>
              <a:lnSpc>
                <a:spcPct val="90000"/>
              </a:lnSpc>
              <a:defRPr/>
            </a:pPr>
            <a:endParaRPr lang="en-US" sz="2000" dirty="0" smtClean="0">
              <a:ea typeface="ＭＳ Ｐゴシック" charset="-128"/>
              <a:cs typeface="ＭＳ Ｐゴシック" charset="-128"/>
            </a:endParaRPr>
          </a:p>
          <a:p>
            <a:pPr>
              <a:lnSpc>
                <a:spcPct val="90000"/>
              </a:lnSpc>
              <a:defRPr/>
            </a:pPr>
            <a:r>
              <a:rPr lang="en-US" sz="2000" dirty="0" smtClean="0">
                <a:ea typeface="ＭＳ Ｐゴシック" charset="-128"/>
                <a:cs typeface="ＭＳ Ｐゴシック" charset="-128"/>
              </a:rPr>
              <a:t>Lack adequate institutions and theories to defend against those temptations</a:t>
            </a:r>
          </a:p>
          <a:p>
            <a:pPr>
              <a:lnSpc>
                <a:spcPct val="90000"/>
              </a:lnSpc>
              <a:defRPr/>
            </a:pPr>
            <a:endParaRPr lang="en-US" sz="2000" dirty="0" smtClean="0">
              <a:ea typeface="ＭＳ Ｐゴシック" charset="-128"/>
              <a:cs typeface="ＭＳ Ｐゴシック" charset="-128"/>
            </a:endParaRPr>
          </a:p>
          <a:p>
            <a:pPr>
              <a:lnSpc>
                <a:spcPct val="90000"/>
              </a:lnSpc>
              <a:defRPr/>
            </a:pPr>
            <a:r>
              <a:rPr lang="en-US" sz="2000" dirty="0">
                <a:ea typeface="ＭＳ Ｐゴシック" charset="-128"/>
                <a:cs typeface="ＭＳ Ｐゴシック" charset="-128"/>
              </a:rPr>
              <a:t>S</a:t>
            </a:r>
            <a:r>
              <a:rPr lang="en-US" sz="2000" dirty="0" smtClean="0">
                <a:ea typeface="ＭＳ Ｐゴシック" charset="-128"/>
                <a:cs typeface="ＭＳ Ｐゴシック" charset="-128"/>
              </a:rPr>
              <a:t>ituation is ripe for abuse, including in how we think and talk about the issue (</a:t>
            </a:r>
            <a:r>
              <a:rPr lang="en-US" sz="2000" dirty="0" smtClean="0"/>
              <a:t>problem </a:t>
            </a:r>
            <a:r>
              <a:rPr lang="en-US" sz="2000" dirty="0"/>
              <a:t>of</a:t>
            </a:r>
            <a:r>
              <a:rPr lang="en-US" sz="2000" dirty="0" smtClean="0"/>
              <a:t> moral corruption)</a:t>
            </a:r>
          </a:p>
          <a:p>
            <a:pPr>
              <a:lnSpc>
                <a:spcPct val="90000"/>
              </a:lnSpc>
              <a:defRPr/>
            </a:pPr>
            <a:endParaRPr lang="en-US" sz="2000" dirty="0" smtClean="0"/>
          </a:p>
          <a:p>
            <a:pPr>
              <a:lnSpc>
                <a:spcPct val="90000"/>
              </a:lnSpc>
              <a:defRPr/>
            </a:pPr>
            <a:r>
              <a:rPr lang="en-US" sz="2000" dirty="0"/>
              <a:t>M</a:t>
            </a:r>
            <a:r>
              <a:rPr lang="en-US" sz="2000" dirty="0" smtClean="0"/>
              <a:t>anifest in other areas of climate policy.</a:t>
            </a:r>
          </a:p>
          <a:p>
            <a:pPr>
              <a:buNone/>
            </a:pPr>
            <a:endParaRPr lang="en-US" sz="2000" dirty="0" smtClean="0"/>
          </a:p>
          <a:p>
            <a:pPr eaLnBrk="1" hangingPunct="1">
              <a:lnSpc>
                <a:spcPct val="90000"/>
              </a:lnSpc>
              <a:buFont typeface="Wingdings" charset="2"/>
              <a:buNone/>
              <a:defRPr/>
            </a:pPr>
            <a:endParaRPr lang="en-US" sz="2000" dirty="0" smtClean="0">
              <a:ea typeface="ＭＳ Ｐゴシック" charset="-128"/>
              <a:cs typeface="ＭＳ Ｐゴシック" charset="-128"/>
            </a:endParaRPr>
          </a:p>
          <a:p>
            <a:pPr eaLnBrk="1" hangingPunct="1">
              <a:lnSpc>
                <a:spcPct val="90000"/>
              </a:lnSpc>
              <a:buFont typeface="Wingdings" charset="2"/>
              <a:buNone/>
              <a:defRPr/>
            </a:pPr>
            <a:endParaRPr lang="en-US" sz="2000" dirty="0" smtClean="0">
              <a:ea typeface="ＭＳ Ｐゴシック" charset="-128"/>
              <a:cs typeface="ＭＳ Ｐゴシック" charset="-128"/>
            </a:endParaRPr>
          </a:p>
        </p:txBody>
      </p:sp>
      <p:pic>
        <p:nvPicPr>
          <p:cNvPr id="6" name="Picture 5"/>
          <p:cNvPicPr>
            <a:picLocks noChangeAspect="1"/>
          </p:cNvPicPr>
          <p:nvPr/>
        </p:nvPicPr>
        <p:blipFill>
          <a:blip r:embed="rId3"/>
          <a:stretch>
            <a:fillRect/>
          </a:stretch>
        </p:blipFill>
        <p:spPr>
          <a:xfrm>
            <a:off x="6790266" y="1642182"/>
            <a:ext cx="1820333" cy="3133018"/>
          </a:xfrm>
          <a:prstGeom prst="rect">
            <a:avLst/>
          </a:prstGeom>
        </p:spPr>
      </p:pic>
    </p:spTree>
    <p:extLst>
      <p:ext uri="{BB962C8B-B14F-4D97-AF65-F5344CB8AC3E}">
        <p14:creationId xmlns:p14="http://schemas.microsoft.com/office/powerpoint/2010/main" val="781726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381000" y="304800"/>
            <a:ext cx="8229600" cy="1139825"/>
          </a:xfrm>
        </p:spPr>
        <p:txBody>
          <a:bodyPr/>
          <a:lstStyle/>
          <a:p>
            <a:pPr eaLnBrk="1" hangingPunct="1">
              <a:defRPr/>
            </a:pPr>
            <a:r>
              <a:rPr lang="en-US" sz="3200" b="1" dirty="0" smtClean="0">
                <a:solidFill>
                  <a:srgbClr val="0000FF"/>
                </a:solidFill>
                <a:ea typeface="ＭＳ Ｐゴシック" charset="-128"/>
                <a:cs typeface="ＭＳ Ｐゴシック" charset="-128"/>
              </a:rPr>
              <a:t>Key Threats: Selection Bias</a:t>
            </a:r>
            <a:endParaRPr lang="en-US" b="1" i="1" dirty="0">
              <a:ea typeface="ＭＳ Ｐゴシック" charset="-128"/>
              <a:cs typeface="ＭＳ Ｐゴシック" charset="-128"/>
            </a:endParaRPr>
          </a:p>
        </p:txBody>
      </p:sp>
      <p:sp>
        <p:nvSpPr>
          <p:cNvPr id="310275" name="Rectangle 3"/>
          <p:cNvSpPr>
            <a:spLocks noGrp="1" noChangeArrowheads="1"/>
          </p:cNvSpPr>
          <p:nvPr>
            <p:ph type="body" idx="1"/>
          </p:nvPr>
        </p:nvSpPr>
        <p:spPr>
          <a:xfrm>
            <a:off x="381000" y="1045367"/>
            <a:ext cx="5233224" cy="5108574"/>
          </a:xfrm>
        </p:spPr>
        <p:txBody>
          <a:bodyPr>
            <a:noAutofit/>
          </a:bodyPr>
          <a:lstStyle/>
          <a:p>
            <a:pPr eaLnBrk="1" hangingPunct="1">
              <a:lnSpc>
                <a:spcPct val="90000"/>
              </a:lnSpc>
              <a:buFont typeface="Wingdings" charset="2"/>
              <a:buNone/>
              <a:defRPr/>
            </a:pPr>
            <a:endParaRPr lang="en-US" sz="2000" dirty="0" smtClean="0">
              <a:ea typeface="ＭＳ Ｐゴシック" charset="-128"/>
              <a:cs typeface="ＭＳ Ｐゴシック" charset="-128"/>
            </a:endParaRPr>
          </a:p>
          <a:p>
            <a:pPr marL="0" lvl="0" indent="0">
              <a:buNone/>
            </a:pPr>
            <a:r>
              <a:rPr lang="en-US" sz="2000" dirty="0" smtClean="0"/>
              <a:t>Predatory </a:t>
            </a:r>
            <a:r>
              <a:rPr lang="en-US" sz="2000" dirty="0" err="1" smtClean="0"/>
              <a:t>geoengineering</a:t>
            </a:r>
            <a:r>
              <a:rPr lang="en-US" sz="2000" dirty="0" smtClean="0"/>
              <a:t>: </a:t>
            </a:r>
          </a:p>
          <a:p>
            <a:r>
              <a:rPr lang="en-US" sz="2000" dirty="0" smtClean="0"/>
              <a:t>e.g., interventions aimed at illegitimately setting back the interests of geopolitical rivals</a:t>
            </a:r>
          </a:p>
          <a:p>
            <a:pPr lvl="0"/>
            <a:endParaRPr lang="en-US" sz="2000" dirty="0" smtClean="0"/>
          </a:p>
          <a:p>
            <a:pPr marL="0" lvl="0" indent="0">
              <a:buNone/>
            </a:pPr>
            <a:r>
              <a:rPr lang="en-US" sz="2000" b="1" dirty="0" smtClean="0"/>
              <a:t>Parochial </a:t>
            </a:r>
            <a:r>
              <a:rPr lang="en-US" sz="2000" b="1" dirty="0" err="1" smtClean="0"/>
              <a:t>geoengineering</a:t>
            </a:r>
            <a:r>
              <a:rPr lang="en-US" sz="2000" dirty="0" smtClean="0"/>
              <a:t>: </a:t>
            </a:r>
          </a:p>
          <a:p>
            <a:r>
              <a:rPr lang="en-US" sz="2000" dirty="0" smtClean="0"/>
              <a:t>e.g., </a:t>
            </a:r>
            <a:r>
              <a:rPr lang="en-US" sz="2000" b="1" dirty="0" smtClean="0"/>
              <a:t>short-term geoengineering “fixes” on behalf of the current generation, without regard to the long-term consequences for future people (of one’s </a:t>
            </a:r>
            <a:r>
              <a:rPr lang="en-US" sz="2000" b="1" smtClean="0"/>
              <a:t>own nation as well as others)</a:t>
            </a:r>
            <a:endParaRPr lang="en-US" sz="2000" b="1" dirty="0" smtClean="0"/>
          </a:p>
          <a:p>
            <a:pPr>
              <a:buNone/>
            </a:pPr>
            <a:endParaRPr lang="en-US" sz="2000" dirty="0" smtClean="0"/>
          </a:p>
          <a:p>
            <a:pPr>
              <a:buNone/>
            </a:pPr>
            <a:r>
              <a:rPr lang="en-US" sz="2000" dirty="0" smtClean="0"/>
              <a:t>Instance? </a:t>
            </a:r>
          </a:p>
          <a:p>
            <a:r>
              <a:rPr lang="en-US" sz="2000" dirty="0" smtClean="0"/>
              <a:t>Previous emphasis on SSI at the expense of CDR?</a:t>
            </a:r>
          </a:p>
          <a:p>
            <a:pPr>
              <a:buNone/>
            </a:pPr>
            <a:endParaRPr lang="en-US" sz="2000" dirty="0" smtClean="0"/>
          </a:p>
          <a:p>
            <a:pPr eaLnBrk="1" hangingPunct="1">
              <a:lnSpc>
                <a:spcPct val="90000"/>
              </a:lnSpc>
              <a:buFont typeface="Wingdings" charset="2"/>
              <a:buNone/>
              <a:defRPr/>
            </a:pPr>
            <a:endParaRPr lang="en-US" sz="2000" dirty="0" smtClean="0">
              <a:ea typeface="ＭＳ Ｐゴシック" charset="-128"/>
              <a:cs typeface="ＭＳ Ｐゴシック" charset="-128"/>
            </a:endParaRPr>
          </a:p>
          <a:p>
            <a:pPr eaLnBrk="1" hangingPunct="1">
              <a:lnSpc>
                <a:spcPct val="90000"/>
              </a:lnSpc>
              <a:buFont typeface="Wingdings" charset="2"/>
              <a:buNone/>
              <a:defRPr/>
            </a:pPr>
            <a:endParaRPr lang="en-US" sz="2000" dirty="0" smtClean="0">
              <a:ea typeface="ＭＳ Ｐゴシック" charset="-128"/>
              <a:cs typeface="ＭＳ Ｐゴシック" charset="-128"/>
            </a:endParaRPr>
          </a:p>
        </p:txBody>
      </p:sp>
      <p:pic>
        <p:nvPicPr>
          <p:cNvPr id="2" name="Picture 1"/>
          <p:cNvPicPr>
            <a:picLocks noChangeAspect="1"/>
          </p:cNvPicPr>
          <p:nvPr/>
        </p:nvPicPr>
        <p:blipFill>
          <a:blip r:embed="rId3"/>
          <a:stretch>
            <a:fillRect/>
          </a:stretch>
        </p:blipFill>
        <p:spPr>
          <a:xfrm>
            <a:off x="5876358" y="1684500"/>
            <a:ext cx="2734242" cy="3830309"/>
          </a:xfrm>
          <a:prstGeom prst="rect">
            <a:avLst/>
          </a:prstGeom>
        </p:spPr>
      </p:pic>
    </p:spTree>
    <p:extLst>
      <p:ext uri="{BB962C8B-B14F-4D97-AF65-F5344CB8AC3E}">
        <p14:creationId xmlns:p14="http://schemas.microsoft.com/office/powerpoint/2010/main" val="556764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solidFill>
                <a:srgbClr val="0000FF"/>
              </a:solidFill>
            </a:endParaRPr>
          </a:p>
        </p:txBody>
      </p:sp>
      <p:sp>
        <p:nvSpPr>
          <p:cNvPr id="3" name="Content Placeholder 2"/>
          <p:cNvSpPr>
            <a:spLocks noGrp="1"/>
          </p:cNvSpPr>
          <p:nvPr>
            <p:ph idx="1"/>
          </p:nvPr>
        </p:nvSpPr>
        <p:spPr>
          <a:xfrm>
            <a:off x="228600" y="135467"/>
            <a:ext cx="8686800" cy="6722533"/>
          </a:xfrm>
        </p:spPr>
        <p:txBody>
          <a:bodyPr>
            <a:noAutofit/>
          </a:bodyPr>
          <a:lstStyle/>
          <a:p>
            <a:pPr lvl="0"/>
            <a:r>
              <a:rPr lang="en-US" sz="2000" dirty="0" smtClean="0"/>
              <a:t>Ethics (moral, political, legal, economic philosophy) is highly relevant to SSI</a:t>
            </a:r>
          </a:p>
          <a:p>
            <a:pPr lvl="0"/>
            <a:endParaRPr lang="en-US" sz="2000" dirty="0" smtClean="0"/>
          </a:p>
          <a:p>
            <a:pPr lvl="0"/>
            <a:r>
              <a:rPr lang="en-US" sz="2000" dirty="0" smtClean="0"/>
              <a:t>There are a large number of highly salient concerns (including welfare, justice, political legitimacy)</a:t>
            </a:r>
          </a:p>
          <a:p>
            <a:pPr lvl="0"/>
            <a:endParaRPr lang="en-US" sz="2000" dirty="0" smtClean="0"/>
          </a:p>
          <a:p>
            <a:pPr lvl="0"/>
            <a:r>
              <a:rPr lang="en-US" sz="2000" dirty="0" smtClean="0"/>
              <a:t>Early framings (e.g., “every tool”, universal benefit) often marginalize these</a:t>
            </a:r>
          </a:p>
          <a:p>
            <a:pPr lvl="0"/>
            <a:endParaRPr lang="en-US" sz="2000" dirty="0" smtClean="0"/>
          </a:p>
          <a:p>
            <a:pPr lvl="0"/>
            <a:r>
              <a:rPr lang="en-US" sz="2000" dirty="0" smtClean="0"/>
              <a:t>SSI raises important questions of justification (e.g., compensation, rights), and calls out for meaningful ethical standards to apply to </a:t>
            </a:r>
            <a:r>
              <a:rPr lang="en-US" sz="2000" smtClean="0"/>
              <a:t>geoengineering interventions</a:t>
            </a:r>
            <a:endParaRPr lang="en-US" sz="2000" dirty="0" smtClean="0"/>
          </a:p>
          <a:p>
            <a:pPr lvl="0"/>
            <a:endParaRPr lang="en-US" sz="2000" dirty="0" smtClean="0"/>
          </a:p>
          <a:p>
            <a:pPr lvl="0"/>
            <a:r>
              <a:rPr lang="en-US" sz="2000" dirty="0" smtClean="0"/>
              <a:t>Since it is widely held that SSI has become a serious option mainly because of political inertia, there are also important contextual issues, especially around the paradoxical question</a:t>
            </a:r>
          </a:p>
          <a:p>
            <a:pPr lvl="0"/>
            <a:endParaRPr lang="en-US" sz="2000" dirty="0" smtClean="0"/>
          </a:p>
          <a:p>
            <a:pPr lvl="0"/>
            <a:r>
              <a:rPr lang="en-US" sz="2000" dirty="0" smtClean="0"/>
              <a:t>Taking the contextual issues seriously (e.g., perfect moral storm analysis) helps to highlight some central threats (e.g., parochial geoengineering), and to explain why some regard SSI as so ethically troubling</a:t>
            </a:r>
          </a:p>
          <a:p>
            <a:pPr lvl="0"/>
            <a:endParaRPr lang="en-US" sz="2000" dirty="0"/>
          </a:p>
          <a:p>
            <a:pPr>
              <a:buNone/>
            </a:pP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803398" y="1086115"/>
            <a:ext cx="5825068" cy="3516047"/>
          </a:xfrm>
          <a:prstGeom prst="rect">
            <a:avLst/>
          </a:prstGeom>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Autofit/>
          </a:bodyPr>
          <a:lstStyle/>
          <a:p>
            <a:r>
              <a:rPr lang="en-US" sz="2800" b="1" dirty="0" smtClean="0">
                <a:solidFill>
                  <a:srgbClr val="C00000"/>
                </a:solidFill>
              </a:rPr>
              <a:t>‘Will Agent 1 give me any money for MCB?’</a:t>
            </a:r>
            <a:r>
              <a:rPr lang="en-US" sz="2800" b="1" dirty="0">
                <a:solidFill>
                  <a:srgbClr val="C00000"/>
                </a:solidFill>
              </a:rPr>
              <a:t/>
            </a:r>
            <a:br>
              <a:rPr lang="en-US" sz="2800" b="1" dirty="0">
                <a:solidFill>
                  <a:srgbClr val="C00000"/>
                </a:solidFill>
              </a:rPr>
            </a:br>
            <a:endParaRPr lang="en-US" sz="2800"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47700" y="813166"/>
            <a:ext cx="8018903" cy="5232400"/>
          </a:xfrm>
          <a:prstGeom prst="rect">
            <a:avLst/>
          </a:prstGeom>
        </p:spPr>
      </p:pic>
      <p:pic>
        <p:nvPicPr>
          <p:cNvPr id="4" name="Picture 3"/>
          <p:cNvPicPr>
            <a:picLocks noChangeAspect="1"/>
          </p:cNvPicPr>
          <p:nvPr/>
        </p:nvPicPr>
        <p:blipFill>
          <a:blip r:embed="rId5"/>
          <a:stretch>
            <a:fillRect/>
          </a:stretch>
        </p:blipFill>
        <p:spPr>
          <a:xfrm>
            <a:off x="0" y="333355"/>
            <a:ext cx="9144000" cy="6236778"/>
          </a:xfrm>
          <a:prstGeom prst="rect">
            <a:avLst/>
          </a:prstGeom>
        </p:spPr>
      </p:pic>
      <p:pic>
        <p:nvPicPr>
          <p:cNvPr id="7"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3386667" y="333355"/>
            <a:ext cx="2133600" cy="249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1</a:t>
            </a:r>
            <a:endParaRPr lang="en-US" dirty="0"/>
          </a:p>
        </p:txBody>
      </p:sp>
      <p:sp>
        <p:nvSpPr>
          <p:cNvPr id="5" name="Subtitle 4"/>
          <p:cNvSpPr>
            <a:spLocks noGrp="1"/>
          </p:cNvSpPr>
          <p:nvPr>
            <p:ph type="subTitle" idx="1"/>
          </p:nvPr>
        </p:nvSpPr>
        <p:spPr/>
        <p:txBody>
          <a:bodyPr/>
          <a:lstStyle/>
          <a:p>
            <a:r>
              <a:rPr lang="en-US" dirty="0" smtClean="0">
                <a:solidFill>
                  <a:srgbClr val="0000FF"/>
                </a:solidFill>
              </a:rPr>
              <a:t>Relevance of Ethics</a:t>
            </a:r>
            <a:endParaRPr lang="en-US" dirty="0">
              <a:solidFill>
                <a:srgbClr val="0000FF"/>
              </a:solidFill>
            </a:endParaRPr>
          </a:p>
        </p:txBody>
      </p:sp>
    </p:spTree>
    <p:extLst>
      <p:ext uri="{BB962C8B-B14F-4D97-AF65-F5344CB8AC3E}">
        <p14:creationId xmlns:p14="http://schemas.microsoft.com/office/powerpoint/2010/main" val="172862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rPr>
              <a:t>Background</a:t>
            </a:r>
            <a:endParaRPr lang="en-US" sz="3200" b="1" dirty="0">
              <a:solidFill>
                <a:srgbClr val="0000FF"/>
              </a:solidFill>
            </a:endParaRPr>
          </a:p>
        </p:txBody>
      </p:sp>
      <p:sp>
        <p:nvSpPr>
          <p:cNvPr id="3" name="Content Placeholder 2"/>
          <p:cNvSpPr>
            <a:spLocks noGrp="1"/>
          </p:cNvSpPr>
          <p:nvPr>
            <p:ph idx="1"/>
          </p:nvPr>
        </p:nvSpPr>
        <p:spPr>
          <a:xfrm>
            <a:off x="457199" y="1467774"/>
            <a:ext cx="6443617" cy="5610359"/>
          </a:xfrm>
        </p:spPr>
        <p:txBody>
          <a:bodyPr>
            <a:noAutofit/>
          </a:bodyPr>
          <a:lstStyle/>
          <a:p>
            <a:pPr>
              <a:buNone/>
            </a:pPr>
            <a:r>
              <a:rPr lang="en-US" sz="2000" dirty="0" smtClean="0"/>
              <a:t>‘Ethics’: include moral philosophy, political philosophy, legal theory, normative foundations/aspirations of economics</a:t>
            </a:r>
          </a:p>
          <a:p>
            <a:pPr>
              <a:buNone/>
            </a:pPr>
            <a:endParaRPr lang="en-US" sz="2000" dirty="0" smtClean="0"/>
          </a:p>
          <a:p>
            <a:pPr>
              <a:buNone/>
            </a:pPr>
            <a:r>
              <a:rPr lang="en-US" sz="2000" dirty="0"/>
              <a:t>Strong emphasis in Royal Society (2009) and NAS (2015): importance for decision-making, and research priority</a:t>
            </a:r>
          </a:p>
          <a:p>
            <a:pPr>
              <a:buNone/>
            </a:pPr>
            <a:endParaRPr lang="en-US" sz="2000" dirty="0" smtClean="0"/>
          </a:p>
          <a:p>
            <a:pPr>
              <a:buNone/>
            </a:pPr>
            <a:r>
              <a:rPr lang="en-US" sz="2000" dirty="0" smtClean="0"/>
              <a:t>Early days for ethics as well as science</a:t>
            </a:r>
          </a:p>
          <a:p>
            <a:pPr>
              <a:buNone/>
            </a:pPr>
            <a:endParaRPr lang="en-US" sz="2000" dirty="0"/>
          </a:p>
          <a:p>
            <a:r>
              <a:rPr lang="en-US" sz="2000" dirty="0" smtClean="0"/>
              <a:t>My focus is on SSI, as a paradigm case</a:t>
            </a:r>
          </a:p>
          <a:p>
            <a:pPr marL="342900" lvl="1" indent="-342900">
              <a:buNone/>
            </a:pPr>
            <a:endParaRPr lang="en-US" sz="2000" dirty="0" smtClean="0"/>
          </a:p>
          <a:p>
            <a:pPr>
              <a:buNone/>
            </a:pPr>
            <a:endParaRPr lang="en-US" sz="2000" dirty="0" smtClean="0"/>
          </a:p>
        </p:txBody>
      </p:sp>
      <p:pic>
        <p:nvPicPr>
          <p:cNvPr id="5" name="Picture 4"/>
          <p:cNvPicPr>
            <a:picLocks noChangeAspect="1"/>
          </p:cNvPicPr>
          <p:nvPr/>
        </p:nvPicPr>
        <p:blipFill>
          <a:blip r:embed="rId3"/>
          <a:stretch>
            <a:fillRect/>
          </a:stretch>
        </p:blipFill>
        <p:spPr>
          <a:xfrm>
            <a:off x="7485632" y="1584754"/>
            <a:ext cx="1201168" cy="2008229"/>
          </a:xfrm>
          <a:prstGeom prst="rect">
            <a:avLst/>
          </a:prstGeom>
        </p:spPr>
      </p:pic>
      <p:pic>
        <p:nvPicPr>
          <p:cNvPr id="6" name="Picture 5"/>
          <p:cNvPicPr>
            <a:picLocks noChangeAspect="1"/>
          </p:cNvPicPr>
          <p:nvPr/>
        </p:nvPicPr>
        <p:blipFill>
          <a:blip r:embed="rId4"/>
          <a:stretch>
            <a:fillRect/>
          </a:stretch>
        </p:blipFill>
        <p:spPr>
          <a:xfrm>
            <a:off x="7299953" y="3994059"/>
            <a:ext cx="1386847" cy="20889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an Doctor Evil Save the World? A Geoengineering Tale">
            <a:extLst>
              <a:ext uri="{FF2B5EF4-FFF2-40B4-BE49-F238E27FC236}">
                <a16:creationId xmlns:a16="http://schemas.microsoft.com/office/drawing/2014/main" xmlns="" id="{9EBC36E9-B931-4165-B1F2-DB2792C9C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82065"/>
            <a:ext cx="4094603" cy="4094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C9D99F-E168-4A76-BB5B-DAEE82443E33}"/>
              </a:ext>
            </a:extLst>
          </p:cNvPr>
          <p:cNvSpPr>
            <a:spLocks noGrp="1"/>
          </p:cNvSpPr>
          <p:nvPr>
            <p:ph type="title"/>
          </p:nvPr>
        </p:nvSpPr>
        <p:spPr>
          <a:xfrm>
            <a:off x="466222" y="1337310"/>
            <a:ext cx="3168968" cy="4184112"/>
          </a:xfrm>
        </p:spPr>
        <p:txBody>
          <a:bodyPr vert="horz" lIns="68580" tIns="34290" rIns="68580" bIns="34290" rtlCol="0" anchor="ctr">
            <a:normAutofit/>
          </a:bodyPr>
          <a:lstStyle/>
          <a:p>
            <a:pPr algn="ctr"/>
            <a:r>
              <a:rPr lang="en-US" dirty="0" smtClean="0">
                <a:solidFill>
                  <a:srgbClr val="C00000"/>
                </a:solidFill>
              </a:rPr>
              <a:t>“Steve, it should be MCB </a:t>
            </a:r>
            <a:r>
              <a:rPr lang="mr-IN" dirty="0" smtClean="0">
                <a:solidFill>
                  <a:srgbClr val="C00000"/>
                </a:solidFill>
              </a:rPr>
              <a:t>…</a:t>
            </a:r>
            <a:r>
              <a:rPr lang="en-US" dirty="0" smtClean="0">
                <a:solidFill>
                  <a:srgbClr val="C00000"/>
                </a:solidFill>
              </a:rPr>
              <a:t>” </a:t>
            </a:r>
            <a:endParaRPr lang="en-US" dirty="0">
              <a:solidFill>
                <a:srgbClr val="C00000"/>
              </a:solidFill>
            </a:endParaRPr>
          </a:p>
        </p:txBody>
      </p:sp>
      <p:pic>
        <p:nvPicPr>
          <p:cNvPr id="21506" name="Picture 2" descr="Image result for thomas ackerman university of washington">
            <a:extLst>
              <a:ext uri="{FF2B5EF4-FFF2-40B4-BE49-F238E27FC236}">
                <a16:creationId xmlns:a16="http://schemas.microsoft.com/office/drawing/2014/main" xmlns="" id="{00C64227-F77F-411C-AFA8-6829C802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17231" b="22266"/>
          <a:stretch/>
        </p:blipFill>
        <p:spPr bwMode="auto">
          <a:xfrm>
            <a:off x="6541034" y="3227122"/>
            <a:ext cx="685800" cy="8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2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normAutofit/>
          </a:bodyPr>
          <a:lstStyle/>
          <a:p>
            <a:r>
              <a:rPr lang="en-US" sz="3200" b="1" dirty="0" smtClean="0">
                <a:solidFill>
                  <a:srgbClr val="0000FF"/>
                </a:solidFill>
              </a:rPr>
              <a:t>Salient Values (An Incomplete List …)</a:t>
            </a:r>
            <a:endParaRPr lang="en-US" sz="3200" b="1" dirty="0">
              <a:solidFill>
                <a:srgbClr val="0000FF"/>
              </a:solidFill>
            </a:endParaRPr>
          </a:p>
        </p:txBody>
      </p:sp>
      <p:sp>
        <p:nvSpPr>
          <p:cNvPr id="3" name="Content Placeholder 2"/>
          <p:cNvSpPr>
            <a:spLocks noGrp="1"/>
          </p:cNvSpPr>
          <p:nvPr>
            <p:ph idx="1"/>
          </p:nvPr>
        </p:nvSpPr>
        <p:spPr>
          <a:xfrm>
            <a:off x="457199" y="1248305"/>
            <a:ext cx="8229601" cy="4854388"/>
          </a:xfrm>
        </p:spPr>
        <p:txBody>
          <a:bodyPr>
            <a:noAutofit/>
          </a:bodyPr>
          <a:lstStyle/>
          <a:p>
            <a:pPr marL="514350" indent="-514350">
              <a:buFont typeface="+mj-lt"/>
              <a:buAutoNum type="arabicParenR"/>
            </a:pPr>
            <a:r>
              <a:rPr lang="en-US" sz="2000" dirty="0" smtClean="0"/>
              <a:t>Welfare </a:t>
            </a:r>
            <a:r>
              <a:rPr lang="en-US" sz="2000" i="1" dirty="0" smtClean="0"/>
              <a:t>(e.g., benefits/harms of </a:t>
            </a:r>
            <a:r>
              <a:rPr lang="en-US" sz="2000" i="1" dirty="0" err="1" smtClean="0"/>
              <a:t>geoengineering</a:t>
            </a:r>
            <a:r>
              <a:rPr lang="en-US" sz="2000" i="1" dirty="0" smtClean="0"/>
              <a:t>)</a:t>
            </a:r>
          </a:p>
          <a:p>
            <a:pPr marL="514350" indent="-514350">
              <a:buFont typeface="+mj-lt"/>
              <a:buAutoNum type="arabicParenR"/>
            </a:pPr>
            <a:r>
              <a:rPr lang="en-US" sz="2000" dirty="0" smtClean="0"/>
              <a:t>Justice </a:t>
            </a:r>
            <a:r>
              <a:rPr lang="en-US" sz="2000" i="1" dirty="0" smtClean="0"/>
              <a:t>(e.g., procedural, distributive; international, intergenerational, across species)</a:t>
            </a:r>
            <a:r>
              <a:rPr lang="en-US" sz="2000" dirty="0" smtClean="0"/>
              <a:t>	</a:t>
            </a:r>
          </a:p>
          <a:p>
            <a:pPr marL="514350" indent="-514350">
              <a:buFont typeface="+mj-lt"/>
              <a:buAutoNum type="arabicParenR"/>
            </a:pPr>
            <a:r>
              <a:rPr lang="en-US" sz="2000" dirty="0" smtClean="0"/>
              <a:t>Rights </a:t>
            </a:r>
            <a:r>
              <a:rPr lang="en-US" sz="2000" i="1" dirty="0" smtClean="0"/>
              <a:t>(e.g., national self-defense; sovereignty; individual protections)</a:t>
            </a:r>
          </a:p>
          <a:p>
            <a:pPr marL="514350" indent="-514350">
              <a:buFont typeface="+mj-lt"/>
              <a:buAutoNum type="arabicParenR"/>
            </a:pPr>
            <a:r>
              <a:rPr lang="en-US" sz="2000" dirty="0" smtClean="0"/>
              <a:t>Relationship with nature </a:t>
            </a:r>
            <a:r>
              <a:rPr lang="en-US" sz="2000" i="1" dirty="0" smtClean="0"/>
              <a:t>(e.g., less intrusive interventions)</a:t>
            </a:r>
            <a:r>
              <a:rPr lang="en-US" sz="2000" dirty="0" smtClean="0"/>
              <a:t>	</a:t>
            </a:r>
          </a:p>
          <a:p>
            <a:pPr marL="514350" indent="-514350">
              <a:buFont typeface="+mj-lt"/>
              <a:buAutoNum type="arabicParenR"/>
            </a:pPr>
            <a:endParaRPr lang="en-US" sz="2000" dirty="0" smtClean="0"/>
          </a:p>
          <a:p>
            <a:pPr marL="514350" indent="-514350">
              <a:buFont typeface="+mj-lt"/>
              <a:buAutoNum type="arabicParenR"/>
            </a:pPr>
            <a:r>
              <a:rPr lang="en-US" sz="2000" dirty="0" smtClean="0"/>
              <a:t>Intention </a:t>
            </a:r>
            <a:r>
              <a:rPr lang="en-US" sz="2000" i="1" dirty="0" smtClean="0"/>
              <a:t>(e.g., doing vs. allowing)</a:t>
            </a:r>
          </a:p>
          <a:p>
            <a:pPr marL="514350" indent="-514350">
              <a:buFont typeface="+mj-lt"/>
              <a:buAutoNum type="arabicParenR"/>
            </a:pPr>
            <a:r>
              <a:rPr lang="en-US" sz="2000" dirty="0" smtClean="0"/>
              <a:t>Responsibility </a:t>
            </a:r>
            <a:r>
              <a:rPr lang="en-US" sz="2000" i="1" dirty="0" smtClean="0"/>
              <a:t>(e.g., compensation; rectifying injustice)</a:t>
            </a:r>
          </a:p>
          <a:p>
            <a:pPr marL="514350" indent="-514350">
              <a:buFont typeface="+mj-lt"/>
              <a:buAutoNum type="arabicParenR"/>
            </a:pPr>
            <a:r>
              <a:rPr lang="en-US" sz="2000" dirty="0" smtClean="0"/>
              <a:t>Precaution </a:t>
            </a:r>
            <a:r>
              <a:rPr lang="en-US" sz="2000" i="1" dirty="0" smtClean="0"/>
              <a:t>(e.g., catastrophe avoidance)</a:t>
            </a:r>
          </a:p>
          <a:p>
            <a:pPr marL="514350" indent="-514350">
              <a:buFont typeface="+mj-lt"/>
              <a:buAutoNum type="arabicParenR"/>
            </a:pPr>
            <a:r>
              <a:rPr lang="en-US" sz="2000" dirty="0" smtClean="0"/>
              <a:t>Virtue and vice </a:t>
            </a:r>
            <a:r>
              <a:rPr lang="en-US" sz="2000" i="1" dirty="0" smtClean="0"/>
              <a:t>(e.g., hubris, recklessness, inflicting tragic choices)</a:t>
            </a:r>
          </a:p>
          <a:p>
            <a:pPr marL="514350" indent="-514350">
              <a:buFont typeface="+mj-lt"/>
              <a:buAutoNum type="arabicParenR"/>
            </a:pPr>
            <a:endParaRPr lang="en-US" sz="2000" dirty="0" smtClean="0"/>
          </a:p>
          <a:p>
            <a:pPr marL="514350" indent="-514350">
              <a:buFont typeface="+mj-lt"/>
              <a:buAutoNum type="arabicParenR"/>
            </a:pPr>
            <a:r>
              <a:rPr lang="en-US" sz="2000" dirty="0" smtClean="0"/>
              <a:t>Political legitimacy </a:t>
            </a:r>
            <a:r>
              <a:rPr lang="en-US" sz="2000" i="1" dirty="0" smtClean="0"/>
              <a:t>(e.g., unilateral, multilateral, the desperate)</a:t>
            </a:r>
            <a:r>
              <a:rPr lang="en-US" sz="2000" dirty="0" smtClean="0"/>
              <a:t>		</a:t>
            </a:r>
          </a:p>
          <a:p>
            <a:pPr marL="514350" indent="-514350">
              <a:buFont typeface="+mj-lt"/>
              <a:buAutoNum type="arabicParenR"/>
            </a:pPr>
            <a:r>
              <a:rPr lang="en-US" sz="2000" dirty="0" smtClean="0"/>
              <a:t>Control &amp; Domination</a:t>
            </a:r>
          </a:p>
          <a:p>
            <a:pPr>
              <a:buNone/>
            </a:pPr>
            <a:endParaRPr lang="en-US" sz="1800" dirty="0" smtClean="0"/>
          </a:p>
          <a:p>
            <a:pPr>
              <a:buNone/>
            </a:pPr>
            <a:r>
              <a:rPr lang="en-US" sz="1400" dirty="0" smtClean="0"/>
              <a:t>(Examples: Gardiner 2010 [6, 8, 9], 2011 [2, 4], 2013 [3, 10]; Elliott 2011 [7]; </a:t>
            </a:r>
            <a:r>
              <a:rPr lang="en-US" sz="1400" dirty="0" err="1" smtClean="0"/>
              <a:t>Hartzell</a:t>
            </a:r>
            <a:r>
              <a:rPr lang="en-US" sz="1400" dirty="0" smtClean="0"/>
              <a:t>-Nichols 2012 [7]; Morrow et al. 2013 [9]; Morrow 2013 [5]; Smith 2012 [10]; Svoboda et al. 2012 [2]; Whyte 2012 [3])</a:t>
            </a:r>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2</a:t>
            </a:r>
            <a:endParaRPr lang="en-US" dirty="0"/>
          </a:p>
        </p:txBody>
      </p:sp>
      <p:sp>
        <p:nvSpPr>
          <p:cNvPr id="5" name="Subtitle 4"/>
          <p:cNvSpPr>
            <a:spLocks noGrp="1"/>
          </p:cNvSpPr>
          <p:nvPr>
            <p:ph type="subTitle" idx="1"/>
          </p:nvPr>
        </p:nvSpPr>
        <p:spPr/>
        <p:txBody>
          <a:bodyPr/>
          <a:lstStyle/>
          <a:p>
            <a:r>
              <a:rPr lang="en-US" dirty="0" smtClean="0">
                <a:solidFill>
                  <a:srgbClr val="0000FF"/>
                </a:solidFill>
              </a:rPr>
              <a:t>Some Misleading Early Framings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3366FF"/>
                </a:solidFill>
              </a:rPr>
              <a:t>(1) “Two Camps” Framing: </a:t>
            </a:r>
            <a:br>
              <a:rPr lang="en-US" sz="3200" b="1" dirty="0" smtClean="0">
                <a:solidFill>
                  <a:srgbClr val="3366FF"/>
                </a:solidFill>
              </a:rPr>
            </a:br>
            <a:r>
              <a:rPr lang="en-US" sz="3200" b="1" dirty="0" smtClean="0">
                <a:solidFill>
                  <a:srgbClr val="3366FF"/>
                </a:solidFill>
              </a:rPr>
              <a:t>‘</a:t>
            </a:r>
            <a:r>
              <a:rPr lang="en-US" sz="3200" b="1" dirty="0" err="1" smtClean="0">
                <a:solidFill>
                  <a:srgbClr val="3366FF"/>
                </a:solidFill>
              </a:rPr>
              <a:t>Geoengineering</a:t>
            </a:r>
            <a:r>
              <a:rPr lang="en-US" sz="3200" b="1" dirty="0" smtClean="0">
                <a:solidFill>
                  <a:srgbClr val="3366FF"/>
                </a:solidFill>
              </a:rPr>
              <a:t>: For or Against?’</a:t>
            </a:r>
            <a:endParaRPr lang="en-US" sz="3200" b="1" dirty="0">
              <a:solidFill>
                <a:srgbClr val="3366FF"/>
              </a:solidFill>
            </a:endParaRPr>
          </a:p>
        </p:txBody>
      </p:sp>
      <p:sp>
        <p:nvSpPr>
          <p:cNvPr id="3" name="Content Placeholder 2"/>
          <p:cNvSpPr>
            <a:spLocks noGrp="1"/>
          </p:cNvSpPr>
          <p:nvPr>
            <p:ph idx="1"/>
          </p:nvPr>
        </p:nvSpPr>
        <p:spPr>
          <a:xfrm>
            <a:off x="457200" y="1778828"/>
            <a:ext cx="6175022" cy="5079172"/>
          </a:xfrm>
        </p:spPr>
        <p:txBody>
          <a:bodyPr>
            <a:noAutofit/>
          </a:bodyPr>
          <a:lstStyle/>
          <a:p>
            <a:pPr>
              <a:buNone/>
            </a:pPr>
            <a:r>
              <a:rPr lang="en-US" sz="2000" dirty="0" err="1" smtClean="0"/>
              <a:t>Scepticism</a:t>
            </a:r>
            <a:r>
              <a:rPr lang="en-US" sz="2000" dirty="0" smtClean="0"/>
              <a:t> (about the question):</a:t>
            </a:r>
          </a:p>
          <a:p>
            <a:pPr>
              <a:buNone/>
            </a:pPr>
            <a:endParaRPr lang="en-US" sz="2000" dirty="0" smtClean="0"/>
          </a:p>
          <a:p>
            <a:pPr marL="514350" indent="-514350">
              <a:buAutoNum type="arabicParenBoth"/>
            </a:pPr>
            <a:r>
              <a:rPr lang="en-US" sz="2000" dirty="0" smtClean="0"/>
              <a:t>No one favors </a:t>
            </a:r>
            <a:r>
              <a:rPr lang="en-US" sz="2000" dirty="0" err="1" smtClean="0"/>
              <a:t>geoengineering</a:t>
            </a:r>
            <a:r>
              <a:rPr lang="en-US" sz="2000" dirty="0" smtClean="0"/>
              <a:t> under just any circumstances, for just any reason.  Examples: </a:t>
            </a:r>
          </a:p>
          <a:p>
            <a:pPr lvl="1">
              <a:buFont typeface="Wingdings" charset="2"/>
              <a:buChar char="§"/>
            </a:pPr>
            <a:r>
              <a:rPr lang="en-US" sz="2000" dirty="0" smtClean="0"/>
              <a:t>Sun always shines on Her Majesty</a:t>
            </a:r>
          </a:p>
          <a:p>
            <a:pPr lvl="1">
              <a:buFont typeface="Wingdings" charset="2"/>
              <a:buChar char="§"/>
            </a:pPr>
            <a:r>
              <a:rPr lang="en-US" sz="2000" dirty="0" smtClean="0"/>
              <a:t>consensus against deployment now</a:t>
            </a:r>
          </a:p>
          <a:p>
            <a:endParaRPr lang="en-US" sz="2000" dirty="0" smtClean="0"/>
          </a:p>
          <a:p>
            <a:pPr>
              <a:buNone/>
            </a:pPr>
            <a:r>
              <a:rPr lang="en-US" sz="2000" dirty="0" smtClean="0"/>
              <a:t>(2) </a:t>
            </a:r>
            <a:r>
              <a:rPr lang="en-US" sz="2000" dirty="0"/>
              <a:t>M</a:t>
            </a:r>
            <a:r>
              <a:rPr lang="en-US" sz="2000" dirty="0" smtClean="0"/>
              <a:t>ost can </a:t>
            </a:r>
            <a:r>
              <a:rPr lang="en-US" sz="2000" i="1" dirty="0" smtClean="0"/>
              <a:t>imagine </a:t>
            </a:r>
            <a:r>
              <a:rPr lang="en-US" sz="2000" dirty="0" smtClean="0"/>
              <a:t>accepting </a:t>
            </a:r>
            <a:r>
              <a:rPr lang="en-US" sz="2000" dirty="0" err="1" smtClean="0"/>
              <a:t>geoengineering</a:t>
            </a:r>
            <a:r>
              <a:rPr lang="en-US" sz="2000" dirty="0" smtClean="0"/>
              <a:t> under at least </a:t>
            </a:r>
            <a:r>
              <a:rPr lang="en-US" sz="2000" i="1" dirty="0" smtClean="0"/>
              <a:t>some </a:t>
            </a:r>
            <a:r>
              <a:rPr lang="en-US" sz="2000" dirty="0" smtClean="0"/>
              <a:t>(perhaps highly unusual and demanding) circumstances</a:t>
            </a:r>
            <a:endParaRPr lang="en-US" sz="2000" u="sng" dirty="0" smtClean="0"/>
          </a:p>
        </p:txBody>
      </p:sp>
      <p:pic>
        <p:nvPicPr>
          <p:cNvPr id="4" name="Picture 3"/>
          <p:cNvPicPr>
            <a:picLocks noChangeAspect="1"/>
          </p:cNvPicPr>
          <p:nvPr/>
        </p:nvPicPr>
        <p:blipFill>
          <a:blip r:embed="rId3"/>
          <a:stretch>
            <a:fillRect/>
          </a:stretch>
        </p:blipFill>
        <p:spPr>
          <a:xfrm>
            <a:off x="6632222" y="1778828"/>
            <a:ext cx="1857022" cy="29698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38014</TotalTime>
  <Words>1557</Words>
  <Application>Microsoft Macintosh PowerPoint</Application>
  <PresentationFormat>On-screen Show (4:3)</PresentationFormat>
  <Paragraphs>242</Paragraphs>
  <Slides>37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Mangal</vt:lpstr>
      <vt:lpstr>ＭＳ Ｐゴシック</vt:lpstr>
      <vt:lpstr>Verdana</vt:lpstr>
      <vt:lpstr>Wingdings</vt:lpstr>
      <vt:lpstr>Arial</vt:lpstr>
      <vt:lpstr>Office Theme</vt:lpstr>
      <vt:lpstr>  Some Peculiar Ethics of  Geoengineering </vt:lpstr>
      <vt:lpstr>PowerPoint Presentation</vt:lpstr>
      <vt:lpstr>PowerPoint Presentation</vt:lpstr>
      <vt:lpstr>Part 1</vt:lpstr>
      <vt:lpstr>Background</vt:lpstr>
      <vt:lpstr>“Steve, it should be MCB …” </vt:lpstr>
      <vt:lpstr>Salient Values (An Incomplete List …)</vt:lpstr>
      <vt:lpstr>Part 2</vt:lpstr>
      <vt:lpstr>(1) “Two Camps” Framing:  ‘Geoengineering: For or Against?’</vt:lpstr>
      <vt:lpstr>“But Steve’s against it, right?” </vt:lpstr>
      <vt:lpstr>(2) Portfolio Framing? </vt:lpstr>
      <vt:lpstr>“Whatever.  …  MCB’s in the toolkit, right?” </vt:lpstr>
      <vt:lpstr>Two Better Questions </vt:lpstr>
      <vt:lpstr>Part 3</vt:lpstr>
      <vt:lpstr>(1) Welfare: Universal Benefit? </vt:lpstr>
      <vt:lpstr>PowerPoint Presentation</vt:lpstr>
      <vt:lpstr>(2) Welfare: “Better than Catastrophe”? </vt:lpstr>
      <vt:lpstr>Interim Conclusion </vt:lpstr>
      <vt:lpstr>(3) Justice </vt:lpstr>
      <vt:lpstr>(4) Some Other Values … </vt:lpstr>
      <vt:lpstr>Part 4</vt:lpstr>
      <vt:lpstr>Avoiding the Contextual Question? </vt:lpstr>
      <vt:lpstr>‘How relevant are the justificatory conditions identified to the MCB funding that I can get now, or that might plausibly emerge in the foreseeable future?’ </vt:lpstr>
      <vt:lpstr>Avoiding the Contextual Question? </vt:lpstr>
      <vt:lpstr>Step 1: Context of Failure</vt:lpstr>
      <vt:lpstr>Some Basic Contextual Concerns</vt:lpstr>
      <vt:lpstr>In Short …</vt:lpstr>
      <vt:lpstr>A Paradoxical Question …</vt:lpstr>
      <vt:lpstr>1st Case: Agent 1</vt:lpstr>
      <vt:lpstr>Agent 1 (cont.)</vt:lpstr>
      <vt:lpstr>‘Will Agent 1 give me any money for MCB?’ </vt:lpstr>
      <vt:lpstr>Part 5</vt:lpstr>
      <vt:lpstr>Context: A Perfect Moral Storm</vt:lpstr>
      <vt:lpstr>Key Threats: Selection Bias</vt:lpstr>
      <vt:lpstr>PowerPoint Presentation</vt:lpstr>
      <vt:lpstr>PowerPoint Presentation</vt:lpstr>
      <vt:lpstr>‘Will Agent 1 give me any money for MCB?’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Ethics, Equity  and  Geoengineering   </dc:title>
  <dc:creator>Steve Gardiner</dc:creator>
  <cp:lastModifiedBy>STEPHEN M. GARDINER</cp:lastModifiedBy>
  <cp:revision>129</cp:revision>
  <cp:lastPrinted>2013-09-09T23:10:50Z</cp:lastPrinted>
  <dcterms:created xsi:type="dcterms:W3CDTF">2013-09-10T00:41:20Z</dcterms:created>
  <dcterms:modified xsi:type="dcterms:W3CDTF">2018-07-14T22:17:16Z</dcterms:modified>
</cp:coreProperties>
</file>