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7" r:id="rId2"/>
    <p:sldId id="290" r:id="rId3"/>
    <p:sldId id="309" r:id="rId4"/>
    <p:sldId id="268" r:id="rId5"/>
    <p:sldId id="269" r:id="rId6"/>
    <p:sldId id="287" r:id="rId7"/>
    <p:sldId id="270" r:id="rId8"/>
    <p:sldId id="291" r:id="rId9"/>
    <p:sldId id="292" r:id="rId10"/>
    <p:sldId id="294" r:id="rId11"/>
    <p:sldId id="297" r:id="rId12"/>
    <p:sldId id="295" r:id="rId13"/>
    <p:sldId id="308" r:id="rId14"/>
    <p:sldId id="306" r:id="rId15"/>
    <p:sldId id="298" r:id="rId16"/>
    <p:sldId id="299" r:id="rId17"/>
    <p:sldId id="307" r:id="rId18"/>
    <p:sldId id="301" r:id="rId19"/>
    <p:sldId id="303" r:id="rId20"/>
    <p:sldId id="305" r:id="rId21"/>
    <p:sldId id="304" r:id="rId22"/>
    <p:sldId id="285" r:id="rId23"/>
    <p:sldId id="293" r:id="rId24"/>
    <p:sldId id="29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21" d="100"/>
          <a:sy n="121" d="100"/>
        </p:scale>
        <p:origin x="-976" y="7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6898AF-19F8-C741-9CAE-801C7428C3F6}" type="datetimeFigureOut">
              <a:rPr lang="en-US" smtClean="0"/>
              <a:t>7/13/18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8881E9-F901-6849-8EED-BAE40DA50894}" type="slidenum">
              <a:rPr lang="en-US" smtClean="0"/>
              <a:t>‹#›</a:t>
            </a:fld>
            <a:endParaRPr lang="en-US"/>
          </a:p>
        </p:txBody>
      </p:sp>
    </p:spTree>
    <p:extLst>
      <p:ext uri="{BB962C8B-B14F-4D97-AF65-F5344CB8AC3E}">
        <p14:creationId xmlns:p14="http://schemas.microsoft.com/office/powerpoint/2010/main" val="3542275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Sun-Earth first Lagrange point 1 million miles upstream of Earth is a unique and new vantage</a:t>
            </a:r>
            <a:r>
              <a:rPr lang="en-US" baseline="0" dirty="0" smtClean="0"/>
              <a:t> point for Earth science studies.  (L1 is four times further than the orbital radius of the Moon.  DSCOVR will not sit precisely at L1. Solar radio emissions would prevent communication with the spacecraft.  We will orbit around L1 that will take us to Sun-Earth-S/C angles of 4-15 degrees.)</a:t>
            </a:r>
            <a:endParaRPr lang="en-US" dirty="0" smtClean="0"/>
          </a:p>
          <a:p>
            <a:endParaRPr lang="en-US" dirty="0"/>
          </a:p>
        </p:txBody>
      </p:sp>
      <p:sp>
        <p:nvSpPr>
          <p:cNvPr id="4" name="Slide Number Placeholder 3"/>
          <p:cNvSpPr>
            <a:spLocks noGrp="1"/>
          </p:cNvSpPr>
          <p:nvPr>
            <p:ph type="sldNum" sz="quarter" idx="10"/>
          </p:nvPr>
        </p:nvSpPr>
        <p:spPr/>
        <p:txBody>
          <a:bodyPr/>
          <a:lstStyle/>
          <a:p>
            <a:fld id="{BC8881E9-F901-6849-8EED-BAE40DA50894}" type="slidenum">
              <a:rPr lang="en-US" smtClean="0"/>
              <a:t>4</a:t>
            </a:fld>
            <a:endParaRPr lang="en-US"/>
          </a:p>
        </p:txBody>
      </p:sp>
    </p:spTree>
    <p:extLst>
      <p:ext uri="{BB962C8B-B14F-4D97-AF65-F5344CB8AC3E}">
        <p14:creationId xmlns:p14="http://schemas.microsoft.com/office/powerpoint/2010/main" val="129176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Why the Wings? Sensor saturation, not halo. EPIC CCD array: quantum well depth = 10</a:t>
            </a:r>
            <a:r>
              <a:rPr lang="en-US" sz="1200" baseline="30000" dirty="0" smtClean="0"/>
              <a:t>5</a:t>
            </a:r>
            <a:r>
              <a:rPr lang="en-US" sz="1200" dirty="0" smtClean="0"/>
              <a:t> </a:t>
            </a:r>
            <a:r>
              <a:rPr lang="en-US" sz="1200" dirty="0" smtClean="0">
                <a:latin typeface="+mn-lt"/>
              </a:rPr>
              <a:t>electrons per pixel.  Electron flux above saturation “spills” over along CCD columns. </a:t>
            </a:r>
          </a:p>
          <a:p>
            <a:endParaRPr lang="en-US" dirty="0"/>
          </a:p>
        </p:txBody>
      </p:sp>
      <p:sp>
        <p:nvSpPr>
          <p:cNvPr id="4" name="Slide Number Placeholder 3"/>
          <p:cNvSpPr>
            <a:spLocks noGrp="1"/>
          </p:cNvSpPr>
          <p:nvPr>
            <p:ph type="sldNum" sz="quarter" idx="10"/>
          </p:nvPr>
        </p:nvSpPr>
        <p:spPr/>
        <p:txBody>
          <a:bodyPr/>
          <a:lstStyle/>
          <a:p>
            <a:fld id="{BC8881E9-F901-6849-8EED-BAE40DA50894}" type="slidenum">
              <a:rPr lang="en-US" smtClean="0"/>
              <a:t>23</a:t>
            </a:fld>
            <a:endParaRPr lang="en-US"/>
          </a:p>
        </p:txBody>
      </p:sp>
    </p:spTree>
    <p:extLst>
      <p:ext uri="{BB962C8B-B14F-4D97-AF65-F5344CB8AC3E}">
        <p14:creationId xmlns:p14="http://schemas.microsoft.com/office/powerpoint/2010/main" val="336949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26BB97-AD2A-A548-B64B-6A380D0DEE9E}"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162207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6BB97-AD2A-A548-B64B-6A380D0DEE9E}"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50545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6BB97-AD2A-A548-B64B-6A380D0DEE9E}"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425240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534400" y="6418052"/>
            <a:ext cx="381000" cy="365125"/>
          </a:xfrm>
          <a:prstGeom prst="rect">
            <a:avLst/>
          </a:prstGeom>
        </p:spPr>
        <p:txBody>
          <a:bodyPr vert="horz" wrap="square" lIns="91440" tIns="45720" rIns="91440" bIns="45720" numCol="1" anchor="t" anchorCtr="0" compatLnSpc="1">
            <a:prstTxWarp prst="textNoShape">
              <a:avLst/>
            </a:prstTxWarp>
          </a:bodyPr>
          <a:lstStyle>
            <a:lvl1pPr>
              <a:defRPr sz="1100">
                <a:solidFill>
                  <a:schemeClr val="tx1"/>
                </a:solidFill>
                <a:latin typeface="Arial" pitchFamily="34" charset="0"/>
                <a:cs typeface="Arial" pitchFamily="34" charset="0"/>
              </a:defRPr>
            </a:lvl1pPr>
          </a:lstStyle>
          <a:p>
            <a:pPr>
              <a:defRPr/>
            </a:pPr>
            <a:fld id="{199A22D7-0E7A-4EAA-B3C9-BDB341E3F769}"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2850395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6BB97-AD2A-A548-B64B-6A380D0DEE9E}"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62787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26BB97-AD2A-A548-B64B-6A380D0DEE9E}"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154747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26BB97-AD2A-A548-B64B-6A380D0DEE9E}" type="datetimeFigureOut">
              <a:rPr lang="en-US" smtClean="0"/>
              <a:t>7/13/18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406379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26BB97-AD2A-A548-B64B-6A380D0DEE9E}" type="datetimeFigureOut">
              <a:rPr lang="en-US" smtClean="0"/>
              <a:t>7/13/18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213547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26BB97-AD2A-A548-B64B-6A380D0DEE9E}" type="datetimeFigureOut">
              <a:rPr lang="en-US" smtClean="0"/>
              <a:t>7/13/18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43360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6BB97-AD2A-A548-B64B-6A380D0DEE9E}" type="datetimeFigureOut">
              <a:rPr lang="en-US" smtClean="0"/>
              <a:t>7/13/18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2552245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6BB97-AD2A-A548-B64B-6A380D0DEE9E}" type="datetimeFigureOut">
              <a:rPr lang="en-US" smtClean="0"/>
              <a:t>7/13/18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306848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26BB97-AD2A-A548-B64B-6A380D0DEE9E}" type="datetimeFigureOut">
              <a:rPr lang="en-US" smtClean="0"/>
              <a:t>7/13/18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23A0-9317-B948-BF13-799E10FA0BD7}" type="slidenum">
              <a:rPr lang="en-US" smtClean="0"/>
              <a:t>‹#›</a:t>
            </a:fld>
            <a:endParaRPr lang="en-US"/>
          </a:p>
        </p:txBody>
      </p:sp>
    </p:spTree>
    <p:extLst>
      <p:ext uri="{BB962C8B-B14F-4D97-AF65-F5344CB8AC3E}">
        <p14:creationId xmlns:p14="http://schemas.microsoft.com/office/powerpoint/2010/main" val="19991370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6BB97-AD2A-A548-B64B-6A380D0DEE9E}" type="datetimeFigureOut">
              <a:rPr lang="en-US" smtClean="0"/>
              <a:t>7/13/18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623A0-9317-B948-BF13-799E10FA0BD7}" type="slidenum">
              <a:rPr lang="en-US" smtClean="0"/>
              <a:t>‹#›</a:t>
            </a:fld>
            <a:endParaRPr lang="en-US"/>
          </a:p>
        </p:txBody>
      </p:sp>
    </p:spTree>
    <p:extLst>
      <p:ext uri="{BB962C8B-B14F-4D97-AF65-F5344CB8AC3E}">
        <p14:creationId xmlns:p14="http://schemas.microsoft.com/office/powerpoint/2010/main" val="3979688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hyperlink" Target="https://epic.gsfc.nasa.g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915" y="1090510"/>
            <a:ext cx="8848929" cy="2278268"/>
          </a:xfrm>
        </p:spPr>
        <p:txBody>
          <a:bodyPr>
            <a:noAutofit/>
          </a:bodyPr>
          <a:lstStyle/>
          <a:p>
            <a:r>
              <a:rPr lang="en-US" sz="3600" b="1" dirty="0" smtClean="0">
                <a:latin typeface="Comic Sans MS"/>
                <a:cs typeface="Comic Sans MS"/>
              </a:rPr>
              <a:t> Earth Observations from 1 </a:t>
            </a:r>
            <a:r>
              <a:rPr lang="en-US" sz="3600" b="1" dirty="0" err="1" smtClean="0">
                <a:latin typeface="Comic Sans MS"/>
                <a:cs typeface="Comic Sans MS"/>
              </a:rPr>
              <a:t>mln</a:t>
            </a:r>
            <a:r>
              <a:rPr lang="en-US" sz="3600" b="1" dirty="0" smtClean="0">
                <a:latin typeface="Comic Sans MS"/>
                <a:cs typeface="Comic Sans MS"/>
              </a:rPr>
              <a:t> Miles</a:t>
            </a:r>
            <a:br>
              <a:rPr lang="en-US" sz="3600" b="1" dirty="0" smtClean="0">
                <a:latin typeface="Comic Sans MS"/>
                <a:cs typeface="Comic Sans MS"/>
              </a:rPr>
            </a:br>
            <a:r>
              <a:rPr lang="en-US" sz="3600" b="1" dirty="0" smtClean="0">
                <a:latin typeface="Comic Sans MS"/>
                <a:cs typeface="Comic Sans MS"/>
              </a:rPr>
              <a:t>or</a:t>
            </a:r>
            <a:br>
              <a:rPr lang="en-US" sz="3600" b="1" dirty="0" smtClean="0">
                <a:latin typeface="Comic Sans MS"/>
                <a:cs typeface="Comic Sans MS"/>
              </a:rPr>
            </a:br>
            <a:r>
              <a:rPr lang="en-US" sz="3600" b="1" dirty="0">
                <a:latin typeface="Comic Sans MS"/>
                <a:cs typeface="Comic Sans MS"/>
              </a:rPr>
              <a:t>Earth Observations </a:t>
            </a:r>
            <a:r>
              <a:rPr lang="en-US" sz="3600" b="1" dirty="0" smtClean="0">
                <a:latin typeface="Comic Sans MS"/>
                <a:cs typeface="Comic Sans MS"/>
              </a:rPr>
              <a:t>from the Sun-Earth </a:t>
            </a:r>
            <a:r>
              <a:rPr lang="en-US" sz="3600" b="1" dirty="0" err="1" smtClean="0">
                <a:latin typeface="Comic Sans MS"/>
                <a:cs typeface="Comic Sans MS"/>
              </a:rPr>
              <a:t>Lagrangian</a:t>
            </a:r>
            <a:r>
              <a:rPr lang="en-US" sz="3600" b="1" dirty="0" smtClean="0">
                <a:latin typeface="Comic Sans MS"/>
                <a:cs typeface="Comic Sans MS"/>
              </a:rPr>
              <a:t> Eye</a:t>
            </a:r>
            <a:endParaRPr lang="en-US" sz="3600" dirty="0">
              <a:latin typeface="Comic Sans MS"/>
              <a:cs typeface="Comic Sans MS"/>
            </a:endParaRPr>
          </a:p>
        </p:txBody>
      </p:sp>
      <p:sp>
        <p:nvSpPr>
          <p:cNvPr id="3" name="Subtitle 2"/>
          <p:cNvSpPr>
            <a:spLocks noGrp="1"/>
          </p:cNvSpPr>
          <p:nvPr>
            <p:ph type="subTitle" idx="1"/>
          </p:nvPr>
        </p:nvSpPr>
        <p:spPr>
          <a:xfrm>
            <a:off x="982763" y="3867071"/>
            <a:ext cx="7517752" cy="646325"/>
          </a:xfrm>
        </p:spPr>
        <p:txBody>
          <a:bodyPr>
            <a:noAutofit/>
          </a:bodyPr>
          <a:lstStyle/>
          <a:p>
            <a:r>
              <a:rPr lang="en-US" sz="2800" dirty="0" smtClean="0">
                <a:latin typeface="Comic Sans MS"/>
                <a:cs typeface="Comic Sans MS"/>
              </a:rPr>
              <a:t>Alexander Marshak (NASA GSFC)</a:t>
            </a:r>
          </a:p>
          <a:p>
            <a:endParaRPr lang="en-US" sz="2400" dirty="0"/>
          </a:p>
        </p:txBody>
      </p:sp>
      <p:pic>
        <p:nvPicPr>
          <p:cNvPr id="4" name="Picture 3" descr="Screen Shot 2016-06-25 at 12.35.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508015" cy="1239464"/>
          </a:xfrm>
          <a:prstGeom prst="rect">
            <a:avLst/>
          </a:prstGeom>
        </p:spPr>
      </p:pic>
      <p:pic>
        <p:nvPicPr>
          <p:cNvPr id="5" name="Picture 4" descr="DSCOVR Logo Final.jpg"/>
          <p:cNvPicPr>
            <a:picLocks noChangeAspect="1"/>
          </p:cNvPicPr>
          <p:nvPr/>
        </p:nvPicPr>
        <p:blipFill rotWithShape="1">
          <a:blip r:embed="rId3" cstate="print"/>
          <a:srcRect l="5500" t="9483" r="11000"/>
          <a:stretch/>
        </p:blipFill>
        <p:spPr>
          <a:xfrm>
            <a:off x="7182713" y="6332"/>
            <a:ext cx="1961287" cy="1233133"/>
          </a:xfrm>
          <a:prstGeom prst="rect">
            <a:avLst/>
          </a:prstGeom>
        </p:spPr>
      </p:pic>
    </p:spTree>
    <p:extLst>
      <p:ext uri="{BB962C8B-B14F-4D97-AF65-F5344CB8AC3E}">
        <p14:creationId xmlns:p14="http://schemas.microsoft.com/office/powerpoint/2010/main" val="39600721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2"/>
            <a:ext cx="7886700" cy="1325563"/>
          </a:xfrm>
        </p:spPr>
        <p:txBody>
          <a:bodyPr>
            <a:normAutofit/>
          </a:bodyPr>
          <a:lstStyle/>
          <a:p>
            <a:r>
              <a:rPr lang="en-US" sz="3600" b="1" dirty="0" smtClean="0">
                <a:latin typeface="Comic Sans MS"/>
                <a:cs typeface="Comic Sans MS"/>
              </a:rPr>
              <a:t>Colorful bright flash over Africa</a:t>
            </a:r>
            <a:endParaRPr lang="en-US" sz="3600" b="1" dirty="0">
              <a:latin typeface="Comic Sans MS"/>
              <a:cs typeface="Comic Sans MS"/>
            </a:endParaRPr>
          </a:p>
        </p:txBody>
      </p:sp>
      <p:sp>
        <p:nvSpPr>
          <p:cNvPr id="9" name="TextBox 8"/>
          <p:cNvSpPr txBox="1"/>
          <p:nvPr/>
        </p:nvSpPr>
        <p:spPr>
          <a:xfrm>
            <a:off x="1" y="6488668"/>
            <a:ext cx="2299091" cy="369332"/>
          </a:xfrm>
          <a:prstGeom prst="rect">
            <a:avLst/>
          </a:prstGeom>
          <a:noFill/>
        </p:spPr>
        <p:txBody>
          <a:bodyPr wrap="none" rtlCol="0">
            <a:spAutoFit/>
          </a:bodyPr>
          <a:lstStyle/>
          <a:p>
            <a:r>
              <a:rPr lang="en-US" smtClean="0"/>
              <a:t>2016 03 17, 09:46 UTC</a:t>
            </a:r>
            <a:endParaRPr lang="en-US"/>
          </a:p>
        </p:txBody>
      </p:sp>
      <p:grpSp>
        <p:nvGrpSpPr>
          <p:cNvPr id="5" name="Group 4"/>
          <p:cNvGrpSpPr/>
          <p:nvPr/>
        </p:nvGrpSpPr>
        <p:grpSpPr>
          <a:xfrm>
            <a:off x="123825" y="1486091"/>
            <a:ext cx="8848725" cy="4409884"/>
            <a:chOff x="0" y="1525903"/>
            <a:chExt cx="7390047" cy="385626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5903"/>
              <a:ext cx="3568256" cy="3856266"/>
            </a:xfrm>
            <a:prstGeom prst="rect">
              <a:avLst/>
            </a:prstGeom>
          </p:spPr>
        </p:pic>
        <p:grpSp>
          <p:nvGrpSpPr>
            <p:cNvPr id="21" name="Group 20"/>
            <p:cNvGrpSpPr/>
            <p:nvPr/>
          </p:nvGrpSpPr>
          <p:grpSpPr>
            <a:xfrm>
              <a:off x="1652406" y="1525903"/>
              <a:ext cx="5737641" cy="3856265"/>
              <a:chOff x="2903536" y="1519994"/>
              <a:chExt cx="7052968" cy="3404431"/>
            </a:xfrm>
          </p:grpSpPr>
          <p:sp>
            <p:nvSpPr>
              <p:cNvPr id="11" name="Rectangle 10"/>
              <p:cNvSpPr/>
              <p:nvPr/>
            </p:nvSpPr>
            <p:spPr>
              <a:xfrm>
                <a:off x="2903536" y="3008589"/>
                <a:ext cx="550069" cy="356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738" y="1519994"/>
                <a:ext cx="4687766" cy="3404431"/>
              </a:xfrm>
              <a:prstGeom prst="rect">
                <a:avLst/>
              </a:prstGeom>
            </p:spPr>
          </p:pic>
        </p:grpSp>
      </p:grpSp>
    </p:spTree>
    <p:extLst>
      <p:ext uri="{BB962C8B-B14F-4D97-AF65-F5344CB8AC3E}">
        <p14:creationId xmlns:p14="http://schemas.microsoft.com/office/powerpoint/2010/main" val="30928769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1071" y="345884"/>
            <a:ext cx="8504729" cy="461665"/>
          </a:xfrm>
          <a:prstGeom prst="rect">
            <a:avLst/>
          </a:prstGeom>
          <a:noFill/>
        </p:spPr>
        <p:txBody>
          <a:bodyPr wrap="square" rtlCol="0">
            <a:spAutoFit/>
          </a:bodyPr>
          <a:lstStyle/>
          <a:p>
            <a:pPr algn="ctr"/>
            <a:r>
              <a:rPr lang="en-US" sz="2400" b="1" dirty="0" smtClean="0">
                <a:latin typeface="Comic Sans MS"/>
                <a:cs typeface="Comic Sans MS"/>
              </a:rPr>
              <a:t>Locations </a:t>
            </a:r>
            <a:r>
              <a:rPr lang="en-US" sz="2400" b="1" dirty="0">
                <a:latin typeface="Comic Sans MS"/>
                <a:cs typeface="Comic Sans MS"/>
              </a:rPr>
              <a:t>of flashes </a:t>
            </a:r>
            <a:r>
              <a:rPr lang="en-US" sz="2400" b="1" dirty="0" smtClean="0">
                <a:latin typeface="Comic Sans MS"/>
                <a:cs typeface="Comic Sans MS"/>
              </a:rPr>
              <a:t>during one year of data collection</a:t>
            </a:r>
            <a:endParaRPr lang="en-US" sz="2400" b="1" dirty="0">
              <a:latin typeface="Comic Sans MS"/>
              <a:cs typeface="Comic Sans MS"/>
            </a:endParaRPr>
          </a:p>
        </p:txBody>
      </p:sp>
      <p:sp>
        <p:nvSpPr>
          <p:cNvPr id="2" name="TextBox 1"/>
          <p:cNvSpPr txBox="1"/>
          <p:nvPr/>
        </p:nvSpPr>
        <p:spPr>
          <a:xfrm>
            <a:off x="1425454" y="4405705"/>
            <a:ext cx="607859" cy="369332"/>
          </a:xfrm>
          <a:prstGeom prst="rect">
            <a:avLst/>
          </a:prstGeom>
          <a:noFill/>
        </p:spPr>
        <p:txBody>
          <a:bodyPr wrap="none" rtlCol="0">
            <a:spAutoFit/>
          </a:bodyPr>
          <a:lstStyle/>
          <a:p>
            <a:r>
              <a:rPr lang="en-US" dirty="0" smtClean="0">
                <a:solidFill>
                  <a:schemeClr val="bg1"/>
                </a:solidFill>
              </a:rPr>
              <a:t>25</a:t>
            </a:r>
            <a:r>
              <a:rPr lang="en-US" baseline="30000" dirty="0" smtClean="0">
                <a:solidFill>
                  <a:schemeClr val="bg1"/>
                </a:solidFill>
              </a:rPr>
              <a:t>o</a:t>
            </a:r>
            <a:r>
              <a:rPr lang="en-US" dirty="0" smtClean="0">
                <a:solidFill>
                  <a:schemeClr val="bg1"/>
                </a:solidFill>
              </a:rPr>
              <a:t>S</a:t>
            </a:r>
            <a:endParaRPr lang="en-US" dirty="0">
              <a:solidFill>
                <a:schemeClr val="bg1"/>
              </a:solidFill>
            </a:endParaRPr>
          </a:p>
        </p:txBody>
      </p:sp>
      <p:sp>
        <p:nvSpPr>
          <p:cNvPr id="8" name="TextBox 7"/>
          <p:cNvSpPr txBox="1"/>
          <p:nvPr/>
        </p:nvSpPr>
        <p:spPr>
          <a:xfrm flipH="1">
            <a:off x="1282914" y="3042020"/>
            <a:ext cx="738647" cy="369332"/>
          </a:xfrm>
          <a:prstGeom prst="rect">
            <a:avLst/>
          </a:prstGeom>
          <a:noFill/>
        </p:spPr>
        <p:txBody>
          <a:bodyPr wrap="square" rtlCol="0">
            <a:spAutoFit/>
          </a:bodyPr>
          <a:lstStyle/>
          <a:p>
            <a:r>
              <a:rPr lang="en-US" dirty="0" smtClean="0">
                <a:solidFill>
                  <a:schemeClr val="bg1"/>
                </a:solidFill>
              </a:rPr>
              <a:t>25</a:t>
            </a:r>
            <a:r>
              <a:rPr lang="en-US" baseline="30000" dirty="0" smtClean="0">
                <a:solidFill>
                  <a:schemeClr val="bg1"/>
                </a:solidFill>
              </a:rPr>
              <a:t>o</a:t>
            </a:r>
            <a:r>
              <a:rPr lang="en-US" dirty="0" smtClean="0">
                <a:solidFill>
                  <a:schemeClr val="bg1"/>
                </a:solidFill>
              </a:rPr>
              <a:t>N</a:t>
            </a:r>
            <a:endParaRPr lang="en-US" dirty="0">
              <a:solidFill>
                <a:schemeClr val="bg1"/>
              </a:solidFill>
            </a:endParaRPr>
          </a:p>
        </p:txBody>
      </p:sp>
      <p:sp>
        <p:nvSpPr>
          <p:cNvPr id="5" name="TextBox 4"/>
          <p:cNvSpPr txBox="1"/>
          <p:nvPr/>
        </p:nvSpPr>
        <p:spPr>
          <a:xfrm>
            <a:off x="509799" y="5505485"/>
            <a:ext cx="8253875" cy="1154259"/>
          </a:xfrm>
          <a:prstGeom prst="rect">
            <a:avLst/>
          </a:prstGeom>
          <a:noFill/>
        </p:spPr>
        <p:txBody>
          <a:bodyPr wrap="square" rtlCol="0">
            <a:spAutoFit/>
          </a:bodyPr>
          <a:lstStyle/>
          <a:p>
            <a:endParaRPr lang="en-US" dirty="0"/>
          </a:p>
        </p:txBody>
      </p:sp>
      <p:sp>
        <p:nvSpPr>
          <p:cNvPr id="15" name="TextBox 14"/>
          <p:cNvSpPr txBox="1"/>
          <p:nvPr/>
        </p:nvSpPr>
        <p:spPr>
          <a:xfrm>
            <a:off x="138310" y="5505485"/>
            <a:ext cx="8930252" cy="1015663"/>
          </a:xfrm>
          <a:prstGeom prst="rect">
            <a:avLst/>
          </a:prstGeom>
          <a:noFill/>
        </p:spPr>
        <p:txBody>
          <a:bodyPr wrap="square" rtlCol="0">
            <a:spAutoFit/>
          </a:bodyPr>
          <a:lstStyle/>
          <a:p>
            <a:r>
              <a:rPr lang="en-US" sz="2000" dirty="0">
                <a:latin typeface="Comic Sans MS"/>
                <a:cs typeface="Comic Sans MS"/>
              </a:rPr>
              <a:t>As the </a:t>
            </a:r>
            <a:r>
              <a:rPr lang="en-US" sz="2000" dirty="0" smtClean="0">
                <a:latin typeface="Comic Sans MS"/>
                <a:cs typeface="Comic Sans MS"/>
              </a:rPr>
              <a:t>Earth </a:t>
            </a:r>
            <a:r>
              <a:rPr lang="en-US" sz="2000" dirty="0">
                <a:latin typeface="Comic Sans MS"/>
                <a:cs typeface="Comic Sans MS"/>
              </a:rPr>
              <a:t>axial tilt (23.4°) causes local zenith </a:t>
            </a:r>
            <a:r>
              <a:rPr lang="en-US" sz="2000" dirty="0" smtClean="0">
                <a:latin typeface="Comic Sans MS"/>
                <a:cs typeface="Comic Sans MS"/>
              </a:rPr>
              <a:t>directions to </a:t>
            </a:r>
            <a:r>
              <a:rPr lang="en-US" sz="2000" dirty="0">
                <a:latin typeface="Comic Sans MS"/>
                <a:cs typeface="Comic Sans MS"/>
              </a:rPr>
              <a:t>vary, </a:t>
            </a:r>
            <a:endParaRPr lang="en-US" sz="2000" dirty="0" smtClean="0">
              <a:latin typeface="Comic Sans MS"/>
              <a:cs typeface="Comic Sans MS"/>
            </a:endParaRPr>
          </a:p>
          <a:p>
            <a:r>
              <a:rPr lang="en-US" sz="2000" dirty="0" smtClean="0">
                <a:latin typeface="Comic Sans MS"/>
                <a:cs typeface="Comic Sans MS"/>
              </a:rPr>
              <a:t>the </a:t>
            </a:r>
            <a:r>
              <a:rPr lang="en-US" sz="2000" dirty="0">
                <a:latin typeface="Comic Sans MS"/>
                <a:cs typeface="Comic Sans MS"/>
              </a:rPr>
              <a:t>location of flashes reaches its southernmost latitude of </a:t>
            </a:r>
            <a:r>
              <a:rPr lang="en-US" sz="2000" dirty="0" smtClean="0">
                <a:latin typeface="Comic Sans MS"/>
                <a:cs typeface="Comic Sans MS"/>
              </a:rPr>
              <a:t>≈25°S </a:t>
            </a:r>
            <a:r>
              <a:rPr lang="en-US" sz="2000" dirty="0">
                <a:latin typeface="Comic Sans MS"/>
                <a:cs typeface="Comic Sans MS"/>
              </a:rPr>
              <a:t>around 22 </a:t>
            </a:r>
            <a:r>
              <a:rPr lang="en-US" sz="2000" dirty="0" smtClean="0">
                <a:latin typeface="Comic Sans MS"/>
                <a:cs typeface="Comic Sans MS"/>
              </a:rPr>
              <a:t>Dec </a:t>
            </a:r>
            <a:r>
              <a:rPr lang="en-US" sz="2000" dirty="0">
                <a:latin typeface="Comic Sans MS"/>
                <a:cs typeface="Comic Sans MS"/>
              </a:rPr>
              <a:t>and its northernmost latitude of </a:t>
            </a:r>
            <a:r>
              <a:rPr lang="en-US" sz="2000" dirty="0" smtClean="0">
                <a:latin typeface="Comic Sans MS"/>
                <a:cs typeface="Comic Sans MS"/>
              </a:rPr>
              <a:t>≈25°N </a:t>
            </a:r>
            <a:r>
              <a:rPr lang="en-US" sz="2000" dirty="0">
                <a:latin typeface="Comic Sans MS"/>
                <a:cs typeface="Comic Sans MS"/>
              </a:rPr>
              <a:t>around 22 June</a:t>
            </a:r>
            <a:r>
              <a:rPr lang="en-US" sz="2000" dirty="0" smtClean="0">
                <a:latin typeface="Comic Sans MS"/>
                <a:cs typeface="Comic Sans MS"/>
              </a:rPr>
              <a:t>.</a:t>
            </a:r>
            <a:endParaRPr lang="en-US" sz="2000" dirty="0">
              <a:latin typeface="Comic Sans MS"/>
              <a:cs typeface="Comic Sans MS"/>
            </a:endParaRPr>
          </a:p>
        </p:txBody>
      </p:sp>
      <p:grpSp>
        <p:nvGrpSpPr>
          <p:cNvPr id="18" name="Group 17"/>
          <p:cNvGrpSpPr/>
          <p:nvPr/>
        </p:nvGrpSpPr>
        <p:grpSpPr>
          <a:xfrm>
            <a:off x="0" y="807549"/>
            <a:ext cx="9144000" cy="4626180"/>
            <a:chOff x="0" y="807549"/>
            <a:chExt cx="9144000" cy="4626180"/>
          </a:xfrm>
        </p:grpSpPr>
        <p:grpSp>
          <p:nvGrpSpPr>
            <p:cNvPr id="11" name="Group 10"/>
            <p:cNvGrpSpPr/>
            <p:nvPr/>
          </p:nvGrpSpPr>
          <p:grpSpPr>
            <a:xfrm>
              <a:off x="0" y="807549"/>
              <a:ext cx="9144000" cy="4626180"/>
              <a:chOff x="0" y="1433272"/>
              <a:chExt cx="9144000" cy="4626180"/>
            </a:xfrm>
          </p:grpSpPr>
          <p:pic>
            <p:nvPicPr>
              <p:cNvPr id="12" name="Picture 11" descr="Map_birds_all_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3272"/>
                <a:ext cx="9144000" cy="4626180"/>
              </a:xfrm>
              <a:prstGeom prst="rect">
                <a:avLst/>
              </a:prstGeom>
            </p:spPr>
          </p:pic>
          <p:cxnSp>
            <p:nvCxnSpPr>
              <p:cNvPr id="13" name="Straight Connector 12"/>
              <p:cNvCxnSpPr/>
              <p:nvPr/>
            </p:nvCxnSpPr>
            <p:spPr>
              <a:xfrm>
                <a:off x="138310" y="3105984"/>
                <a:ext cx="893025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8310" y="4364970"/>
                <a:ext cx="8930252"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flipH="1">
              <a:off x="567095" y="2037259"/>
              <a:ext cx="738647" cy="369332"/>
            </a:xfrm>
            <a:prstGeom prst="rect">
              <a:avLst/>
            </a:prstGeom>
            <a:noFill/>
          </p:spPr>
          <p:txBody>
            <a:bodyPr wrap="square" rtlCol="0">
              <a:spAutoFit/>
            </a:bodyPr>
            <a:lstStyle/>
            <a:p>
              <a:r>
                <a:rPr lang="en-US" dirty="0" smtClean="0">
                  <a:solidFill>
                    <a:schemeClr val="bg1"/>
                  </a:solidFill>
                </a:rPr>
                <a:t>25</a:t>
              </a:r>
              <a:r>
                <a:rPr lang="en-US" baseline="30000" dirty="0" smtClean="0">
                  <a:solidFill>
                    <a:schemeClr val="bg1"/>
                  </a:solidFill>
                </a:rPr>
                <a:t>o</a:t>
              </a:r>
              <a:r>
                <a:rPr lang="en-US" dirty="0" smtClean="0">
                  <a:solidFill>
                    <a:schemeClr val="bg1"/>
                  </a:solidFill>
                </a:rPr>
                <a:t>N</a:t>
              </a:r>
              <a:endParaRPr lang="en-US" dirty="0">
                <a:solidFill>
                  <a:schemeClr val="bg1"/>
                </a:solidFill>
              </a:endParaRPr>
            </a:p>
          </p:txBody>
        </p:sp>
        <p:sp>
          <p:nvSpPr>
            <p:cNvPr id="17" name="TextBox 16"/>
            <p:cNvSpPr txBox="1"/>
            <p:nvPr/>
          </p:nvSpPr>
          <p:spPr>
            <a:xfrm>
              <a:off x="1046590" y="3765812"/>
              <a:ext cx="607859" cy="369332"/>
            </a:xfrm>
            <a:prstGeom prst="rect">
              <a:avLst/>
            </a:prstGeom>
            <a:noFill/>
          </p:spPr>
          <p:txBody>
            <a:bodyPr wrap="none" rtlCol="0">
              <a:spAutoFit/>
            </a:bodyPr>
            <a:lstStyle/>
            <a:p>
              <a:r>
                <a:rPr lang="en-US" dirty="0" smtClean="0">
                  <a:solidFill>
                    <a:schemeClr val="bg1"/>
                  </a:solidFill>
                </a:rPr>
                <a:t>25</a:t>
              </a:r>
              <a:r>
                <a:rPr lang="en-US" baseline="30000" dirty="0" smtClean="0">
                  <a:solidFill>
                    <a:schemeClr val="bg1"/>
                  </a:solidFill>
                </a:rPr>
                <a:t>o</a:t>
              </a:r>
              <a:r>
                <a:rPr lang="en-US" dirty="0" smtClean="0">
                  <a:solidFill>
                    <a:schemeClr val="bg1"/>
                  </a:solidFill>
                </a:rPr>
                <a:t>S</a:t>
              </a:r>
              <a:endParaRPr lang="en-US" dirty="0">
                <a:solidFill>
                  <a:schemeClr val="bg1"/>
                </a:solidFill>
              </a:endParaRPr>
            </a:p>
          </p:txBody>
        </p:sp>
      </p:grpSp>
    </p:spTree>
    <p:extLst>
      <p:ext uri="{BB962C8B-B14F-4D97-AF65-F5344CB8AC3E}">
        <p14:creationId xmlns:p14="http://schemas.microsoft.com/office/powerpoint/2010/main" val="32645205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65852"/>
            <a:ext cx="8352431" cy="31818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352" y="2107788"/>
            <a:ext cx="8637605" cy="646331"/>
          </a:xfrm>
          <a:prstGeom prst="rect">
            <a:avLst/>
          </a:prstGeom>
          <a:noFill/>
        </p:spPr>
        <p:txBody>
          <a:bodyPr wrap="square" rtlCol="0">
            <a:spAutoFit/>
          </a:bodyPr>
          <a:lstStyle/>
          <a:p>
            <a:r>
              <a:rPr lang="en-US" dirty="0">
                <a:latin typeface="Comic Sans MS"/>
                <a:cs typeface="Comic Sans MS"/>
              </a:rPr>
              <a:t>Specular Reflection:  (</a:t>
            </a:r>
            <a:r>
              <a:rPr lang="en-US" dirty="0" err="1">
                <a:latin typeface="Comic Sans MS"/>
                <a:cs typeface="Comic Sans MS"/>
              </a:rPr>
              <a:t>i</a:t>
            </a:r>
            <a:r>
              <a:rPr lang="en-US" dirty="0">
                <a:latin typeface="Comic Sans MS"/>
                <a:cs typeface="Comic Sans MS"/>
              </a:rPr>
              <a:t>) single scattering; (ii) angle of incidence equals angle of reflection.  Requires a smooth </a:t>
            </a:r>
            <a:r>
              <a:rPr lang="en-US" dirty="0" smtClean="0">
                <a:latin typeface="Comic Sans MS"/>
                <a:cs typeface="Comic Sans MS"/>
              </a:rPr>
              <a:t>service.</a:t>
            </a:r>
            <a:endParaRPr lang="en-US" dirty="0"/>
          </a:p>
        </p:txBody>
      </p:sp>
      <p:sp>
        <p:nvSpPr>
          <p:cNvPr id="6" name="TextBox 5"/>
          <p:cNvSpPr txBox="1"/>
          <p:nvPr/>
        </p:nvSpPr>
        <p:spPr>
          <a:xfrm>
            <a:off x="460376" y="291933"/>
            <a:ext cx="8156238" cy="1200328"/>
          </a:xfrm>
          <a:prstGeom prst="rect">
            <a:avLst/>
          </a:prstGeom>
          <a:noFill/>
        </p:spPr>
        <p:txBody>
          <a:bodyPr wrap="square" rtlCol="0">
            <a:spAutoFit/>
          </a:bodyPr>
          <a:lstStyle/>
          <a:p>
            <a:pPr algn="ctr"/>
            <a:r>
              <a:rPr lang="en-US" sz="2400" b="1" dirty="0">
                <a:latin typeface="Comic Sans MS"/>
                <a:cs typeface="Comic Sans MS"/>
              </a:rPr>
              <a:t>Conjecture: the physical origin of the bright spots over land is specular reflection (glint) off horizontally oriented ice crystals in clouds</a:t>
            </a:r>
            <a:endParaRPr lang="en-US" sz="2400" dirty="0"/>
          </a:p>
        </p:txBody>
      </p:sp>
    </p:spTree>
    <p:extLst>
      <p:ext uri="{BB962C8B-B14F-4D97-AF65-F5344CB8AC3E}">
        <p14:creationId xmlns:p14="http://schemas.microsoft.com/office/powerpoint/2010/main" val="8138547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6321" y="985692"/>
            <a:ext cx="8210426" cy="707886"/>
          </a:xfrm>
          <a:prstGeom prst="rect">
            <a:avLst/>
          </a:prstGeom>
          <a:noFill/>
        </p:spPr>
        <p:txBody>
          <a:bodyPr wrap="square" rtlCol="0">
            <a:spAutoFit/>
          </a:bodyPr>
          <a:lstStyle/>
          <a:p>
            <a:pPr algn="ctr"/>
            <a:r>
              <a:rPr lang="en-US" sz="4000" b="1" dirty="0" smtClean="0">
                <a:latin typeface="Comic Sans MS"/>
                <a:cs typeface="Comic Sans MS"/>
              </a:rPr>
              <a:t>Particle Size</a:t>
            </a:r>
            <a:endParaRPr lang="en-US" sz="4000" dirty="0">
              <a:latin typeface="Comic Sans MS"/>
              <a:cs typeface="Comic Sans MS"/>
            </a:endParaRPr>
          </a:p>
        </p:txBody>
      </p:sp>
      <p:sp>
        <p:nvSpPr>
          <p:cNvPr id="3" name="TextBox 2"/>
          <p:cNvSpPr txBox="1"/>
          <p:nvPr/>
        </p:nvSpPr>
        <p:spPr>
          <a:xfrm>
            <a:off x="161037" y="1958643"/>
            <a:ext cx="8914535" cy="1200329"/>
          </a:xfrm>
          <a:prstGeom prst="rect">
            <a:avLst/>
          </a:prstGeom>
          <a:noFill/>
        </p:spPr>
        <p:txBody>
          <a:bodyPr wrap="square" rtlCol="0">
            <a:spAutoFit/>
          </a:bodyPr>
          <a:lstStyle/>
          <a:p>
            <a:pPr algn="ctr"/>
            <a:r>
              <a:rPr lang="en-US" dirty="0" smtClean="0">
                <a:latin typeface="Comic Sans MS"/>
                <a:cs typeface="Comic Sans MS"/>
              </a:rPr>
              <a:t>Tiny </a:t>
            </a:r>
            <a:r>
              <a:rPr lang="en-US" dirty="0">
                <a:latin typeface="Comic Sans MS"/>
                <a:cs typeface="Comic Sans MS"/>
              </a:rPr>
              <a:t>hexagonal platelets of ice, floating in air in nearly perfect horizontal alignment are likely responsible for the glints observed by EPIC over land</a:t>
            </a:r>
            <a:r>
              <a:rPr lang="en-US" dirty="0" smtClean="0">
                <a:latin typeface="Comic Sans MS"/>
                <a:cs typeface="Comic Sans MS"/>
              </a:rPr>
              <a:t>.</a:t>
            </a:r>
          </a:p>
          <a:p>
            <a:pPr algn="ctr"/>
            <a:endParaRPr lang="en-US" dirty="0">
              <a:latin typeface="Comic Sans MS"/>
              <a:cs typeface="Comic Sans MS"/>
            </a:endParaRPr>
          </a:p>
          <a:p>
            <a:pPr algn="ctr"/>
            <a:r>
              <a:rPr lang="en-US" dirty="0" smtClean="0">
                <a:solidFill>
                  <a:srgbClr val="0000FF"/>
                </a:solidFill>
                <a:latin typeface="Comic Sans MS"/>
                <a:cs typeface="Comic Sans MS"/>
              </a:rPr>
              <a:t>What could be a crystal size?  </a:t>
            </a:r>
          </a:p>
        </p:txBody>
      </p:sp>
      <p:sp>
        <p:nvSpPr>
          <p:cNvPr id="4" name="TextBox 3"/>
          <p:cNvSpPr txBox="1"/>
          <p:nvPr/>
        </p:nvSpPr>
        <p:spPr>
          <a:xfrm>
            <a:off x="88275" y="4099975"/>
            <a:ext cx="8914535" cy="830997"/>
          </a:xfrm>
          <a:prstGeom prst="rect">
            <a:avLst/>
          </a:prstGeom>
          <a:noFill/>
        </p:spPr>
        <p:txBody>
          <a:bodyPr wrap="square" rtlCol="0">
            <a:spAutoFit/>
          </a:bodyPr>
          <a:lstStyle/>
          <a:p>
            <a:pPr algn="ctr"/>
            <a:r>
              <a:rPr lang="en-US" sz="1600" dirty="0" smtClean="0">
                <a:latin typeface="Comic Sans MS"/>
                <a:cs typeface="Comic Sans MS"/>
              </a:rPr>
              <a:t>The </a:t>
            </a:r>
            <a:r>
              <a:rPr lang="en-US" sz="1600" dirty="0">
                <a:latin typeface="Comic Sans MS"/>
                <a:cs typeface="Comic Sans MS"/>
              </a:rPr>
              <a:t>specular signal within an angle of only ~3x10</a:t>
            </a:r>
            <a:r>
              <a:rPr lang="en-US" sz="1600" baseline="30000" dirty="0">
                <a:latin typeface="Comic Sans MS"/>
                <a:cs typeface="Comic Sans MS"/>
              </a:rPr>
              <a:t>-4</a:t>
            </a:r>
            <a:r>
              <a:rPr lang="en-US" sz="1600" dirty="0">
                <a:latin typeface="Comic Sans MS"/>
                <a:cs typeface="Comic Sans MS"/>
              </a:rPr>
              <a:t> degree </a:t>
            </a:r>
            <a:r>
              <a:rPr lang="en-US" sz="1600" dirty="0" smtClean="0">
                <a:latin typeface="Comic Sans MS"/>
                <a:cs typeface="Comic Sans MS"/>
              </a:rPr>
              <a:t>(0.62</a:t>
            </a:r>
            <a:r>
              <a:rPr lang="en-US" sz="1600" baseline="30000" dirty="0" smtClean="0">
                <a:latin typeface="Comic Sans MS"/>
                <a:cs typeface="Comic Sans MS"/>
              </a:rPr>
              <a:t>o</a:t>
            </a:r>
            <a:r>
              <a:rPr lang="en-US" sz="1600" dirty="0" smtClean="0">
                <a:latin typeface="Comic Sans MS"/>
                <a:cs typeface="Comic Sans MS"/>
              </a:rPr>
              <a:t>/2048) must </a:t>
            </a:r>
            <a:r>
              <a:rPr lang="en-US" sz="1600" dirty="0">
                <a:latin typeface="Comic Sans MS"/>
                <a:cs typeface="Comic Sans MS"/>
              </a:rPr>
              <a:t>either contain </a:t>
            </a:r>
            <a:r>
              <a:rPr lang="en-US" sz="1600" b="1" dirty="0">
                <a:latin typeface="Comic Sans MS"/>
                <a:cs typeface="Comic Sans MS"/>
              </a:rPr>
              <a:t>smooth large oriented ice plates </a:t>
            </a:r>
            <a:r>
              <a:rPr lang="en-US" sz="1600" dirty="0">
                <a:latin typeface="Comic Sans MS"/>
                <a:cs typeface="Comic Sans MS"/>
              </a:rPr>
              <a:t>or </a:t>
            </a:r>
            <a:r>
              <a:rPr lang="en-US" sz="1600" b="1" dirty="0">
                <a:latin typeface="Comic Sans MS"/>
                <a:cs typeface="Comic Sans MS"/>
              </a:rPr>
              <a:t>smaller oriented platelets sending back diffracted light</a:t>
            </a:r>
            <a:r>
              <a:rPr lang="en-US" sz="1600" dirty="0">
                <a:latin typeface="Comic Sans MS"/>
                <a:cs typeface="Comic Sans MS"/>
              </a:rPr>
              <a:t>.  </a:t>
            </a:r>
            <a:endParaRPr lang="en-US" sz="1600" dirty="0" smtClean="0">
              <a:latin typeface="Comic Sans MS"/>
              <a:cs typeface="Comic Sans MS"/>
            </a:endParaRPr>
          </a:p>
        </p:txBody>
      </p:sp>
      <p:sp>
        <p:nvSpPr>
          <p:cNvPr id="5" name="TextBox 4"/>
          <p:cNvSpPr txBox="1"/>
          <p:nvPr/>
        </p:nvSpPr>
        <p:spPr>
          <a:xfrm>
            <a:off x="88275" y="5037831"/>
            <a:ext cx="8914535" cy="584776"/>
          </a:xfrm>
          <a:prstGeom prst="rect">
            <a:avLst/>
          </a:prstGeom>
          <a:noFill/>
        </p:spPr>
        <p:txBody>
          <a:bodyPr wrap="square" rtlCol="0">
            <a:spAutoFit/>
          </a:bodyPr>
          <a:lstStyle/>
          <a:p>
            <a:pPr algn="ctr"/>
            <a:r>
              <a:rPr lang="en-US" sz="1600" dirty="0" smtClean="0">
                <a:latin typeface="Comic Sans MS"/>
                <a:cs typeface="Comic Sans MS"/>
              </a:rPr>
              <a:t>Size </a:t>
            </a:r>
            <a:r>
              <a:rPr lang="en-US" sz="1600" dirty="0">
                <a:latin typeface="Comic Sans MS"/>
                <a:cs typeface="Comic Sans MS"/>
              </a:rPr>
              <a:t>distribution of such crystals depends greatly on cloud temperature and humidity but the range is from </a:t>
            </a:r>
            <a:r>
              <a:rPr lang="en-US" sz="1600" b="1" dirty="0">
                <a:latin typeface="Comic Sans MS"/>
                <a:cs typeface="Comic Sans MS"/>
              </a:rPr>
              <a:t>tens of </a:t>
            </a:r>
            <a:r>
              <a:rPr lang="en-US" sz="1600" b="1" dirty="0" smtClean="0">
                <a:latin typeface="Comic Sans MS"/>
                <a:cs typeface="Comic Sans MS"/>
              </a:rPr>
              <a:t>μm to </a:t>
            </a:r>
            <a:r>
              <a:rPr lang="en-US" sz="1600" b="1" dirty="0">
                <a:latin typeface="Comic Sans MS"/>
                <a:cs typeface="Comic Sans MS"/>
              </a:rPr>
              <a:t>mm</a:t>
            </a:r>
            <a:r>
              <a:rPr lang="en-US" sz="1600" dirty="0">
                <a:latin typeface="Comic Sans MS"/>
                <a:cs typeface="Comic Sans MS"/>
              </a:rPr>
              <a:t>. </a:t>
            </a:r>
            <a:endParaRPr lang="en-US" sz="1600" dirty="0" smtClean="0">
              <a:latin typeface="Comic Sans MS"/>
              <a:cs typeface="Comic Sans MS"/>
            </a:endParaRPr>
          </a:p>
        </p:txBody>
      </p:sp>
    </p:spTree>
    <p:extLst>
      <p:ext uri="{BB962C8B-B14F-4D97-AF65-F5344CB8AC3E}">
        <p14:creationId xmlns:p14="http://schemas.microsoft.com/office/powerpoint/2010/main" val="3210966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52494" y="205555"/>
            <a:ext cx="4420201" cy="584776"/>
          </a:xfrm>
          <a:prstGeom prst="rect">
            <a:avLst/>
          </a:prstGeom>
          <a:noFill/>
        </p:spPr>
        <p:txBody>
          <a:bodyPr wrap="none" rtlCol="0">
            <a:spAutoFit/>
          </a:bodyPr>
          <a:lstStyle/>
          <a:p>
            <a:r>
              <a:rPr lang="en-US" sz="3200" b="1" dirty="0" smtClean="0">
                <a:latin typeface="Comic Sans MS"/>
                <a:cs typeface="Comic Sans MS"/>
              </a:rPr>
              <a:t>Effect of diffraction </a:t>
            </a:r>
            <a:endParaRPr lang="en-US" sz="3200" b="1" dirty="0">
              <a:latin typeface="Comic Sans MS"/>
              <a:cs typeface="Comic Sans MS"/>
            </a:endParaRPr>
          </a:p>
        </p:txBody>
      </p:sp>
      <p:sp>
        <p:nvSpPr>
          <p:cNvPr id="4" name="TextBox 3"/>
          <p:cNvSpPr txBox="1"/>
          <p:nvPr/>
        </p:nvSpPr>
        <p:spPr>
          <a:xfrm>
            <a:off x="1" y="5856406"/>
            <a:ext cx="9144000" cy="830997"/>
          </a:xfrm>
          <a:prstGeom prst="rect">
            <a:avLst/>
          </a:prstGeom>
          <a:noFill/>
        </p:spPr>
        <p:txBody>
          <a:bodyPr wrap="square" rtlCol="0">
            <a:spAutoFit/>
          </a:bodyPr>
          <a:lstStyle/>
          <a:p>
            <a:pPr algn="ctr"/>
            <a:r>
              <a:rPr lang="en-US" sz="2400" b="1" dirty="0" smtClean="0">
                <a:latin typeface="Comic Sans MS"/>
                <a:cs typeface="Comic Sans MS"/>
              </a:rPr>
              <a:t>The angular </a:t>
            </a:r>
            <a:r>
              <a:rPr lang="en-US" sz="2400" b="1" dirty="0">
                <a:latin typeface="Comic Sans MS"/>
                <a:cs typeface="Comic Sans MS"/>
              </a:rPr>
              <a:t>spread of about 1</a:t>
            </a:r>
            <a:r>
              <a:rPr lang="en-US" sz="2400" b="1" baseline="30000" dirty="0">
                <a:latin typeface="Comic Sans MS"/>
                <a:cs typeface="Comic Sans MS"/>
              </a:rPr>
              <a:t>o</a:t>
            </a:r>
            <a:r>
              <a:rPr lang="en-US" sz="2400" b="1" dirty="0">
                <a:latin typeface="Comic Sans MS"/>
                <a:cs typeface="Comic Sans MS"/>
              </a:rPr>
              <a:t> can also be explained by the simple diffraction estimate. </a:t>
            </a:r>
          </a:p>
        </p:txBody>
      </p:sp>
      <p:sp>
        <p:nvSpPr>
          <p:cNvPr id="11" name="TextBox 10"/>
          <p:cNvSpPr txBox="1"/>
          <p:nvPr/>
        </p:nvSpPr>
        <p:spPr>
          <a:xfrm>
            <a:off x="161037" y="1231985"/>
            <a:ext cx="8914535" cy="1785104"/>
          </a:xfrm>
          <a:prstGeom prst="rect">
            <a:avLst/>
          </a:prstGeom>
          <a:noFill/>
        </p:spPr>
        <p:txBody>
          <a:bodyPr wrap="square" rtlCol="0">
            <a:spAutoFit/>
          </a:bodyPr>
          <a:lstStyle/>
          <a:p>
            <a:pPr algn="ctr"/>
            <a:r>
              <a:rPr lang="el-GR" sz="3200" dirty="0" smtClean="0">
                <a:latin typeface="Comic Sans MS"/>
                <a:cs typeface="Comic Sans MS"/>
              </a:rPr>
              <a:t>Θ</a:t>
            </a:r>
            <a:r>
              <a:rPr lang="en-US" sz="3200" dirty="0" smtClean="0">
                <a:latin typeface="Comic Sans MS"/>
                <a:cs typeface="Comic Sans MS"/>
              </a:rPr>
              <a:t> = λ/D =&gt; D = </a:t>
            </a:r>
            <a:r>
              <a:rPr lang="en-US" sz="3200" dirty="0" err="1" smtClean="0">
                <a:latin typeface="Comic Sans MS"/>
                <a:cs typeface="Comic Sans MS"/>
              </a:rPr>
              <a:t>λ</a:t>
            </a:r>
            <a:r>
              <a:rPr lang="en-US" sz="3200" dirty="0" smtClean="0">
                <a:latin typeface="Comic Sans MS"/>
                <a:cs typeface="Comic Sans MS"/>
              </a:rPr>
              <a:t>/</a:t>
            </a:r>
            <a:r>
              <a:rPr lang="el-GR" sz="3200" dirty="0">
                <a:latin typeface="Comic Sans MS"/>
                <a:cs typeface="Comic Sans MS"/>
              </a:rPr>
              <a:t>Θ</a:t>
            </a:r>
            <a:endParaRPr lang="en-US" sz="3200" dirty="0" smtClean="0">
              <a:latin typeface="Comic Sans MS"/>
              <a:cs typeface="Comic Sans MS"/>
            </a:endParaRPr>
          </a:p>
          <a:p>
            <a:r>
              <a:rPr lang="el-GR" dirty="0">
                <a:latin typeface="Comic Sans MS"/>
                <a:cs typeface="Comic Sans MS"/>
              </a:rPr>
              <a:t>Θ</a:t>
            </a:r>
            <a:r>
              <a:rPr lang="en-US" dirty="0">
                <a:latin typeface="Comic Sans MS"/>
                <a:cs typeface="Comic Sans MS"/>
              </a:rPr>
              <a:t> </a:t>
            </a:r>
            <a:r>
              <a:rPr lang="en-US" dirty="0" smtClean="0">
                <a:latin typeface="Comic Sans MS"/>
                <a:cs typeface="Comic Sans MS"/>
              </a:rPr>
              <a:t>is the angular res.,  λ is the wavelength and D is the diameter of ice platelet; </a:t>
            </a:r>
            <a:endParaRPr lang="en-US" dirty="0">
              <a:latin typeface="Comic Sans MS"/>
              <a:cs typeface="Comic Sans MS"/>
            </a:endParaRPr>
          </a:p>
          <a:p>
            <a:endParaRPr lang="en-US" sz="2000" dirty="0" smtClean="0">
              <a:latin typeface="Comic Sans MS"/>
              <a:cs typeface="Comic Sans MS"/>
            </a:endParaRPr>
          </a:p>
          <a:p>
            <a:r>
              <a:rPr lang="en-US" sz="2000" dirty="0">
                <a:latin typeface="Comic Sans MS"/>
                <a:cs typeface="Comic Sans MS"/>
              </a:rPr>
              <a:t>If </a:t>
            </a:r>
            <a:r>
              <a:rPr lang="en-US" sz="2000" dirty="0" smtClean="0">
                <a:latin typeface="Comic Sans MS"/>
                <a:cs typeface="Comic Sans MS"/>
              </a:rPr>
              <a:t>λ=0.5 μm and D=50 μm, then </a:t>
            </a:r>
            <a:r>
              <a:rPr lang="el-GR" sz="2000" dirty="0" smtClean="0">
                <a:latin typeface="Comic Sans MS"/>
                <a:cs typeface="Comic Sans MS"/>
              </a:rPr>
              <a:t>Θ</a:t>
            </a:r>
            <a:r>
              <a:rPr lang="en-US" sz="2000" dirty="0" smtClean="0">
                <a:latin typeface="Comic Sans MS"/>
                <a:cs typeface="Comic Sans MS"/>
              </a:rPr>
              <a:t>=10</a:t>
            </a:r>
            <a:r>
              <a:rPr lang="en-US" sz="2000" baseline="30000" dirty="0">
                <a:latin typeface="Comic Sans MS"/>
                <a:cs typeface="Comic Sans MS"/>
              </a:rPr>
              <a:t>-2</a:t>
            </a:r>
            <a:r>
              <a:rPr lang="en-US" sz="2000" dirty="0">
                <a:latin typeface="Comic Sans MS"/>
                <a:cs typeface="Comic Sans MS"/>
              </a:rPr>
              <a:t> </a:t>
            </a:r>
            <a:r>
              <a:rPr lang="en-US" sz="2000" dirty="0" smtClean="0">
                <a:latin typeface="Comic Sans MS"/>
                <a:cs typeface="Comic Sans MS"/>
              </a:rPr>
              <a:t>(or </a:t>
            </a:r>
            <a:r>
              <a:rPr lang="en-US" sz="2000" dirty="0">
                <a:latin typeface="Comic Sans MS"/>
                <a:cs typeface="Comic Sans MS"/>
              </a:rPr>
              <a:t>on the order of </a:t>
            </a:r>
            <a:r>
              <a:rPr lang="en-US" sz="2000" dirty="0" smtClean="0">
                <a:latin typeface="Comic Sans MS"/>
                <a:cs typeface="Comic Sans MS"/>
              </a:rPr>
              <a:t>1</a:t>
            </a:r>
            <a:r>
              <a:rPr lang="en-US" sz="2000" baseline="30000" dirty="0" smtClean="0">
                <a:latin typeface="Comic Sans MS"/>
                <a:cs typeface="Comic Sans MS"/>
              </a:rPr>
              <a:t>o</a:t>
            </a:r>
            <a:r>
              <a:rPr lang="en-US" sz="2000" dirty="0" smtClean="0">
                <a:latin typeface="Comic Sans MS"/>
                <a:cs typeface="Comic Sans MS"/>
              </a:rPr>
              <a:t>) </a:t>
            </a:r>
          </a:p>
          <a:p>
            <a:r>
              <a:rPr lang="el-GR" sz="2000" dirty="0" smtClean="0">
                <a:latin typeface="Comic Sans MS"/>
                <a:cs typeface="Comic Sans MS"/>
              </a:rPr>
              <a:t>Θ</a:t>
            </a:r>
            <a:r>
              <a:rPr lang="en-US" sz="2000" dirty="0" smtClean="0">
                <a:latin typeface="Comic Sans MS"/>
                <a:cs typeface="Comic Sans MS"/>
              </a:rPr>
              <a:t> </a:t>
            </a:r>
            <a:r>
              <a:rPr lang="en-US" sz="2000" dirty="0">
                <a:latin typeface="Comic Sans MS"/>
                <a:cs typeface="Comic Sans MS"/>
              </a:rPr>
              <a:t>is angular half-width of the diffraction lobe around the specular </a:t>
            </a:r>
            <a:r>
              <a:rPr lang="en-US" sz="2000" dirty="0" smtClean="0">
                <a:latin typeface="Comic Sans MS"/>
                <a:cs typeface="Comic Sans MS"/>
              </a:rPr>
              <a:t>dir.</a:t>
            </a:r>
            <a:endParaRPr lang="en-US" sz="2000" dirty="0">
              <a:latin typeface="Comic Sans MS"/>
              <a:cs typeface="Comic Sans MS"/>
            </a:endParaRPr>
          </a:p>
        </p:txBody>
      </p:sp>
      <p:pic>
        <p:nvPicPr>
          <p:cNvPr id="3" name="Picture 2" descr="Screen Shot 2017-03-01 at 4.08.27 PM.png"/>
          <p:cNvPicPr>
            <a:picLocks noChangeAspect="1"/>
          </p:cNvPicPr>
          <p:nvPr/>
        </p:nvPicPr>
        <p:blipFill rotWithShape="1">
          <a:blip r:embed="rId2">
            <a:extLst>
              <a:ext uri="{28A0092B-C50C-407E-A947-70E740481C1C}">
                <a14:useLocalDpi xmlns:a14="http://schemas.microsoft.com/office/drawing/2010/main" val="0"/>
              </a:ext>
            </a:extLst>
          </a:blip>
          <a:srcRect l="14970" t="3561" r="13144" b="3933"/>
          <a:stretch/>
        </p:blipFill>
        <p:spPr>
          <a:xfrm rot="5400000">
            <a:off x="3690359" y="1716700"/>
            <a:ext cx="2060844" cy="5265289"/>
          </a:xfrm>
          <a:prstGeom prst="rect">
            <a:avLst/>
          </a:prstGeom>
        </p:spPr>
      </p:pic>
      <p:sp>
        <p:nvSpPr>
          <p:cNvPr id="2" name="TextBox 1"/>
          <p:cNvSpPr txBox="1"/>
          <p:nvPr/>
        </p:nvSpPr>
        <p:spPr>
          <a:xfrm>
            <a:off x="876300" y="5225878"/>
            <a:ext cx="2239866" cy="307777"/>
          </a:xfrm>
          <a:prstGeom prst="rect">
            <a:avLst/>
          </a:prstGeom>
          <a:noFill/>
        </p:spPr>
        <p:txBody>
          <a:bodyPr wrap="none" rtlCol="0">
            <a:spAutoFit/>
          </a:bodyPr>
          <a:lstStyle/>
          <a:p>
            <a:r>
              <a:rPr lang="en-US" sz="1400" i="1" dirty="0" smtClean="0"/>
              <a:t>from Crawford, 1968 p. 486</a:t>
            </a:r>
            <a:endParaRPr lang="en-US" sz="1400" i="1" dirty="0"/>
          </a:p>
        </p:txBody>
      </p:sp>
    </p:spTree>
    <p:extLst>
      <p:ext uri="{BB962C8B-B14F-4D97-AF65-F5344CB8AC3E}">
        <p14:creationId xmlns:p14="http://schemas.microsoft.com/office/powerpoint/2010/main" val="10665938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403" y="-99832"/>
            <a:ext cx="6858000" cy="6858000"/>
          </a:xfrm>
          <a:prstGeom prst="rect">
            <a:avLst/>
          </a:prstGeom>
        </p:spPr>
      </p:pic>
      <p:sp>
        <p:nvSpPr>
          <p:cNvPr id="9" name="TextBox 8"/>
          <p:cNvSpPr txBox="1"/>
          <p:nvPr/>
        </p:nvSpPr>
        <p:spPr>
          <a:xfrm>
            <a:off x="1057403" y="81730"/>
            <a:ext cx="7100021" cy="830997"/>
          </a:xfrm>
          <a:prstGeom prst="rect">
            <a:avLst/>
          </a:prstGeom>
          <a:noFill/>
        </p:spPr>
        <p:txBody>
          <a:bodyPr wrap="none" rtlCol="0">
            <a:spAutoFit/>
          </a:bodyPr>
          <a:lstStyle/>
          <a:p>
            <a:r>
              <a:rPr lang="en-US" sz="2400" b="1" dirty="0" smtClean="0">
                <a:latin typeface="Comic Sans MS"/>
                <a:cs typeface="Comic Sans MS"/>
              </a:rPr>
              <a:t>Observed Latitudes of Glints vs. Theoretical</a:t>
            </a:r>
          </a:p>
          <a:p>
            <a:r>
              <a:rPr lang="en-US" sz="2400" b="1" dirty="0" smtClean="0">
                <a:latin typeface="Comic Sans MS"/>
                <a:cs typeface="Comic Sans MS"/>
              </a:rPr>
              <a:t> Locations of Specular Reflection (gray curve)</a:t>
            </a:r>
            <a:endParaRPr lang="en-US" sz="2400" b="1" dirty="0">
              <a:latin typeface="Comic Sans MS"/>
              <a:cs typeface="Comic Sans MS"/>
            </a:endParaRPr>
          </a:p>
        </p:txBody>
      </p:sp>
    </p:spTree>
    <p:extLst>
      <p:ext uri="{BB962C8B-B14F-4D97-AF65-F5344CB8AC3E}">
        <p14:creationId xmlns:p14="http://schemas.microsoft.com/office/powerpoint/2010/main" val="31908499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2"/>
            <a:ext cx="8229600" cy="738799"/>
          </a:xfrm>
        </p:spPr>
        <p:txBody>
          <a:bodyPr>
            <a:normAutofit/>
          </a:bodyPr>
          <a:lstStyle/>
          <a:p>
            <a:r>
              <a:rPr lang="en-US" sz="3200" b="1" dirty="0" err="1" smtClean="0">
                <a:latin typeface="Comic Sans MS"/>
                <a:cs typeface="Comic Sans MS"/>
              </a:rPr>
              <a:t>Coplanarity</a:t>
            </a:r>
            <a:r>
              <a:rPr lang="en-US" sz="3200" b="1" dirty="0" smtClean="0">
                <a:latin typeface="Comic Sans MS"/>
                <a:cs typeface="Comic Sans MS"/>
              </a:rPr>
              <a:t> at one pixel</a:t>
            </a:r>
            <a:endParaRPr lang="en-US" sz="3200" b="1" dirty="0">
              <a:latin typeface="Comic Sans MS"/>
              <a:cs typeface="Comic Sans MS"/>
            </a:endParaRPr>
          </a:p>
        </p:txBody>
      </p:sp>
      <p:sp>
        <p:nvSpPr>
          <p:cNvPr id="3" name="Content Placeholder 2"/>
          <p:cNvSpPr>
            <a:spLocks noGrp="1"/>
          </p:cNvSpPr>
          <p:nvPr>
            <p:ph idx="1"/>
          </p:nvPr>
        </p:nvSpPr>
        <p:spPr>
          <a:xfrm>
            <a:off x="457200" y="734918"/>
            <a:ext cx="8001984" cy="3201184"/>
          </a:xfrm>
        </p:spPr>
        <p:txBody>
          <a:bodyPr>
            <a:normAutofit/>
          </a:bodyPr>
          <a:lstStyle/>
          <a:p>
            <a:pPr marL="0" indent="0">
              <a:buNone/>
            </a:pPr>
            <a:r>
              <a:rPr lang="en-US" sz="2000" dirty="0">
                <a:latin typeface="Comic Sans MS"/>
                <a:cs typeface="Comic Sans MS"/>
              </a:rPr>
              <a:t>S</a:t>
            </a:r>
            <a:r>
              <a:rPr lang="en-US" sz="2000" dirty="0" smtClean="0">
                <a:latin typeface="Comic Sans MS"/>
                <a:cs typeface="Comic Sans MS"/>
              </a:rPr>
              <a:t>olar </a:t>
            </a:r>
            <a:r>
              <a:rPr lang="en-US" sz="2000" dirty="0">
                <a:latin typeface="Comic Sans MS"/>
                <a:cs typeface="Comic Sans MS"/>
              </a:rPr>
              <a:t>zenith angle (SZA) and </a:t>
            </a:r>
            <a:r>
              <a:rPr lang="en-US" sz="2000" dirty="0" smtClean="0">
                <a:latin typeface="Comic Sans MS"/>
                <a:cs typeface="Comic Sans MS"/>
              </a:rPr>
              <a:t>vehicle zenith </a:t>
            </a:r>
            <a:r>
              <a:rPr lang="en-US" sz="2000" dirty="0">
                <a:latin typeface="Comic Sans MS"/>
                <a:cs typeface="Comic Sans MS"/>
              </a:rPr>
              <a:t>angle (VZA</a:t>
            </a:r>
            <a:r>
              <a:rPr lang="en-US" sz="2000" dirty="0" smtClean="0">
                <a:latin typeface="Comic Sans MS"/>
                <a:cs typeface="Comic Sans MS"/>
              </a:rPr>
              <a:t>) add up to </a:t>
            </a:r>
            <a:r>
              <a:rPr lang="en-US" sz="2000" dirty="0">
                <a:latin typeface="Comic Sans MS"/>
                <a:cs typeface="Comic Sans MS"/>
              </a:rPr>
              <a:t>the Sun-Earth-Vehicle (SEV) vertex </a:t>
            </a:r>
            <a:r>
              <a:rPr lang="en-US" sz="2000" dirty="0" smtClean="0">
                <a:latin typeface="Comic Sans MS"/>
                <a:cs typeface="Comic Sans MS"/>
              </a:rPr>
              <a:t>angle at the specular pixel.  </a:t>
            </a:r>
          </a:p>
          <a:p>
            <a:pPr marL="0" indent="0">
              <a:buNone/>
            </a:pPr>
            <a:endParaRPr lang="en-US" sz="2000" dirty="0" smtClean="0">
              <a:latin typeface="Comic Sans MS"/>
              <a:cs typeface="Comic Sans MS"/>
            </a:endParaRPr>
          </a:p>
          <a:p>
            <a:pPr marL="0" indent="0">
              <a:buNone/>
            </a:pPr>
            <a:r>
              <a:rPr lang="en-US" sz="2000" dirty="0" smtClean="0">
                <a:latin typeface="Comic Sans MS"/>
                <a:cs typeface="Comic Sans MS"/>
              </a:rPr>
              <a:t>Zenith direction </a:t>
            </a:r>
            <a:r>
              <a:rPr lang="en-US" sz="2000" dirty="0">
                <a:latin typeface="Comic Sans MS"/>
                <a:cs typeface="Comic Sans MS"/>
              </a:rPr>
              <a:t>is along </a:t>
            </a:r>
            <a:r>
              <a:rPr lang="en-US" sz="2000" dirty="0" smtClean="0">
                <a:latin typeface="Comic Sans MS"/>
                <a:cs typeface="Comic Sans MS"/>
              </a:rPr>
              <a:t>normal </a:t>
            </a:r>
            <a:r>
              <a:rPr lang="en-US" sz="2000" dirty="0">
                <a:latin typeface="Comic Sans MS"/>
                <a:cs typeface="Comic Sans MS"/>
              </a:rPr>
              <a:t>to a given </a:t>
            </a:r>
            <a:r>
              <a:rPr lang="en-US" sz="2000" dirty="0" smtClean="0">
                <a:latin typeface="Comic Sans MS"/>
                <a:cs typeface="Comic Sans MS"/>
              </a:rPr>
              <a:t>Earth pixel but </a:t>
            </a:r>
            <a:r>
              <a:rPr lang="en-US" sz="2000" dirty="0">
                <a:latin typeface="Comic Sans MS"/>
                <a:cs typeface="Comic Sans MS"/>
              </a:rPr>
              <a:t>the three vectors do not </a:t>
            </a:r>
            <a:r>
              <a:rPr lang="en-US" sz="2000" dirty="0" smtClean="0">
                <a:latin typeface="Comic Sans MS"/>
                <a:cs typeface="Comic Sans MS"/>
              </a:rPr>
              <a:t>necessarily lie </a:t>
            </a:r>
            <a:r>
              <a:rPr lang="en-US" sz="2000" dirty="0">
                <a:latin typeface="Comic Sans MS"/>
                <a:cs typeface="Comic Sans MS"/>
              </a:rPr>
              <a:t>in the same plane. </a:t>
            </a:r>
            <a:r>
              <a:rPr lang="en-US" sz="2000" dirty="0" smtClean="0">
                <a:latin typeface="Comic Sans MS"/>
                <a:cs typeface="Comic Sans MS"/>
              </a:rPr>
              <a:t>             SEV </a:t>
            </a:r>
            <a:r>
              <a:rPr lang="en-US" sz="2000" dirty="0">
                <a:latin typeface="Comic Sans MS"/>
                <a:cs typeface="Comic Sans MS"/>
              </a:rPr>
              <a:t>triangle does not necessarily contain the </a:t>
            </a:r>
            <a:r>
              <a:rPr lang="en-US" sz="2000" dirty="0" smtClean="0">
                <a:latin typeface="Comic Sans MS"/>
                <a:cs typeface="Comic Sans MS"/>
              </a:rPr>
              <a:t>normal</a:t>
            </a:r>
            <a:r>
              <a:rPr lang="en-US" sz="2000" dirty="0">
                <a:latin typeface="Comic Sans MS"/>
                <a:cs typeface="Comic Sans MS"/>
              </a:rPr>
              <a:t>.</a:t>
            </a:r>
            <a:r>
              <a:rPr lang="en-US" sz="2000" dirty="0" smtClean="0">
                <a:latin typeface="Comic Sans MS"/>
                <a:cs typeface="Comic Sans MS"/>
              </a:rPr>
              <a:t> </a:t>
            </a:r>
          </a:p>
          <a:p>
            <a:pPr marL="0" indent="0">
              <a:buNone/>
            </a:pPr>
            <a:endParaRPr lang="en-US" sz="2000" dirty="0" smtClean="0">
              <a:latin typeface="Comic Sans MS"/>
              <a:cs typeface="Comic Sans MS"/>
            </a:endParaRPr>
          </a:p>
          <a:p>
            <a:pPr marL="0" indent="0">
              <a:buNone/>
            </a:pPr>
            <a:r>
              <a:rPr lang="en-US" sz="2000" dirty="0" err="1" smtClean="0">
                <a:latin typeface="Comic Sans MS"/>
                <a:cs typeface="Comic Sans MS"/>
              </a:rPr>
              <a:t>Coplanarity</a:t>
            </a:r>
            <a:r>
              <a:rPr lang="en-US" sz="2000" dirty="0" smtClean="0">
                <a:latin typeface="Comic Sans MS"/>
                <a:cs typeface="Comic Sans MS"/>
              </a:rPr>
              <a:t> requires SZA </a:t>
            </a:r>
            <a:r>
              <a:rPr lang="en-US" sz="2000" dirty="0">
                <a:latin typeface="Comic Sans MS"/>
                <a:cs typeface="Comic Sans MS"/>
              </a:rPr>
              <a:t>+ VZA = </a:t>
            </a:r>
            <a:r>
              <a:rPr lang="en-US" sz="2000" dirty="0" smtClean="0">
                <a:latin typeface="Comic Sans MS"/>
                <a:cs typeface="Comic Sans MS"/>
              </a:rPr>
              <a:t>SEV and it was confirmed by the data.</a:t>
            </a:r>
            <a:endParaRPr lang="en-US" sz="2000" dirty="0">
              <a:latin typeface="Comic Sans MS"/>
              <a:cs typeface="Comic Sans MS"/>
            </a:endParaRPr>
          </a:p>
        </p:txBody>
      </p:sp>
      <p:grpSp>
        <p:nvGrpSpPr>
          <p:cNvPr id="4" name="Group 3"/>
          <p:cNvGrpSpPr>
            <a:grpSpLocks noChangeAspect="1"/>
          </p:cNvGrpSpPr>
          <p:nvPr/>
        </p:nvGrpSpPr>
        <p:grpSpPr>
          <a:xfrm>
            <a:off x="3250833" y="3246268"/>
            <a:ext cx="2904639" cy="3393780"/>
            <a:chOff x="2963651" y="2183687"/>
            <a:chExt cx="3218184" cy="3760156"/>
          </a:xfrm>
        </p:grpSpPr>
        <p:sp>
          <p:nvSpPr>
            <p:cNvPr id="5" name="Parallelogram 4"/>
            <p:cNvSpPr/>
            <p:nvPr/>
          </p:nvSpPr>
          <p:spPr>
            <a:xfrm>
              <a:off x="3680546" y="5607465"/>
              <a:ext cx="1647568" cy="336378"/>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963651" y="2183687"/>
              <a:ext cx="3218184" cy="3591967"/>
              <a:chOff x="3988000" y="4584086"/>
              <a:chExt cx="1361407" cy="2019905"/>
            </a:xfrm>
          </p:grpSpPr>
          <p:cxnSp>
            <p:nvCxnSpPr>
              <p:cNvPr id="7" name="Straight Arrow Connector 6"/>
              <p:cNvCxnSpPr/>
              <p:nvPr/>
            </p:nvCxnSpPr>
            <p:spPr>
              <a:xfrm flipH="1" flipV="1">
                <a:off x="4131703" y="5435591"/>
                <a:ext cx="474258" cy="116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988000" y="4584086"/>
                <a:ext cx="1361407" cy="2019905"/>
                <a:chOff x="3988000" y="4584086"/>
                <a:chExt cx="1361407" cy="2019905"/>
              </a:xfrm>
            </p:grpSpPr>
            <p:cxnSp>
              <p:nvCxnSpPr>
                <p:cNvPr id="9" name="Straight Arrow Connector 8"/>
                <p:cNvCxnSpPr/>
                <p:nvPr/>
              </p:nvCxnSpPr>
              <p:spPr>
                <a:xfrm flipH="1">
                  <a:off x="4639796" y="5491229"/>
                  <a:ext cx="474258" cy="1112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622372" y="4584086"/>
                  <a:ext cx="0" cy="193523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77639" y="5435591"/>
                  <a:ext cx="293335" cy="243706"/>
                </a:xfrm>
                <a:prstGeom prst="rect">
                  <a:avLst/>
                </a:prstGeom>
                <a:noFill/>
              </p:spPr>
              <p:txBody>
                <a:bodyPr wrap="none" rtlCol="0">
                  <a:spAutoFit/>
                </a:bodyPr>
                <a:lstStyle/>
                <a:p>
                  <a:r>
                    <a:rPr lang="en-US" sz="1400" b="1" dirty="0" smtClean="0"/>
                    <a:t>VZA</a:t>
                  </a:r>
                  <a:endParaRPr lang="en-US" sz="1400" b="1" dirty="0"/>
                </a:p>
              </p:txBody>
            </p:sp>
            <p:sp>
              <p:nvSpPr>
                <p:cNvPr id="12" name="TextBox 11"/>
                <p:cNvSpPr txBox="1"/>
                <p:nvPr/>
              </p:nvSpPr>
              <p:spPr>
                <a:xfrm>
                  <a:off x="4710197" y="5491229"/>
                  <a:ext cx="278056" cy="243706"/>
                </a:xfrm>
                <a:prstGeom prst="rect">
                  <a:avLst/>
                </a:prstGeom>
                <a:noFill/>
              </p:spPr>
              <p:txBody>
                <a:bodyPr wrap="none" rtlCol="0">
                  <a:spAutoFit/>
                </a:bodyPr>
                <a:lstStyle/>
                <a:p>
                  <a:r>
                    <a:rPr lang="en-US" sz="1400" b="1" dirty="0"/>
                    <a:t>S</a:t>
                  </a:r>
                  <a:r>
                    <a:rPr lang="en-US" sz="1400" b="1" dirty="0" smtClean="0"/>
                    <a:t>ZA</a:t>
                  </a:r>
                  <a:endParaRPr lang="en-US" sz="1400" b="1" dirty="0"/>
                </a:p>
              </p:txBody>
            </p:sp>
            <p:sp>
              <p:nvSpPr>
                <p:cNvPr id="13" name="TextBox 12"/>
                <p:cNvSpPr txBox="1"/>
                <p:nvPr/>
              </p:nvSpPr>
              <p:spPr>
                <a:xfrm>
                  <a:off x="4420038" y="5949756"/>
                  <a:ext cx="463497" cy="406240"/>
                </a:xfrm>
                <a:prstGeom prst="rect">
                  <a:avLst/>
                </a:prstGeom>
                <a:noFill/>
              </p:spPr>
              <p:txBody>
                <a:bodyPr wrap="none" rtlCol="0">
                  <a:spAutoFit/>
                </a:bodyPr>
                <a:lstStyle/>
                <a:p>
                  <a:r>
                    <a:rPr lang="en-US" sz="1400" b="1" dirty="0" smtClean="0"/>
                    <a:t>SEV</a:t>
                  </a:r>
                  <a:endParaRPr lang="en-US" sz="1400" b="1" dirty="0"/>
                </a:p>
              </p:txBody>
            </p:sp>
            <p:sp>
              <p:nvSpPr>
                <p:cNvPr id="14" name="Sun 13"/>
                <p:cNvSpPr/>
                <p:nvPr/>
              </p:nvSpPr>
              <p:spPr>
                <a:xfrm>
                  <a:off x="5017294" y="5136770"/>
                  <a:ext cx="332113" cy="318185"/>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5" name="Extract 14"/>
                <p:cNvSpPr/>
                <p:nvPr/>
              </p:nvSpPr>
              <p:spPr>
                <a:xfrm>
                  <a:off x="3988000" y="5062163"/>
                  <a:ext cx="263215" cy="349238"/>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8048456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9481" y="5294005"/>
            <a:ext cx="2929007" cy="584776"/>
          </a:xfrm>
          <a:prstGeom prst="rect">
            <a:avLst/>
          </a:prstGeom>
          <a:noFill/>
        </p:spPr>
        <p:txBody>
          <a:bodyPr wrap="none" rtlCol="0">
            <a:spAutoFit/>
          </a:bodyPr>
          <a:lstStyle/>
          <a:p>
            <a:r>
              <a:rPr lang="en-US" sz="3200" b="1" dirty="0" smtClean="0"/>
              <a:t>SZA + VZA = SEV</a:t>
            </a:r>
          </a:p>
        </p:txBody>
      </p:sp>
      <p:pic>
        <p:nvPicPr>
          <p:cNvPr id="2" name="Picture 1"/>
          <p:cNvPicPr>
            <a:picLocks noChangeAspect="1"/>
          </p:cNvPicPr>
          <p:nvPr/>
        </p:nvPicPr>
        <p:blipFill rotWithShape="1">
          <a:blip r:embed="rId2"/>
          <a:srcRect t="15659"/>
          <a:stretch/>
        </p:blipFill>
        <p:spPr>
          <a:xfrm>
            <a:off x="4973035" y="1071848"/>
            <a:ext cx="4102631" cy="3856076"/>
          </a:xfrm>
          <a:prstGeom prst="rect">
            <a:avLst/>
          </a:prstGeom>
        </p:spPr>
      </p:pic>
      <p:sp>
        <p:nvSpPr>
          <p:cNvPr id="7" name="TextBox 6"/>
          <p:cNvSpPr txBox="1"/>
          <p:nvPr/>
        </p:nvSpPr>
        <p:spPr>
          <a:xfrm>
            <a:off x="5700167" y="5323001"/>
            <a:ext cx="3019777" cy="584776"/>
          </a:xfrm>
          <a:prstGeom prst="rect">
            <a:avLst/>
          </a:prstGeom>
          <a:noFill/>
        </p:spPr>
        <p:txBody>
          <a:bodyPr wrap="none" rtlCol="0">
            <a:spAutoFit/>
          </a:bodyPr>
          <a:lstStyle/>
          <a:p>
            <a:r>
              <a:rPr lang="en-US" sz="3200" b="1" dirty="0" smtClean="0"/>
              <a:t>SAA = VAA ± 180</a:t>
            </a:r>
            <a:endParaRPr lang="en-US" sz="3200" b="1" dirty="0"/>
          </a:p>
        </p:txBody>
      </p:sp>
      <p:pic>
        <p:nvPicPr>
          <p:cNvPr id="4" name="Picture 3"/>
          <p:cNvPicPr>
            <a:picLocks noChangeAspect="1"/>
          </p:cNvPicPr>
          <p:nvPr/>
        </p:nvPicPr>
        <p:blipFill>
          <a:blip r:embed="rId3"/>
          <a:stretch>
            <a:fillRect/>
          </a:stretch>
        </p:blipFill>
        <p:spPr>
          <a:xfrm>
            <a:off x="267043" y="760982"/>
            <a:ext cx="4541161" cy="4301181"/>
          </a:xfrm>
          <a:prstGeom prst="rect">
            <a:avLst/>
          </a:prstGeom>
        </p:spPr>
      </p:pic>
      <p:grpSp>
        <p:nvGrpSpPr>
          <p:cNvPr id="23" name="Group 22"/>
          <p:cNvGrpSpPr>
            <a:grpSpLocks noChangeAspect="1"/>
          </p:cNvGrpSpPr>
          <p:nvPr/>
        </p:nvGrpSpPr>
        <p:grpSpPr>
          <a:xfrm>
            <a:off x="4028798" y="5037762"/>
            <a:ext cx="1371092" cy="1601984"/>
            <a:chOff x="2963651" y="2183687"/>
            <a:chExt cx="3218184" cy="3760156"/>
          </a:xfrm>
        </p:grpSpPr>
        <p:sp>
          <p:nvSpPr>
            <p:cNvPr id="24" name="Parallelogram 23"/>
            <p:cNvSpPr/>
            <p:nvPr/>
          </p:nvSpPr>
          <p:spPr>
            <a:xfrm>
              <a:off x="3680546" y="5607465"/>
              <a:ext cx="1647568" cy="336378"/>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2963651" y="2183687"/>
              <a:ext cx="3218184" cy="3591967"/>
              <a:chOff x="3988000" y="4584086"/>
              <a:chExt cx="1361407" cy="2019905"/>
            </a:xfrm>
          </p:grpSpPr>
          <p:cxnSp>
            <p:nvCxnSpPr>
              <p:cNvPr id="26" name="Straight Arrow Connector 25"/>
              <p:cNvCxnSpPr/>
              <p:nvPr/>
            </p:nvCxnSpPr>
            <p:spPr>
              <a:xfrm flipH="1" flipV="1">
                <a:off x="4131703" y="5435591"/>
                <a:ext cx="474258" cy="116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3988000" y="4584086"/>
                <a:ext cx="1361407" cy="2019905"/>
                <a:chOff x="3988000" y="4584086"/>
                <a:chExt cx="1361407" cy="2019905"/>
              </a:xfrm>
            </p:grpSpPr>
            <p:cxnSp>
              <p:nvCxnSpPr>
                <p:cNvPr id="28" name="Straight Arrow Connector 27"/>
                <p:cNvCxnSpPr/>
                <p:nvPr/>
              </p:nvCxnSpPr>
              <p:spPr>
                <a:xfrm flipH="1">
                  <a:off x="4639796" y="5491229"/>
                  <a:ext cx="474258" cy="1112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22372" y="4584086"/>
                  <a:ext cx="0" cy="193523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177639" y="5435591"/>
                  <a:ext cx="293335" cy="243706"/>
                </a:xfrm>
                <a:prstGeom prst="rect">
                  <a:avLst/>
                </a:prstGeom>
                <a:noFill/>
              </p:spPr>
              <p:txBody>
                <a:bodyPr wrap="none" rtlCol="0">
                  <a:spAutoFit/>
                </a:bodyPr>
                <a:lstStyle/>
                <a:p>
                  <a:r>
                    <a:rPr lang="en-US" sz="1400" b="1" dirty="0" smtClean="0"/>
                    <a:t>VZA</a:t>
                  </a:r>
                  <a:endParaRPr lang="en-US" sz="1400" b="1" dirty="0"/>
                </a:p>
              </p:txBody>
            </p:sp>
            <p:sp>
              <p:nvSpPr>
                <p:cNvPr id="31" name="TextBox 30"/>
                <p:cNvSpPr txBox="1"/>
                <p:nvPr/>
              </p:nvSpPr>
              <p:spPr>
                <a:xfrm>
                  <a:off x="4710197" y="5491229"/>
                  <a:ext cx="278056" cy="243706"/>
                </a:xfrm>
                <a:prstGeom prst="rect">
                  <a:avLst/>
                </a:prstGeom>
                <a:noFill/>
              </p:spPr>
              <p:txBody>
                <a:bodyPr wrap="none" rtlCol="0">
                  <a:spAutoFit/>
                </a:bodyPr>
                <a:lstStyle/>
                <a:p>
                  <a:r>
                    <a:rPr lang="en-US" sz="1400" b="1" dirty="0"/>
                    <a:t>S</a:t>
                  </a:r>
                  <a:r>
                    <a:rPr lang="en-US" sz="1400" b="1" dirty="0" smtClean="0"/>
                    <a:t>ZA</a:t>
                  </a:r>
                  <a:endParaRPr lang="en-US" sz="1400" b="1" dirty="0"/>
                </a:p>
              </p:txBody>
            </p:sp>
            <p:sp>
              <p:nvSpPr>
                <p:cNvPr id="32" name="TextBox 31"/>
                <p:cNvSpPr txBox="1"/>
                <p:nvPr/>
              </p:nvSpPr>
              <p:spPr>
                <a:xfrm>
                  <a:off x="4420038" y="5949756"/>
                  <a:ext cx="463497" cy="406240"/>
                </a:xfrm>
                <a:prstGeom prst="rect">
                  <a:avLst/>
                </a:prstGeom>
                <a:noFill/>
              </p:spPr>
              <p:txBody>
                <a:bodyPr wrap="none" rtlCol="0">
                  <a:spAutoFit/>
                </a:bodyPr>
                <a:lstStyle/>
                <a:p>
                  <a:r>
                    <a:rPr lang="en-US" sz="1400" b="1" dirty="0" smtClean="0"/>
                    <a:t>SEV</a:t>
                  </a:r>
                  <a:endParaRPr lang="en-US" sz="1400" b="1" dirty="0"/>
                </a:p>
              </p:txBody>
            </p:sp>
            <p:sp>
              <p:nvSpPr>
                <p:cNvPr id="33" name="Sun 32"/>
                <p:cNvSpPr/>
                <p:nvPr/>
              </p:nvSpPr>
              <p:spPr>
                <a:xfrm>
                  <a:off x="5017294" y="5136770"/>
                  <a:ext cx="332113" cy="318185"/>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34" name="Extract 33"/>
                <p:cNvSpPr/>
                <p:nvPr/>
              </p:nvSpPr>
              <p:spPr>
                <a:xfrm>
                  <a:off x="3988000" y="5062163"/>
                  <a:ext cx="263215" cy="349238"/>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35" name="TextBox 34"/>
          <p:cNvSpPr txBox="1"/>
          <p:nvPr/>
        </p:nvSpPr>
        <p:spPr>
          <a:xfrm>
            <a:off x="4119974" y="205555"/>
            <a:ext cx="1459053" cy="584776"/>
          </a:xfrm>
          <a:prstGeom prst="rect">
            <a:avLst/>
          </a:prstGeom>
          <a:noFill/>
        </p:spPr>
        <p:txBody>
          <a:bodyPr wrap="none" rtlCol="0">
            <a:spAutoFit/>
          </a:bodyPr>
          <a:lstStyle/>
          <a:p>
            <a:r>
              <a:rPr lang="en-US" sz="3200" b="1" dirty="0" smtClean="0">
                <a:latin typeface="Comic Sans MS"/>
                <a:cs typeface="Comic Sans MS"/>
              </a:rPr>
              <a:t>Angles</a:t>
            </a:r>
            <a:endParaRPr lang="en-US" sz="3200" b="1" dirty="0">
              <a:latin typeface="Comic Sans MS"/>
              <a:cs typeface="Comic Sans MS"/>
            </a:endParaRPr>
          </a:p>
        </p:txBody>
      </p:sp>
      <p:sp>
        <p:nvSpPr>
          <p:cNvPr id="5" name="TextBox 4"/>
          <p:cNvSpPr txBox="1"/>
          <p:nvPr/>
        </p:nvSpPr>
        <p:spPr>
          <a:xfrm>
            <a:off x="421624" y="6118593"/>
            <a:ext cx="3392575" cy="584776"/>
          </a:xfrm>
          <a:prstGeom prst="rect">
            <a:avLst/>
          </a:prstGeom>
          <a:noFill/>
        </p:spPr>
        <p:txBody>
          <a:bodyPr wrap="none" rtlCol="0">
            <a:spAutoFit/>
          </a:bodyPr>
          <a:lstStyle/>
          <a:p>
            <a:r>
              <a:rPr lang="en-US" sz="1600" dirty="0" smtClean="0"/>
              <a:t>SZA = solar zenith angle</a:t>
            </a:r>
          </a:p>
          <a:p>
            <a:r>
              <a:rPr lang="en-US" sz="1600" dirty="0" smtClean="0"/>
              <a:t>VZA = viewing (or vehicle) zenith angle</a:t>
            </a:r>
          </a:p>
        </p:txBody>
      </p:sp>
      <p:sp>
        <p:nvSpPr>
          <p:cNvPr id="36" name="TextBox 35"/>
          <p:cNvSpPr txBox="1"/>
          <p:nvPr/>
        </p:nvSpPr>
        <p:spPr>
          <a:xfrm>
            <a:off x="6299816" y="6118593"/>
            <a:ext cx="2592777" cy="584776"/>
          </a:xfrm>
          <a:prstGeom prst="rect">
            <a:avLst/>
          </a:prstGeom>
          <a:noFill/>
        </p:spPr>
        <p:txBody>
          <a:bodyPr wrap="none" rtlCol="0">
            <a:spAutoFit/>
          </a:bodyPr>
          <a:lstStyle/>
          <a:p>
            <a:r>
              <a:rPr lang="en-US" sz="1600" dirty="0" smtClean="0"/>
              <a:t>SAA </a:t>
            </a:r>
            <a:r>
              <a:rPr lang="en-US" sz="1600" dirty="0"/>
              <a:t>= solar </a:t>
            </a:r>
            <a:r>
              <a:rPr lang="en-US" sz="1600" dirty="0" smtClean="0"/>
              <a:t>azimuth angle</a:t>
            </a:r>
          </a:p>
          <a:p>
            <a:r>
              <a:rPr lang="en-US" sz="1600" dirty="0" smtClean="0"/>
              <a:t>VAA </a:t>
            </a:r>
            <a:r>
              <a:rPr lang="en-US" sz="1600" dirty="0"/>
              <a:t>= </a:t>
            </a:r>
            <a:r>
              <a:rPr lang="en-US" sz="1600" dirty="0" smtClean="0"/>
              <a:t>viewing azimuth angle</a:t>
            </a:r>
            <a:endParaRPr lang="en-US" sz="1600" dirty="0"/>
          </a:p>
        </p:txBody>
      </p:sp>
    </p:spTree>
    <p:extLst>
      <p:ext uri="{BB962C8B-B14F-4D97-AF65-F5344CB8AC3E}">
        <p14:creationId xmlns:p14="http://schemas.microsoft.com/office/powerpoint/2010/main" val="28608056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093"/>
            <a:ext cx="8943541" cy="1033150"/>
          </a:xfrm>
        </p:spPr>
        <p:txBody>
          <a:bodyPr>
            <a:normAutofit fontScale="90000"/>
          </a:bodyPr>
          <a:lstStyle/>
          <a:p>
            <a:r>
              <a:rPr lang="en-US" sz="3600" b="1" dirty="0" smtClean="0">
                <a:latin typeface="Comic Sans MS"/>
                <a:cs typeface="Comic Sans MS"/>
              </a:rPr>
              <a:t>Cloud altitude from </a:t>
            </a:r>
            <a:br>
              <a:rPr lang="en-US" sz="3600" b="1" dirty="0" smtClean="0">
                <a:latin typeface="Comic Sans MS"/>
                <a:cs typeface="Comic Sans MS"/>
              </a:rPr>
            </a:br>
            <a:r>
              <a:rPr lang="en-US" sz="3600" b="1" dirty="0" smtClean="0">
                <a:latin typeface="Comic Sans MS"/>
                <a:cs typeface="Comic Sans MS"/>
              </a:rPr>
              <a:t>oxygen absorption measurements</a:t>
            </a:r>
            <a:endParaRPr lang="en-US" sz="3600" b="1" dirty="0">
              <a:latin typeface="Comic Sans MS"/>
              <a:cs typeface="Comic Sans MS"/>
            </a:endParaRPr>
          </a:p>
        </p:txBody>
      </p:sp>
      <p:sp>
        <p:nvSpPr>
          <p:cNvPr id="7" name="TextBox 6"/>
          <p:cNvSpPr txBox="1"/>
          <p:nvPr/>
        </p:nvSpPr>
        <p:spPr>
          <a:xfrm>
            <a:off x="1706977" y="1315982"/>
            <a:ext cx="1591718" cy="400110"/>
          </a:xfrm>
          <a:prstGeom prst="rect">
            <a:avLst/>
          </a:prstGeom>
          <a:noFill/>
        </p:spPr>
        <p:txBody>
          <a:bodyPr wrap="none" rtlCol="0">
            <a:spAutoFit/>
          </a:bodyPr>
          <a:lstStyle/>
          <a:p>
            <a:r>
              <a:rPr lang="en-US" sz="2000" b="1" dirty="0" smtClean="0">
                <a:cs typeface="Comic Sans MS"/>
              </a:rPr>
              <a:t>Observations</a:t>
            </a:r>
            <a:endParaRPr lang="en-US" sz="2000" b="1" dirty="0">
              <a:cs typeface="Comic Sans MS"/>
            </a:endParaRPr>
          </a:p>
        </p:txBody>
      </p:sp>
      <p:cxnSp>
        <p:nvCxnSpPr>
          <p:cNvPr id="12" name="Straight Connector 11"/>
          <p:cNvCxnSpPr/>
          <p:nvPr/>
        </p:nvCxnSpPr>
        <p:spPr>
          <a:xfrm>
            <a:off x="1919421" y="2743154"/>
            <a:ext cx="0" cy="2914650"/>
          </a:xfrm>
          <a:prstGeom prst="line">
            <a:avLst/>
          </a:prstGeom>
          <a:ln w="635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57768" y="2580172"/>
            <a:ext cx="7144" cy="3143250"/>
          </a:xfrm>
          <a:prstGeom prst="line">
            <a:avLst/>
          </a:prstGeom>
          <a:ln w="635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13551" y="6757913"/>
            <a:ext cx="3881592" cy="369332"/>
          </a:xfrm>
          <a:prstGeom prst="rect">
            <a:avLst/>
          </a:prstGeom>
          <a:noFill/>
        </p:spPr>
        <p:txBody>
          <a:bodyPr wrap="none" rtlCol="0">
            <a:spAutoFit/>
          </a:bodyPr>
          <a:lstStyle/>
          <a:p>
            <a:r>
              <a:rPr lang="en-US" dirty="0" smtClean="0">
                <a:latin typeface="Comic Sans MS"/>
                <a:cs typeface="Comic Sans MS"/>
              </a:rPr>
              <a:t>← Low altitude</a:t>
            </a:r>
            <a:r>
              <a:rPr lang="en-US" dirty="0">
                <a:latin typeface="Comic Sans MS"/>
                <a:cs typeface="Comic Sans MS"/>
              </a:rPr>
              <a:t>	</a:t>
            </a:r>
            <a:r>
              <a:rPr lang="en-US" dirty="0" smtClean="0">
                <a:latin typeface="Comic Sans MS"/>
                <a:cs typeface="Comic Sans MS"/>
              </a:rPr>
              <a:t> High altitude  →</a:t>
            </a:r>
            <a:endParaRPr lang="en-US" dirty="0">
              <a:latin typeface="Comic Sans MS"/>
              <a:cs typeface="Comic Sans MS"/>
            </a:endParaRPr>
          </a:p>
        </p:txBody>
      </p:sp>
      <p:grpSp>
        <p:nvGrpSpPr>
          <p:cNvPr id="28" name="Group 27"/>
          <p:cNvGrpSpPr/>
          <p:nvPr/>
        </p:nvGrpSpPr>
        <p:grpSpPr>
          <a:xfrm>
            <a:off x="0" y="1539867"/>
            <a:ext cx="8943541" cy="5095829"/>
            <a:chOff x="-1" y="1839908"/>
            <a:chExt cx="11924720" cy="5095829"/>
          </a:xfrm>
        </p:grpSpPr>
        <p:sp>
          <p:nvSpPr>
            <p:cNvPr id="17" name="Rectangle 16"/>
            <p:cNvSpPr/>
            <p:nvPr/>
          </p:nvSpPr>
          <p:spPr>
            <a:xfrm>
              <a:off x="6428746" y="2971804"/>
              <a:ext cx="4257675" cy="23574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7658100" y="2589208"/>
              <a:ext cx="1238250" cy="137160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896350" y="2583136"/>
              <a:ext cx="1238250" cy="137160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Sun 19"/>
            <p:cNvSpPr/>
            <p:nvPr/>
          </p:nvSpPr>
          <p:spPr>
            <a:xfrm>
              <a:off x="6955064" y="1839908"/>
              <a:ext cx="762000" cy="743228"/>
            </a:xfrm>
            <a:prstGeom prst="sun">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rot="1740000">
              <a:off x="10256006" y="1951172"/>
              <a:ext cx="279400" cy="5207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644111" y="2064718"/>
              <a:ext cx="1280608" cy="369332"/>
            </a:xfrm>
            <a:prstGeom prst="rect">
              <a:avLst/>
            </a:prstGeom>
            <a:noFill/>
          </p:spPr>
          <p:txBody>
            <a:bodyPr wrap="none" rtlCol="0">
              <a:spAutoFit/>
            </a:bodyPr>
            <a:lstStyle/>
            <a:p>
              <a:r>
                <a:rPr lang="en-US" smtClean="0"/>
                <a:t>DSCOVR</a:t>
              </a:r>
              <a:endParaRPr lang="en-US"/>
            </a:p>
          </p:txBody>
        </p:sp>
        <p:cxnSp>
          <p:nvCxnSpPr>
            <p:cNvPr id="23" name="Straight Arrow Connector 22"/>
            <p:cNvCxnSpPr/>
            <p:nvPr/>
          </p:nvCxnSpPr>
          <p:spPr>
            <a:xfrm>
              <a:off x="7672501" y="2595280"/>
              <a:ext cx="1238250" cy="274320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910751" y="2589208"/>
              <a:ext cx="1238250" cy="274320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 y="6412517"/>
              <a:ext cx="3084734" cy="523220"/>
            </a:xfrm>
            <a:prstGeom prst="rect">
              <a:avLst/>
            </a:prstGeom>
            <a:noFill/>
          </p:spPr>
          <p:txBody>
            <a:bodyPr wrap="square" rtlCol="0">
              <a:spAutoFit/>
            </a:bodyPr>
            <a:lstStyle/>
            <a:p>
              <a:r>
                <a:rPr lang="en-US" sz="1400" dirty="0" smtClean="0">
                  <a:solidFill>
                    <a:schemeClr val="accent4">
                      <a:lumMod val="75000"/>
                    </a:schemeClr>
                  </a:solidFill>
                  <a:latin typeface="Comic Sans MS"/>
                  <a:cs typeface="Comic Sans MS"/>
                </a:rPr>
                <a:t>Surface:  Low reflectance ratio</a:t>
              </a:r>
              <a:endParaRPr lang="en-US" sz="1400" dirty="0">
                <a:solidFill>
                  <a:schemeClr val="accent4">
                    <a:lumMod val="75000"/>
                  </a:schemeClr>
                </a:solidFill>
                <a:latin typeface="Comic Sans MS"/>
                <a:cs typeface="Comic Sans MS"/>
              </a:endParaRPr>
            </a:p>
          </p:txBody>
        </p:sp>
        <p:sp>
          <p:nvSpPr>
            <p:cNvPr id="26" name="TextBox 25"/>
            <p:cNvSpPr txBox="1"/>
            <p:nvPr/>
          </p:nvSpPr>
          <p:spPr>
            <a:xfrm>
              <a:off x="4285912" y="6365536"/>
              <a:ext cx="2796992" cy="523220"/>
            </a:xfrm>
            <a:prstGeom prst="rect">
              <a:avLst/>
            </a:prstGeom>
            <a:noFill/>
            <a:ln>
              <a:noFill/>
            </a:ln>
          </p:spPr>
          <p:txBody>
            <a:bodyPr wrap="square" rtlCol="0">
              <a:spAutoFit/>
            </a:bodyPr>
            <a:lstStyle/>
            <a:p>
              <a:r>
                <a:rPr lang="en-US" sz="1400" dirty="0" smtClean="0">
                  <a:solidFill>
                    <a:schemeClr val="accent6">
                      <a:lumMod val="75000"/>
                    </a:schemeClr>
                  </a:solidFill>
                  <a:latin typeface="Comic Sans MS"/>
                  <a:cs typeface="Comic Sans MS"/>
                </a:rPr>
                <a:t>High cloud:</a:t>
              </a:r>
            </a:p>
            <a:p>
              <a:r>
                <a:rPr lang="en-US" sz="1400" dirty="0" smtClean="0">
                  <a:solidFill>
                    <a:schemeClr val="accent6">
                      <a:lumMod val="75000"/>
                    </a:schemeClr>
                  </a:solidFill>
                  <a:latin typeface="Comic Sans MS"/>
                  <a:cs typeface="Comic Sans MS"/>
                </a:rPr>
                <a:t>High reflectance ratio</a:t>
              </a:r>
              <a:endParaRPr lang="en-US" sz="1400" dirty="0">
                <a:solidFill>
                  <a:schemeClr val="accent6">
                    <a:lumMod val="75000"/>
                  </a:schemeClr>
                </a:solidFill>
                <a:latin typeface="Comic Sans MS"/>
                <a:cs typeface="Comic Sans MS"/>
              </a:endParaRPr>
            </a:p>
          </p:txBody>
        </p:sp>
        <p:sp>
          <p:nvSpPr>
            <p:cNvPr id="27" name="Cloud 26"/>
            <p:cNvSpPr/>
            <p:nvPr/>
          </p:nvSpPr>
          <p:spPr>
            <a:xfrm>
              <a:off x="8448791" y="3957643"/>
              <a:ext cx="880949" cy="19364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821560" y="5029201"/>
            <a:ext cx="3193256" cy="21431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stretch>
            <a:fillRect/>
          </a:stretch>
        </p:blipFill>
        <p:spPr>
          <a:xfrm>
            <a:off x="37421" y="2278981"/>
            <a:ext cx="3931920" cy="4010909"/>
          </a:xfrm>
          <a:prstGeom prst="rect">
            <a:avLst/>
          </a:prstGeom>
        </p:spPr>
      </p:pic>
    </p:spTree>
    <p:extLst>
      <p:ext uri="{BB962C8B-B14F-4D97-AF65-F5344CB8AC3E}">
        <p14:creationId xmlns:p14="http://schemas.microsoft.com/office/powerpoint/2010/main" val="7693532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2896" y="714446"/>
            <a:ext cx="1467068" cy="338554"/>
          </a:xfrm>
          <a:prstGeom prst="rect">
            <a:avLst/>
          </a:prstGeom>
          <a:noFill/>
        </p:spPr>
        <p:txBody>
          <a:bodyPr wrap="none" rtlCol="0">
            <a:spAutoFit/>
          </a:bodyPr>
          <a:lstStyle/>
          <a:p>
            <a:r>
              <a:rPr lang="en-US" sz="1600" b="1" dirty="0" smtClean="0">
                <a:latin typeface="Comic Sans MS"/>
                <a:cs typeface="Comic Sans MS"/>
              </a:rPr>
              <a:t>Observations</a:t>
            </a:r>
            <a:endParaRPr lang="en-US" sz="1600" b="1" dirty="0">
              <a:latin typeface="Comic Sans MS"/>
              <a:cs typeface="Comic Sans MS"/>
            </a:endParaRPr>
          </a:p>
        </p:txBody>
      </p:sp>
      <p:sp>
        <p:nvSpPr>
          <p:cNvPr id="11" name="TextBox 10"/>
          <p:cNvSpPr txBox="1"/>
          <p:nvPr/>
        </p:nvSpPr>
        <p:spPr>
          <a:xfrm>
            <a:off x="6340163" y="714446"/>
            <a:ext cx="1675058" cy="338554"/>
          </a:xfrm>
          <a:prstGeom prst="rect">
            <a:avLst/>
          </a:prstGeom>
          <a:noFill/>
        </p:spPr>
        <p:txBody>
          <a:bodyPr wrap="none" rtlCol="0">
            <a:spAutoFit/>
          </a:bodyPr>
          <a:lstStyle/>
          <a:p>
            <a:r>
              <a:rPr lang="en-US" sz="1600" b="1" dirty="0" smtClean="0">
                <a:latin typeface="Comic Sans MS"/>
                <a:cs typeface="Comic Sans MS"/>
              </a:rPr>
              <a:t>RT calculations</a:t>
            </a:r>
            <a:endParaRPr lang="en-US" sz="1600" b="1" dirty="0">
              <a:latin typeface="Comic Sans MS"/>
              <a:cs typeface="Comic Sans MS"/>
            </a:endParaRPr>
          </a:p>
        </p:txBody>
      </p:sp>
      <p:sp>
        <p:nvSpPr>
          <p:cNvPr id="2" name="Rectangle 1"/>
          <p:cNvSpPr/>
          <p:nvPr/>
        </p:nvSpPr>
        <p:spPr>
          <a:xfrm>
            <a:off x="189570" y="5317795"/>
            <a:ext cx="8814169" cy="1323439"/>
          </a:xfrm>
          <a:prstGeom prst="rect">
            <a:avLst/>
          </a:prstGeom>
        </p:spPr>
        <p:txBody>
          <a:bodyPr wrap="square">
            <a:spAutoFit/>
          </a:bodyPr>
          <a:lstStyle/>
          <a:p>
            <a:r>
              <a:rPr lang="en-US" sz="1600" dirty="0">
                <a:latin typeface="Comic Sans MS"/>
                <a:cs typeface="Comic Sans MS"/>
              </a:rPr>
              <a:t>A and B band ratios peak at 0.37 and 0.68, </a:t>
            </a:r>
            <a:r>
              <a:rPr lang="en-US" sz="1600" dirty="0" smtClean="0">
                <a:latin typeface="Comic Sans MS"/>
                <a:cs typeface="Comic Sans MS"/>
              </a:rPr>
              <a:t>respectively.  </a:t>
            </a:r>
          </a:p>
          <a:p>
            <a:r>
              <a:rPr lang="en-US" sz="1600" i="1" dirty="0" smtClean="0">
                <a:latin typeface="Comic Sans MS"/>
                <a:cs typeface="Comic Sans MS"/>
              </a:rPr>
              <a:t>Right </a:t>
            </a:r>
            <a:r>
              <a:rPr lang="en-US" sz="1600" i="1" dirty="0">
                <a:latin typeface="Comic Sans MS"/>
                <a:cs typeface="Comic Sans MS"/>
              </a:rPr>
              <a:t>panel: </a:t>
            </a:r>
            <a:r>
              <a:rPr lang="en-US" sz="1600" dirty="0" err="1" smtClean="0">
                <a:latin typeface="Comic Sans MS"/>
                <a:cs typeface="Comic Sans MS"/>
              </a:rPr>
              <a:t>RTsimulations</a:t>
            </a:r>
            <a:r>
              <a:rPr lang="en-US" sz="1600" dirty="0" smtClean="0">
                <a:latin typeface="Comic Sans MS"/>
                <a:cs typeface="Comic Sans MS"/>
              </a:rPr>
              <a:t> </a:t>
            </a:r>
            <a:r>
              <a:rPr lang="en-US" sz="1600" dirty="0">
                <a:latin typeface="Comic Sans MS"/>
                <a:cs typeface="Comic Sans MS"/>
              </a:rPr>
              <a:t>of A and B band </a:t>
            </a:r>
            <a:r>
              <a:rPr lang="en-US" sz="1600" dirty="0" smtClean="0">
                <a:latin typeface="Comic Sans MS"/>
                <a:cs typeface="Comic Sans MS"/>
              </a:rPr>
              <a:t>ratios </a:t>
            </a:r>
            <a:r>
              <a:rPr lang="en-US" sz="1600" dirty="0">
                <a:latin typeface="Comic Sans MS"/>
                <a:cs typeface="Comic Sans MS"/>
              </a:rPr>
              <a:t>for cloud optical depths (</a:t>
            </a:r>
            <a:r>
              <a:rPr lang="en-US" sz="1600" dirty="0" err="1">
                <a:latin typeface="Comic Sans MS"/>
                <a:cs typeface="Comic Sans MS"/>
              </a:rPr>
              <a:t>τ</a:t>
            </a:r>
            <a:r>
              <a:rPr lang="en-US" sz="1600" dirty="0">
                <a:latin typeface="Comic Sans MS"/>
                <a:cs typeface="Comic Sans MS"/>
              </a:rPr>
              <a:t>) = 1, 3, and 5 over vegetated areas.  </a:t>
            </a:r>
            <a:r>
              <a:rPr lang="en-US" sz="1600" dirty="0" smtClean="0">
                <a:latin typeface="Comic Sans MS"/>
                <a:cs typeface="Comic Sans MS"/>
              </a:rPr>
              <a:t>Thin </a:t>
            </a:r>
            <a:r>
              <a:rPr lang="en-US" sz="1600" dirty="0">
                <a:latin typeface="Comic Sans MS"/>
                <a:cs typeface="Comic Sans MS"/>
              </a:rPr>
              <a:t>clouds with </a:t>
            </a:r>
            <a:r>
              <a:rPr lang="en-US" sz="1600" dirty="0" err="1">
                <a:latin typeface="Comic Sans MS"/>
                <a:cs typeface="Comic Sans MS"/>
              </a:rPr>
              <a:t>τ</a:t>
            </a:r>
            <a:r>
              <a:rPr lang="en-US" sz="1600" dirty="0">
                <a:latin typeface="Comic Sans MS"/>
                <a:cs typeface="Comic Sans MS"/>
              </a:rPr>
              <a:t> between 1 and 3 yield intersections with the solid gray lines at cloud heights of 5–8 km. </a:t>
            </a:r>
            <a:r>
              <a:rPr lang="en-US" sz="1600" dirty="0" smtClean="0">
                <a:latin typeface="Comic Sans MS"/>
                <a:cs typeface="Comic Sans MS"/>
              </a:rPr>
              <a:t> Cloud </a:t>
            </a:r>
            <a:r>
              <a:rPr lang="en-US" sz="1600" dirty="0">
                <a:latin typeface="Comic Sans MS"/>
                <a:cs typeface="Comic Sans MS"/>
              </a:rPr>
              <a:t>heights greater than 5 km contain </a:t>
            </a:r>
            <a:r>
              <a:rPr lang="en-US" sz="1600" dirty="0" smtClean="0">
                <a:latin typeface="Comic Sans MS"/>
                <a:cs typeface="Comic Sans MS"/>
              </a:rPr>
              <a:t>ice.  Hence</a:t>
            </a:r>
            <a:r>
              <a:rPr lang="en-US" sz="1600" dirty="0">
                <a:latin typeface="Comic Sans MS"/>
                <a:cs typeface="Comic Sans MS"/>
              </a:rPr>
              <a:t>, cloud ice </a:t>
            </a:r>
            <a:r>
              <a:rPr lang="en-US" sz="1600" dirty="0" smtClean="0">
                <a:latin typeface="Comic Sans MS"/>
                <a:cs typeface="Comic Sans MS"/>
              </a:rPr>
              <a:t>platelets cause </a:t>
            </a:r>
            <a:r>
              <a:rPr lang="en-US" sz="1600" dirty="0">
                <a:latin typeface="Comic Sans MS"/>
                <a:cs typeface="Comic Sans MS"/>
              </a:rPr>
              <a:t>glints. </a:t>
            </a:r>
          </a:p>
        </p:txBody>
      </p:sp>
      <p:pic>
        <p:nvPicPr>
          <p:cNvPr id="13" name="Picture 12"/>
          <p:cNvPicPr>
            <a:picLocks noChangeAspect="1"/>
          </p:cNvPicPr>
          <p:nvPr/>
        </p:nvPicPr>
        <p:blipFill>
          <a:blip r:embed="rId2"/>
          <a:stretch>
            <a:fillRect/>
          </a:stretch>
        </p:blipFill>
        <p:spPr>
          <a:xfrm>
            <a:off x="344728" y="1148601"/>
            <a:ext cx="3931920" cy="4010909"/>
          </a:xfrm>
          <a:prstGeom prst="rect">
            <a:avLst/>
          </a:prstGeom>
        </p:spPr>
      </p:pic>
      <p:pic>
        <p:nvPicPr>
          <p:cNvPr id="14" name="Picture 13"/>
          <p:cNvPicPr>
            <a:picLocks noChangeAspect="1"/>
          </p:cNvPicPr>
          <p:nvPr/>
        </p:nvPicPr>
        <p:blipFill>
          <a:blip r:embed="rId3"/>
          <a:stretch>
            <a:fillRect/>
          </a:stretch>
        </p:blipFill>
        <p:spPr>
          <a:xfrm>
            <a:off x="4950149" y="1282216"/>
            <a:ext cx="3931920" cy="3793044"/>
          </a:xfrm>
          <a:prstGeom prst="rect">
            <a:avLst/>
          </a:prstGeom>
        </p:spPr>
      </p:pic>
      <p:sp>
        <p:nvSpPr>
          <p:cNvPr id="15" name="TextBox 14"/>
          <p:cNvSpPr txBox="1"/>
          <p:nvPr/>
        </p:nvSpPr>
        <p:spPr>
          <a:xfrm>
            <a:off x="2238739" y="142052"/>
            <a:ext cx="5099322" cy="461665"/>
          </a:xfrm>
          <a:prstGeom prst="rect">
            <a:avLst/>
          </a:prstGeom>
          <a:noFill/>
        </p:spPr>
        <p:txBody>
          <a:bodyPr wrap="none" rtlCol="0">
            <a:spAutoFit/>
          </a:bodyPr>
          <a:lstStyle/>
          <a:p>
            <a:r>
              <a:rPr lang="en-US" sz="2400" b="1" dirty="0" smtClean="0">
                <a:latin typeface="Comic Sans MS"/>
                <a:cs typeface="Comic Sans MS"/>
              </a:rPr>
              <a:t>Height of the detected sunglints</a:t>
            </a:r>
            <a:endParaRPr lang="en-US" sz="2400" b="1" dirty="0">
              <a:latin typeface="Comic Sans MS"/>
              <a:cs typeface="Comic Sans MS"/>
            </a:endParaRPr>
          </a:p>
        </p:txBody>
      </p:sp>
    </p:spTree>
    <p:extLst>
      <p:ext uri="{BB962C8B-B14F-4D97-AF65-F5344CB8AC3E}">
        <p14:creationId xmlns:p14="http://schemas.microsoft.com/office/powerpoint/2010/main" val="8411071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838200" y="304800"/>
            <a:ext cx="7772400" cy="838200"/>
          </a:xfrm>
          <a:prstGeom prst="rect">
            <a:avLst/>
          </a:prstGeom>
          <a:noFill/>
          <a:ln w="9525">
            <a:noFill/>
            <a:miter lim="800000"/>
            <a:headEnd/>
            <a:tailEnd/>
          </a:ln>
          <a:effectLst/>
        </p:spPr>
        <p:txBody>
          <a:bodyPr anchor="ctr"/>
          <a:lstStyle/>
          <a:p>
            <a:pPr algn="ctr"/>
            <a:r>
              <a:rPr lang="en-US" sz="4000" b="1" dirty="0" smtClean="0">
                <a:solidFill>
                  <a:srgbClr val="000000"/>
                </a:solidFill>
                <a:latin typeface="Comic Sans MS"/>
                <a:cs typeface="Comic Sans MS"/>
              </a:rPr>
              <a:t>Tom and Lobsters</a:t>
            </a:r>
            <a:endParaRPr lang="en-US" sz="4000" dirty="0">
              <a:solidFill>
                <a:srgbClr val="000000"/>
              </a:solidFill>
              <a:latin typeface="Comic Sans MS"/>
              <a:cs typeface="Comic Sans MS"/>
            </a:endParaRPr>
          </a:p>
        </p:txBody>
      </p:sp>
      <p:sp>
        <p:nvSpPr>
          <p:cNvPr id="19460" name="Text Box 4"/>
          <p:cNvSpPr txBox="1">
            <a:spLocks noChangeArrowheads="1"/>
          </p:cNvSpPr>
          <p:nvPr/>
        </p:nvSpPr>
        <p:spPr bwMode="auto">
          <a:xfrm>
            <a:off x="2443101" y="6025239"/>
            <a:ext cx="5249928" cy="369332"/>
          </a:xfrm>
          <a:prstGeom prst="rect">
            <a:avLst/>
          </a:prstGeom>
          <a:noFill/>
          <a:ln w="9525">
            <a:noFill/>
            <a:miter lim="800000"/>
            <a:headEnd/>
            <a:tailEnd/>
          </a:ln>
          <a:effectLst/>
        </p:spPr>
        <p:txBody>
          <a:bodyPr wrap="square">
            <a:spAutoFit/>
          </a:bodyPr>
          <a:lstStyle/>
          <a:p>
            <a:pPr eaLnBrk="0" hangingPunct="0">
              <a:spcBef>
                <a:spcPct val="50000"/>
              </a:spcBef>
            </a:pPr>
            <a:r>
              <a:rPr lang="en-US" sz="1800" b="1" dirty="0" smtClean="0">
                <a:latin typeface="Comic Sans MS"/>
                <a:cs typeface="Comic Sans MS"/>
              </a:rPr>
              <a:t>Gordon Meeting, New London, NH, 2013</a:t>
            </a:r>
            <a:endParaRPr lang="en-US" sz="1800" b="1" dirty="0">
              <a:latin typeface="Comic Sans MS"/>
              <a:cs typeface="Comic Sans MS"/>
            </a:endParaRPr>
          </a:p>
        </p:txBody>
      </p:sp>
      <p:sp>
        <p:nvSpPr>
          <p:cNvPr id="2" name="TextBox 1"/>
          <p:cNvSpPr txBox="1"/>
          <p:nvPr/>
        </p:nvSpPr>
        <p:spPr>
          <a:xfrm>
            <a:off x="6797888" y="1848719"/>
            <a:ext cx="1911250" cy="830997"/>
          </a:xfrm>
          <a:prstGeom prst="rect">
            <a:avLst/>
          </a:prstGeom>
          <a:noFill/>
        </p:spPr>
        <p:txBody>
          <a:bodyPr wrap="none" rtlCol="0">
            <a:spAutoFit/>
          </a:bodyPr>
          <a:lstStyle/>
          <a:p>
            <a:r>
              <a:rPr lang="en-US" sz="2400" dirty="0" smtClean="0">
                <a:solidFill>
                  <a:schemeClr val="bg1"/>
                </a:solidFill>
              </a:rPr>
              <a:t>Got there</a:t>
            </a:r>
          </a:p>
          <a:p>
            <a:r>
              <a:rPr lang="en-US" sz="2400" dirty="0" smtClean="0">
                <a:solidFill>
                  <a:schemeClr val="bg1"/>
                </a:solidFill>
              </a:rPr>
              <a:t>June 10, 2015</a:t>
            </a:r>
            <a:endParaRPr lang="en-US" sz="2400" dirty="0">
              <a:solidFill>
                <a:schemeClr val="bg1"/>
              </a:solidFill>
            </a:endParaRPr>
          </a:p>
        </p:txBody>
      </p:sp>
      <p:pic>
        <p:nvPicPr>
          <p:cNvPr id="3" name="Picture 2" descr="AM&amp;TA_Lob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36" y="1217679"/>
            <a:ext cx="6220893" cy="4665670"/>
          </a:xfrm>
          <a:prstGeom prst="rect">
            <a:avLst/>
          </a:prstGeom>
        </p:spPr>
      </p:pic>
    </p:spTree>
    <p:extLst>
      <p:ext uri="{BB962C8B-B14F-4D97-AF65-F5344CB8AC3E}">
        <p14:creationId xmlns:p14="http://schemas.microsoft.com/office/powerpoint/2010/main" val="3776494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20" y="242567"/>
            <a:ext cx="8380965" cy="422207"/>
          </a:xfrm>
        </p:spPr>
        <p:txBody>
          <a:bodyPr>
            <a:normAutofit fontScale="90000"/>
          </a:bodyPr>
          <a:lstStyle/>
          <a:p>
            <a:r>
              <a:rPr lang="en-US" sz="3600" b="1" dirty="0" smtClean="0">
                <a:latin typeface="Comic Sans MS"/>
                <a:cs typeface="Comic Sans MS"/>
              </a:rPr>
              <a:t>Halo wings (left), CCD blooming? (right)</a:t>
            </a:r>
            <a:endParaRPr lang="en-US" sz="3600" b="1" dirty="0">
              <a:latin typeface="Comic Sans MS"/>
              <a:cs typeface="Comic Sans M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415" y="948789"/>
            <a:ext cx="6214323" cy="5541059"/>
          </a:xfrm>
          <a:prstGeom prst="rect">
            <a:avLst/>
          </a:prstGeom>
        </p:spPr>
      </p:pic>
      <p:sp>
        <p:nvSpPr>
          <p:cNvPr id="11" name="TextBox 10"/>
          <p:cNvSpPr txBox="1"/>
          <p:nvPr/>
        </p:nvSpPr>
        <p:spPr>
          <a:xfrm>
            <a:off x="297157" y="3176328"/>
            <a:ext cx="1102811" cy="646331"/>
          </a:xfrm>
          <a:prstGeom prst="rect">
            <a:avLst/>
          </a:prstGeom>
          <a:noFill/>
        </p:spPr>
        <p:txBody>
          <a:bodyPr wrap="none" rtlCol="0">
            <a:spAutoFit/>
          </a:bodyPr>
          <a:lstStyle/>
          <a:p>
            <a:r>
              <a:rPr lang="en-US" smtClean="0">
                <a:latin typeface="Comic Sans MS"/>
                <a:cs typeface="Comic Sans MS"/>
              </a:rPr>
              <a:t>Aircraft</a:t>
            </a:r>
          </a:p>
          <a:p>
            <a:r>
              <a:rPr lang="en-US" dirty="0" smtClean="0">
                <a:latin typeface="Comic Sans MS"/>
                <a:cs typeface="Comic Sans MS"/>
              </a:rPr>
              <a:t>photo</a:t>
            </a:r>
            <a:endParaRPr lang="en-US" dirty="0">
              <a:latin typeface="Comic Sans MS"/>
              <a:cs typeface="Comic Sans MS"/>
            </a:endParaRPr>
          </a:p>
        </p:txBody>
      </p:sp>
      <p:sp>
        <p:nvSpPr>
          <p:cNvPr id="12" name="TextBox 11"/>
          <p:cNvSpPr txBox="1"/>
          <p:nvPr/>
        </p:nvSpPr>
        <p:spPr>
          <a:xfrm>
            <a:off x="7657491" y="2991661"/>
            <a:ext cx="1486509" cy="923330"/>
          </a:xfrm>
          <a:prstGeom prst="rect">
            <a:avLst/>
          </a:prstGeom>
          <a:noFill/>
        </p:spPr>
        <p:txBody>
          <a:bodyPr wrap="square" rtlCol="0">
            <a:spAutoFit/>
          </a:bodyPr>
          <a:lstStyle/>
          <a:p>
            <a:r>
              <a:rPr lang="en-US" dirty="0" smtClean="0">
                <a:latin typeface="Comic Sans MS"/>
                <a:cs typeface="Comic Sans MS"/>
              </a:rPr>
              <a:t>Mars Halo (Orbiter Camera)</a:t>
            </a:r>
            <a:endParaRPr lang="en-US" dirty="0">
              <a:latin typeface="Comic Sans MS"/>
              <a:cs typeface="Comic Sans MS"/>
            </a:endParaRPr>
          </a:p>
        </p:txBody>
      </p:sp>
      <p:sp>
        <p:nvSpPr>
          <p:cNvPr id="13" name="TextBox 12"/>
          <p:cNvSpPr txBox="1"/>
          <p:nvPr/>
        </p:nvSpPr>
        <p:spPr>
          <a:xfrm>
            <a:off x="1407589" y="6394105"/>
            <a:ext cx="2955073" cy="369332"/>
          </a:xfrm>
          <a:prstGeom prst="rect">
            <a:avLst/>
          </a:prstGeom>
          <a:noFill/>
        </p:spPr>
        <p:txBody>
          <a:bodyPr wrap="square" rtlCol="0">
            <a:spAutoFit/>
          </a:bodyPr>
          <a:lstStyle/>
          <a:p>
            <a:r>
              <a:rPr lang="en-US" dirty="0" err="1" smtClean="0">
                <a:latin typeface="Comic Sans MS"/>
                <a:cs typeface="Comic Sans MS"/>
              </a:rPr>
              <a:t>Können</a:t>
            </a:r>
            <a:r>
              <a:rPr lang="en-US" dirty="0" smtClean="0">
                <a:latin typeface="Comic Sans MS"/>
                <a:cs typeface="Comic Sans MS"/>
              </a:rPr>
              <a:t> (2017, BAMS)</a:t>
            </a:r>
            <a:endParaRPr lang="en-US" dirty="0">
              <a:latin typeface="Comic Sans MS"/>
              <a:cs typeface="Comic Sans MS"/>
            </a:endParaRPr>
          </a:p>
        </p:txBody>
      </p:sp>
      <p:sp>
        <p:nvSpPr>
          <p:cNvPr id="14" name="TextBox 13"/>
          <p:cNvSpPr txBox="1"/>
          <p:nvPr/>
        </p:nvSpPr>
        <p:spPr>
          <a:xfrm>
            <a:off x="4598248" y="6394105"/>
            <a:ext cx="4308541" cy="369332"/>
          </a:xfrm>
          <a:prstGeom prst="rect">
            <a:avLst/>
          </a:prstGeom>
          <a:noFill/>
        </p:spPr>
        <p:txBody>
          <a:bodyPr wrap="none" rtlCol="0">
            <a:spAutoFit/>
          </a:bodyPr>
          <a:lstStyle/>
          <a:p>
            <a:r>
              <a:rPr lang="en-US" dirty="0" smtClean="0">
                <a:latin typeface="Comic Sans MS"/>
                <a:cs typeface="Comic Sans MS"/>
              </a:rPr>
              <a:t>Water-ice clouds’ halo on Mars (2006)</a:t>
            </a:r>
            <a:endParaRPr lang="en-US" dirty="0">
              <a:latin typeface="Comic Sans MS"/>
              <a:cs typeface="Comic Sans MS"/>
            </a:endParaRPr>
          </a:p>
        </p:txBody>
      </p:sp>
      <p:cxnSp>
        <p:nvCxnSpPr>
          <p:cNvPr id="16" name="Straight Connector 15"/>
          <p:cNvCxnSpPr/>
          <p:nvPr/>
        </p:nvCxnSpPr>
        <p:spPr>
          <a:xfrm>
            <a:off x="6383799" y="2154855"/>
            <a:ext cx="38404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46887" y="2183267"/>
            <a:ext cx="886781" cy="369332"/>
          </a:xfrm>
          <a:prstGeom prst="rect">
            <a:avLst/>
          </a:prstGeom>
          <a:noFill/>
        </p:spPr>
        <p:txBody>
          <a:bodyPr wrap="none" rtlCol="0">
            <a:spAutoFit/>
          </a:bodyPr>
          <a:lstStyle/>
          <a:p>
            <a:r>
              <a:rPr lang="en-US" b="1" dirty="0" smtClean="0">
                <a:solidFill>
                  <a:schemeClr val="bg1"/>
                </a:solidFill>
              </a:rPr>
              <a:t>300 km</a:t>
            </a:r>
            <a:endParaRPr lang="en-US" b="1" dirty="0">
              <a:solidFill>
                <a:schemeClr val="bg1"/>
              </a:solidFill>
            </a:endParaRPr>
          </a:p>
        </p:txBody>
      </p:sp>
    </p:spTree>
    <p:extLst>
      <p:ext uri="{BB962C8B-B14F-4D97-AF65-F5344CB8AC3E}">
        <p14:creationId xmlns:p14="http://schemas.microsoft.com/office/powerpoint/2010/main" val="9573066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899" y="2323469"/>
            <a:ext cx="8196145" cy="3539430"/>
          </a:xfrm>
          <a:prstGeom prst="rect">
            <a:avLst/>
          </a:prstGeom>
        </p:spPr>
        <p:txBody>
          <a:bodyPr wrap="square">
            <a:spAutoFit/>
          </a:bodyPr>
          <a:lstStyle/>
          <a:p>
            <a:r>
              <a:rPr lang="en-US" sz="3200" dirty="0" smtClean="0">
                <a:latin typeface="Comic Sans MS"/>
                <a:cs typeface="Comic Sans MS"/>
              </a:rPr>
              <a:t>The </a:t>
            </a:r>
            <a:r>
              <a:rPr lang="en-US" sz="3200" dirty="0" err="1">
                <a:latin typeface="Comic Sans MS"/>
                <a:cs typeface="Comic Sans MS"/>
              </a:rPr>
              <a:t>Lagrangian</a:t>
            </a:r>
            <a:r>
              <a:rPr lang="en-US" sz="3200" dirty="0">
                <a:latin typeface="Comic Sans MS"/>
                <a:cs typeface="Comic Sans MS"/>
              </a:rPr>
              <a:t> eye readily registers a glint signal. </a:t>
            </a:r>
            <a:endParaRPr lang="en-US" sz="3200" dirty="0" smtClean="0">
              <a:latin typeface="Comic Sans MS"/>
              <a:cs typeface="Comic Sans MS"/>
            </a:endParaRPr>
          </a:p>
          <a:p>
            <a:endParaRPr lang="en-US" sz="3200" dirty="0">
              <a:latin typeface="Comic Sans MS"/>
              <a:cs typeface="Comic Sans MS"/>
            </a:endParaRPr>
          </a:p>
          <a:p>
            <a:r>
              <a:rPr lang="en-US" sz="3200" dirty="0" smtClean="0">
                <a:latin typeface="Comic Sans MS"/>
                <a:cs typeface="Comic Sans MS"/>
              </a:rPr>
              <a:t>An efficient detector of ice clouds.   Statistics on ice-containing clouds. </a:t>
            </a:r>
          </a:p>
          <a:p>
            <a:endParaRPr lang="en-US" sz="3200" dirty="0">
              <a:latin typeface="Comic Sans MS"/>
              <a:cs typeface="Comic Sans MS"/>
            </a:endParaRPr>
          </a:p>
          <a:p>
            <a:r>
              <a:rPr lang="en-US" sz="3200" dirty="0" smtClean="0">
                <a:latin typeface="Comic Sans MS"/>
                <a:cs typeface="Comic Sans MS"/>
              </a:rPr>
              <a:t>Contribution of glints to albedo.</a:t>
            </a:r>
          </a:p>
        </p:txBody>
      </p:sp>
      <p:sp>
        <p:nvSpPr>
          <p:cNvPr id="3" name="TextBox 2"/>
          <p:cNvSpPr txBox="1"/>
          <p:nvPr/>
        </p:nvSpPr>
        <p:spPr>
          <a:xfrm>
            <a:off x="2570356" y="301084"/>
            <a:ext cx="5374560" cy="646331"/>
          </a:xfrm>
          <a:prstGeom prst="rect">
            <a:avLst/>
          </a:prstGeom>
          <a:noFill/>
        </p:spPr>
        <p:txBody>
          <a:bodyPr wrap="square" rtlCol="0">
            <a:spAutoFit/>
          </a:bodyPr>
          <a:lstStyle/>
          <a:p>
            <a:r>
              <a:rPr lang="en-US" sz="3600" b="1" dirty="0" smtClean="0">
                <a:latin typeface="Comic Sans MS"/>
                <a:cs typeface="Comic Sans MS"/>
              </a:rPr>
              <a:t>Concluding Remarks</a:t>
            </a:r>
            <a:endParaRPr lang="en-US" sz="3600" b="1" dirty="0">
              <a:latin typeface="Comic Sans MS"/>
              <a:cs typeface="Comic Sans MS"/>
            </a:endParaRPr>
          </a:p>
        </p:txBody>
      </p:sp>
    </p:spTree>
    <p:extLst>
      <p:ext uri="{BB962C8B-B14F-4D97-AF65-F5344CB8AC3E}">
        <p14:creationId xmlns:p14="http://schemas.microsoft.com/office/powerpoint/2010/main" val="31204267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1662" y="1770578"/>
            <a:ext cx="2481168" cy="584776"/>
          </a:xfrm>
          <a:prstGeom prst="rect">
            <a:avLst/>
          </a:prstGeom>
          <a:noFill/>
        </p:spPr>
        <p:txBody>
          <a:bodyPr wrap="none" rtlCol="0">
            <a:spAutoFit/>
          </a:bodyPr>
          <a:lstStyle/>
          <a:p>
            <a:r>
              <a:rPr lang="en-US" sz="3200" b="1" dirty="0" smtClean="0">
                <a:latin typeface="Comic Sans MS"/>
                <a:cs typeface="Comic Sans MS"/>
              </a:rPr>
              <a:t>Thank you !</a:t>
            </a:r>
          </a:p>
        </p:txBody>
      </p:sp>
    </p:spTree>
    <p:extLst>
      <p:ext uri="{BB962C8B-B14F-4D97-AF65-F5344CB8AC3E}">
        <p14:creationId xmlns:p14="http://schemas.microsoft.com/office/powerpoint/2010/main" val="138800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21" y="1157202"/>
            <a:ext cx="8982073" cy="301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4100" y="169128"/>
            <a:ext cx="8634094" cy="523220"/>
          </a:xfrm>
          <a:prstGeom prst="rect">
            <a:avLst/>
          </a:prstGeom>
        </p:spPr>
        <p:txBody>
          <a:bodyPr wrap="none">
            <a:spAutoFit/>
          </a:bodyPr>
          <a:lstStyle/>
          <a:p>
            <a:r>
              <a:rPr lang="en-US" sz="2800" b="1" dirty="0">
                <a:latin typeface="Comic Sans MS"/>
                <a:cs typeface="Comic Sans MS"/>
              </a:rPr>
              <a:t>What is the physical origin of the bright </a:t>
            </a:r>
            <a:r>
              <a:rPr lang="en-US" sz="2800" b="1" dirty="0" smtClean="0">
                <a:latin typeface="Comic Sans MS"/>
                <a:cs typeface="Comic Sans MS"/>
              </a:rPr>
              <a:t>spots?</a:t>
            </a:r>
            <a:endParaRPr lang="en-US" sz="2800" b="1" dirty="0">
              <a:latin typeface="Comic Sans MS"/>
              <a:cs typeface="Comic Sans MS"/>
            </a:endParaRPr>
          </a:p>
        </p:txBody>
      </p:sp>
      <p:sp>
        <p:nvSpPr>
          <p:cNvPr id="3" name="Rectangle 2"/>
          <p:cNvSpPr/>
          <p:nvPr/>
        </p:nvSpPr>
        <p:spPr>
          <a:xfrm>
            <a:off x="116121" y="4450496"/>
            <a:ext cx="8899312" cy="1938992"/>
          </a:xfrm>
          <a:prstGeom prst="rect">
            <a:avLst/>
          </a:prstGeom>
        </p:spPr>
        <p:txBody>
          <a:bodyPr wrap="square">
            <a:spAutoFit/>
          </a:bodyPr>
          <a:lstStyle/>
          <a:p>
            <a:r>
              <a:rPr lang="en-US" sz="2000" dirty="0" smtClean="0">
                <a:latin typeface="Comic Sans MS"/>
                <a:cs typeface="Comic Sans MS"/>
              </a:rPr>
              <a:t>About 8% of images </a:t>
            </a:r>
            <a:r>
              <a:rPr lang="en-US" sz="2000" dirty="0">
                <a:latin typeface="Comic Sans MS"/>
                <a:cs typeface="Comic Sans MS"/>
              </a:rPr>
              <a:t>collected over </a:t>
            </a:r>
            <a:r>
              <a:rPr lang="en-US" sz="2000" dirty="0" smtClean="0">
                <a:latin typeface="Comic Sans MS"/>
                <a:cs typeface="Comic Sans MS"/>
              </a:rPr>
              <a:t>the 400 </a:t>
            </a:r>
            <a:r>
              <a:rPr lang="en-US" sz="2000" dirty="0">
                <a:latin typeface="Comic Sans MS"/>
                <a:cs typeface="Comic Sans MS"/>
              </a:rPr>
              <a:t>days contain the </a:t>
            </a:r>
            <a:r>
              <a:rPr lang="en-US" sz="2000" dirty="0" smtClean="0">
                <a:latin typeface="Comic Sans MS"/>
                <a:cs typeface="Comic Sans MS"/>
              </a:rPr>
              <a:t>conspicuous bright </a:t>
            </a:r>
            <a:r>
              <a:rPr lang="en-US" sz="2000" dirty="0">
                <a:latin typeface="Comic Sans MS"/>
                <a:cs typeface="Comic Sans MS"/>
              </a:rPr>
              <a:t>spots over land as well as over </a:t>
            </a:r>
            <a:r>
              <a:rPr lang="en-US" sz="2000" dirty="0" smtClean="0">
                <a:latin typeface="Comic Sans MS"/>
                <a:cs typeface="Comic Sans MS"/>
              </a:rPr>
              <a:t>water.</a:t>
            </a:r>
          </a:p>
          <a:p>
            <a:endParaRPr lang="en-US" sz="2000" dirty="0">
              <a:latin typeface="Comic Sans MS"/>
              <a:cs typeface="Comic Sans MS"/>
            </a:endParaRPr>
          </a:p>
          <a:p>
            <a:r>
              <a:rPr lang="en-US" sz="2000" dirty="0">
                <a:latin typeface="Comic Sans MS"/>
                <a:cs typeface="Comic Sans MS"/>
              </a:rPr>
              <a:t>Scanning all images from June 2015 to August </a:t>
            </a:r>
            <a:r>
              <a:rPr lang="en-US" sz="2000" dirty="0" smtClean="0">
                <a:latin typeface="Comic Sans MS"/>
                <a:cs typeface="Comic Sans MS"/>
              </a:rPr>
              <a:t>2016 yielded 213 red</a:t>
            </a:r>
            <a:r>
              <a:rPr lang="en-US" sz="2000" dirty="0">
                <a:latin typeface="Comic Sans MS"/>
                <a:cs typeface="Comic Sans MS"/>
              </a:rPr>
              <a:t>, 336 blue, and 317 green flashes</a:t>
            </a:r>
            <a:r>
              <a:rPr lang="en-US" sz="2000" dirty="0" smtClean="0">
                <a:latin typeface="Comic Sans MS"/>
                <a:cs typeface="Comic Sans MS"/>
              </a:rPr>
              <a:t>.  </a:t>
            </a:r>
            <a:r>
              <a:rPr lang="en-US" sz="2000" dirty="0">
                <a:latin typeface="Comic Sans MS"/>
                <a:cs typeface="Comic Sans MS"/>
              </a:rPr>
              <a:t>What is the origin of these flashes, e.g., could these be </a:t>
            </a:r>
            <a:r>
              <a:rPr lang="en-US" sz="2000" dirty="0" smtClean="0">
                <a:latin typeface="Comic Sans MS"/>
                <a:cs typeface="Comic Sans MS"/>
              </a:rPr>
              <a:t>lightning </a:t>
            </a:r>
            <a:r>
              <a:rPr lang="en-US" sz="2000" dirty="0">
                <a:latin typeface="Comic Sans MS"/>
                <a:cs typeface="Comic Sans MS"/>
              </a:rPr>
              <a:t>strikes</a:t>
            </a:r>
            <a:r>
              <a:rPr lang="en-US" sz="2000" dirty="0" smtClean="0">
                <a:latin typeface="Comic Sans MS"/>
                <a:cs typeface="Comic Sans MS"/>
              </a:rPr>
              <a:t>?</a:t>
            </a:r>
            <a:endParaRPr lang="en-US" sz="2000" dirty="0">
              <a:latin typeface="Comic Sans MS"/>
              <a:cs typeface="Comic Sans MS"/>
            </a:endParaRPr>
          </a:p>
        </p:txBody>
      </p:sp>
    </p:spTree>
    <p:extLst>
      <p:ext uri="{BB962C8B-B14F-4D97-AF65-F5344CB8AC3E}">
        <p14:creationId xmlns:p14="http://schemas.microsoft.com/office/powerpoint/2010/main" val="26810884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006021" y="1404871"/>
            <a:ext cx="5948775" cy="2636889"/>
            <a:chOff x="136100" y="1404870"/>
            <a:chExt cx="7931700" cy="2636889"/>
          </a:xfrm>
        </p:grpSpPr>
        <p:grpSp>
          <p:nvGrpSpPr>
            <p:cNvPr id="15" name="Group 14"/>
            <p:cNvGrpSpPr/>
            <p:nvPr/>
          </p:nvGrpSpPr>
          <p:grpSpPr>
            <a:xfrm>
              <a:off x="136100" y="1466199"/>
              <a:ext cx="7868708" cy="2575560"/>
              <a:chOff x="193252" y="1480487"/>
              <a:chExt cx="7868708" cy="257556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5481320" y="1480487"/>
                <a:ext cx="2580640" cy="2575560"/>
              </a:xfrm>
              <a:prstGeom prst="rect">
                <a:avLst/>
              </a:prstGeom>
            </p:spPr>
          </p:pic>
          <p:sp>
            <p:nvSpPr>
              <p:cNvPr id="6" name="Sun 5"/>
              <p:cNvSpPr/>
              <p:nvPr/>
            </p:nvSpPr>
            <p:spPr>
              <a:xfrm>
                <a:off x="193252" y="2097631"/>
                <a:ext cx="914400" cy="914400"/>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rot="4920000">
                <a:off x="3022092" y="3031253"/>
                <a:ext cx="279400" cy="5207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00911" y="3471125"/>
                <a:ext cx="1289241" cy="369332"/>
              </a:xfrm>
              <a:prstGeom prst="rect">
                <a:avLst/>
              </a:prstGeom>
              <a:noFill/>
            </p:spPr>
            <p:txBody>
              <a:bodyPr wrap="none" rtlCol="0">
                <a:spAutoFit/>
              </a:bodyPr>
              <a:lstStyle/>
              <a:p>
                <a:r>
                  <a:rPr lang="en-US" dirty="0" smtClean="0"/>
                  <a:t>DSCOVR</a:t>
                </a:r>
                <a:endParaRPr lang="en-US" dirty="0"/>
              </a:p>
            </p:txBody>
          </p:sp>
          <p:cxnSp>
            <p:nvCxnSpPr>
              <p:cNvPr id="12" name="Straight Connector 11"/>
              <p:cNvCxnSpPr>
                <a:stCxn id="6" idx="3"/>
              </p:cNvCxnSpPr>
              <p:nvPr/>
            </p:nvCxnSpPr>
            <p:spPr>
              <a:xfrm>
                <a:off x="1107652" y="2554831"/>
                <a:ext cx="441024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61792" y="3016699"/>
                <a:ext cx="2365249" cy="256616"/>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Arc 22"/>
            <p:cNvSpPr>
              <a:spLocks noChangeAspect="1"/>
            </p:cNvSpPr>
            <p:nvPr/>
          </p:nvSpPr>
          <p:spPr>
            <a:xfrm>
              <a:off x="5598920" y="1404870"/>
              <a:ext cx="2468880" cy="2468880"/>
            </a:xfrm>
            <a:prstGeom prst="arc">
              <a:avLst/>
            </a:prstGeom>
            <a:ln w="25400">
              <a:headEnd type="triangle" w="lg" len="lg"/>
              <a:tailE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3006021" y="4068936"/>
            <a:ext cx="5948775" cy="2648712"/>
            <a:chOff x="136100" y="4068936"/>
            <a:chExt cx="7931700" cy="2648712"/>
          </a:xfrm>
        </p:grpSpPr>
        <p:grpSp>
          <p:nvGrpSpPr>
            <p:cNvPr id="16" name="Group 15"/>
            <p:cNvGrpSpPr/>
            <p:nvPr/>
          </p:nvGrpSpPr>
          <p:grpSpPr>
            <a:xfrm>
              <a:off x="136100" y="4142088"/>
              <a:ext cx="7868708" cy="2575560"/>
              <a:chOff x="193252" y="1480487"/>
              <a:chExt cx="7868708" cy="2575560"/>
            </a:xfrm>
          </p:grpSpPr>
          <p:cxnSp>
            <p:nvCxnSpPr>
              <p:cNvPr id="17" name="Straight Connector 16"/>
              <p:cNvCxnSpPr/>
              <p:nvPr/>
            </p:nvCxnSpPr>
            <p:spPr>
              <a:xfrm flipV="1">
                <a:off x="3161792" y="3016699"/>
                <a:ext cx="2365249" cy="2566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320" y="1480487"/>
                <a:ext cx="2580640" cy="2575560"/>
              </a:xfrm>
              <a:prstGeom prst="rect">
                <a:avLst/>
              </a:prstGeom>
            </p:spPr>
          </p:pic>
          <p:sp>
            <p:nvSpPr>
              <p:cNvPr id="19" name="Sun 18"/>
              <p:cNvSpPr/>
              <p:nvPr/>
            </p:nvSpPr>
            <p:spPr>
              <a:xfrm>
                <a:off x="193252" y="2097631"/>
                <a:ext cx="914400" cy="914400"/>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rot="4920000">
                <a:off x="3022092" y="3031253"/>
                <a:ext cx="279400" cy="5207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433664" y="3537762"/>
                <a:ext cx="1289241" cy="369332"/>
              </a:xfrm>
              <a:prstGeom prst="rect">
                <a:avLst/>
              </a:prstGeom>
              <a:noFill/>
            </p:spPr>
            <p:txBody>
              <a:bodyPr wrap="none" rtlCol="0">
                <a:spAutoFit/>
              </a:bodyPr>
              <a:lstStyle/>
              <a:p>
                <a:r>
                  <a:rPr lang="en-US" dirty="0" smtClean="0"/>
                  <a:t>DSCOVR</a:t>
                </a:r>
                <a:endParaRPr lang="en-US" dirty="0"/>
              </a:p>
            </p:txBody>
          </p:sp>
          <p:cxnSp>
            <p:nvCxnSpPr>
              <p:cNvPr id="22" name="Straight Connector 21"/>
              <p:cNvCxnSpPr>
                <a:stCxn id="20" idx="3"/>
              </p:cNvCxnSpPr>
              <p:nvPr/>
            </p:nvCxnSpPr>
            <p:spPr>
              <a:xfrm>
                <a:off x="1107652" y="2554831"/>
                <a:ext cx="4410244" cy="457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Arc 23"/>
            <p:cNvSpPr>
              <a:spLocks noChangeAspect="1"/>
            </p:cNvSpPr>
            <p:nvPr/>
          </p:nvSpPr>
          <p:spPr>
            <a:xfrm>
              <a:off x="5598920" y="4068936"/>
              <a:ext cx="2468880" cy="2468880"/>
            </a:xfrm>
            <a:prstGeom prst="arc">
              <a:avLst/>
            </a:prstGeom>
            <a:ln w="25400">
              <a:headEnd type="triangle" w="lg" len="lg"/>
              <a:tailE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a:xfrm>
            <a:off x="0" y="0"/>
            <a:ext cx="9144000" cy="1021418"/>
          </a:xfrm>
        </p:spPr>
        <p:txBody>
          <a:bodyPr>
            <a:normAutofit/>
          </a:bodyPr>
          <a:lstStyle/>
          <a:p>
            <a:r>
              <a:rPr lang="en-US" sz="2800" b="1" dirty="0" smtClean="0">
                <a:latin typeface="Comic Sans MS"/>
                <a:cs typeface="Comic Sans MS"/>
              </a:rPr>
              <a:t>Flashes are colored</a:t>
            </a:r>
            <a:endParaRPr lang="en-US" sz="2800" b="1" dirty="0">
              <a:latin typeface="Comic Sans MS"/>
              <a:cs typeface="Comic Sans MS"/>
            </a:endParaRPr>
          </a:p>
        </p:txBody>
      </p:sp>
      <p:sp>
        <p:nvSpPr>
          <p:cNvPr id="25" name="TextBox 24"/>
          <p:cNvSpPr txBox="1"/>
          <p:nvPr/>
        </p:nvSpPr>
        <p:spPr>
          <a:xfrm>
            <a:off x="3999010" y="1852511"/>
            <a:ext cx="2892439" cy="461665"/>
          </a:xfrm>
          <a:prstGeom prst="rect">
            <a:avLst/>
          </a:prstGeom>
          <a:noFill/>
        </p:spPr>
        <p:txBody>
          <a:bodyPr wrap="none" rtlCol="0">
            <a:spAutoFit/>
          </a:bodyPr>
          <a:lstStyle/>
          <a:p>
            <a:pPr algn="ctr"/>
            <a:r>
              <a:rPr lang="en-US" sz="2400" dirty="0" smtClean="0">
                <a:latin typeface="Comic Sans MS"/>
                <a:cs typeface="Comic Sans MS"/>
              </a:rPr>
              <a:t>Time of </a:t>
            </a:r>
            <a:r>
              <a:rPr lang="en-US" sz="2400" dirty="0" smtClean="0">
                <a:solidFill>
                  <a:srgbClr val="0000FF"/>
                </a:solidFill>
                <a:latin typeface="Comic Sans MS"/>
                <a:cs typeface="Comic Sans MS"/>
              </a:rPr>
              <a:t>blue</a:t>
            </a:r>
            <a:r>
              <a:rPr lang="en-US" sz="2400" dirty="0" smtClean="0">
                <a:latin typeface="Comic Sans MS"/>
                <a:cs typeface="Comic Sans MS"/>
              </a:rPr>
              <a:t> image</a:t>
            </a:r>
            <a:endParaRPr lang="en-US" sz="2400" dirty="0">
              <a:latin typeface="Comic Sans MS"/>
              <a:cs typeface="Comic Sans MS"/>
            </a:endParaRPr>
          </a:p>
        </p:txBody>
      </p:sp>
      <p:sp>
        <p:nvSpPr>
          <p:cNvPr id="26" name="TextBox 25"/>
          <p:cNvSpPr txBox="1"/>
          <p:nvPr/>
        </p:nvSpPr>
        <p:spPr>
          <a:xfrm>
            <a:off x="350355" y="3557996"/>
            <a:ext cx="3648655" cy="1200328"/>
          </a:xfrm>
          <a:prstGeom prst="rect">
            <a:avLst/>
          </a:prstGeom>
          <a:noFill/>
        </p:spPr>
        <p:txBody>
          <a:bodyPr wrap="none" rtlCol="0">
            <a:spAutoFit/>
          </a:bodyPr>
          <a:lstStyle/>
          <a:p>
            <a:pPr algn="ctr"/>
            <a:r>
              <a:rPr lang="en-US" sz="2400" dirty="0" smtClean="0">
                <a:latin typeface="Comic Sans MS"/>
                <a:cs typeface="Comic Sans MS"/>
              </a:rPr>
              <a:t>Time of </a:t>
            </a:r>
            <a:r>
              <a:rPr lang="en-US" sz="2400" dirty="0" smtClean="0">
                <a:solidFill>
                  <a:srgbClr val="FF0000"/>
                </a:solidFill>
                <a:latin typeface="Comic Sans MS"/>
                <a:cs typeface="Comic Sans MS"/>
              </a:rPr>
              <a:t>red</a:t>
            </a:r>
            <a:r>
              <a:rPr lang="en-US" sz="2400" dirty="0" smtClean="0">
                <a:latin typeface="Comic Sans MS"/>
                <a:cs typeface="Comic Sans MS"/>
              </a:rPr>
              <a:t> image</a:t>
            </a:r>
          </a:p>
          <a:p>
            <a:pPr algn="ctr"/>
            <a:r>
              <a:rPr lang="en-US" sz="2400" dirty="0" smtClean="0">
                <a:latin typeface="Comic Sans MS"/>
                <a:cs typeface="Comic Sans MS"/>
              </a:rPr>
              <a:t>(≈4 minutes later)</a:t>
            </a:r>
          </a:p>
          <a:p>
            <a:pPr algn="ctr"/>
            <a:r>
              <a:rPr lang="en-US" sz="2400" dirty="0" smtClean="0">
                <a:latin typeface="Comic Sans MS"/>
                <a:cs typeface="Comic Sans MS"/>
              </a:rPr>
              <a:t>Glint shifts by ≈ 100 km</a:t>
            </a:r>
          </a:p>
        </p:txBody>
      </p:sp>
      <p:sp>
        <p:nvSpPr>
          <p:cNvPr id="4" name="TextBox 3"/>
          <p:cNvSpPr txBox="1"/>
          <p:nvPr/>
        </p:nvSpPr>
        <p:spPr>
          <a:xfrm>
            <a:off x="3325686" y="1133051"/>
            <a:ext cx="2536609" cy="369332"/>
          </a:xfrm>
          <a:prstGeom prst="rect">
            <a:avLst/>
          </a:prstGeom>
          <a:noFill/>
        </p:spPr>
        <p:txBody>
          <a:bodyPr wrap="none" rtlCol="0">
            <a:spAutoFit/>
          </a:bodyPr>
          <a:lstStyle/>
          <a:p>
            <a:r>
              <a:rPr lang="en-US" dirty="0" smtClean="0">
                <a:latin typeface="Comic Sans MS"/>
                <a:cs typeface="Comic Sans MS"/>
              </a:rPr>
              <a:t>The EPIC filter wheel</a:t>
            </a:r>
            <a:endParaRPr lang="en-US" dirty="0">
              <a:latin typeface="Comic Sans MS"/>
              <a:cs typeface="Comic Sans M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27" y="929869"/>
            <a:ext cx="2857774" cy="192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2710832" y="1404871"/>
            <a:ext cx="704007" cy="229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867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838200" y="157852"/>
            <a:ext cx="7772400" cy="838200"/>
          </a:xfrm>
          <a:prstGeom prst="rect">
            <a:avLst/>
          </a:prstGeom>
          <a:noFill/>
          <a:ln w="9525">
            <a:noFill/>
            <a:miter lim="800000"/>
            <a:headEnd/>
            <a:tailEnd/>
          </a:ln>
          <a:effectLst/>
        </p:spPr>
        <p:txBody>
          <a:bodyPr anchor="ctr"/>
          <a:lstStyle/>
          <a:p>
            <a:pPr algn="ctr"/>
            <a:r>
              <a:rPr lang="en-US" sz="3600" b="1" dirty="0" smtClean="0">
                <a:solidFill>
                  <a:srgbClr val="000000"/>
                </a:solidFill>
                <a:latin typeface="Comic Sans MS"/>
                <a:cs typeface="Comic Sans MS"/>
              </a:rPr>
              <a:t>Beautiful Lights: July 4</a:t>
            </a:r>
            <a:r>
              <a:rPr lang="en-US" sz="3600" b="1" baseline="30000" dirty="0" smtClean="0">
                <a:solidFill>
                  <a:srgbClr val="000000"/>
                </a:solidFill>
                <a:latin typeface="Comic Sans MS"/>
                <a:cs typeface="Comic Sans MS"/>
              </a:rPr>
              <a:t>th</a:t>
            </a:r>
            <a:r>
              <a:rPr lang="en-US" sz="3600" b="1" dirty="0" smtClean="0">
                <a:solidFill>
                  <a:srgbClr val="000000"/>
                </a:solidFill>
                <a:latin typeface="Comic Sans MS"/>
                <a:cs typeface="Comic Sans MS"/>
              </a:rPr>
              <a:t>, 2018</a:t>
            </a:r>
            <a:endParaRPr lang="en-US" sz="3600" dirty="0">
              <a:solidFill>
                <a:srgbClr val="000000"/>
              </a:solidFill>
              <a:latin typeface="Comic Sans MS"/>
              <a:cs typeface="Comic Sans MS"/>
            </a:endParaRPr>
          </a:p>
        </p:txBody>
      </p:sp>
      <p:sp>
        <p:nvSpPr>
          <p:cNvPr id="2" name="TextBox 1"/>
          <p:cNvSpPr txBox="1"/>
          <p:nvPr/>
        </p:nvSpPr>
        <p:spPr>
          <a:xfrm>
            <a:off x="6797888" y="1848719"/>
            <a:ext cx="1911250" cy="830997"/>
          </a:xfrm>
          <a:prstGeom prst="rect">
            <a:avLst/>
          </a:prstGeom>
          <a:noFill/>
        </p:spPr>
        <p:txBody>
          <a:bodyPr wrap="none" rtlCol="0">
            <a:spAutoFit/>
          </a:bodyPr>
          <a:lstStyle/>
          <a:p>
            <a:r>
              <a:rPr lang="en-US" sz="2400" dirty="0" smtClean="0">
                <a:solidFill>
                  <a:schemeClr val="bg1"/>
                </a:solidFill>
              </a:rPr>
              <a:t>Got there</a:t>
            </a:r>
          </a:p>
          <a:p>
            <a:r>
              <a:rPr lang="en-US" sz="2400" dirty="0" smtClean="0">
                <a:solidFill>
                  <a:schemeClr val="bg1"/>
                </a:solidFill>
              </a:rPr>
              <a:t>June 10, 2015</a:t>
            </a:r>
            <a:endParaRPr lang="en-US" sz="2400" dirty="0">
              <a:solidFill>
                <a:schemeClr val="bg1"/>
              </a:solidFill>
            </a:endParaRPr>
          </a:p>
        </p:txBody>
      </p:sp>
      <p:pic>
        <p:nvPicPr>
          <p:cNvPr id="4" name="Picture 3" descr="July4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419" y="1143000"/>
            <a:ext cx="4749800" cy="4597400"/>
          </a:xfrm>
          <a:prstGeom prst="rect">
            <a:avLst/>
          </a:prstGeom>
        </p:spPr>
      </p:pic>
      <p:pic>
        <p:nvPicPr>
          <p:cNvPr id="3" name="Picture 2" descr="Z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9" y="4001852"/>
            <a:ext cx="2911407" cy="2750475"/>
          </a:xfrm>
          <a:prstGeom prst="rect">
            <a:avLst/>
          </a:prstGeom>
        </p:spPr>
      </p:pic>
      <p:sp>
        <p:nvSpPr>
          <p:cNvPr id="5" name="TextBox 4"/>
          <p:cNvSpPr txBox="1"/>
          <p:nvPr/>
        </p:nvSpPr>
        <p:spPr>
          <a:xfrm>
            <a:off x="3106598" y="5924163"/>
            <a:ext cx="6045245" cy="276999"/>
          </a:xfrm>
          <a:prstGeom prst="rect">
            <a:avLst/>
          </a:prstGeom>
          <a:noFill/>
        </p:spPr>
        <p:txBody>
          <a:bodyPr wrap="none" rtlCol="0">
            <a:spAutoFit/>
          </a:bodyPr>
          <a:lstStyle/>
          <a:p>
            <a:r>
              <a:rPr lang="en-US" sz="1200" b="1" dirty="0"/>
              <a:t>https://</a:t>
            </a:r>
            <a:r>
              <a:rPr lang="en-US" sz="1200" b="1" dirty="0" err="1"/>
              <a:t>epic.gsfc.nasa.gov</a:t>
            </a:r>
            <a:r>
              <a:rPr lang="en-US" sz="1200" b="1" dirty="0"/>
              <a:t>/archive/natural/2018/07/04/</a:t>
            </a:r>
            <a:r>
              <a:rPr lang="en-US" sz="1200" b="1" dirty="0" err="1"/>
              <a:t>png</a:t>
            </a:r>
            <a:r>
              <a:rPr lang="en-US" sz="1200" b="1" dirty="0"/>
              <a:t>/epic_1b_20180704190006.png</a:t>
            </a:r>
          </a:p>
        </p:txBody>
      </p:sp>
      <p:sp>
        <p:nvSpPr>
          <p:cNvPr id="6" name="TextBox 5"/>
          <p:cNvSpPr txBox="1"/>
          <p:nvPr/>
        </p:nvSpPr>
        <p:spPr>
          <a:xfrm>
            <a:off x="598230" y="4387441"/>
            <a:ext cx="703701" cy="369332"/>
          </a:xfrm>
          <a:prstGeom prst="rect">
            <a:avLst/>
          </a:prstGeom>
          <a:noFill/>
        </p:spPr>
        <p:txBody>
          <a:bodyPr wrap="none" rtlCol="0">
            <a:spAutoFit/>
          </a:bodyPr>
          <a:lstStyle/>
          <a:p>
            <a:r>
              <a:rPr lang="en-US" dirty="0" smtClean="0">
                <a:solidFill>
                  <a:schemeClr val="bg1"/>
                </a:solidFill>
              </a:rPr>
              <a:t>zoom</a:t>
            </a:r>
            <a:endParaRPr lang="en-US" dirty="0">
              <a:solidFill>
                <a:schemeClr val="bg1"/>
              </a:solidFill>
            </a:endParaRPr>
          </a:p>
        </p:txBody>
      </p:sp>
    </p:spTree>
    <p:extLst>
      <p:ext uri="{BB962C8B-B14F-4D97-AF65-F5344CB8AC3E}">
        <p14:creationId xmlns:p14="http://schemas.microsoft.com/office/powerpoint/2010/main" val="33499963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838200" y="304800"/>
            <a:ext cx="7772400" cy="838200"/>
          </a:xfrm>
          <a:prstGeom prst="rect">
            <a:avLst/>
          </a:prstGeom>
          <a:noFill/>
          <a:ln w="9525">
            <a:noFill/>
            <a:miter lim="800000"/>
            <a:headEnd/>
            <a:tailEnd/>
          </a:ln>
          <a:effectLst/>
        </p:spPr>
        <p:txBody>
          <a:bodyPr anchor="ctr"/>
          <a:lstStyle/>
          <a:p>
            <a:pPr algn="ctr"/>
            <a:r>
              <a:rPr lang="en-US" sz="4000" b="1" dirty="0" smtClean="0">
                <a:solidFill>
                  <a:srgbClr val="000000"/>
                </a:solidFill>
                <a:latin typeface="Comic Sans MS"/>
                <a:cs typeface="Comic Sans MS"/>
              </a:rPr>
              <a:t>DSCOVR </a:t>
            </a:r>
            <a:r>
              <a:rPr lang="en-US" sz="4000" b="1" dirty="0">
                <a:solidFill>
                  <a:srgbClr val="000000"/>
                </a:solidFill>
                <a:latin typeface="Comic Sans MS"/>
                <a:cs typeface="Comic Sans MS"/>
              </a:rPr>
              <a:t>a</a:t>
            </a:r>
            <a:r>
              <a:rPr lang="en-US" sz="4000" b="1" dirty="0" smtClean="0">
                <a:solidFill>
                  <a:srgbClr val="000000"/>
                </a:solidFill>
                <a:latin typeface="Comic Sans MS"/>
                <a:cs typeface="Comic Sans MS"/>
              </a:rPr>
              <a:t>t </a:t>
            </a:r>
            <a:r>
              <a:rPr lang="en-US" sz="4000" b="1" dirty="0">
                <a:solidFill>
                  <a:srgbClr val="000000"/>
                </a:solidFill>
                <a:latin typeface="Comic Sans MS"/>
                <a:cs typeface="Comic Sans MS"/>
              </a:rPr>
              <a:t>Lagrange-1</a:t>
            </a:r>
            <a:endParaRPr lang="en-US" sz="4000" dirty="0">
              <a:solidFill>
                <a:srgbClr val="000000"/>
              </a:solidFill>
              <a:latin typeface="Comic Sans MS"/>
              <a:cs typeface="Comic Sans MS"/>
            </a:endParaRPr>
          </a:p>
        </p:txBody>
      </p:sp>
      <p:sp>
        <p:nvSpPr>
          <p:cNvPr id="19460" name="Text Box 4"/>
          <p:cNvSpPr txBox="1">
            <a:spLocks noChangeArrowheads="1"/>
          </p:cNvSpPr>
          <p:nvPr/>
        </p:nvSpPr>
        <p:spPr bwMode="auto">
          <a:xfrm>
            <a:off x="0" y="6019800"/>
            <a:ext cx="9162367" cy="830997"/>
          </a:xfrm>
          <a:prstGeom prst="rect">
            <a:avLst/>
          </a:prstGeom>
          <a:noFill/>
          <a:ln w="9525">
            <a:noFill/>
            <a:miter lim="800000"/>
            <a:headEnd/>
            <a:tailEnd/>
          </a:ln>
          <a:effectLst/>
        </p:spPr>
        <p:txBody>
          <a:bodyPr wrap="square">
            <a:spAutoFit/>
          </a:bodyPr>
          <a:lstStyle/>
          <a:p>
            <a:pPr algn="ctr"/>
            <a:r>
              <a:rPr lang="en-US" sz="1600" dirty="0" smtClean="0">
                <a:latin typeface="Comic Sans MS"/>
                <a:cs typeface="Comic Sans MS"/>
              </a:rPr>
              <a:t>DSCOVR resides </a:t>
            </a:r>
            <a:r>
              <a:rPr lang="en-US" sz="1600" dirty="0">
                <a:latin typeface="Comic Sans MS"/>
                <a:cs typeface="Comic Sans MS"/>
              </a:rPr>
              <a:t>at the </a:t>
            </a:r>
            <a:r>
              <a:rPr lang="en-US" sz="1600" dirty="0" smtClean="0">
                <a:latin typeface="Comic Sans MS"/>
                <a:cs typeface="Comic Sans MS"/>
              </a:rPr>
              <a:t>L1 point </a:t>
            </a:r>
            <a:r>
              <a:rPr lang="en-US" sz="1600" dirty="0">
                <a:latin typeface="Comic Sans MS"/>
                <a:cs typeface="Comic Sans MS"/>
              </a:rPr>
              <a:t>a million miles from Earth. The Lagrange points </a:t>
            </a:r>
            <a:r>
              <a:rPr lang="en-US" sz="1600" dirty="0" smtClean="0">
                <a:latin typeface="Comic Sans MS"/>
                <a:cs typeface="Comic Sans MS"/>
              </a:rPr>
              <a:t>mark </a:t>
            </a:r>
            <a:r>
              <a:rPr lang="en-US" sz="1600" dirty="0">
                <a:latin typeface="Comic Sans MS"/>
                <a:cs typeface="Comic Sans MS"/>
              </a:rPr>
              <a:t>positions where the combined gravitational pull of the two large masses provides the centripetal force required to orbit them. </a:t>
            </a:r>
            <a:r>
              <a:rPr lang="en-US" sz="1600" dirty="0" smtClean="0">
                <a:latin typeface="Comic Sans MS"/>
                <a:cs typeface="Comic Sans MS"/>
              </a:rPr>
              <a:t>The spacecraft may be “parked” there to make observations.</a:t>
            </a:r>
            <a:endParaRPr lang="en-US" sz="1600" dirty="0">
              <a:latin typeface="Comic Sans MS"/>
              <a:cs typeface="Comic Sans M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305800" cy="4672014"/>
          </a:xfrm>
          <a:prstGeom prst="rect">
            <a:avLst/>
          </a:prstGeom>
        </p:spPr>
      </p:pic>
      <p:sp>
        <p:nvSpPr>
          <p:cNvPr id="2" name="TextBox 1"/>
          <p:cNvSpPr txBox="1"/>
          <p:nvPr/>
        </p:nvSpPr>
        <p:spPr>
          <a:xfrm>
            <a:off x="6797888" y="1848719"/>
            <a:ext cx="1911250" cy="830997"/>
          </a:xfrm>
          <a:prstGeom prst="rect">
            <a:avLst/>
          </a:prstGeom>
          <a:noFill/>
        </p:spPr>
        <p:txBody>
          <a:bodyPr wrap="none" rtlCol="0">
            <a:spAutoFit/>
          </a:bodyPr>
          <a:lstStyle/>
          <a:p>
            <a:r>
              <a:rPr lang="en-US" sz="2400" dirty="0" smtClean="0">
                <a:solidFill>
                  <a:schemeClr val="bg1"/>
                </a:solidFill>
              </a:rPr>
              <a:t>Got there</a:t>
            </a:r>
          </a:p>
          <a:p>
            <a:r>
              <a:rPr lang="en-US" sz="2400" dirty="0" smtClean="0">
                <a:solidFill>
                  <a:schemeClr val="bg1"/>
                </a:solidFill>
              </a:rPr>
              <a:t>June 10, 2015</a:t>
            </a:r>
            <a:endParaRPr lang="en-US" sz="2400" dirty="0">
              <a:solidFill>
                <a:schemeClr val="bg1"/>
              </a:solidFill>
            </a:endParaRPr>
          </a:p>
        </p:txBody>
      </p:sp>
    </p:spTree>
    <p:extLst>
      <p:ext uri="{BB962C8B-B14F-4D97-AF65-F5344CB8AC3E}">
        <p14:creationId xmlns:p14="http://schemas.microsoft.com/office/powerpoint/2010/main" val="6463826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amp;dist_tillOc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817" y="1081144"/>
            <a:ext cx="5484318" cy="5332577"/>
          </a:xfrm>
          <a:prstGeom prst="rect">
            <a:avLst/>
          </a:prstGeom>
        </p:spPr>
      </p:pic>
      <p:sp>
        <p:nvSpPr>
          <p:cNvPr id="20482" name="Rectangle 2"/>
          <p:cNvSpPr>
            <a:spLocks noGrp="1" noChangeArrowheads="1"/>
          </p:cNvSpPr>
          <p:nvPr>
            <p:ph type="title"/>
          </p:nvPr>
        </p:nvSpPr>
        <p:spPr>
          <a:xfrm>
            <a:off x="685800" y="0"/>
            <a:ext cx="7772400" cy="914400"/>
          </a:xfrm>
        </p:spPr>
        <p:txBody>
          <a:bodyPr>
            <a:normAutofit/>
          </a:bodyPr>
          <a:lstStyle/>
          <a:p>
            <a:r>
              <a:rPr lang="en-US" sz="4000" b="1" dirty="0" err="1" smtClean="0">
                <a:latin typeface="Comic Sans MS" pitchFamily="-105" charset="0"/>
                <a:ea typeface="Comic Sans MS" pitchFamily="-105" charset="0"/>
                <a:cs typeface="Comic Sans MS" pitchFamily="-105" charset="0"/>
              </a:rPr>
              <a:t>Lissajous</a:t>
            </a:r>
            <a:r>
              <a:rPr lang="en-US" sz="4000" b="1" dirty="0" smtClean="0">
                <a:latin typeface="Comic Sans MS" pitchFamily="-105" charset="0"/>
                <a:ea typeface="Comic Sans MS" pitchFamily="-105" charset="0"/>
                <a:cs typeface="Comic Sans MS" pitchFamily="-105" charset="0"/>
              </a:rPr>
              <a:t> Orbit</a:t>
            </a:r>
            <a:endParaRPr lang="en-US" sz="4000" dirty="0" smtClean="0"/>
          </a:p>
        </p:txBody>
      </p:sp>
      <p:sp>
        <p:nvSpPr>
          <p:cNvPr id="6" name="Rectangle 5"/>
          <p:cNvSpPr/>
          <p:nvPr/>
        </p:nvSpPr>
        <p:spPr>
          <a:xfrm>
            <a:off x="345883" y="1866863"/>
            <a:ext cx="2934029" cy="369332"/>
          </a:xfrm>
          <a:prstGeom prst="rect">
            <a:avLst/>
          </a:prstGeom>
        </p:spPr>
        <p:txBody>
          <a:bodyPr wrap="none">
            <a:spAutoFit/>
          </a:bodyPr>
          <a:lstStyle/>
          <a:p>
            <a:r>
              <a:rPr lang="en-US" b="1" dirty="0">
                <a:latin typeface="Comic Sans MS"/>
                <a:cs typeface="Comic Sans MS"/>
              </a:rPr>
              <a:t>Sun Earth Vehicle (SEV</a:t>
            </a:r>
            <a:r>
              <a:rPr lang="en-US" b="1" dirty="0" smtClean="0">
                <a:latin typeface="Comic Sans MS"/>
                <a:cs typeface="Comic Sans MS"/>
              </a:rPr>
              <a:t>)</a:t>
            </a:r>
          </a:p>
        </p:txBody>
      </p:sp>
      <p:grpSp>
        <p:nvGrpSpPr>
          <p:cNvPr id="7" name="Group 6"/>
          <p:cNvGrpSpPr/>
          <p:nvPr/>
        </p:nvGrpSpPr>
        <p:grpSpPr>
          <a:xfrm>
            <a:off x="2" y="1639050"/>
            <a:ext cx="7814281" cy="5194021"/>
            <a:chOff x="2" y="1639050"/>
            <a:chExt cx="7814281" cy="5194021"/>
          </a:xfrm>
        </p:grpSpPr>
        <p:sp>
          <p:nvSpPr>
            <p:cNvPr id="2" name="TextBox 1"/>
            <p:cNvSpPr txBox="1"/>
            <p:nvPr/>
          </p:nvSpPr>
          <p:spPr>
            <a:xfrm>
              <a:off x="2" y="5363591"/>
              <a:ext cx="4366028" cy="1469480"/>
            </a:xfrm>
            <a:prstGeom prst="rect">
              <a:avLst/>
            </a:prstGeom>
            <a:noFill/>
          </p:spPr>
          <p:txBody>
            <a:bodyPr wrap="square" rtlCol="0">
              <a:spAutoFit/>
            </a:bodyPr>
            <a:lstStyle/>
            <a:p>
              <a:r>
                <a:rPr lang="en-US" sz="2000" b="1" dirty="0" smtClean="0"/>
                <a:t>July 14; 18:00 GMT:</a:t>
              </a:r>
            </a:p>
            <a:p>
              <a:r>
                <a:rPr lang="en-US" dirty="0" smtClean="0"/>
                <a:t> </a:t>
              </a:r>
              <a:r>
                <a:rPr lang="en-US" sz="1600" dirty="0" smtClean="0">
                  <a:latin typeface="Comic Sans MS"/>
                  <a:cs typeface="Comic Sans MS"/>
                </a:rPr>
                <a:t>1292 </a:t>
              </a:r>
              <a:r>
                <a:rPr lang="en-US" sz="1600" dirty="0">
                  <a:latin typeface="Comic Sans MS"/>
                  <a:cs typeface="Comic Sans MS"/>
                </a:rPr>
                <a:t>day since 01/01/</a:t>
              </a:r>
              <a:r>
                <a:rPr lang="en-US" sz="1600" dirty="0" smtClean="0">
                  <a:latin typeface="Comic Sans MS"/>
                  <a:cs typeface="Comic Sans MS"/>
                </a:rPr>
                <a:t>2015</a:t>
              </a:r>
              <a:endParaRPr lang="en-US" sz="1600" dirty="0">
                <a:latin typeface="Comic Sans MS"/>
                <a:cs typeface="Comic Sans MS"/>
              </a:endParaRPr>
            </a:p>
            <a:p>
              <a:r>
                <a:rPr lang="en-US" sz="1600" dirty="0">
                  <a:latin typeface="Comic Sans MS"/>
                  <a:cs typeface="Comic Sans MS"/>
                </a:rPr>
                <a:t>dist. from Earth = </a:t>
              </a:r>
              <a:r>
                <a:rPr lang="en-US" sz="1600" dirty="0" smtClean="0">
                  <a:latin typeface="Comic Sans MS"/>
                  <a:cs typeface="Comic Sans MS"/>
                </a:rPr>
                <a:t>1.6007 </a:t>
              </a:r>
              <a:r>
                <a:rPr lang="en-US" sz="1600" dirty="0">
                  <a:latin typeface="Comic Sans MS"/>
                  <a:cs typeface="Comic Sans MS"/>
                </a:rPr>
                <a:t>10</a:t>
              </a:r>
              <a:r>
                <a:rPr lang="en-US" sz="1600" baseline="30000" dirty="0">
                  <a:latin typeface="Comic Sans MS"/>
                  <a:cs typeface="Comic Sans MS"/>
                </a:rPr>
                <a:t>6</a:t>
              </a:r>
              <a:r>
                <a:rPr lang="en-US" sz="1600" dirty="0">
                  <a:latin typeface="Comic Sans MS"/>
                  <a:cs typeface="Comic Sans MS"/>
                </a:rPr>
                <a:t> km</a:t>
              </a:r>
            </a:p>
            <a:p>
              <a:r>
                <a:rPr lang="en-US" sz="1600" dirty="0">
                  <a:latin typeface="Comic Sans MS"/>
                  <a:cs typeface="Comic Sans MS"/>
                </a:rPr>
                <a:t>SEV = </a:t>
              </a:r>
              <a:r>
                <a:rPr lang="en-US" sz="1600" dirty="0" smtClean="0">
                  <a:latin typeface="Comic Sans MS"/>
                  <a:cs typeface="Comic Sans MS"/>
                </a:rPr>
                <a:t>6.2</a:t>
              </a:r>
              <a:r>
                <a:rPr lang="en-US" sz="1600" baseline="30000" dirty="0" smtClean="0">
                  <a:latin typeface="Comic Sans MS"/>
                  <a:cs typeface="Comic Sans MS"/>
                </a:rPr>
                <a:t>o</a:t>
              </a:r>
              <a:r>
                <a:rPr lang="ru-RU" sz="1600" dirty="0" smtClean="0">
                  <a:latin typeface="Comic Sans MS"/>
                  <a:cs typeface="Comic Sans MS"/>
                </a:rPr>
                <a:t>; </a:t>
              </a:r>
              <a:r>
                <a:rPr lang="en-US" sz="1600" dirty="0" smtClean="0">
                  <a:latin typeface="Comic Sans MS"/>
                  <a:cs typeface="Comic Sans MS"/>
                </a:rPr>
                <a:t>Scat. angle = 180</a:t>
              </a:r>
              <a:r>
                <a:rPr lang="en-US" sz="1600" baseline="30000" dirty="0">
                  <a:latin typeface="Comic Sans MS"/>
                  <a:cs typeface="Comic Sans MS"/>
                </a:rPr>
                <a:t>o</a:t>
              </a:r>
              <a:r>
                <a:rPr lang="en-US" sz="1600" dirty="0" smtClean="0">
                  <a:latin typeface="Comic Sans MS"/>
                  <a:cs typeface="Comic Sans MS"/>
                </a:rPr>
                <a:t>-SEV = 173.8</a:t>
              </a:r>
              <a:r>
                <a:rPr lang="en-US" sz="1600" baseline="30000" dirty="0" smtClean="0">
                  <a:latin typeface="Comic Sans MS"/>
                  <a:cs typeface="Comic Sans MS"/>
                </a:rPr>
                <a:t>o</a:t>
              </a:r>
              <a:endParaRPr lang="en-US" sz="1600" dirty="0">
                <a:latin typeface="Comic Sans MS"/>
                <a:cs typeface="Comic Sans MS"/>
              </a:endParaRPr>
            </a:p>
            <a:p>
              <a:r>
                <a:rPr lang="en-US" sz="1600" dirty="0">
                  <a:latin typeface="Comic Sans MS"/>
                  <a:cs typeface="Comic Sans MS"/>
                </a:rPr>
                <a:t>Velocity = </a:t>
              </a:r>
              <a:r>
                <a:rPr lang="en-US" sz="1600" dirty="0" smtClean="0">
                  <a:latin typeface="Comic Sans MS"/>
                  <a:cs typeface="Comic Sans MS"/>
                </a:rPr>
                <a:t>0.220 </a:t>
              </a:r>
              <a:r>
                <a:rPr lang="en-US" sz="1600" dirty="0">
                  <a:latin typeface="Comic Sans MS"/>
                  <a:cs typeface="Comic Sans MS"/>
                </a:rPr>
                <a:t>km/</a:t>
              </a:r>
              <a:r>
                <a:rPr lang="en-US" sz="1600" dirty="0" smtClean="0">
                  <a:latin typeface="Comic Sans MS"/>
                  <a:cs typeface="Comic Sans MS"/>
                </a:rPr>
                <a:t>sec</a:t>
              </a:r>
              <a:endParaRPr lang="en-US" sz="1600" dirty="0">
                <a:latin typeface="Comic Sans MS"/>
                <a:cs typeface="Comic Sans MS"/>
              </a:endParaRPr>
            </a:p>
          </p:txBody>
        </p:sp>
        <p:grpSp>
          <p:nvGrpSpPr>
            <p:cNvPr id="4" name="Group 3"/>
            <p:cNvGrpSpPr/>
            <p:nvPr/>
          </p:nvGrpSpPr>
          <p:grpSpPr>
            <a:xfrm>
              <a:off x="7579682" y="1639050"/>
              <a:ext cx="234601" cy="2833724"/>
              <a:chOff x="7579682" y="1639050"/>
              <a:chExt cx="234601" cy="2833724"/>
            </a:xfrm>
          </p:grpSpPr>
          <p:sp>
            <p:nvSpPr>
              <p:cNvPr id="3" name="Rectangle 2"/>
              <p:cNvSpPr/>
              <p:nvPr/>
            </p:nvSpPr>
            <p:spPr>
              <a:xfrm>
                <a:off x="7579682" y="4230013"/>
                <a:ext cx="224106" cy="24276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90177" y="1639050"/>
                <a:ext cx="224106" cy="242761"/>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84741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yleighCorrected.jpeg"/>
          <p:cNvPicPr>
            <a:picLocks noChangeAspect="1"/>
          </p:cNvPicPr>
          <p:nvPr/>
        </p:nvPicPr>
        <p:blipFill rotWithShape="1">
          <a:blip r:embed="rId2">
            <a:extLst>
              <a:ext uri="{28A0092B-C50C-407E-A947-70E740481C1C}">
                <a14:useLocalDpi xmlns:a14="http://schemas.microsoft.com/office/drawing/2010/main" val="0"/>
              </a:ext>
            </a:extLst>
          </a:blip>
          <a:srcRect l="31483" t="20371" r="23703" b="29117"/>
          <a:stretch/>
        </p:blipFill>
        <p:spPr>
          <a:xfrm>
            <a:off x="3073400" y="1016000"/>
            <a:ext cx="3017520" cy="3401120"/>
          </a:xfrm>
          <a:prstGeom prst="rect">
            <a:avLst/>
          </a:prstGeom>
        </p:spPr>
      </p:pic>
      <p:sp>
        <p:nvSpPr>
          <p:cNvPr id="6" name="TextBox 5"/>
          <p:cNvSpPr txBox="1"/>
          <p:nvPr/>
        </p:nvSpPr>
        <p:spPr>
          <a:xfrm>
            <a:off x="4211847" y="4567154"/>
            <a:ext cx="1159292" cy="646331"/>
          </a:xfrm>
          <a:prstGeom prst="rect">
            <a:avLst/>
          </a:prstGeom>
          <a:noFill/>
        </p:spPr>
        <p:txBody>
          <a:bodyPr wrap="none" rtlCol="0">
            <a:spAutoFit/>
          </a:bodyPr>
          <a:lstStyle/>
          <a:p>
            <a:pPr algn="ctr"/>
            <a:r>
              <a:rPr lang="en-US" dirty="0" smtClean="0"/>
              <a:t>EPIC </a:t>
            </a:r>
          </a:p>
          <a:p>
            <a:pPr algn="ctr"/>
            <a:r>
              <a:rPr lang="en-US" dirty="0" smtClean="0"/>
              <a:t>10:56 UTC</a:t>
            </a:r>
            <a:endParaRPr lang="en-US" dirty="0"/>
          </a:p>
        </p:txBody>
      </p:sp>
      <p:pic>
        <p:nvPicPr>
          <p:cNvPr id="2" name="Picture 1" descr="Screen Shot 2016-04-06 at 8.50.13 PM.png"/>
          <p:cNvPicPr>
            <a:picLocks noChangeAspect="1"/>
          </p:cNvPicPr>
          <p:nvPr/>
        </p:nvPicPr>
        <p:blipFill rotWithShape="1">
          <a:blip r:embed="rId3">
            <a:extLst>
              <a:ext uri="{28A0092B-C50C-407E-A947-70E740481C1C}">
                <a14:useLocalDpi xmlns:a14="http://schemas.microsoft.com/office/drawing/2010/main" val="0"/>
              </a:ext>
            </a:extLst>
          </a:blip>
          <a:srcRect r="7788"/>
          <a:stretch/>
        </p:blipFill>
        <p:spPr>
          <a:xfrm>
            <a:off x="6083300" y="1016004"/>
            <a:ext cx="3063240" cy="3416520"/>
          </a:xfrm>
          <a:prstGeom prst="rect">
            <a:avLst/>
          </a:prstGeom>
        </p:spPr>
      </p:pic>
      <p:sp>
        <p:nvSpPr>
          <p:cNvPr id="8" name="TextBox 7"/>
          <p:cNvSpPr txBox="1"/>
          <p:nvPr/>
        </p:nvSpPr>
        <p:spPr>
          <a:xfrm>
            <a:off x="6120426" y="4567154"/>
            <a:ext cx="3026114" cy="646331"/>
          </a:xfrm>
          <a:prstGeom prst="rect">
            <a:avLst/>
          </a:prstGeom>
          <a:noFill/>
        </p:spPr>
        <p:txBody>
          <a:bodyPr wrap="none" rtlCol="0">
            <a:spAutoFit/>
          </a:bodyPr>
          <a:lstStyle/>
          <a:p>
            <a:pPr algn="ctr"/>
            <a:r>
              <a:rPr lang="en-US" dirty="0" smtClean="0"/>
              <a:t>MODIS Aqua</a:t>
            </a:r>
          </a:p>
          <a:p>
            <a:pPr algn="ctr"/>
            <a:r>
              <a:rPr lang="en-US" dirty="0" smtClean="0"/>
              <a:t>13:</a:t>
            </a:r>
            <a:r>
              <a:rPr lang="en-US" dirty="0"/>
              <a:t>30 equatorial crossing </a:t>
            </a:r>
            <a:r>
              <a:rPr lang="en-US" dirty="0" smtClean="0"/>
              <a:t>time</a:t>
            </a:r>
            <a:endParaRPr lang="en-US" dirty="0"/>
          </a:p>
        </p:txBody>
      </p:sp>
      <p:sp>
        <p:nvSpPr>
          <p:cNvPr id="7" name="TextBox 6"/>
          <p:cNvSpPr txBox="1"/>
          <p:nvPr/>
        </p:nvSpPr>
        <p:spPr>
          <a:xfrm>
            <a:off x="1609300" y="136064"/>
            <a:ext cx="6162264" cy="461665"/>
          </a:xfrm>
          <a:prstGeom prst="rect">
            <a:avLst/>
          </a:prstGeom>
          <a:noFill/>
        </p:spPr>
        <p:txBody>
          <a:bodyPr wrap="none" rtlCol="0">
            <a:spAutoFit/>
          </a:bodyPr>
          <a:lstStyle/>
          <a:p>
            <a:r>
              <a:rPr lang="en-US" sz="2400" b="1" dirty="0" smtClean="0">
                <a:latin typeface="Comic Sans MS"/>
                <a:cs typeface="Comic Sans MS"/>
              </a:rPr>
              <a:t>MODIS/</a:t>
            </a:r>
            <a:r>
              <a:rPr lang="en-US" sz="2400" b="1" dirty="0" err="1" smtClean="0">
                <a:latin typeface="Comic Sans MS"/>
                <a:cs typeface="Comic Sans MS"/>
              </a:rPr>
              <a:t>Terra&amp;Aqua</a:t>
            </a:r>
            <a:r>
              <a:rPr lang="en-US" sz="2400" b="1" dirty="0" smtClean="0">
                <a:latin typeface="Comic Sans MS"/>
                <a:cs typeface="Comic Sans MS"/>
              </a:rPr>
              <a:t> and EPIC/DSCOVR</a:t>
            </a:r>
            <a:endParaRPr lang="en-US" sz="2400" b="1" dirty="0">
              <a:latin typeface="Comic Sans MS"/>
              <a:cs typeface="Comic Sans MS"/>
            </a:endParaRPr>
          </a:p>
        </p:txBody>
      </p:sp>
      <p:pic>
        <p:nvPicPr>
          <p:cNvPr id="9" name="Picture 8" descr="Screen Shot 2016-04-06 at 8.44.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16003"/>
            <a:ext cx="3127248" cy="3384926"/>
          </a:xfrm>
          <a:prstGeom prst="rect">
            <a:avLst/>
          </a:prstGeom>
        </p:spPr>
      </p:pic>
      <p:sp>
        <p:nvSpPr>
          <p:cNvPr id="10" name="TextBox 9"/>
          <p:cNvSpPr txBox="1"/>
          <p:nvPr/>
        </p:nvSpPr>
        <p:spPr>
          <a:xfrm>
            <a:off x="101133" y="4458936"/>
            <a:ext cx="3026114" cy="646331"/>
          </a:xfrm>
          <a:prstGeom prst="rect">
            <a:avLst/>
          </a:prstGeom>
          <a:noFill/>
        </p:spPr>
        <p:txBody>
          <a:bodyPr wrap="none" rtlCol="0">
            <a:spAutoFit/>
          </a:bodyPr>
          <a:lstStyle/>
          <a:p>
            <a:pPr algn="ctr"/>
            <a:r>
              <a:rPr lang="en-US" dirty="0" smtClean="0"/>
              <a:t>MODIS Terra</a:t>
            </a:r>
          </a:p>
          <a:p>
            <a:pPr algn="ctr"/>
            <a:r>
              <a:rPr lang="en-US" dirty="0" smtClean="0"/>
              <a:t>10:</a:t>
            </a:r>
            <a:r>
              <a:rPr lang="en-US" dirty="0"/>
              <a:t>30 equatorial crossing </a:t>
            </a:r>
            <a:r>
              <a:rPr lang="en-US" dirty="0" smtClean="0"/>
              <a:t>time</a:t>
            </a:r>
            <a:endParaRPr lang="en-US" dirty="0"/>
          </a:p>
        </p:txBody>
      </p:sp>
      <p:pic>
        <p:nvPicPr>
          <p:cNvPr id="3" name="Picture 2" descr="Screen Shot 2016-05-19 at 4.08.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848" y="5203568"/>
            <a:ext cx="1604753" cy="1593090"/>
          </a:xfrm>
          <a:prstGeom prst="rect">
            <a:avLst/>
          </a:prstGeom>
        </p:spPr>
      </p:pic>
      <p:grpSp>
        <p:nvGrpSpPr>
          <p:cNvPr id="12" name="Group 11"/>
          <p:cNvGrpSpPr/>
          <p:nvPr/>
        </p:nvGrpSpPr>
        <p:grpSpPr>
          <a:xfrm>
            <a:off x="4976768" y="1997243"/>
            <a:ext cx="3939969" cy="957178"/>
            <a:chOff x="4976768" y="1997243"/>
            <a:chExt cx="3939969" cy="957178"/>
          </a:xfrm>
        </p:grpSpPr>
        <p:sp>
          <p:nvSpPr>
            <p:cNvPr id="4" name="Rectangle 3"/>
            <p:cNvSpPr/>
            <p:nvPr/>
          </p:nvSpPr>
          <p:spPr>
            <a:xfrm>
              <a:off x="8021053" y="2018632"/>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76768" y="1997243"/>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p:cNvSpPr/>
          <p:nvPr/>
        </p:nvSpPr>
        <p:spPr>
          <a:xfrm>
            <a:off x="1994436" y="1997043"/>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89413" y="2018636"/>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71877" y="1975650"/>
            <a:ext cx="3939969" cy="957178"/>
            <a:chOff x="4976768" y="1997243"/>
            <a:chExt cx="3939969" cy="957178"/>
          </a:xfrm>
        </p:grpSpPr>
        <p:sp>
          <p:nvSpPr>
            <p:cNvPr id="21" name="Rectangle 20"/>
            <p:cNvSpPr/>
            <p:nvPr/>
          </p:nvSpPr>
          <p:spPr>
            <a:xfrm>
              <a:off x="8021053" y="2018632"/>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976768" y="1997243"/>
              <a:ext cx="895684" cy="9357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2" descr="DSCOVR Logo Final.jpg"/>
          <p:cNvPicPr>
            <a:picLocks noChangeAspect="1"/>
          </p:cNvPicPr>
          <p:nvPr/>
        </p:nvPicPr>
        <p:blipFill rotWithShape="1">
          <a:blip r:embed="rId6" cstate="print"/>
          <a:srcRect l="5500" t="9483" r="11000"/>
          <a:stretch/>
        </p:blipFill>
        <p:spPr>
          <a:xfrm>
            <a:off x="74235" y="136064"/>
            <a:ext cx="651503" cy="546165"/>
          </a:xfrm>
          <a:prstGeom prst="rect">
            <a:avLst/>
          </a:prstGeom>
        </p:spPr>
      </p:pic>
    </p:spTree>
    <p:extLst>
      <p:ext uri="{BB962C8B-B14F-4D97-AF65-F5344CB8AC3E}">
        <p14:creationId xmlns:p14="http://schemas.microsoft.com/office/powerpoint/2010/main" val="1397627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363836" y="3118209"/>
            <a:ext cx="4068541" cy="2819400"/>
          </a:xfrm>
          <a:prstGeom prst="rect">
            <a:avLst/>
          </a:prstGeom>
          <a:noFill/>
        </p:spPr>
      </p:pic>
      <p:sp>
        <p:nvSpPr>
          <p:cNvPr id="6" name="TextBox 5"/>
          <p:cNvSpPr txBox="1"/>
          <p:nvPr/>
        </p:nvSpPr>
        <p:spPr>
          <a:xfrm>
            <a:off x="0" y="0"/>
            <a:ext cx="9247644" cy="584776"/>
          </a:xfrm>
          <a:prstGeom prst="rect">
            <a:avLst/>
          </a:prstGeom>
          <a:noFill/>
        </p:spPr>
        <p:txBody>
          <a:bodyPr wrap="none" rtlCol="0">
            <a:spAutoFit/>
          </a:bodyPr>
          <a:lstStyle/>
          <a:p>
            <a:r>
              <a:rPr lang="en-US" sz="3200" b="1" dirty="0" smtClean="0">
                <a:latin typeface="Comic Sans MS"/>
                <a:cs typeface="Comic Sans MS"/>
              </a:rPr>
              <a:t>Earth Polychromatic Imaging Camera (EPIC)</a:t>
            </a:r>
            <a:endParaRPr lang="en-US" sz="3200" b="1" dirty="0">
              <a:latin typeface="Comic Sans MS"/>
              <a:cs typeface="Comic Sans MS"/>
            </a:endParaRPr>
          </a:p>
        </p:txBody>
      </p:sp>
      <p:cxnSp>
        <p:nvCxnSpPr>
          <p:cNvPr id="11" name="Straight Arrow Connector 10"/>
          <p:cNvCxnSpPr/>
          <p:nvPr/>
        </p:nvCxnSpPr>
        <p:spPr>
          <a:xfrm flipV="1">
            <a:off x="4648200" y="3838592"/>
            <a:ext cx="247808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4" descr="C:\Users\rcsmith3\AppData\Local\Microsoft\Windows\Temporary Internet Files\Content.Outlook\AM3GR50I\2185100_obs_bol_deployed_121112 (2).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02" t="16357" r="15880" b="21264"/>
          <a:stretch/>
        </p:blipFill>
        <p:spPr bwMode="auto">
          <a:xfrm>
            <a:off x="5257800" y="3581400"/>
            <a:ext cx="3712363" cy="25805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0" y="838201"/>
            <a:ext cx="5105400" cy="1877437"/>
          </a:xfrm>
          <a:prstGeom prst="rect">
            <a:avLst/>
          </a:prstGeom>
          <a:noFill/>
          <a:ln>
            <a:noFill/>
          </a:ln>
          <a:extLst/>
        </p:spPr>
        <p:txBody>
          <a:bodyPr wrap="square">
            <a:spAutoFit/>
          </a:bodyPr>
          <a:lstStyle/>
          <a:p>
            <a:pPr marL="285750" indent="-285750">
              <a:buFont typeface="Arial" panose="020B0604020202020204" pitchFamily="34" charset="0"/>
              <a:buChar char="•"/>
            </a:pPr>
            <a:r>
              <a:rPr lang="en-US" sz="2000" dirty="0" smtClean="0">
                <a:latin typeface="Comic Sans MS"/>
                <a:cs typeface="Comic Sans MS"/>
              </a:rPr>
              <a:t>2048 x 2048 pixel CCD;</a:t>
            </a:r>
          </a:p>
          <a:p>
            <a:pPr marL="285750" indent="-285750">
              <a:buFont typeface="Arial" panose="020B0604020202020204" pitchFamily="34" charset="0"/>
              <a:buChar char="•"/>
            </a:pPr>
            <a:r>
              <a:rPr lang="en-US" sz="2000" dirty="0" smtClean="0">
                <a:latin typeface="Comic Sans MS"/>
                <a:cs typeface="Comic Sans MS"/>
              </a:rPr>
              <a:t>8 km pixel size;</a:t>
            </a:r>
          </a:p>
          <a:p>
            <a:pPr marL="285750" indent="-285750">
              <a:buFont typeface="Arial" panose="020B0604020202020204" pitchFamily="34" charset="0"/>
              <a:buChar char="•"/>
            </a:pPr>
            <a:r>
              <a:rPr lang="en-US" sz="2000" dirty="0" smtClean="0">
                <a:latin typeface="Comic Sans MS"/>
                <a:cs typeface="Comic Sans MS"/>
              </a:rPr>
              <a:t>10 spectral bands: from 317 to 780 nm </a:t>
            </a:r>
          </a:p>
          <a:p>
            <a:pPr marL="285750" indent="-285750">
              <a:buFont typeface="Arial" panose="020B0604020202020204" pitchFamily="34" charset="0"/>
              <a:buChar char="•"/>
            </a:pPr>
            <a:r>
              <a:rPr lang="en-US" sz="2000" dirty="0" smtClean="0">
                <a:latin typeface="Comic Sans MS"/>
                <a:cs typeface="Comic Sans MS"/>
              </a:rPr>
              <a:t>One full set of images</a:t>
            </a:r>
          </a:p>
          <a:p>
            <a:r>
              <a:rPr lang="en-US" dirty="0" smtClean="0">
                <a:latin typeface="Comic Sans MS"/>
                <a:cs typeface="Comic Sans MS"/>
              </a:rPr>
              <a:t>13/day in winter</a:t>
            </a:r>
          </a:p>
          <a:p>
            <a:r>
              <a:rPr lang="en-US" dirty="0" smtClean="0">
                <a:latin typeface="Comic Sans MS"/>
                <a:cs typeface="Comic Sans MS"/>
              </a:rPr>
              <a:t>22/day in summer</a:t>
            </a:r>
          </a:p>
        </p:txBody>
      </p:sp>
    </p:spTree>
    <p:extLst>
      <p:ext uri="{BB962C8B-B14F-4D97-AF65-F5344CB8AC3E}">
        <p14:creationId xmlns:p14="http://schemas.microsoft.com/office/powerpoint/2010/main" val="14108860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26" y="769142"/>
            <a:ext cx="8303506" cy="436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6934" y="5493960"/>
            <a:ext cx="8837013" cy="1200328"/>
          </a:xfrm>
          <a:prstGeom prst="rect">
            <a:avLst/>
          </a:prstGeom>
        </p:spPr>
        <p:txBody>
          <a:bodyPr wrap="square">
            <a:spAutoFit/>
          </a:bodyPr>
          <a:lstStyle/>
          <a:p>
            <a:r>
              <a:rPr lang="en-US" sz="2400" dirty="0" smtClean="0">
                <a:latin typeface="Comic Sans MS"/>
                <a:cs typeface="Comic Sans MS"/>
              </a:rPr>
              <a:t>EPIC delivers </a:t>
            </a:r>
            <a:r>
              <a:rPr lang="en-US" sz="2400" dirty="0">
                <a:latin typeface="Comic Sans MS"/>
                <a:cs typeface="Comic Sans MS"/>
              </a:rPr>
              <a:t>hourly observations of the entire sunlit face of the Earth.  Many images contain </a:t>
            </a:r>
            <a:r>
              <a:rPr lang="en-US" sz="2400" b="1" dirty="0">
                <a:latin typeface="Comic Sans MS"/>
                <a:cs typeface="Comic Sans MS"/>
              </a:rPr>
              <a:t>unexpected bright flashes of light over both ocean and land.  </a:t>
            </a:r>
          </a:p>
        </p:txBody>
      </p:sp>
      <p:sp>
        <p:nvSpPr>
          <p:cNvPr id="3" name="TextBox 2"/>
          <p:cNvSpPr txBox="1"/>
          <p:nvPr/>
        </p:nvSpPr>
        <p:spPr>
          <a:xfrm>
            <a:off x="395588" y="163610"/>
            <a:ext cx="8304978" cy="461665"/>
          </a:xfrm>
          <a:prstGeom prst="rect">
            <a:avLst/>
          </a:prstGeom>
          <a:noFill/>
        </p:spPr>
        <p:txBody>
          <a:bodyPr wrap="none" rtlCol="0">
            <a:spAutoFit/>
          </a:bodyPr>
          <a:lstStyle/>
          <a:p>
            <a:r>
              <a:rPr lang="en-US" sz="2400" b="1" dirty="0" smtClean="0">
                <a:latin typeface="Comic Sans MS"/>
                <a:cs typeface="Comic Sans MS"/>
              </a:rPr>
              <a:t>DSCOVR</a:t>
            </a:r>
            <a:r>
              <a:rPr lang="en-US" sz="2400" b="1" dirty="0">
                <a:latin typeface="Comic Sans MS"/>
                <a:cs typeface="Comic Sans MS"/>
              </a:rPr>
              <a:t>: EPIC (Earth Polychromatic Imaging </a:t>
            </a:r>
            <a:r>
              <a:rPr lang="en-US" sz="2400" b="1" dirty="0" smtClean="0">
                <a:latin typeface="Comic Sans MS"/>
                <a:cs typeface="Comic Sans MS"/>
              </a:rPr>
              <a:t>Camera)</a:t>
            </a:r>
            <a:endParaRPr lang="en-US" sz="2400" b="1" dirty="0">
              <a:latin typeface="Comic Sans MS"/>
              <a:cs typeface="Comic Sans MS"/>
            </a:endParaRPr>
          </a:p>
        </p:txBody>
      </p:sp>
      <p:sp>
        <p:nvSpPr>
          <p:cNvPr id="6" name="TextBox 5"/>
          <p:cNvSpPr txBox="1"/>
          <p:nvPr/>
        </p:nvSpPr>
        <p:spPr>
          <a:xfrm>
            <a:off x="5930871" y="5144758"/>
            <a:ext cx="2684261" cy="369332"/>
          </a:xfrm>
          <a:prstGeom prst="rect">
            <a:avLst/>
          </a:prstGeom>
          <a:noFill/>
        </p:spPr>
        <p:txBody>
          <a:bodyPr wrap="none" rtlCol="0">
            <a:spAutoFit/>
          </a:bodyPr>
          <a:lstStyle/>
          <a:p>
            <a:r>
              <a:rPr lang="en-US" dirty="0">
                <a:solidFill>
                  <a:srgbClr val="FFFFFF"/>
                </a:solidFill>
                <a:hlinkClick r:id="rId3"/>
              </a:rPr>
              <a:t>https://epic.gsfc.nasa.gov/</a:t>
            </a:r>
            <a:endParaRPr lang="en-US" dirty="0">
              <a:solidFill>
                <a:srgbClr val="FFFFFF"/>
              </a:solidFill>
            </a:endParaRPr>
          </a:p>
        </p:txBody>
      </p:sp>
    </p:spTree>
    <p:extLst>
      <p:ext uri="{BB962C8B-B14F-4D97-AF65-F5344CB8AC3E}">
        <p14:creationId xmlns:p14="http://schemas.microsoft.com/office/powerpoint/2010/main" val="34639110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748" y="19047"/>
            <a:ext cx="5057775" cy="4902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021" y="5069244"/>
            <a:ext cx="8973450" cy="1754327"/>
          </a:xfrm>
          <a:prstGeom prst="rect">
            <a:avLst/>
          </a:prstGeom>
          <a:noFill/>
        </p:spPr>
        <p:txBody>
          <a:bodyPr wrap="square" rtlCol="0">
            <a:spAutoFit/>
          </a:bodyPr>
          <a:lstStyle/>
          <a:p>
            <a:r>
              <a:rPr lang="en-US" dirty="0" smtClean="0">
                <a:latin typeface="Comic Sans MS"/>
                <a:cs typeface="Comic Sans MS"/>
              </a:rPr>
              <a:t>Because EPIC </a:t>
            </a:r>
            <a:r>
              <a:rPr lang="en-US" dirty="0">
                <a:latin typeface="Comic Sans MS"/>
                <a:cs typeface="Comic Sans MS"/>
              </a:rPr>
              <a:t>uses a </a:t>
            </a:r>
            <a:r>
              <a:rPr lang="en-US" dirty="0" smtClean="0">
                <a:latin typeface="Comic Sans MS"/>
                <a:cs typeface="Comic Sans MS"/>
              </a:rPr>
              <a:t>rotating filter </a:t>
            </a:r>
            <a:r>
              <a:rPr lang="en-US" dirty="0">
                <a:latin typeface="Comic Sans MS"/>
                <a:cs typeface="Comic Sans MS"/>
              </a:rPr>
              <a:t>wheel, there is a time lag between the images at different wavelengths: </a:t>
            </a:r>
            <a:r>
              <a:rPr lang="en-US" dirty="0" smtClean="0">
                <a:latin typeface="Comic Sans MS"/>
                <a:cs typeface="Comic Sans MS"/>
              </a:rPr>
              <a:t>≈3 </a:t>
            </a:r>
            <a:r>
              <a:rPr lang="en-US" dirty="0">
                <a:latin typeface="Comic Sans MS"/>
                <a:cs typeface="Comic Sans MS"/>
              </a:rPr>
              <a:t>min difference between </a:t>
            </a:r>
            <a:r>
              <a:rPr lang="en-US" dirty="0" smtClean="0">
                <a:latin typeface="Comic Sans MS"/>
                <a:cs typeface="Comic Sans MS"/>
              </a:rPr>
              <a:t>blue (443 </a:t>
            </a:r>
            <a:r>
              <a:rPr lang="en-US" dirty="0">
                <a:latin typeface="Comic Sans MS"/>
                <a:cs typeface="Comic Sans MS"/>
              </a:rPr>
              <a:t>nm) and green (551 nm), ≈</a:t>
            </a:r>
            <a:r>
              <a:rPr lang="en-US" dirty="0" smtClean="0">
                <a:latin typeface="Comic Sans MS"/>
                <a:cs typeface="Comic Sans MS"/>
              </a:rPr>
              <a:t>4 </a:t>
            </a:r>
            <a:r>
              <a:rPr lang="en-US" dirty="0">
                <a:latin typeface="Comic Sans MS"/>
                <a:cs typeface="Comic Sans MS"/>
              </a:rPr>
              <a:t>min (≈ 100 km) between blue and red (680 nm</a:t>
            </a:r>
            <a:r>
              <a:rPr lang="en-US" dirty="0" smtClean="0">
                <a:latin typeface="Comic Sans MS"/>
                <a:cs typeface="Comic Sans MS"/>
              </a:rPr>
              <a:t>).</a:t>
            </a:r>
          </a:p>
          <a:p>
            <a:endParaRPr lang="en-US" dirty="0" smtClean="0">
              <a:latin typeface="Comic Sans MS"/>
              <a:cs typeface="Comic Sans MS"/>
            </a:endParaRPr>
          </a:p>
          <a:p>
            <a:endParaRPr lang="en-US" dirty="0" smtClean="0">
              <a:latin typeface="Comic Sans MS"/>
              <a:cs typeface="Comic Sans MS"/>
            </a:endParaRPr>
          </a:p>
          <a:p>
            <a:r>
              <a:rPr lang="en-US" dirty="0" smtClean="0">
                <a:latin typeface="Comic Sans MS"/>
                <a:cs typeface="Comic Sans MS"/>
              </a:rPr>
              <a:t> </a:t>
            </a:r>
            <a:r>
              <a:rPr lang="en-US" b="1" dirty="0" smtClean="0">
                <a:latin typeface="Comic Sans MS"/>
                <a:cs typeface="Comic Sans MS"/>
              </a:rPr>
              <a:t>What is the physical origin of the bright spot? (e.g. lightning, cosmic rays)</a:t>
            </a:r>
            <a:endParaRPr lang="en-US" b="1" dirty="0">
              <a:latin typeface="Comic Sans MS"/>
              <a:cs typeface="Comic Sans MS"/>
            </a:endParaRPr>
          </a:p>
        </p:txBody>
      </p:sp>
      <p:sp>
        <p:nvSpPr>
          <p:cNvPr id="3" name="TextBox 2"/>
          <p:cNvSpPr txBox="1"/>
          <p:nvPr/>
        </p:nvSpPr>
        <p:spPr>
          <a:xfrm>
            <a:off x="68022" y="170965"/>
            <a:ext cx="2912633" cy="584776"/>
          </a:xfrm>
          <a:prstGeom prst="rect">
            <a:avLst/>
          </a:prstGeom>
          <a:noFill/>
        </p:spPr>
        <p:txBody>
          <a:bodyPr wrap="square" rtlCol="0">
            <a:spAutoFit/>
          </a:bodyPr>
          <a:lstStyle/>
          <a:p>
            <a:r>
              <a:rPr lang="en-US" sz="1600" dirty="0">
                <a:latin typeface="Comic Sans MS"/>
                <a:cs typeface="Comic Sans MS"/>
              </a:rPr>
              <a:t>The date and time </a:t>
            </a:r>
            <a:r>
              <a:rPr lang="en-US" sz="1600" dirty="0" smtClean="0">
                <a:latin typeface="Comic Sans MS"/>
                <a:cs typeface="Comic Sans MS"/>
              </a:rPr>
              <a:t>of image capture</a:t>
            </a:r>
          </a:p>
        </p:txBody>
      </p:sp>
      <p:cxnSp>
        <p:nvCxnSpPr>
          <p:cNvPr id="5" name="Straight Arrow Connector 4"/>
          <p:cNvCxnSpPr>
            <a:stCxn id="3" idx="3"/>
          </p:cNvCxnSpPr>
          <p:nvPr/>
        </p:nvCxnSpPr>
        <p:spPr>
          <a:xfrm flipV="1">
            <a:off x="2980655" y="259465"/>
            <a:ext cx="1000627" cy="203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8021" y="2147328"/>
            <a:ext cx="3372551" cy="584776"/>
          </a:xfrm>
          <a:prstGeom prst="rect">
            <a:avLst/>
          </a:prstGeom>
        </p:spPr>
        <p:txBody>
          <a:bodyPr wrap="square">
            <a:spAutoFit/>
          </a:bodyPr>
          <a:lstStyle/>
          <a:p>
            <a:r>
              <a:rPr lang="en-US" sz="1600" dirty="0">
                <a:latin typeface="Comic Sans MS"/>
                <a:cs typeface="Comic Sans MS"/>
              </a:rPr>
              <a:t>An example of a bright spot: </a:t>
            </a:r>
            <a:endParaRPr lang="en-US" sz="1600" dirty="0" smtClean="0">
              <a:latin typeface="Comic Sans MS"/>
              <a:cs typeface="Comic Sans MS"/>
            </a:endParaRPr>
          </a:p>
          <a:p>
            <a:r>
              <a:rPr lang="en-US" sz="1600" dirty="0" smtClean="0">
                <a:latin typeface="Comic Sans MS"/>
                <a:cs typeface="Comic Sans MS"/>
              </a:rPr>
              <a:t>The </a:t>
            </a:r>
            <a:r>
              <a:rPr lang="en-US" sz="1600" dirty="0">
                <a:latin typeface="Comic Sans MS"/>
                <a:cs typeface="Comic Sans MS"/>
              </a:rPr>
              <a:t>inset focuses on the glint</a:t>
            </a:r>
          </a:p>
        </p:txBody>
      </p:sp>
      <p:cxnSp>
        <p:nvCxnSpPr>
          <p:cNvPr id="11" name="Straight Arrow Connector 10"/>
          <p:cNvCxnSpPr/>
          <p:nvPr/>
        </p:nvCxnSpPr>
        <p:spPr>
          <a:xfrm>
            <a:off x="2899862" y="2793659"/>
            <a:ext cx="914400" cy="91440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8253" y="3907603"/>
            <a:ext cx="3496009" cy="584776"/>
          </a:xfrm>
          <a:prstGeom prst="rect">
            <a:avLst/>
          </a:prstGeom>
          <a:noFill/>
          <a:ln w="12700">
            <a:solidFill>
              <a:schemeClr val="tx1"/>
            </a:solidFill>
          </a:ln>
        </p:spPr>
        <p:txBody>
          <a:bodyPr wrap="square" rtlCol="0">
            <a:spAutoFit/>
          </a:bodyPr>
          <a:lstStyle/>
          <a:p>
            <a:r>
              <a:rPr lang="en-US" sz="1600" dirty="0" smtClean="0">
                <a:latin typeface="Comic Sans MS"/>
                <a:cs typeface="Comic Sans MS"/>
              </a:rPr>
              <a:t>Pixel size near center - </a:t>
            </a:r>
            <a:r>
              <a:rPr lang="en-US" sz="1600" b="1" dirty="0" smtClean="0">
                <a:latin typeface="Comic Sans MS"/>
                <a:cs typeface="Comic Sans MS"/>
              </a:rPr>
              <a:t>10 km</a:t>
            </a:r>
          </a:p>
          <a:p>
            <a:r>
              <a:rPr lang="en-US" sz="1600" dirty="0">
                <a:latin typeface="Comic Sans MS"/>
                <a:cs typeface="Comic Sans MS"/>
              </a:rPr>
              <a:t>Angular spread ≈</a:t>
            </a:r>
            <a:r>
              <a:rPr lang="en-US" sz="1600" b="1" dirty="0">
                <a:latin typeface="Comic Sans MS"/>
                <a:cs typeface="Comic Sans MS"/>
              </a:rPr>
              <a:t>3 × 10</a:t>
            </a:r>
            <a:r>
              <a:rPr lang="en-US" sz="1600" b="1" baseline="30000" dirty="0">
                <a:latin typeface="Comic Sans MS"/>
                <a:cs typeface="Comic Sans MS"/>
              </a:rPr>
              <a:t>-4</a:t>
            </a:r>
            <a:r>
              <a:rPr lang="en-US" sz="1600" b="1" dirty="0">
                <a:latin typeface="Comic Sans MS"/>
                <a:cs typeface="Comic Sans MS"/>
              </a:rPr>
              <a:t> </a:t>
            </a:r>
            <a:r>
              <a:rPr lang="en-US" sz="1600" dirty="0" smtClean="0">
                <a:latin typeface="Comic Sans MS"/>
                <a:cs typeface="Comic Sans MS"/>
              </a:rPr>
              <a:t>degree</a:t>
            </a:r>
            <a:endParaRPr lang="en-US" sz="1600" dirty="0">
              <a:latin typeface="Comic Sans MS"/>
              <a:cs typeface="Comic Sans MS"/>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000" y="5684676"/>
            <a:ext cx="1208172" cy="81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2213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1125</TotalTime>
  <Words>1252</Words>
  <Application>Microsoft Macintosh PowerPoint</Application>
  <PresentationFormat>On-screen Show (4:3)</PresentationFormat>
  <Paragraphs>136</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Earth Observations from 1 mln Miles or Earth Observations from the Sun-Earth Lagrangian Eye</vt:lpstr>
      <vt:lpstr>PowerPoint Presentation</vt:lpstr>
      <vt:lpstr>PowerPoint Presentation</vt:lpstr>
      <vt:lpstr>PowerPoint Presentation</vt:lpstr>
      <vt:lpstr>Lissajous Orbit</vt:lpstr>
      <vt:lpstr>PowerPoint Presentation</vt:lpstr>
      <vt:lpstr>PowerPoint Presentation</vt:lpstr>
      <vt:lpstr>PowerPoint Presentation</vt:lpstr>
      <vt:lpstr>PowerPoint Presentation</vt:lpstr>
      <vt:lpstr>Colorful bright flash over Africa</vt:lpstr>
      <vt:lpstr>PowerPoint Presentation</vt:lpstr>
      <vt:lpstr>PowerPoint Presentation</vt:lpstr>
      <vt:lpstr>PowerPoint Presentation</vt:lpstr>
      <vt:lpstr>PowerPoint Presentation</vt:lpstr>
      <vt:lpstr>PowerPoint Presentation</vt:lpstr>
      <vt:lpstr>Coplanarity at one pixel</vt:lpstr>
      <vt:lpstr>PowerPoint Presentation</vt:lpstr>
      <vt:lpstr>Cloud altitude from  oxygen absorption measurements</vt:lpstr>
      <vt:lpstr>PowerPoint Presentation</vt:lpstr>
      <vt:lpstr>Halo wings (left), CCD blooming? (right)</vt:lpstr>
      <vt:lpstr>PowerPoint Presentation</vt:lpstr>
      <vt:lpstr>PowerPoint Presentation</vt:lpstr>
      <vt:lpstr>PowerPoint Presentation</vt:lpstr>
      <vt:lpstr>Flashes are colored</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Marshak</dc:creator>
  <cp:lastModifiedBy>Alexander Marshak</cp:lastModifiedBy>
  <cp:revision>129</cp:revision>
  <dcterms:created xsi:type="dcterms:W3CDTF">2017-08-07T01:56:52Z</dcterms:created>
  <dcterms:modified xsi:type="dcterms:W3CDTF">2018-07-13T15:54:37Z</dcterms:modified>
</cp:coreProperties>
</file>