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1008" r:id="rId2"/>
    <p:sldId id="1108" r:id="rId3"/>
    <p:sldId id="1109" r:id="rId4"/>
    <p:sldId id="1148" r:id="rId5"/>
    <p:sldId id="1149" r:id="rId6"/>
    <p:sldId id="1150" r:id="rId7"/>
    <p:sldId id="1151" r:id="rId8"/>
    <p:sldId id="1153" r:id="rId9"/>
    <p:sldId id="1140" r:id="rId10"/>
    <p:sldId id="1179" r:id="rId11"/>
    <p:sldId id="1129" r:id="rId12"/>
    <p:sldId id="1130" r:id="rId13"/>
    <p:sldId id="1132" r:id="rId14"/>
    <p:sldId id="1175" r:id="rId15"/>
    <p:sldId id="1145" r:id="rId16"/>
    <p:sldId id="1134" r:id="rId17"/>
    <p:sldId id="1180" r:id="rId18"/>
    <p:sldId id="1181" r:id="rId19"/>
    <p:sldId id="1137" r:id="rId20"/>
    <p:sldId id="1154" r:id="rId21"/>
    <p:sldId id="1155" r:id="rId22"/>
    <p:sldId id="1156" r:id="rId23"/>
    <p:sldId id="1157" r:id="rId24"/>
    <p:sldId id="1158" r:id="rId25"/>
    <p:sldId id="1159" r:id="rId26"/>
    <p:sldId id="1160" r:id="rId27"/>
    <p:sldId id="1161" r:id="rId28"/>
    <p:sldId id="1162" r:id="rId29"/>
    <p:sldId id="1163" r:id="rId30"/>
    <p:sldId id="1164" r:id="rId31"/>
    <p:sldId id="1166" r:id="rId32"/>
    <p:sldId id="1165" r:id="rId33"/>
    <p:sldId id="1167" r:id="rId34"/>
    <p:sldId id="1168" r:id="rId35"/>
    <p:sldId id="1169" r:id="rId36"/>
    <p:sldId id="1170" r:id="rId37"/>
    <p:sldId id="1171" r:id="rId38"/>
    <p:sldId id="1172" r:id="rId39"/>
    <p:sldId id="1173" r:id="rId40"/>
    <p:sldId id="1174" r:id="rId41"/>
    <p:sldId id="1176" r:id="rId42"/>
    <p:sldId id="1177" r:id="rId43"/>
    <p:sldId id="1136" r:id="rId44"/>
    <p:sldId id="1101" r:id="rId45"/>
    <p:sldId id="1102" r:id="rId46"/>
    <p:sldId id="1103" r:id="rId47"/>
    <p:sldId id="1104" r:id="rId48"/>
    <p:sldId id="1106" r:id="rId49"/>
    <p:sldId id="1107" r:id="rId50"/>
    <p:sldId id="1178" r:id="rId5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0C6"/>
    <a:srgbClr val="0000FF"/>
    <a:srgbClr val="33CCFF"/>
    <a:srgbClr val="00CC66"/>
    <a:srgbClr val="FF6600"/>
    <a:srgbClr val="66FF33"/>
    <a:srgbClr val="FF00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4" autoAdjust="0"/>
    <p:restoredTop sz="86441" autoAdjust="0"/>
  </p:normalViewPr>
  <p:slideViewPr>
    <p:cSldViewPr>
      <p:cViewPr>
        <p:scale>
          <a:sx n="50" d="100"/>
          <a:sy n="50" d="100"/>
        </p:scale>
        <p:origin x="-61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8061C5-F963-4500-A241-F5630FA75E3A}" type="datetimeFigureOut">
              <a:rPr lang="en-US"/>
              <a:pPr>
                <a:defRPr/>
              </a:pPr>
              <a:t>7/14/2018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9EA738-FED5-4459-9340-6D5781379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34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9EA738-FED5-4459-9340-6D57813792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3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9EA738-FED5-4459-9340-6D578137929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3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24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89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7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8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16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57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27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44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66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47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50825" y="260350"/>
            <a:ext cx="8642350" cy="1143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002F00"/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642350" cy="5257800"/>
          </a:xfrm>
          <a:prstGeom prst="rect">
            <a:avLst/>
          </a:prstGeom>
          <a:gradFill rotWithShape="1">
            <a:gsLst>
              <a:gs pos="0">
                <a:srgbClr val="CCFFCC">
                  <a:gamma/>
                  <a:tint val="12549"/>
                  <a:invGamma/>
                  <a:alpha val="13000"/>
                </a:srgbClr>
              </a:gs>
              <a:gs pos="50000">
                <a:srgbClr val="CCFFCC">
                  <a:alpha val="86000"/>
                </a:srgbClr>
              </a:gs>
              <a:gs pos="100000">
                <a:srgbClr val="CCFFCC">
                  <a:gamma/>
                  <a:tint val="12549"/>
                  <a:invGamma/>
                  <a:alpha val="13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006600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–"/>
        <a:defRPr sz="2700" b="1" kern="1200">
          <a:solidFill>
            <a:srgbClr val="9900CC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•"/>
        <a:defRPr sz="2600" b="1" kern="1200">
          <a:solidFill>
            <a:schemeClr val="hlink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charset="0"/>
        <a:buChar char="–"/>
        <a:defRPr sz="2500" b="1"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301625" y="476250"/>
            <a:ext cx="8447088" cy="4248894"/>
          </a:xfrm>
        </p:spPr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 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6000" dirty="0" smtClean="0">
                <a:solidFill>
                  <a:srgbClr val="FFFF00"/>
                </a:solidFill>
              </a:rPr>
              <a:t>aerosol radiative effects 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 </a:t>
            </a:r>
            <a:br>
              <a:rPr lang="en-US" altLang="en-US" sz="1600" dirty="0" smtClean="0"/>
            </a:br>
            <a:r>
              <a:rPr lang="en-US" altLang="en-US" sz="4800" dirty="0" smtClean="0"/>
              <a:t>with MACv2</a:t>
            </a: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endParaRPr lang="en-US" altLang="en-US" sz="4000" dirty="0" smtClean="0"/>
          </a:p>
        </p:txBody>
      </p:sp>
      <p:sp>
        <p:nvSpPr>
          <p:cNvPr id="185347" name="Rectangle 3"/>
          <p:cNvSpPr>
            <a:spLocks noGrp="1"/>
          </p:cNvSpPr>
          <p:nvPr>
            <p:ph type="subTitle" idx="1"/>
          </p:nvPr>
        </p:nvSpPr>
        <p:spPr>
          <a:xfrm>
            <a:off x="301625" y="4886442"/>
            <a:ext cx="5998567" cy="171091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006600"/>
                </a:solidFill>
              </a:rPr>
              <a:t>Stefan </a:t>
            </a:r>
            <a:r>
              <a:rPr lang="en-US" sz="3600" dirty="0" err="1" smtClean="0">
                <a:solidFill>
                  <a:srgbClr val="006600"/>
                </a:solidFill>
              </a:rPr>
              <a:t>Kinne</a:t>
            </a:r>
            <a:endParaRPr lang="en-US" sz="360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i="1" dirty="0" smtClean="0">
                <a:solidFill>
                  <a:srgbClr val="006600"/>
                </a:solidFill>
              </a:rPr>
              <a:t>MPI-Meteorology</a:t>
            </a:r>
            <a:endParaRPr lang="en-US" sz="2400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en-US" sz="3600" dirty="0" smtClean="0">
              <a:solidFill>
                <a:srgbClr val="006600"/>
              </a:solidFill>
            </a:endParaRPr>
          </a:p>
        </p:txBody>
      </p:sp>
      <p:sp>
        <p:nvSpPr>
          <p:cNvPr id="2054" name="AutoShape 11" descr="MACC"/>
          <p:cNvSpPr>
            <a:spLocks noChangeAspect="1" noChangeArrowheads="1"/>
          </p:cNvSpPr>
          <p:nvPr/>
        </p:nvSpPr>
        <p:spPr bwMode="auto">
          <a:xfrm>
            <a:off x="63500" y="-1365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 sz="2800" b="1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–"/>
              <a:defRPr sz="2700" b="1">
                <a:solidFill>
                  <a:srgbClr val="9900CC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 sz="2600" b="1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5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20000"/>
              </a:spcBef>
              <a:buFont typeface="Arial" charset="0"/>
              <a:buChar char="»"/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pic>
        <p:nvPicPr>
          <p:cNvPr id="5" name="Picture 16" descr="C:\Users\Stefan Kinne\Documents\office\mpihh\inhouse\forms\MP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9"/>
          <a:stretch>
            <a:fillRect/>
          </a:stretch>
        </p:blipFill>
        <p:spPr bwMode="auto">
          <a:xfrm>
            <a:off x="6732240" y="4886442"/>
            <a:ext cx="1944216" cy="17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Lazaros Oreopoulos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ndirect  too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es    … there is also an aerosol indirect effect</a:t>
            </a:r>
          </a:p>
          <a:p>
            <a:pPr lvl="2"/>
            <a:r>
              <a:rPr lang="en-US" dirty="0" smtClean="0"/>
              <a:t>via modified clouds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extra anthropogenic aerosol tends to increase cloud droplet concentrations	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s more nuclei compete for the same water (at condensation) cloud droplets are smaller</a:t>
            </a:r>
          </a:p>
          <a:p>
            <a:pPr lvl="2"/>
            <a:endParaRPr lang="en-US" sz="1000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dirty="0" smtClean="0">
                <a:sym typeface="Wingdings" panose="05000000000000000000" pitchFamily="2" charset="2"/>
              </a:rPr>
              <a:t>ow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extract potential from satellite observations of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AOD of &lt;1um sizes:  aerosol number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CDNC at cloud top: droplet number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(this is the for cloud droplets … so via competition for the same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3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indirect ‘</a:t>
            </a:r>
            <a:r>
              <a:rPr lang="en-US" dirty="0" err="1" smtClean="0"/>
              <a:t>relationsship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30" y="1627584"/>
            <a:ext cx="8642350" cy="5257800"/>
          </a:xfrm>
        </p:spPr>
        <p:txBody>
          <a:bodyPr/>
          <a:lstStyle/>
          <a:p>
            <a:r>
              <a:rPr lang="en-US" dirty="0" err="1" smtClean="0"/>
              <a:t>AODf</a:t>
            </a:r>
            <a:r>
              <a:rPr lang="en-US" dirty="0" smtClean="0"/>
              <a:t> vs CDNC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6" r="50000"/>
          <a:stretch/>
        </p:blipFill>
        <p:spPr bwMode="auto">
          <a:xfrm>
            <a:off x="415938" y="2564320"/>
            <a:ext cx="5112568" cy="407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" t="3482" r="50000" b="57866"/>
          <a:stretch/>
        </p:blipFill>
        <p:spPr bwMode="auto">
          <a:xfrm>
            <a:off x="6084168" y="2132856"/>
            <a:ext cx="2692473" cy="1585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2" t="95861" r="24341"/>
          <a:stretch/>
        </p:blipFill>
        <p:spPr bwMode="auto">
          <a:xfrm>
            <a:off x="6084168" y="3744035"/>
            <a:ext cx="2692473" cy="18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3020" r="50673" b="58313"/>
          <a:stretch/>
        </p:blipFill>
        <p:spPr bwMode="auto">
          <a:xfrm>
            <a:off x="6084168" y="4171561"/>
            <a:ext cx="2658299" cy="178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89486" r="23673" b="122"/>
          <a:stretch/>
        </p:blipFill>
        <p:spPr bwMode="auto">
          <a:xfrm>
            <a:off x="6084168" y="5952679"/>
            <a:ext cx="2719933" cy="4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903776" y="17635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AODf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56176" y="393231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CDNC 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36096" y="2925527"/>
            <a:ext cx="1080120" cy="348787"/>
          </a:xfrm>
          <a:prstGeom prst="straightConnector1">
            <a:avLst/>
          </a:prstGeom>
          <a:ln w="1524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415508" y="4941168"/>
            <a:ext cx="956692" cy="167080"/>
          </a:xfrm>
          <a:prstGeom prst="straightConnector1">
            <a:avLst/>
          </a:prstGeom>
          <a:ln w="1524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648" y="2535287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CCFF"/>
                </a:solidFill>
              </a:rPr>
              <a:t>s</a:t>
            </a:r>
            <a:r>
              <a:rPr lang="en-US" sz="2400" b="1" dirty="0" smtClean="0">
                <a:solidFill>
                  <a:srgbClr val="33CCFF"/>
                </a:solidFill>
              </a:rPr>
              <a:t>atellite fit</a:t>
            </a:r>
            <a:endParaRPr lang="en-US" sz="2400" b="1" dirty="0">
              <a:solidFill>
                <a:srgbClr val="33CC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5828" y="2524834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model </a:t>
            </a:r>
            <a:r>
              <a:rPr lang="en-US" sz="2000" dirty="0" err="1" smtClean="0">
                <a:solidFill>
                  <a:srgbClr val="0070C0"/>
                </a:solidFill>
              </a:rPr>
              <a:t>param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CDNC / radius </a:t>
            </a:r>
            <a:r>
              <a:rPr lang="en-US" dirty="0" smtClean="0"/>
              <a:t>-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6" r="50000"/>
          <a:stretch/>
        </p:blipFill>
        <p:spPr bwMode="auto">
          <a:xfrm>
            <a:off x="392784" y="1556793"/>
            <a:ext cx="8358432" cy="4608511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36512" y="6453336"/>
            <a:ext cx="9241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d(drop-radius)  = 1/ {d(CDNC)**(1/3)}</a:t>
            </a:r>
            <a:r>
              <a:rPr lang="en-US" sz="2800" dirty="0" smtClean="0"/>
              <a:t>   </a:t>
            </a:r>
            <a:r>
              <a:rPr lang="en-US" sz="2400" dirty="0" smtClean="0"/>
              <a:t>if LWC unchanged </a:t>
            </a:r>
            <a:endParaRPr lang="en-US" sz="2400" dirty="0"/>
          </a:p>
        </p:txBody>
      </p:sp>
      <p:sp>
        <p:nvSpPr>
          <p:cNvPr id="6" name="Up Arrow 5"/>
          <p:cNvSpPr/>
          <p:nvPr/>
        </p:nvSpPr>
        <p:spPr>
          <a:xfrm>
            <a:off x="6732240" y="3140968"/>
            <a:ext cx="576064" cy="1440160"/>
          </a:xfrm>
          <a:prstGeom prst="up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PD</a:t>
            </a:r>
            <a:endParaRPr lang="en-US" sz="2400" b="1" dirty="0"/>
          </a:p>
        </p:txBody>
      </p:sp>
      <p:sp>
        <p:nvSpPr>
          <p:cNvPr id="7" name="Left Arrow 6"/>
          <p:cNvSpPr/>
          <p:nvPr/>
        </p:nvSpPr>
        <p:spPr>
          <a:xfrm>
            <a:off x="1547664" y="3068960"/>
            <a:ext cx="5472608" cy="45719"/>
          </a:xfrm>
          <a:prstGeom prst="lef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3662908" y="3284983"/>
            <a:ext cx="576064" cy="1269855"/>
          </a:xfrm>
          <a:prstGeom prst="upArrow">
            <a:avLst/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</a:t>
            </a:r>
            <a:r>
              <a:rPr lang="en-US" sz="2400" b="1" dirty="0" smtClean="0"/>
              <a:t>I</a:t>
            </a:r>
            <a:endParaRPr lang="en-US" sz="2400" b="1" dirty="0"/>
          </a:p>
        </p:txBody>
      </p:sp>
      <p:sp>
        <p:nvSpPr>
          <p:cNvPr id="10" name="Left Arrow 9"/>
          <p:cNvSpPr/>
          <p:nvPr/>
        </p:nvSpPr>
        <p:spPr>
          <a:xfrm flipV="1">
            <a:off x="1547664" y="3284982"/>
            <a:ext cx="2403276" cy="72009"/>
          </a:xfrm>
          <a:prstGeom prst="leftArrow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47664" y="1988840"/>
            <a:ext cx="1201638" cy="11521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792" y="1772816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 (CDNC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vs indirect  (TOA)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FF00"/>
                </a:solidFill>
              </a:rPr>
              <a:t>today anthropogenic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 TOA:  indirect is larger </a:t>
            </a:r>
            <a:r>
              <a:rPr lang="en-US" sz="2000" i="1" dirty="0" smtClean="0">
                <a:solidFill>
                  <a:schemeClr val="tx1"/>
                </a:solidFill>
              </a:rPr>
              <a:t>(on average)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24" y="2420888"/>
            <a:ext cx="6164812" cy="40603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3475408" y="6481286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(net-flux loss)    </a:t>
            </a:r>
            <a:r>
              <a:rPr lang="en-US" b="1" dirty="0" smtClean="0">
                <a:solidFill>
                  <a:srgbClr val="FF0000"/>
                </a:solidFill>
              </a:rPr>
              <a:t>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996952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irect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clear-sky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irect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all-sky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2781836"/>
            <a:ext cx="12955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indirect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68941" y="4509120"/>
            <a:ext cx="1295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direct +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ndirect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5323855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 .35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3739679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 .66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5182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vs indirect  (</a:t>
            </a:r>
            <a:r>
              <a:rPr lang="en-US" dirty="0" err="1" smtClean="0"/>
              <a:t>atmos</a:t>
            </a:r>
            <a:r>
              <a:rPr lang="en-US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FF00"/>
                </a:solidFill>
              </a:rPr>
              <a:t>today anthropogenic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atmos</a:t>
            </a:r>
            <a:r>
              <a:rPr lang="en-US" dirty="0" smtClean="0"/>
              <a:t>:  only  direct  matters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6481286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  </a:t>
            </a:r>
            <a:r>
              <a:rPr lang="en-US" b="1" dirty="0" smtClean="0">
                <a:solidFill>
                  <a:srgbClr val="FF0000"/>
                </a:solidFill>
              </a:rPr>
              <a:t> (net-flux gain)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996952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irect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clear-sky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irect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all-sky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2781836"/>
            <a:ext cx="12955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indirect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96336" y="4509120"/>
            <a:ext cx="1295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direct +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ndirect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18397"/>
            <a:ext cx="6092804" cy="4062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2411760" y="5395863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+ 1.1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3667671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+ 0.0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7687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vs indirect  (surface)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FF00"/>
                </a:solidFill>
              </a:rPr>
              <a:t>today anthropogenic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  surface:  direct </a:t>
            </a:r>
            <a:r>
              <a:rPr lang="en-US" dirty="0"/>
              <a:t> </a:t>
            </a:r>
            <a:r>
              <a:rPr lang="en-US" dirty="0" smtClean="0"/>
              <a:t>dominates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5488" y="6481286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(net-flux loss)    </a:t>
            </a:r>
            <a:r>
              <a:rPr lang="en-US" b="1" dirty="0" smtClean="0">
                <a:solidFill>
                  <a:srgbClr val="FF0000"/>
                </a:solidFill>
              </a:rPr>
              <a:t>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996952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irect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clear-sky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irect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all-sky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2781836"/>
            <a:ext cx="12955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indirect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96336" y="4509120"/>
            <a:ext cx="1295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direct +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ndirect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24" y="2420888"/>
            <a:ext cx="6164812" cy="4060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2483768" y="5395863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- 1.4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3667671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 .66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3975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t</a:t>
            </a:r>
            <a:r>
              <a:rPr lang="en-US" dirty="0" smtClean="0"/>
              <a:t>here is a lot of spatial variability to aerosol rad. effects, which global  averages do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capture 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still when using global averages…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the TOA forcing efficiency is at -12 W/m2 /AOD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c</a:t>
            </a:r>
            <a:r>
              <a:rPr lang="en-US" dirty="0" smtClean="0"/>
              <a:t>ooling co-emitters reduce BC mitigation pot.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direct and indirect effects cool - but differently </a:t>
            </a:r>
            <a:br>
              <a:rPr lang="en-US" dirty="0" smtClean="0"/>
            </a:br>
            <a:endParaRPr lang="en-US" dirty="0"/>
          </a:p>
          <a:p>
            <a:pPr>
              <a:spcBef>
                <a:spcPts val="400"/>
              </a:spcBef>
            </a:pPr>
            <a:r>
              <a:rPr lang="en-US" dirty="0" smtClean="0"/>
              <a:t>anthropogenic  effects </a:t>
            </a:r>
            <a:r>
              <a:rPr lang="en-US" sz="2000" i="1" dirty="0">
                <a:solidFill>
                  <a:schemeClr val="tx1"/>
                </a:solidFill>
              </a:rPr>
              <a:t>(today)    </a:t>
            </a:r>
            <a:r>
              <a:rPr lang="en-US" sz="2000" i="1" dirty="0" smtClean="0">
                <a:solidFill>
                  <a:schemeClr val="tx1"/>
                </a:solidFill>
              </a:rPr>
              <a:t>…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in </a:t>
            </a:r>
            <a:r>
              <a:rPr lang="en-US" sz="2000" dirty="0" smtClean="0">
                <a:solidFill>
                  <a:srgbClr val="0000FF"/>
                </a:solidFill>
              </a:rPr>
              <a:t>W/m2    </a:t>
            </a:r>
            <a:r>
              <a:rPr lang="en-US" sz="2000" dirty="0" smtClean="0">
                <a:solidFill>
                  <a:srgbClr val="FF0000"/>
                </a:solidFill>
              </a:rPr>
              <a:t>dominant</a:t>
            </a:r>
            <a:endParaRPr lang="en-US" sz="2000" i="1" dirty="0">
              <a:solidFill>
                <a:srgbClr val="FF0000"/>
              </a:solidFill>
            </a:endParaRPr>
          </a:p>
          <a:p>
            <a:pPr lvl="2">
              <a:spcBef>
                <a:spcPts val="400"/>
              </a:spcBef>
            </a:pPr>
            <a:r>
              <a:rPr lang="en-US" dirty="0" smtClean="0"/>
              <a:t>TOA: </a:t>
            </a:r>
            <a:r>
              <a:rPr lang="en-US" sz="2400" dirty="0" smtClean="0"/>
              <a:t>- </a:t>
            </a:r>
            <a:r>
              <a:rPr lang="en-US" sz="2400" dirty="0" smtClean="0"/>
              <a:t>.67 </a:t>
            </a:r>
            <a:r>
              <a:rPr lang="en-US" sz="2000" i="1" dirty="0" smtClean="0">
                <a:solidFill>
                  <a:schemeClr val="tx1"/>
                </a:solidFill>
              </a:rPr>
              <a:t>DIR </a:t>
            </a:r>
            <a:r>
              <a:rPr lang="en-US" sz="2000" i="1" dirty="0" err="1" smtClean="0">
                <a:solidFill>
                  <a:schemeClr val="tx1"/>
                </a:solidFill>
              </a:rPr>
              <a:t>clr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)  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- </a:t>
            </a:r>
            <a:r>
              <a:rPr lang="en-US" sz="2400" dirty="0" smtClean="0"/>
              <a:t>.</a:t>
            </a:r>
            <a:r>
              <a:rPr lang="en-US" sz="2400" dirty="0" smtClean="0"/>
              <a:t>35 </a:t>
            </a:r>
            <a:r>
              <a:rPr lang="en-US" sz="2000" i="1" dirty="0" smtClean="0">
                <a:solidFill>
                  <a:schemeClr val="tx1"/>
                </a:solidFill>
              </a:rPr>
              <a:t>(DIR </a:t>
            </a:r>
            <a:r>
              <a:rPr lang="en-US" sz="2000" i="1" dirty="0" smtClean="0">
                <a:solidFill>
                  <a:schemeClr val="tx1"/>
                </a:solidFill>
              </a:rPr>
              <a:t>all </a:t>
            </a:r>
            <a:r>
              <a:rPr lang="en-US" sz="2000" i="1" dirty="0">
                <a:solidFill>
                  <a:schemeClr val="tx1"/>
                </a:solidFill>
              </a:rPr>
              <a:t>)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- .66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IND)</a:t>
            </a:r>
            <a:r>
              <a:rPr lang="en-US" sz="2400" dirty="0"/>
              <a:t> </a:t>
            </a:r>
            <a:r>
              <a:rPr lang="en-US" sz="2400" dirty="0" smtClean="0"/>
              <a:t> - 1.0 </a:t>
            </a:r>
            <a:r>
              <a:rPr lang="en-US" sz="2000" i="1" dirty="0" smtClean="0">
                <a:solidFill>
                  <a:schemeClr val="tx1"/>
                </a:solidFill>
              </a:rPr>
              <a:t>(tot)</a:t>
            </a:r>
          </a:p>
          <a:p>
            <a:pPr lvl="2">
              <a:spcBef>
                <a:spcPts val="400"/>
              </a:spcBef>
            </a:pPr>
            <a:r>
              <a:rPr lang="en-US" sz="2400" dirty="0" err="1"/>
              <a:t>atm</a:t>
            </a:r>
            <a:r>
              <a:rPr lang="en-US" sz="2400" dirty="0"/>
              <a:t>:</a:t>
            </a:r>
            <a:r>
              <a:rPr lang="en-US" sz="2400" dirty="0">
                <a:solidFill>
                  <a:srgbClr val="1C00C6"/>
                </a:solidFill>
              </a:rPr>
              <a:t>  </a:t>
            </a:r>
            <a:r>
              <a:rPr lang="en-US" sz="2400" dirty="0" smtClean="0">
                <a:solidFill>
                  <a:srgbClr val="1C00C6"/>
                </a:solidFill>
              </a:rPr>
              <a:t> +1.1 </a:t>
            </a:r>
            <a:r>
              <a:rPr lang="en-US" sz="2000" i="1" dirty="0" smtClean="0">
                <a:solidFill>
                  <a:schemeClr val="tx1"/>
                </a:solidFill>
              </a:rPr>
              <a:t>(DIR </a:t>
            </a:r>
            <a:r>
              <a:rPr lang="en-US" sz="2000" i="1" dirty="0" err="1">
                <a:solidFill>
                  <a:schemeClr val="tx1"/>
                </a:solidFill>
              </a:rPr>
              <a:t>clr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) 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+1.1 </a:t>
            </a:r>
            <a:r>
              <a:rPr lang="en-US" sz="2000" i="1" dirty="0">
                <a:solidFill>
                  <a:schemeClr val="tx1"/>
                </a:solidFill>
              </a:rPr>
              <a:t>(DIR all )   </a:t>
            </a:r>
            <a:r>
              <a:rPr lang="en-US" sz="2400" dirty="0"/>
              <a:t>+.00 </a:t>
            </a:r>
            <a:r>
              <a:rPr lang="en-US" sz="2000" i="1" dirty="0">
                <a:solidFill>
                  <a:schemeClr val="tx1"/>
                </a:solidFill>
              </a:rPr>
              <a:t>(IND) </a:t>
            </a:r>
            <a:r>
              <a:rPr lang="en-US" sz="2400" dirty="0"/>
              <a:t>+</a:t>
            </a:r>
            <a:r>
              <a:rPr lang="en-US" sz="2400" dirty="0" smtClean="0"/>
              <a:t> 1.1</a:t>
            </a:r>
            <a:r>
              <a:rPr lang="en-US" sz="2000" i="1" dirty="0" smtClean="0">
                <a:solidFill>
                  <a:schemeClr val="tx1"/>
                </a:solidFill>
              </a:rPr>
              <a:t>(tot</a:t>
            </a:r>
            <a:r>
              <a:rPr lang="en-US" sz="2000" i="1" dirty="0">
                <a:solidFill>
                  <a:schemeClr val="tx1"/>
                </a:solidFill>
              </a:rPr>
              <a:t>)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lvl="2">
              <a:spcBef>
                <a:spcPts val="400"/>
              </a:spcBef>
            </a:pPr>
            <a:r>
              <a:rPr lang="en-US" dirty="0" smtClean="0"/>
              <a:t>surf</a:t>
            </a:r>
            <a:r>
              <a:rPr lang="en-US" dirty="0"/>
              <a:t>:  </a:t>
            </a:r>
            <a:r>
              <a:rPr lang="en-US" sz="2400" dirty="0" smtClean="0"/>
              <a:t>- 1.7</a:t>
            </a:r>
            <a:r>
              <a:rPr lang="en-US" sz="2000" i="1" dirty="0" smtClean="0">
                <a:solidFill>
                  <a:schemeClr val="tx1"/>
                </a:solidFill>
              </a:rPr>
              <a:t>(DIR </a:t>
            </a:r>
            <a:r>
              <a:rPr lang="en-US" sz="2000" i="1" dirty="0" err="1">
                <a:solidFill>
                  <a:schemeClr val="tx1"/>
                </a:solidFill>
              </a:rPr>
              <a:t>clr</a:t>
            </a:r>
            <a:r>
              <a:rPr lang="en-US" sz="2000" i="1" dirty="0">
                <a:solidFill>
                  <a:schemeClr val="tx1"/>
                </a:solidFill>
              </a:rPr>
              <a:t> )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1.4 </a:t>
            </a:r>
            <a:r>
              <a:rPr lang="en-US" sz="2000" i="1" dirty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DIR </a:t>
            </a:r>
            <a:r>
              <a:rPr lang="en-US" sz="2000" i="1" dirty="0">
                <a:solidFill>
                  <a:schemeClr val="tx1"/>
                </a:solidFill>
              </a:rPr>
              <a:t>all ) 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- .66 </a:t>
            </a:r>
            <a:r>
              <a:rPr lang="en-US" sz="2000" i="1" dirty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IND)</a:t>
            </a:r>
            <a:r>
              <a:rPr lang="en-US" sz="2800" dirty="0"/>
              <a:t> </a:t>
            </a:r>
            <a:r>
              <a:rPr lang="en-US" sz="2400" dirty="0"/>
              <a:t>-</a:t>
            </a:r>
            <a:r>
              <a:rPr lang="en-US" sz="2400" dirty="0" smtClean="0"/>
              <a:t> 2.1 </a:t>
            </a:r>
            <a:r>
              <a:rPr lang="en-US" sz="2000" i="1" dirty="0" smtClean="0">
                <a:solidFill>
                  <a:schemeClr val="tx1"/>
                </a:solidFill>
              </a:rPr>
              <a:t>(tot) </a:t>
            </a:r>
            <a:endParaRPr lang="en-US" sz="2000" dirty="0" smtClean="0">
              <a:solidFill>
                <a:srgbClr val="1C00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back to TOM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2" r="7235" b="15093"/>
          <a:stretch/>
        </p:blipFill>
        <p:spPr>
          <a:xfrm>
            <a:off x="383673" y="1658516"/>
            <a:ext cx="1596039" cy="501084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56991" y="1600200"/>
            <a:ext cx="6736183" cy="5257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Tom 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always impressed/s with </a:t>
            </a:r>
            <a:r>
              <a:rPr lang="en-US" dirty="0">
                <a:solidFill>
                  <a:schemeClr val="tx1"/>
                </a:solidFill>
              </a:rPr>
              <a:t>clear</a:t>
            </a:r>
            <a:r>
              <a:rPr lang="en-US" dirty="0"/>
              <a:t> presentations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was/is always outspoken … with strong (‘</a:t>
            </a:r>
            <a:r>
              <a:rPr lang="en-US" dirty="0" smtClean="0">
                <a:solidFill>
                  <a:schemeClr val="tx1"/>
                </a:solidFill>
              </a:rPr>
              <a:t>Lutheran</a:t>
            </a:r>
            <a:r>
              <a:rPr lang="en-US" dirty="0" smtClean="0"/>
              <a:t>’) opinions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has a </a:t>
            </a:r>
            <a:r>
              <a:rPr lang="en-US" dirty="0" smtClean="0">
                <a:solidFill>
                  <a:schemeClr val="tx1"/>
                </a:solidFill>
              </a:rPr>
              <a:t>soft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tx1"/>
                </a:solidFill>
              </a:rPr>
              <a:t>caring</a:t>
            </a:r>
            <a:r>
              <a:rPr lang="en-US" dirty="0" smtClean="0"/>
              <a:t> core </a:t>
            </a:r>
            <a:endParaRPr lang="en-US" dirty="0" smtClean="0"/>
          </a:p>
          <a:p>
            <a:pPr>
              <a:spcBef>
                <a:spcPts val="200"/>
              </a:spcBef>
            </a:pPr>
            <a:endParaRPr lang="en-US" sz="1000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among</a:t>
            </a:r>
            <a:r>
              <a:rPr lang="en-US" dirty="0" smtClean="0"/>
              <a:t> all his accomplishments … </a:t>
            </a:r>
            <a:r>
              <a:rPr lang="en-US" b="0" dirty="0" smtClean="0">
                <a:solidFill>
                  <a:schemeClr val="tx1"/>
                </a:solidFill>
              </a:rPr>
              <a:t>(that counts most)</a:t>
            </a:r>
            <a:r>
              <a:rPr lang="en-US" dirty="0" smtClean="0"/>
              <a:t>  … is his family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o if we celebrate TOM, we also celebrate </a:t>
            </a:r>
            <a:r>
              <a:rPr lang="en-US" dirty="0" smtClean="0">
                <a:solidFill>
                  <a:schemeClr val="tx1"/>
                </a:solidFill>
              </a:rPr>
              <a:t>Linda and his family </a:t>
            </a:r>
            <a:r>
              <a:rPr lang="en-US" dirty="0" smtClean="0"/>
              <a:t>!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… a</a:t>
            </a:r>
            <a:r>
              <a:rPr lang="en-US" dirty="0" smtClean="0"/>
              <a:t>nd I was lucky enough as I became part of it  … 30 years ago!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0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 &amp; family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8"/>
          <a:stretch/>
        </p:blipFill>
        <p:spPr>
          <a:xfrm>
            <a:off x="1434155" y="1412776"/>
            <a:ext cx="1422375" cy="3169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36389" r="19633" b="25473"/>
          <a:stretch/>
        </p:blipFill>
        <p:spPr>
          <a:xfrm rot="5400000">
            <a:off x="6094089" y="3858767"/>
            <a:ext cx="4205759" cy="1931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7324" y="1704765"/>
            <a:ext cx="2592288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28056" r="-3467" b="16931"/>
          <a:stretch/>
        </p:blipFill>
        <p:spPr>
          <a:xfrm>
            <a:off x="1687960" y="4588644"/>
            <a:ext cx="5828689" cy="2322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/>
        </p:blipFill>
        <p:spPr>
          <a:xfrm>
            <a:off x="2856531" y="1412776"/>
            <a:ext cx="4427984" cy="3169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2" r="7235" b="15093"/>
          <a:stretch/>
        </p:blipFill>
        <p:spPr>
          <a:xfrm>
            <a:off x="-53702" y="1380729"/>
            <a:ext cx="1761456" cy="5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4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7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</a:pPr>
            <a:r>
              <a:rPr lang="en-US" dirty="0" smtClean="0"/>
              <a:t>what </a:t>
            </a:r>
            <a:r>
              <a:rPr lang="en-US" dirty="0" smtClean="0"/>
              <a:t>are </a:t>
            </a:r>
            <a:r>
              <a:rPr lang="en-US" dirty="0" smtClean="0"/>
              <a:t>MACv2 aerosol </a:t>
            </a:r>
            <a:r>
              <a:rPr lang="en-US" dirty="0" smtClean="0"/>
              <a:t> direct rad. </a:t>
            </a:r>
            <a:r>
              <a:rPr lang="en-US" dirty="0" smtClean="0"/>
              <a:t>effects ?</a:t>
            </a:r>
          </a:p>
          <a:p>
            <a:pPr lvl="2">
              <a:spcBef>
                <a:spcPts val="100"/>
              </a:spcBef>
            </a:pPr>
            <a:r>
              <a:rPr lang="en-US" dirty="0"/>
              <a:t>d</a:t>
            </a:r>
            <a:r>
              <a:rPr lang="en-US" dirty="0" smtClean="0"/>
              <a:t>irect radiative </a:t>
            </a:r>
            <a:r>
              <a:rPr lang="en-US" dirty="0" smtClean="0"/>
              <a:t>effects by component</a:t>
            </a:r>
            <a:endParaRPr lang="en-US" dirty="0" smtClean="0"/>
          </a:p>
          <a:p>
            <a:pPr lvl="2">
              <a:spcBef>
                <a:spcPts val="100"/>
              </a:spcBef>
            </a:pPr>
            <a:r>
              <a:rPr lang="en-US" dirty="0" smtClean="0"/>
              <a:t>anthropogenic contributions</a:t>
            </a:r>
            <a:endParaRPr lang="en-US" dirty="0" smtClean="0"/>
          </a:p>
          <a:p>
            <a:pPr lvl="1">
              <a:spcBef>
                <a:spcPts val="100"/>
              </a:spcBef>
            </a:pPr>
            <a:endParaRPr lang="en-US" sz="2000" dirty="0" smtClean="0"/>
          </a:p>
          <a:p>
            <a:pPr>
              <a:spcBef>
                <a:spcPts val="100"/>
              </a:spcBef>
            </a:pPr>
            <a:r>
              <a:rPr lang="en-US" dirty="0"/>
              <a:t>h</a:t>
            </a:r>
            <a:r>
              <a:rPr lang="en-US" dirty="0" smtClean="0"/>
              <a:t>ow does anthrop. aerosol influence climate ?</a:t>
            </a:r>
          </a:p>
          <a:p>
            <a:pPr lvl="2">
              <a:spcBef>
                <a:spcPts val="100"/>
              </a:spcBef>
            </a:pPr>
            <a:r>
              <a:rPr lang="en-US" dirty="0" smtClean="0"/>
              <a:t>indirect (via clouds) impacts  </a:t>
            </a:r>
          </a:p>
          <a:p>
            <a:pPr lvl="2">
              <a:spcBef>
                <a:spcPts val="100"/>
              </a:spcBef>
            </a:pPr>
            <a:r>
              <a:rPr lang="en-US" dirty="0"/>
              <a:t>d</a:t>
            </a:r>
            <a:r>
              <a:rPr lang="en-US" dirty="0" smtClean="0"/>
              <a:t>irect vs indirect (via </a:t>
            </a:r>
            <a:r>
              <a:rPr lang="en-US" dirty="0" err="1" smtClean="0"/>
              <a:t>clds</a:t>
            </a:r>
            <a:r>
              <a:rPr lang="en-US" dirty="0" smtClean="0"/>
              <a:t>) impacts (over time)</a:t>
            </a:r>
          </a:p>
          <a:p>
            <a:pPr lvl="2">
              <a:spcBef>
                <a:spcPts val="100"/>
              </a:spcBef>
            </a:pPr>
            <a:r>
              <a:rPr lang="en-US" dirty="0"/>
              <a:t>d</a:t>
            </a:r>
            <a:r>
              <a:rPr lang="en-US" dirty="0" smtClean="0"/>
              <a:t>imming and brightening by anthrop. aerosol</a:t>
            </a:r>
          </a:p>
          <a:p>
            <a:pPr>
              <a:spcBef>
                <a:spcPts val="100"/>
              </a:spcBef>
            </a:pPr>
            <a:endParaRPr lang="en-US" dirty="0" smtClean="0"/>
          </a:p>
          <a:p>
            <a:pPr>
              <a:spcBef>
                <a:spcPts val="1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6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2350" cy="5257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dirty="0" smtClean="0"/>
              <a:t>ax-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lanck 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erosol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limatology  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ersion  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erging of observations and modeling </a:t>
            </a:r>
            <a:r>
              <a:rPr lang="en-US" sz="2000" i="1" dirty="0" smtClean="0">
                <a:solidFill>
                  <a:schemeClr val="tx1"/>
                </a:solidFill>
              </a:rPr>
              <a:t>(.55um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onthly (1x1 </a:t>
            </a:r>
            <a:r>
              <a:rPr lang="en-US" dirty="0" err="1" smtClean="0"/>
              <a:t>lon</a:t>
            </a:r>
            <a:r>
              <a:rPr lang="en-US" dirty="0" smtClean="0"/>
              <a:t>/</a:t>
            </a:r>
            <a:r>
              <a:rPr lang="en-US" dirty="0" err="1" smtClean="0"/>
              <a:t>lat</a:t>
            </a:r>
            <a:r>
              <a:rPr lang="en-US" dirty="0" smtClean="0"/>
              <a:t>) gridded global maps for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err="1" smtClean="0"/>
              <a:t>aod</a:t>
            </a:r>
            <a:r>
              <a:rPr lang="en-US" dirty="0" smtClean="0"/>
              <a:t>, </a:t>
            </a:r>
            <a:r>
              <a:rPr lang="en-US" dirty="0" err="1" smtClean="0"/>
              <a:t>ssa</a:t>
            </a:r>
            <a:r>
              <a:rPr lang="en-US" dirty="0" smtClean="0"/>
              <a:t>, </a:t>
            </a:r>
            <a:r>
              <a:rPr lang="en-US" dirty="0" err="1" smtClean="0"/>
              <a:t>asy</a:t>
            </a:r>
            <a:r>
              <a:rPr lang="en-US" dirty="0" smtClean="0"/>
              <a:t>  </a:t>
            </a:r>
            <a:r>
              <a:rPr lang="en-US" sz="1900" i="1" dirty="0" smtClean="0">
                <a:solidFill>
                  <a:schemeClr val="tx1"/>
                </a:solidFill>
              </a:rPr>
              <a:t>(at any wavelength)</a:t>
            </a:r>
          </a:p>
          <a:p>
            <a:pPr lvl="2"/>
            <a:r>
              <a:rPr lang="en-US" dirty="0" smtClean="0"/>
              <a:t>CCN (IN) estimates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omponent  mixture (BC, OC, SU, SS, DU)</a:t>
            </a:r>
          </a:p>
          <a:p>
            <a:pPr lvl="2"/>
            <a:r>
              <a:rPr lang="en-US" dirty="0" smtClean="0"/>
              <a:t>altitude distribution</a:t>
            </a:r>
            <a:endParaRPr lang="en-US" dirty="0"/>
          </a:p>
          <a:p>
            <a:pPr lvl="2"/>
            <a:r>
              <a:rPr lang="en-US" dirty="0"/>
              <a:t>a</a:t>
            </a:r>
            <a:r>
              <a:rPr lang="en-US" dirty="0" smtClean="0"/>
              <a:t>nthropogenic attribution</a:t>
            </a:r>
          </a:p>
          <a:p>
            <a:pPr lvl="2"/>
            <a:r>
              <a:rPr lang="en-US" dirty="0" smtClean="0"/>
              <a:t>temporal (anthropogenic) change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sz="2000" dirty="0"/>
              <a:t>ftp://</a:t>
            </a:r>
            <a:r>
              <a:rPr lang="en-US" sz="2000" dirty="0" smtClean="0"/>
              <a:t>ftp-projects.zmaw.de/aerocom/climatology/MACv2_2018</a:t>
            </a:r>
            <a:r>
              <a:rPr lang="en-US" sz="2000" dirty="0"/>
              <a:t>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0"/>
            <a:ext cx="864235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27384"/>
            <a:ext cx="41148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666"/>
            <a:ext cx="41148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48" y="4070176"/>
            <a:ext cx="4114800" cy="2743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993" y="2924944"/>
            <a:ext cx="8672488" cy="961360"/>
          </a:xfrm>
        </p:spPr>
        <p:txBody>
          <a:bodyPr/>
          <a:lstStyle/>
          <a:p>
            <a:r>
              <a:rPr lang="en-US" dirty="0" smtClean="0"/>
              <a:t>the merging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2736" y="2798866"/>
            <a:ext cx="2036712" cy="1544154"/>
          </a:xfrm>
          <a:prstGeom prst="straightConnector1">
            <a:avLst/>
          </a:prstGeom>
          <a:ln w="1524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642230" y="2715816"/>
            <a:ext cx="1836204" cy="1627204"/>
          </a:xfrm>
          <a:prstGeom prst="straightConnector1">
            <a:avLst/>
          </a:prstGeom>
          <a:ln w="1524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7584" y="4581128"/>
            <a:ext cx="1545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AOD, </a:t>
            </a:r>
            <a:r>
              <a:rPr lang="en-US" sz="1600" b="1" dirty="0" smtClean="0"/>
              <a:t>550nm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amount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284" y="5589240"/>
            <a:ext cx="1731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AAOD, </a:t>
            </a:r>
            <a:r>
              <a:rPr lang="en-US" sz="1600" b="1" dirty="0" smtClean="0"/>
              <a:t>550nm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a</a:t>
            </a:r>
            <a:r>
              <a:rPr lang="en-US" sz="2000" b="1" dirty="0" smtClean="0">
                <a:solidFill>
                  <a:srgbClr val="00B050"/>
                </a:solidFill>
              </a:rPr>
              <a:t>bsorption</a:t>
            </a:r>
          </a:p>
          <a:p>
            <a:r>
              <a:rPr lang="en-US" sz="1600" b="1" dirty="0" smtClean="0"/>
              <a:t>(10 times)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17889" y="4449306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AODf</a:t>
            </a:r>
            <a:r>
              <a:rPr lang="en-US" sz="2000" b="1" dirty="0" smtClean="0"/>
              <a:t>, </a:t>
            </a:r>
            <a:r>
              <a:rPr lang="en-US" sz="1600" b="1" dirty="0" smtClean="0"/>
              <a:t>550nm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size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5673442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reff</a:t>
            </a:r>
            <a:r>
              <a:rPr lang="en-US" sz="2000" b="1" dirty="0" smtClean="0"/>
              <a:t>, fine</a:t>
            </a:r>
            <a:endParaRPr lang="en-US" sz="1600" b="1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size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35569">
            <a:off x="6902053" y="3051976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Context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070811">
            <a:off x="1062592" y="3106816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Ouality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5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pdates in Version 2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dirty="0"/>
              <a:t>recent AERONET data are included 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(multi-year) reference year 2005 (not 2000)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MAN </a:t>
            </a:r>
            <a:r>
              <a:rPr lang="en-US" dirty="0"/>
              <a:t>data over oceans are now </a:t>
            </a:r>
            <a:r>
              <a:rPr lang="en-US" dirty="0" smtClean="0"/>
              <a:t>included</a:t>
            </a:r>
          </a:p>
          <a:p>
            <a:pPr lvl="2">
              <a:spcBef>
                <a:spcPts val="0"/>
              </a:spcBef>
            </a:pPr>
            <a:r>
              <a:rPr lang="en-US" dirty="0"/>
              <a:t>b</a:t>
            </a:r>
            <a:r>
              <a:rPr lang="en-US" dirty="0" smtClean="0"/>
              <a:t>etter coverage for AOD and </a:t>
            </a:r>
            <a:r>
              <a:rPr lang="en-US" dirty="0" err="1" smtClean="0"/>
              <a:t>AODf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new </a:t>
            </a:r>
            <a:r>
              <a:rPr lang="en-US" dirty="0" smtClean="0"/>
              <a:t>data </a:t>
            </a:r>
            <a:r>
              <a:rPr lang="en-US" dirty="0"/>
              <a:t>merging </a:t>
            </a:r>
            <a:r>
              <a:rPr lang="en-US" dirty="0" smtClean="0"/>
              <a:t>(regional) procedure </a:t>
            </a:r>
          </a:p>
          <a:p>
            <a:pPr lvl="2"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tronger AERONET/MAN data weight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only </a:t>
            </a:r>
            <a:r>
              <a:rPr lang="en-US" dirty="0"/>
              <a:t>absolute properties are merged 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e.g. </a:t>
            </a:r>
            <a:r>
              <a:rPr lang="en-US" dirty="0" err="1" smtClean="0"/>
              <a:t>AAODf</a:t>
            </a:r>
            <a:r>
              <a:rPr lang="en-US" dirty="0" smtClean="0"/>
              <a:t>, </a:t>
            </a:r>
            <a:r>
              <a:rPr lang="en-US" dirty="0" err="1" smtClean="0"/>
              <a:t>AAODc</a:t>
            </a:r>
            <a:r>
              <a:rPr lang="en-US" dirty="0" smtClean="0"/>
              <a:t> instead </a:t>
            </a:r>
            <a:r>
              <a:rPr lang="en-US" dirty="0"/>
              <a:t>of </a:t>
            </a:r>
            <a:r>
              <a:rPr lang="en-US" dirty="0" smtClean="0"/>
              <a:t>SSA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 pre-defined </a:t>
            </a:r>
            <a:r>
              <a:rPr lang="en-US" dirty="0"/>
              <a:t>aerosol types for are </a:t>
            </a:r>
            <a:r>
              <a:rPr lang="en-US" dirty="0" smtClean="0"/>
              <a:t>applied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spectral dependencies via component AODs</a:t>
            </a:r>
          </a:p>
          <a:p>
            <a:pPr>
              <a:spcBef>
                <a:spcPts val="0"/>
              </a:spcBef>
            </a:pPr>
            <a:r>
              <a:rPr lang="en-US" dirty="0"/>
              <a:t>n</a:t>
            </a:r>
            <a:r>
              <a:rPr lang="en-US" dirty="0" smtClean="0"/>
              <a:t>ew anthropogenic assignment</a:t>
            </a:r>
          </a:p>
          <a:p>
            <a:pPr lvl="2">
              <a:spcBef>
                <a:spcPts val="0"/>
              </a:spcBef>
            </a:pPr>
            <a:r>
              <a:rPr lang="en-US" dirty="0"/>
              <a:t>n</a:t>
            </a:r>
            <a:r>
              <a:rPr lang="en-US" dirty="0" smtClean="0"/>
              <a:t>ow lower - based on IPCC5 emissions  </a:t>
            </a:r>
          </a:p>
        </p:txBody>
      </p:sp>
    </p:spTree>
    <p:extLst>
      <p:ext uri="{BB962C8B-B14F-4D97-AF65-F5344CB8AC3E}">
        <p14:creationId xmlns:p14="http://schemas.microsoft.com/office/powerpoint/2010/main" val="62333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properties</a:t>
            </a:r>
            <a:br>
              <a:rPr lang="en-US" dirty="0" smtClean="0"/>
            </a:br>
            <a:r>
              <a:rPr lang="en-US" sz="2800" dirty="0" smtClean="0">
                <a:solidFill>
                  <a:srgbClr val="FFFF00"/>
                </a:solidFill>
              </a:rPr>
              <a:t>amount &amp; absorption … by size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err="1" smtClean="0"/>
              <a:t>AODf</a:t>
            </a:r>
            <a:r>
              <a:rPr lang="en-US" sz="2000" dirty="0" smtClean="0"/>
              <a:t>                                                                                                    </a:t>
            </a:r>
            <a:r>
              <a:rPr lang="en-US" sz="2000" dirty="0" err="1" smtClean="0"/>
              <a:t>AODc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AAODf</a:t>
            </a:r>
            <a:r>
              <a:rPr lang="en-US" sz="2000" dirty="0" smtClean="0"/>
              <a:t>                                                                                                </a:t>
            </a:r>
            <a:r>
              <a:rPr lang="en-US" sz="2000" dirty="0" err="1" smtClean="0"/>
              <a:t>AAODc</a:t>
            </a:r>
            <a:endParaRPr lang="en-US" sz="2000" dirty="0" smtClean="0"/>
          </a:p>
          <a:p>
            <a:pPr marL="0" indent="0">
              <a:buNone/>
            </a:pPr>
            <a:r>
              <a:rPr lang="en-US" sz="1400" dirty="0" smtClean="0"/>
              <a:t>(10 times)                                                                                                                                        (10times)</a:t>
            </a:r>
            <a:endParaRPr lang="en-US" sz="1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830493"/>
            <a:ext cx="6552728" cy="46948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2420372" y="652534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ine-mode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652534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coarse-mode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232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anthropogenic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5329287" cy="52578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nly contributions to sub-micrometer </a:t>
            </a:r>
            <a:r>
              <a:rPr lang="en-US" sz="2000" dirty="0" smtClean="0">
                <a:solidFill>
                  <a:schemeClr val="tx1"/>
                </a:solidFill>
              </a:rPr>
              <a:t>(fine-mode) </a:t>
            </a:r>
            <a:r>
              <a:rPr lang="en-US" dirty="0" smtClean="0"/>
              <a:t>sizes</a:t>
            </a:r>
          </a:p>
          <a:p>
            <a:endParaRPr lang="en-US" sz="1000" dirty="0" smtClean="0"/>
          </a:p>
          <a:p>
            <a:r>
              <a:rPr lang="en-US" dirty="0" smtClean="0"/>
              <a:t>based on fine-mode fraction scaling factors by bottom-up </a:t>
            </a:r>
            <a:r>
              <a:rPr lang="en-US" dirty="0" err="1" smtClean="0"/>
              <a:t>AeroCom</a:t>
            </a:r>
            <a:r>
              <a:rPr lang="en-US" dirty="0" smtClean="0"/>
              <a:t> modeling</a:t>
            </a:r>
          </a:p>
          <a:p>
            <a:pPr lvl="2"/>
            <a:r>
              <a:rPr lang="en-US" dirty="0" smtClean="0"/>
              <a:t>AC1 with </a:t>
            </a:r>
            <a:r>
              <a:rPr lang="en-US" dirty="0" err="1" smtClean="0"/>
              <a:t>AeroCom</a:t>
            </a:r>
            <a:r>
              <a:rPr lang="en-US" dirty="0"/>
              <a:t> </a:t>
            </a:r>
            <a:r>
              <a:rPr lang="en-US" dirty="0" smtClean="0"/>
              <a:t>1 emissions (</a:t>
            </a:r>
            <a:r>
              <a:rPr lang="en-US" dirty="0" smtClean="0">
                <a:sym typeface="Wingdings" panose="05000000000000000000" pitchFamily="2" charset="2"/>
              </a:rPr>
              <a:t> MACv1)</a:t>
            </a:r>
            <a:endParaRPr lang="en-US" dirty="0" smtClean="0"/>
          </a:p>
          <a:p>
            <a:pPr lvl="2"/>
            <a:r>
              <a:rPr lang="en-US" dirty="0" smtClean="0"/>
              <a:t>AC2 with </a:t>
            </a:r>
            <a:r>
              <a:rPr lang="en-US" dirty="0" err="1" smtClean="0"/>
              <a:t>AeroCom</a:t>
            </a:r>
            <a:r>
              <a:rPr lang="en-US" dirty="0" smtClean="0"/>
              <a:t> 2 emissions (</a:t>
            </a:r>
            <a:r>
              <a:rPr lang="en-US" dirty="0" smtClean="0">
                <a:sym typeface="Wingdings" panose="05000000000000000000" pitchFamily="2" charset="2"/>
              </a:rPr>
              <a:t> MACv2)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sz="2400" b="0" i="1" dirty="0"/>
              <a:t>u</a:t>
            </a:r>
            <a:r>
              <a:rPr lang="en-US" sz="2400" b="0" i="1" dirty="0" smtClean="0"/>
              <a:t>ncertainties directly affect climate impact estimates</a:t>
            </a: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b="0" i="1" dirty="0" smtClean="0"/>
              <a:t>   </a:t>
            </a:r>
            <a:endParaRPr lang="en-US" b="0" i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r="67308" b="29991"/>
          <a:stretch/>
        </p:blipFill>
        <p:spPr>
          <a:xfrm>
            <a:off x="5704656" y="1988840"/>
            <a:ext cx="3187824" cy="42484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1" r="17289"/>
          <a:stretch/>
        </p:blipFill>
        <p:spPr>
          <a:xfrm>
            <a:off x="5508104" y="6343650"/>
            <a:ext cx="338708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4222829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en-US" b="1" dirty="0" smtClean="0">
                <a:solidFill>
                  <a:srgbClr val="00B0F0"/>
                </a:solidFill>
              </a:rPr>
              <a:t>nthropogenic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2005</a:t>
            </a:r>
          </a:p>
          <a:p>
            <a:r>
              <a:rPr lang="en-US" dirty="0" smtClean="0"/>
              <a:t>       as in </a:t>
            </a:r>
            <a:r>
              <a:rPr lang="en-US" b="1" dirty="0" smtClean="0"/>
              <a:t>MACv1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91602" y="5589240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nthropogenic</a:t>
            </a:r>
            <a:r>
              <a:rPr lang="en-US" dirty="0" smtClean="0"/>
              <a:t>, 2005</a:t>
            </a:r>
          </a:p>
          <a:p>
            <a:r>
              <a:rPr lang="en-US" dirty="0" smtClean="0"/>
              <a:t>       as in </a:t>
            </a:r>
            <a:r>
              <a:rPr lang="en-US" b="1" dirty="0" smtClean="0"/>
              <a:t>MACv2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10516" y="30596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otal 2005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25359" y="1556792"/>
            <a:ext cx="3139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nnual AOD </a:t>
            </a:r>
            <a:r>
              <a:rPr lang="en-US" sz="1600" dirty="0" smtClean="0"/>
              <a:t>550nm</a:t>
            </a:r>
            <a:r>
              <a:rPr lang="en-US" dirty="0" smtClean="0"/>
              <a:t> </a:t>
            </a:r>
            <a:r>
              <a:rPr lang="en-US" sz="2000" b="1" dirty="0" smtClean="0"/>
              <a:t>maps</a:t>
            </a:r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32440" y="47251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26%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1248" y="32443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33%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81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 mixture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MACv2 distributed on pre-defined ‘components’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3169047" cy="52578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ine-mode </a:t>
            </a:r>
          </a:p>
          <a:p>
            <a:pPr lvl="2"/>
            <a:r>
              <a:rPr lang="en-US" dirty="0" smtClean="0"/>
              <a:t>OC</a:t>
            </a:r>
          </a:p>
          <a:p>
            <a:pPr lvl="2"/>
            <a:r>
              <a:rPr lang="en-US" dirty="0" smtClean="0"/>
              <a:t>BC </a:t>
            </a:r>
            <a:r>
              <a:rPr lang="en-US" sz="2000" i="1" dirty="0" smtClean="0">
                <a:solidFill>
                  <a:schemeClr val="tx1"/>
                </a:solidFill>
              </a:rPr>
              <a:t>(coated)</a:t>
            </a:r>
          </a:p>
          <a:p>
            <a:pPr lvl="2"/>
            <a:r>
              <a:rPr lang="en-US" dirty="0" smtClean="0"/>
              <a:t>SU </a:t>
            </a:r>
            <a:r>
              <a:rPr lang="en-US" sz="2000" i="1" dirty="0" smtClean="0">
                <a:solidFill>
                  <a:schemeClr val="tx1"/>
                </a:solidFill>
              </a:rPr>
              <a:t>(non-abs)</a:t>
            </a:r>
          </a:p>
          <a:p>
            <a:pPr lvl="1"/>
            <a:endParaRPr lang="en-US" sz="1000" dirty="0"/>
          </a:p>
          <a:p>
            <a:r>
              <a:rPr lang="en-US" dirty="0" smtClean="0"/>
              <a:t>coarse-mode</a:t>
            </a:r>
          </a:p>
          <a:p>
            <a:pPr lvl="2"/>
            <a:r>
              <a:rPr lang="en-US" dirty="0" smtClean="0"/>
              <a:t>DU</a:t>
            </a:r>
          </a:p>
          <a:p>
            <a:pPr lvl="2"/>
            <a:r>
              <a:rPr lang="en-US" dirty="0" smtClean="0"/>
              <a:t>SS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anthropogenic dust </a:t>
            </a:r>
            <a:b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(via </a:t>
            </a:r>
            <a:r>
              <a:rPr lang="en-US" sz="2000" b="0" i="1" dirty="0" err="1" smtClean="0">
                <a:solidFill>
                  <a:schemeClr val="bg1">
                    <a:lumMod val="50000"/>
                  </a:schemeClr>
                </a:solidFill>
              </a:rPr>
              <a:t>Ginoux</a:t>
            </a: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shown for comparison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6741" b="8557"/>
          <a:stretch/>
        </p:blipFill>
        <p:spPr>
          <a:xfrm>
            <a:off x="4211960" y="1628800"/>
            <a:ext cx="4680520" cy="43204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1" r="32334"/>
          <a:stretch/>
        </p:blipFill>
        <p:spPr>
          <a:xfrm>
            <a:off x="3923928" y="5949280"/>
            <a:ext cx="4824536" cy="5486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69835" r="66927" b="8557"/>
          <a:stretch/>
        </p:blipFill>
        <p:spPr>
          <a:xfrm>
            <a:off x="4358816" y="4847084"/>
            <a:ext cx="2171700" cy="11021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4860032" y="652534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BC and ant-DU multiplied by 10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1599764"/>
            <a:ext cx="8691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AOD</a:t>
            </a:r>
          </a:p>
          <a:p>
            <a:r>
              <a:rPr lang="en-US" sz="1400" b="1" dirty="0" smtClean="0"/>
              <a:t>550nm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3429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10*times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556483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10*times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3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600200"/>
            <a:ext cx="3600400" cy="52578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ased  on scaling factors </a:t>
            </a:r>
            <a:r>
              <a:rPr lang="en-US" sz="2400" i="1" dirty="0" smtClean="0">
                <a:solidFill>
                  <a:schemeClr val="tx1"/>
                </a:solidFill>
              </a:rPr>
              <a:t>(</a:t>
            </a:r>
            <a:r>
              <a:rPr lang="en-US" sz="2400" i="1" dirty="0">
                <a:solidFill>
                  <a:schemeClr val="tx1"/>
                </a:solidFill>
              </a:rPr>
              <a:t>m</a:t>
            </a:r>
            <a:r>
              <a:rPr lang="en-US" sz="2400" i="1" dirty="0" smtClean="0">
                <a:solidFill>
                  <a:schemeClr val="tx1"/>
                </a:solidFill>
              </a:rPr>
              <a:t>ultiplied to MACv2 column AOD)</a:t>
            </a:r>
            <a:r>
              <a:rPr lang="en-US" dirty="0" smtClean="0"/>
              <a:t> by bottom-up  modeling for</a:t>
            </a:r>
          </a:p>
          <a:p>
            <a:pPr lvl="2"/>
            <a:r>
              <a:rPr lang="en-US" dirty="0" smtClean="0"/>
              <a:t>fine-mode AOD</a:t>
            </a:r>
          </a:p>
          <a:p>
            <a:pPr lvl="2"/>
            <a:r>
              <a:rPr lang="en-US" dirty="0" smtClean="0"/>
              <a:t>coarse-mode AOD</a:t>
            </a:r>
          </a:p>
          <a:p>
            <a:pPr lvl="2"/>
            <a:endParaRPr lang="en-US" sz="1000" dirty="0" smtClean="0"/>
          </a:p>
          <a:p>
            <a:pPr marL="457200" lvl="1" indent="0">
              <a:buNone/>
            </a:pPr>
            <a:r>
              <a:rPr lang="en-US" sz="2400" b="0" i="1" dirty="0"/>
              <a:t>a</a:t>
            </a:r>
            <a:r>
              <a:rPr lang="en-US" sz="2400" b="0" i="1" dirty="0" smtClean="0"/>
              <a:t>lternate scaling with CALIPSO </a:t>
            </a:r>
            <a:endParaRPr lang="en-US" sz="2400" b="0" i="1" dirty="0"/>
          </a:p>
        </p:txBody>
      </p:sp>
      <p:pic>
        <p:nvPicPr>
          <p:cNvPr id="4" name="Content Placeholder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b="8205"/>
          <a:stretch/>
        </p:blipFill>
        <p:spPr>
          <a:xfrm>
            <a:off x="4589301" y="1772816"/>
            <a:ext cx="4303179" cy="45349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Content Placeholder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5" r="39928"/>
          <a:stretch/>
        </p:blipFill>
        <p:spPr>
          <a:xfrm>
            <a:off x="4067945" y="6309320"/>
            <a:ext cx="4663218" cy="5486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5280684" y="1484784"/>
            <a:ext cx="116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fine AOD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1475492"/>
            <a:ext cx="14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oarse AOD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276872"/>
            <a:ext cx="5389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7030A0"/>
                </a:solidFill>
              </a:rPr>
              <a:t>&gt;6</a:t>
            </a:r>
          </a:p>
          <a:p>
            <a:pPr algn="r"/>
            <a:r>
              <a:rPr lang="en-US" sz="1600" b="1" dirty="0" smtClean="0">
                <a:solidFill>
                  <a:srgbClr val="7030A0"/>
                </a:solidFill>
              </a:rPr>
              <a:t> km</a:t>
            </a:r>
          </a:p>
          <a:p>
            <a:pPr algn="r"/>
            <a:r>
              <a:rPr lang="en-US" sz="1600" b="1" dirty="0" err="1" smtClean="0">
                <a:solidFill>
                  <a:srgbClr val="7030A0"/>
                </a:solidFill>
              </a:rPr>
              <a:t>asl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3356992"/>
            <a:ext cx="5180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7030A0"/>
                </a:solidFill>
              </a:rPr>
              <a:t>3-6</a:t>
            </a:r>
          </a:p>
          <a:p>
            <a:pPr algn="r"/>
            <a:r>
              <a:rPr lang="en-US" sz="1600" b="1" dirty="0" smtClean="0">
                <a:solidFill>
                  <a:srgbClr val="7030A0"/>
                </a:solidFill>
              </a:rPr>
              <a:t>km</a:t>
            </a:r>
          </a:p>
          <a:p>
            <a:pPr algn="r"/>
            <a:r>
              <a:rPr lang="en-US" sz="1600" b="1" dirty="0" err="1" smtClean="0">
                <a:solidFill>
                  <a:srgbClr val="7030A0"/>
                </a:solidFill>
              </a:rPr>
              <a:t>asl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4439434"/>
            <a:ext cx="5180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7030A0"/>
                </a:solidFill>
              </a:rPr>
              <a:t>1-3</a:t>
            </a:r>
          </a:p>
          <a:p>
            <a:pPr algn="r"/>
            <a:r>
              <a:rPr lang="en-US" sz="1600" b="1" dirty="0" smtClean="0">
                <a:solidFill>
                  <a:srgbClr val="7030A0"/>
                </a:solidFill>
              </a:rPr>
              <a:t>km</a:t>
            </a:r>
          </a:p>
          <a:p>
            <a:pPr algn="r"/>
            <a:r>
              <a:rPr lang="en-US" sz="1600" b="1" dirty="0" err="1" smtClean="0">
                <a:solidFill>
                  <a:srgbClr val="7030A0"/>
                </a:solidFill>
              </a:rPr>
              <a:t>asl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901" y="5373216"/>
            <a:ext cx="5180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7030A0"/>
                </a:solidFill>
              </a:rPr>
              <a:t>0-1</a:t>
            </a:r>
          </a:p>
          <a:p>
            <a:pPr algn="r"/>
            <a:r>
              <a:rPr lang="en-US" sz="1600" b="1" dirty="0" smtClean="0">
                <a:solidFill>
                  <a:srgbClr val="7030A0"/>
                </a:solidFill>
              </a:rPr>
              <a:t>km</a:t>
            </a:r>
          </a:p>
          <a:p>
            <a:pPr algn="r"/>
            <a:r>
              <a:rPr lang="en-US" sz="1600" b="1" dirty="0" err="1" smtClean="0">
                <a:solidFill>
                  <a:srgbClr val="7030A0"/>
                </a:solidFill>
              </a:rPr>
              <a:t>asl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70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emporal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atural </a:t>
            </a:r>
            <a:r>
              <a:rPr lang="en-US" sz="2000" i="1" dirty="0" smtClean="0">
                <a:solidFill>
                  <a:schemeClr val="tx1"/>
                </a:solidFill>
              </a:rPr>
              <a:t>(coarse-mode + PI fine-mode) </a:t>
            </a:r>
            <a:r>
              <a:rPr lang="en-US" dirty="0" smtClean="0"/>
              <a:t>unchanged </a:t>
            </a:r>
          </a:p>
          <a:p>
            <a:r>
              <a:rPr lang="en-US" dirty="0" err="1" smtClean="0"/>
              <a:t>anthr</a:t>
            </a:r>
            <a:r>
              <a:rPr lang="en-US" dirty="0" smtClean="0"/>
              <a:t> change</a:t>
            </a:r>
          </a:p>
          <a:p>
            <a:pPr lvl="2"/>
            <a:r>
              <a:rPr lang="en-US" dirty="0" smtClean="0"/>
              <a:t>based on </a:t>
            </a:r>
            <a:br>
              <a:rPr lang="en-US" dirty="0" smtClean="0"/>
            </a:br>
            <a:r>
              <a:rPr lang="en-US" dirty="0" smtClean="0"/>
              <a:t>scaling via</a:t>
            </a:r>
            <a:br>
              <a:rPr lang="en-US" dirty="0" smtClean="0"/>
            </a:br>
            <a:r>
              <a:rPr lang="en-US" dirty="0" smtClean="0"/>
              <a:t>bottom-up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1850-2100</a:t>
            </a:r>
          </a:p>
          <a:p>
            <a:pPr lvl="2"/>
            <a:r>
              <a:rPr lang="en-US" dirty="0" smtClean="0"/>
              <a:t>1865</a:t>
            </a:r>
          </a:p>
          <a:p>
            <a:pPr lvl="2"/>
            <a:r>
              <a:rPr lang="en-US" dirty="0" smtClean="0"/>
              <a:t>1885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2065</a:t>
            </a:r>
          </a:p>
          <a:p>
            <a:pPr lvl="2"/>
            <a:r>
              <a:rPr lang="en-US" dirty="0" smtClean="0"/>
              <a:t>2085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544616" cy="44644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57772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MACv2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oday’s global column properties  </a:t>
            </a:r>
            <a:r>
              <a:rPr lang="en-US" sz="2000" dirty="0" smtClean="0"/>
              <a:t>here at  550nm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AOD  </a:t>
            </a:r>
            <a:r>
              <a:rPr lang="en-US" sz="2000" b="0" i="1" dirty="0" smtClean="0"/>
              <a:t>(aerosol optical depth: column amount)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0.122 </a:t>
            </a:r>
            <a:r>
              <a:rPr lang="en-US" sz="2000" i="1" dirty="0" smtClean="0">
                <a:solidFill>
                  <a:schemeClr val="tx1"/>
                </a:solidFill>
              </a:rPr>
              <a:t>(total)     </a:t>
            </a:r>
            <a:r>
              <a:rPr lang="en-US" dirty="0" smtClean="0"/>
              <a:t>0.058 </a:t>
            </a:r>
            <a:r>
              <a:rPr lang="en-US" sz="2000" i="1" dirty="0" smtClean="0">
                <a:solidFill>
                  <a:schemeClr val="tx1"/>
                </a:solidFill>
              </a:rPr>
              <a:t>(coarse)</a:t>
            </a:r>
            <a:r>
              <a:rPr lang="en-US" dirty="0" smtClean="0"/>
              <a:t>      0.063 </a:t>
            </a:r>
            <a:r>
              <a:rPr lang="en-US" sz="2000" i="1" dirty="0" smtClean="0">
                <a:solidFill>
                  <a:schemeClr val="tx1"/>
                </a:solidFill>
              </a:rPr>
              <a:t>(fine)</a:t>
            </a:r>
          </a:p>
          <a:p>
            <a:pPr marL="914400" lvl="2" indent="0">
              <a:spcBef>
                <a:spcPts val="4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                  </a:t>
            </a:r>
            <a:r>
              <a:rPr lang="en-US" sz="2000" dirty="0" smtClean="0">
                <a:solidFill>
                  <a:srgbClr val="0000FF"/>
                </a:solidFill>
              </a:rPr>
              <a:t>.030</a:t>
            </a:r>
            <a:r>
              <a:rPr lang="en-US" sz="2000" dirty="0" smtClean="0">
                <a:solidFill>
                  <a:schemeClr val="tx1"/>
                </a:solidFill>
              </a:rPr>
              <a:t>(DU) </a:t>
            </a:r>
            <a:r>
              <a:rPr lang="en-US" sz="2000" dirty="0" smtClean="0">
                <a:solidFill>
                  <a:srgbClr val="0000FF"/>
                </a:solidFill>
              </a:rPr>
              <a:t>.028</a:t>
            </a:r>
            <a:r>
              <a:rPr lang="en-US" sz="2000" dirty="0" smtClean="0">
                <a:solidFill>
                  <a:schemeClr val="tx1"/>
                </a:solidFill>
              </a:rPr>
              <a:t>(SS)     </a:t>
            </a:r>
            <a:r>
              <a:rPr lang="en-US" sz="2000" dirty="0" smtClean="0">
                <a:solidFill>
                  <a:srgbClr val="0000FF"/>
                </a:solidFill>
              </a:rPr>
              <a:t>.022</a:t>
            </a:r>
            <a:r>
              <a:rPr lang="en-US" sz="2000" dirty="0" smtClean="0">
                <a:solidFill>
                  <a:schemeClr val="tx1"/>
                </a:solidFill>
              </a:rPr>
              <a:t>(OC) </a:t>
            </a:r>
            <a:r>
              <a:rPr lang="en-US" sz="2000" dirty="0" smtClean="0">
                <a:solidFill>
                  <a:srgbClr val="0000FF"/>
                </a:solidFill>
              </a:rPr>
              <a:t>.04</a:t>
            </a:r>
            <a:r>
              <a:rPr lang="en-US" sz="2000" dirty="0" smtClean="0">
                <a:solidFill>
                  <a:schemeClr val="tx1"/>
                </a:solidFill>
              </a:rPr>
              <a:t>(BC) </a:t>
            </a:r>
            <a:r>
              <a:rPr lang="en-US" sz="2000" dirty="0" smtClean="0">
                <a:solidFill>
                  <a:srgbClr val="0000FF"/>
                </a:solidFill>
              </a:rPr>
              <a:t>.037</a:t>
            </a:r>
            <a:r>
              <a:rPr lang="en-US" sz="2000" dirty="0" smtClean="0">
                <a:solidFill>
                  <a:schemeClr val="tx1"/>
                </a:solidFill>
              </a:rPr>
              <a:t>(SU)</a:t>
            </a:r>
          </a:p>
          <a:p>
            <a:pPr marL="914400" lvl="2" indent="0">
              <a:spcBef>
                <a:spcPts val="40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</a:t>
            </a:r>
            <a:r>
              <a:rPr lang="en-US" sz="2000" dirty="0" smtClean="0">
                <a:solidFill>
                  <a:srgbClr val="0000FF"/>
                </a:solidFill>
              </a:rPr>
              <a:t>.031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(anthropogenic)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SSA  </a:t>
            </a:r>
            <a:r>
              <a:rPr lang="en-US" sz="2000" b="0" i="1" dirty="0" smtClean="0"/>
              <a:t>(single scattering albedo: column absorption)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0.941  </a:t>
            </a:r>
            <a:r>
              <a:rPr lang="en-US" sz="2000" i="1" dirty="0" smtClean="0">
                <a:solidFill>
                  <a:schemeClr val="tx1"/>
                </a:solidFill>
              </a:rPr>
              <a:t>(total)    </a:t>
            </a:r>
            <a:r>
              <a:rPr lang="en-US" dirty="0" smtClean="0"/>
              <a:t>0.964 </a:t>
            </a:r>
            <a:r>
              <a:rPr lang="en-US" sz="2000" i="1" dirty="0" smtClean="0">
                <a:solidFill>
                  <a:schemeClr val="tx1"/>
                </a:solidFill>
              </a:rPr>
              <a:t>(coarse)       </a:t>
            </a:r>
            <a:r>
              <a:rPr lang="en-US" dirty="0" smtClean="0"/>
              <a:t>0.919 </a:t>
            </a:r>
            <a:r>
              <a:rPr lang="en-US" sz="2000" i="1" dirty="0" smtClean="0">
                <a:solidFill>
                  <a:schemeClr val="tx1"/>
                </a:solidFill>
              </a:rPr>
              <a:t>(fine)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ASY </a:t>
            </a:r>
            <a:r>
              <a:rPr lang="en-US" sz="2000" b="0" i="1" dirty="0" smtClean="0"/>
              <a:t>(asymmetry-factor: angular scattering behavior)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0.70    </a:t>
            </a:r>
            <a:r>
              <a:rPr lang="en-US" sz="2000" i="1" dirty="0" smtClean="0">
                <a:solidFill>
                  <a:schemeClr val="tx1"/>
                </a:solidFill>
              </a:rPr>
              <a:t>(total)    </a:t>
            </a:r>
            <a:r>
              <a:rPr lang="en-US" dirty="0" smtClean="0"/>
              <a:t>0.77  </a:t>
            </a:r>
            <a:r>
              <a:rPr lang="en-US" sz="2000" i="1" dirty="0" smtClean="0">
                <a:solidFill>
                  <a:schemeClr val="tx1"/>
                </a:solidFill>
              </a:rPr>
              <a:t>(coarse)         </a:t>
            </a:r>
            <a:r>
              <a:rPr lang="en-US" dirty="0" smtClean="0"/>
              <a:t>0.64 </a:t>
            </a:r>
            <a:r>
              <a:rPr lang="en-US" sz="2000" i="1" dirty="0" smtClean="0">
                <a:solidFill>
                  <a:schemeClr val="tx1"/>
                </a:solidFill>
              </a:rPr>
              <a:t>(fine)</a:t>
            </a:r>
          </a:p>
          <a:p>
            <a:pPr lvl="2">
              <a:spcBef>
                <a:spcPts val="400"/>
              </a:spcBef>
            </a:pPr>
            <a:endParaRPr lang="en-US" sz="2000" i="1" dirty="0" smtClean="0">
              <a:solidFill>
                <a:schemeClr val="tx1"/>
              </a:solidFill>
            </a:endParaRPr>
          </a:p>
          <a:p>
            <a:r>
              <a:rPr lang="en-US" dirty="0"/>
              <a:t>s</a:t>
            </a:r>
            <a:r>
              <a:rPr lang="en-US" dirty="0" smtClean="0"/>
              <a:t>trong spatial and temporal variability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aptured by 1x1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r>
              <a:rPr lang="en-US" dirty="0" smtClean="0"/>
              <a:t> monthly maps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85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radiative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i</a:t>
            </a:r>
            <a:r>
              <a:rPr lang="en-US" dirty="0" smtClean="0"/>
              <a:t>mpacts of the aerosol  (or added) presence  on the radiative energy distribution in atmosphere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a</a:t>
            </a:r>
            <a:r>
              <a:rPr lang="en-US" dirty="0" smtClean="0"/>
              <a:t>pply dual calls in offline radiative transfer </a:t>
            </a:r>
            <a:r>
              <a:rPr lang="en-US" dirty="0" smtClean="0">
                <a:solidFill>
                  <a:srgbClr val="7030A0"/>
                </a:solidFill>
              </a:rPr>
              <a:t>with and without (or with less) aerosol </a:t>
            </a:r>
            <a:r>
              <a:rPr lang="en-US" dirty="0" smtClean="0"/>
              <a:t>and then look at </a:t>
            </a:r>
            <a:r>
              <a:rPr lang="en-US" dirty="0" err="1" smtClean="0"/>
              <a:t>netflux</a:t>
            </a:r>
            <a:r>
              <a:rPr lang="en-US" dirty="0" smtClean="0"/>
              <a:t>-changes </a:t>
            </a:r>
          </a:p>
          <a:p>
            <a:pPr lvl="3">
              <a:spcBef>
                <a:spcPts val="400"/>
              </a:spcBef>
            </a:pPr>
            <a:r>
              <a:rPr lang="en-US" dirty="0" smtClean="0"/>
              <a:t>at TOA   	(overall climate impact)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a</a:t>
            </a:r>
            <a:r>
              <a:rPr lang="en-US" dirty="0" smtClean="0"/>
              <a:t>t surface	(impact on surface processes)</a:t>
            </a:r>
          </a:p>
          <a:p>
            <a:pPr lvl="3">
              <a:spcBef>
                <a:spcPts val="400"/>
              </a:spcBef>
            </a:pPr>
            <a:r>
              <a:rPr lang="en-US" dirty="0"/>
              <a:t>f</a:t>
            </a:r>
            <a:r>
              <a:rPr lang="en-US" dirty="0" smtClean="0"/>
              <a:t>or atmosphere (impact on dynamics)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0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in the focus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</a:t>
            </a:r>
            <a:r>
              <a:rPr lang="en-US" dirty="0" smtClean="0"/>
              <a:t>oday’s total aerosol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</a:t>
            </a:r>
            <a:r>
              <a:rPr lang="en-US" dirty="0" smtClean="0"/>
              <a:t>oday’s component aerosol components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</a:t>
            </a:r>
            <a:r>
              <a:rPr lang="en-US" dirty="0" smtClean="0"/>
              <a:t>oday’s anthropogenic contributions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1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</a:t>
            </a:r>
            <a:r>
              <a:rPr lang="en-US" sz="2800" dirty="0" smtClean="0"/>
              <a:t>y </a:t>
            </a:r>
            <a:r>
              <a:rPr lang="en-US" sz="2800" dirty="0" smtClean="0">
                <a:solidFill>
                  <a:srgbClr val="FFFF00"/>
                </a:solidFill>
              </a:rPr>
              <a:t>aerosol</a:t>
            </a:r>
            <a:r>
              <a:rPr lang="en-US" sz="2800" dirty="0" smtClean="0"/>
              <a:t> research began with    </a:t>
            </a:r>
            <a:r>
              <a:rPr lang="en-US" dirty="0" smtClean="0"/>
              <a:t>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4681215" cy="5257800"/>
          </a:xfrm>
        </p:spPr>
        <p:txBody>
          <a:bodyPr/>
          <a:lstStyle/>
          <a:p>
            <a:r>
              <a:rPr lang="en-US" dirty="0" err="1" smtClean="0"/>
              <a:t>hhh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54" y="1628800"/>
            <a:ext cx="3905250" cy="2876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8475" r="6132"/>
          <a:stretch/>
        </p:blipFill>
        <p:spPr>
          <a:xfrm rot="5400000">
            <a:off x="213484" y="1738844"/>
            <a:ext cx="5015593" cy="4795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5013176"/>
            <a:ext cx="38298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…introduced me to aerosol and </a:t>
            </a:r>
            <a:br>
              <a:rPr lang="en-US" sz="2000" dirty="0" smtClean="0"/>
            </a:br>
            <a:r>
              <a:rPr lang="en-US" sz="2000" b="1" dirty="0" smtClean="0"/>
              <a:t>log-normal size distributions</a:t>
            </a:r>
          </a:p>
          <a:p>
            <a:endParaRPr lang="en-US" sz="2000" dirty="0" smtClean="0"/>
          </a:p>
          <a:p>
            <a:r>
              <a:rPr lang="en-US" sz="2000" dirty="0" smtClean="0"/>
              <a:t>background aerosol: </a:t>
            </a:r>
            <a:r>
              <a:rPr lang="en-US" sz="2000" b="1" dirty="0" smtClean="0">
                <a:solidFill>
                  <a:srgbClr val="0070C0"/>
                </a:solidFill>
              </a:rPr>
              <a:t>sulfate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mode rad: </a:t>
            </a:r>
            <a:r>
              <a:rPr lang="en-US" sz="2000" b="1" dirty="0" smtClean="0"/>
              <a:t>0.08um</a:t>
            </a:r>
            <a:r>
              <a:rPr lang="en-US" sz="2000" dirty="0" smtClean="0"/>
              <a:t>, </a:t>
            </a:r>
            <a:r>
              <a:rPr lang="en-US" sz="2000" dirty="0" err="1" smtClean="0"/>
              <a:t>std.dev</a:t>
            </a:r>
            <a:r>
              <a:rPr lang="en-US" sz="2000" dirty="0" smtClean="0"/>
              <a:t> </a:t>
            </a:r>
            <a:r>
              <a:rPr lang="en-US" sz="2000" b="1" dirty="0" smtClean="0"/>
              <a:t>1.8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951021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30 years ago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14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the radiative transfer model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8 solar / 12 IR bands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t</a:t>
            </a:r>
            <a:r>
              <a:rPr lang="en-US" dirty="0" smtClean="0"/>
              <a:t>wo-stream model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9 diff sun-elevations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8 cloud permutations</a:t>
            </a:r>
            <a:endParaRPr lang="en-US" sz="1000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the monthly input 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MACv2 aerosol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ISCCP clouds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MODIS sp. albedo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standard profiles</a:t>
            </a:r>
            <a:endParaRPr lang="en-US" sz="1000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the output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r</a:t>
            </a:r>
            <a:r>
              <a:rPr lang="en-US" dirty="0" smtClean="0"/>
              <a:t>ad. </a:t>
            </a:r>
            <a:r>
              <a:rPr lang="en-US" dirty="0" err="1"/>
              <a:t>n</a:t>
            </a:r>
            <a:r>
              <a:rPr lang="en-US" dirty="0" err="1" smtClean="0"/>
              <a:t>etflux</a:t>
            </a:r>
            <a:r>
              <a:rPr lang="en-US" dirty="0" smtClean="0"/>
              <a:t> changes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9" t="7219" b="8912"/>
          <a:stretch/>
        </p:blipFill>
        <p:spPr>
          <a:xfrm>
            <a:off x="6948264" y="2276872"/>
            <a:ext cx="1837134" cy="37311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2"/>
          <a:stretch/>
        </p:blipFill>
        <p:spPr>
          <a:xfrm>
            <a:off x="5004047" y="6093296"/>
            <a:ext cx="3745793" cy="5559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 r="67981" b="8177"/>
          <a:stretch/>
        </p:blipFill>
        <p:spPr>
          <a:xfrm>
            <a:off x="5004048" y="2302346"/>
            <a:ext cx="1748036" cy="37909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7060436" y="1628800"/>
            <a:ext cx="173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ISCCP (H/M/L)</a:t>
            </a:r>
            <a:br>
              <a:rPr lang="en-US" b="1" dirty="0" smtClean="0"/>
            </a:br>
            <a:r>
              <a:rPr lang="en-US" b="1" dirty="0" smtClean="0"/>
              <a:t>cloud  cover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428380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MODIS vis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550794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MODIS </a:t>
            </a:r>
            <a:r>
              <a:rPr lang="en-US" b="1" dirty="0" err="1" smtClean="0"/>
              <a:t>nIR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74784" y="306896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alt(km)/10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84345" y="31124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4344" y="42838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024" y="558924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low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74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no clouds  </a:t>
            </a:r>
            <a:r>
              <a:rPr lang="en-US" sz="2000" i="1" dirty="0" smtClean="0">
                <a:solidFill>
                  <a:schemeClr val="tx1"/>
                </a:solidFill>
              </a:rPr>
              <a:t>(clear-sky)  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b</a:t>
            </a:r>
            <a:r>
              <a:rPr lang="en-US" dirty="0" smtClean="0"/>
              <a:t>etter comparable to observations</a:t>
            </a:r>
          </a:p>
          <a:p>
            <a:pPr lvl="2">
              <a:spcBef>
                <a:spcPts val="400"/>
              </a:spcBef>
            </a:pPr>
            <a:endParaRPr lang="en-US" sz="600" dirty="0" smtClean="0"/>
          </a:p>
          <a:p>
            <a:pPr>
              <a:spcBef>
                <a:spcPts val="400"/>
              </a:spcBef>
            </a:pPr>
            <a:r>
              <a:rPr lang="en-US" dirty="0"/>
              <a:t>w</a:t>
            </a:r>
            <a:r>
              <a:rPr lang="en-US" dirty="0" smtClean="0"/>
              <a:t>ith clouds  </a:t>
            </a:r>
            <a:r>
              <a:rPr lang="en-US" sz="2000" i="1" dirty="0" smtClean="0">
                <a:solidFill>
                  <a:schemeClr val="tx1"/>
                </a:solidFill>
              </a:rPr>
              <a:t>(all-sky)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c</a:t>
            </a:r>
            <a:r>
              <a:rPr lang="en-US" dirty="0" smtClean="0"/>
              <a:t>limate relevancy</a:t>
            </a:r>
          </a:p>
          <a:p>
            <a:pPr lvl="2">
              <a:spcBef>
                <a:spcPts val="400"/>
              </a:spcBef>
            </a:pPr>
            <a:endParaRPr lang="en-US" sz="600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focus on </a:t>
            </a:r>
            <a:r>
              <a:rPr lang="en-US" dirty="0" smtClean="0">
                <a:solidFill>
                  <a:schemeClr val="tx1"/>
                </a:solidFill>
              </a:rPr>
              <a:t>TOA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1"/>
                </a:solidFill>
              </a:rPr>
              <a:t>surface</a:t>
            </a:r>
            <a:r>
              <a:rPr lang="en-US" dirty="0" smtClean="0"/>
              <a:t> impacts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a</a:t>
            </a:r>
            <a:r>
              <a:rPr lang="en-US" dirty="0" smtClean="0"/>
              <a:t>tmospheric impacts by diff </a:t>
            </a:r>
            <a:r>
              <a:rPr lang="en-US" sz="2000" i="1" dirty="0" smtClean="0">
                <a:solidFill>
                  <a:schemeClr val="tx1"/>
                </a:solidFill>
              </a:rPr>
              <a:t>(TOA </a:t>
            </a:r>
            <a:r>
              <a:rPr lang="en-US" sz="2000" i="1" dirty="0" smtClean="0">
                <a:solidFill>
                  <a:srgbClr val="1C00C6"/>
                </a:solidFill>
              </a:rPr>
              <a:t>minus</a:t>
            </a:r>
            <a:r>
              <a:rPr lang="en-US" sz="2000" i="1" dirty="0" smtClean="0">
                <a:solidFill>
                  <a:schemeClr val="tx1"/>
                </a:solidFill>
              </a:rPr>
              <a:t> surface)</a:t>
            </a:r>
          </a:p>
          <a:p>
            <a:pPr lvl="2">
              <a:spcBef>
                <a:spcPts val="400"/>
              </a:spcBef>
            </a:pPr>
            <a:endParaRPr lang="en-US" sz="600" i="1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/>
              <a:t>focus on </a:t>
            </a:r>
            <a:r>
              <a:rPr lang="en-US" dirty="0" smtClean="0">
                <a:solidFill>
                  <a:schemeClr val="tx1"/>
                </a:solidFill>
              </a:rPr>
              <a:t>total</a:t>
            </a:r>
            <a:r>
              <a:rPr lang="en-US" dirty="0" smtClean="0"/>
              <a:t> and  solar  (</a:t>
            </a:r>
            <a:r>
              <a:rPr lang="en-US" dirty="0" smtClean="0">
                <a:solidFill>
                  <a:schemeClr val="tx1"/>
                </a:solidFill>
              </a:rPr>
              <a:t>SW only</a:t>
            </a:r>
            <a:r>
              <a:rPr lang="en-US" dirty="0" smtClean="0"/>
              <a:t>) impacts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infrared (LW) impacts by diff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t</a:t>
            </a:r>
            <a:r>
              <a:rPr lang="en-US" sz="2000" i="1" dirty="0" smtClean="0">
                <a:solidFill>
                  <a:schemeClr val="tx1"/>
                </a:solidFill>
              </a:rPr>
              <a:t>otal </a:t>
            </a:r>
            <a:r>
              <a:rPr lang="en-US" sz="2000" i="1" dirty="0">
                <a:solidFill>
                  <a:srgbClr val="1C00C6"/>
                </a:solidFill>
              </a:rPr>
              <a:t>minus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solar )</a:t>
            </a:r>
            <a:endParaRPr lang="en-US" sz="2000" dirty="0" smtClean="0"/>
          </a:p>
          <a:p>
            <a:pPr lvl="2">
              <a:spcBef>
                <a:spcPts val="400"/>
              </a:spcBef>
            </a:pPr>
            <a:endParaRPr lang="en-US" sz="600" dirty="0"/>
          </a:p>
          <a:p>
            <a:pPr>
              <a:spcBef>
                <a:spcPts val="400"/>
              </a:spcBef>
            </a:pPr>
            <a:r>
              <a:rPr lang="en-US" dirty="0" smtClean="0"/>
              <a:t>anthropogenic contribution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s</a:t>
            </a:r>
            <a:r>
              <a:rPr lang="en-US" dirty="0" smtClean="0"/>
              <a:t>olar (SW) impacts only matter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89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effects  </a:t>
            </a:r>
            <a:r>
              <a:rPr lang="en-US" sz="2800" dirty="0" smtClean="0"/>
              <a:t>(today, annual)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 </a:t>
            </a:r>
            <a:r>
              <a:rPr lang="en-US" dirty="0" smtClean="0"/>
              <a:t>         total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sol+IR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dirty="0" smtClean="0"/>
              <a:t>      total </a:t>
            </a:r>
            <a:r>
              <a:rPr lang="en-US" sz="2000" i="1" dirty="0" smtClean="0">
                <a:solidFill>
                  <a:schemeClr val="tx1"/>
                </a:solidFill>
              </a:rPr>
              <a:t>(solar only) </a:t>
            </a:r>
            <a:r>
              <a:rPr lang="en-US" dirty="0" smtClean="0"/>
              <a:t>   </a:t>
            </a:r>
            <a:r>
              <a:rPr lang="en-US" dirty="0" err="1" smtClean="0"/>
              <a:t>anthropog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TOA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clear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surf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clear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TOA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all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surf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all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7632848" cy="4477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7018044" y="479715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10*times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1125" y="6538292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(net-flux loss)    </a:t>
            </a:r>
            <a:r>
              <a:rPr lang="en-US" b="1" dirty="0" smtClean="0">
                <a:solidFill>
                  <a:srgbClr val="FF0000"/>
                </a:solidFill>
              </a:rPr>
              <a:t>(net-flux gain)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93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efficiencies </a:t>
            </a:r>
            <a:r>
              <a:rPr lang="en-US" sz="2800" dirty="0"/>
              <a:t>(/ AOD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 </a:t>
            </a:r>
            <a:r>
              <a:rPr lang="en-US" dirty="0" smtClean="0"/>
              <a:t>         total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sol+IR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dirty="0" smtClean="0"/>
              <a:t>      total </a:t>
            </a:r>
            <a:r>
              <a:rPr lang="en-US" sz="2000" i="1" dirty="0" smtClean="0">
                <a:solidFill>
                  <a:schemeClr val="tx1"/>
                </a:solidFill>
              </a:rPr>
              <a:t>(solar only) </a:t>
            </a:r>
            <a:r>
              <a:rPr lang="en-US" dirty="0" smtClean="0"/>
              <a:t>   </a:t>
            </a:r>
            <a:r>
              <a:rPr lang="en-US" dirty="0" err="1" smtClean="0"/>
              <a:t>anthropog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TOA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clear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surf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clear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TOA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all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surf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all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125" y="6538292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(net-flux loss)    </a:t>
            </a:r>
            <a:r>
              <a:rPr lang="en-US" b="1" dirty="0" smtClean="0">
                <a:solidFill>
                  <a:srgbClr val="FF0000"/>
                </a:solidFill>
              </a:rPr>
              <a:t>(net-flux gain)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7128792" cy="42614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/>
          <p:cNvSpPr/>
          <p:nvPr/>
        </p:nvSpPr>
        <p:spPr>
          <a:xfrm>
            <a:off x="6152826" y="5013176"/>
            <a:ext cx="579414" cy="3600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7664" y="5013176"/>
            <a:ext cx="579414" cy="3600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60416" y="3284984"/>
            <a:ext cx="579414" cy="3600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75656" y="3284984"/>
            <a:ext cx="579414" cy="3600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98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omp. TOA effects  </a:t>
            </a:r>
            <a:r>
              <a:rPr lang="en-US" sz="2800" dirty="0" smtClean="0"/>
              <a:t>(today, annual)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(in W/m2)</a:t>
            </a:r>
            <a:r>
              <a:rPr lang="en-US" sz="2000" dirty="0" smtClean="0"/>
              <a:t>                    </a:t>
            </a:r>
            <a:r>
              <a:rPr lang="en-US" dirty="0" smtClean="0"/>
              <a:t>total             comp       ant-com</a:t>
            </a:r>
          </a:p>
          <a:p>
            <a:pPr marL="0" indent="0">
              <a:buNone/>
            </a:pPr>
            <a:endParaRPr lang="en-US" sz="4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DU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+0.25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sz="1900" dirty="0" smtClean="0"/>
              <a:t>- 0.25 sol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sz="1900" dirty="0" smtClean="0"/>
              <a:t>+0.50 IR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+0.02  ant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-0.55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-0.80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-0.40  ant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OC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-0.45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-0.22 ant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BB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+</a:t>
            </a:r>
            <a:r>
              <a:rPr lang="en-US" sz="2000" dirty="0" smtClean="0"/>
              <a:t>0.55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+0.25 to</a:t>
            </a:r>
            <a:r>
              <a:rPr lang="en-US" sz="2000" dirty="0"/>
              <a:t> </a:t>
            </a:r>
            <a:r>
              <a:rPr lang="en-US" sz="2000" dirty="0" smtClean="0"/>
              <a:t>+0 .44 ant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5904656" cy="43204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347864" y="48598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0.1*times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3059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0.1*times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6538292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climate cooling    </a:t>
            </a:r>
            <a:r>
              <a:rPr lang="en-US" b="1" dirty="0" smtClean="0">
                <a:solidFill>
                  <a:srgbClr val="FF0000"/>
                </a:solidFill>
              </a:rPr>
              <a:t>climate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69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omp. TOA efficiencies </a:t>
            </a:r>
            <a:r>
              <a:rPr lang="en-US" sz="2800" dirty="0" smtClean="0"/>
              <a:t>(/AOD)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7584"/>
            <a:ext cx="8642350" cy="5257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ll-sky FE </a:t>
            </a:r>
            <a:r>
              <a:rPr lang="en-US" sz="2000" dirty="0" smtClean="0"/>
              <a:t>/AOD </a:t>
            </a:r>
            <a:r>
              <a:rPr lang="en-US" dirty="0" smtClean="0"/>
              <a:t>E</a:t>
            </a:r>
          </a:p>
          <a:p>
            <a:pPr lvl="2"/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400" dirty="0" smtClean="0"/>
              <a:t>W/m2</a:t>
            </a:r>
            <a:r>
              <a:rPr lang="en-US" sz="2000" dirty="0" smtClean="0"/>
              <a:t> /AOD</a:t>
            </a:r>
          </a:p>
          <a:p>
            <a:pPr lvl="1"/>
            <a:r>
              <a:rPr lang="en-US" dirty="0" smtClean="0"/>
              <a:t>SS     </a:t>
            </a:r>
            <a:r>
              <a:rPr lang="en-US" dirty="0" smtClean="0">
                <a:solidFill>
                  <a:srgbClr val="1C00C6"/>
                </a:solidFill>
              </a:rPr>
              <a:t>-20</a:t>
            </a:r>
            <a:r>
              <a:rPr lang="en-US" dirty="0" smtClean="0"/>
              <a:t>      </a:t>
            </a:r>
            <a:r>
              <a:rPr lang="en-US" sz="2000" dirty="0" smtClean="0">
                <a:solidFill>
                  <a:schemeClr val="tx1"/>
                </a:solidFill>
              </a:rPr>
              <a:t>(-18)</a:t>
            </a:r>
          </a:p>
          <a:p>
            <a:pPr lvl="1"/>
            <a:r>
              <a:rPr lang="en-US" dirty="0" smtClean="0"/>
              <a:t>SU     </a:t>
            </a:r>
            <a:r>
              <a:rPr lang="en-US" dirty="0" smtClean="0">
                <a:solidFill>
                  <a:srgbClr val="1C00C6"/>
                </a:solidFill>
              </a:rPr>
              <a:t>-22</a:t>
            </a:r>
            <a:r>
              <a:rPr lang="en-US" dirty="0" smtClean="0"/>
              <a:t>      </a:t>
            </a:r>
            <a:r>
              <a:rPr lang="en-US" sz="2000" dirty="0" smtClean="0">
                <a:solidFill>
                  <a:schemeClr val="tx1"/>
                </a:solidFill>
              </a:rPr>
              <a:t>(-21)</a:t>
            </a:r>
          </a:p>
          <a:p>
            <a:pPr lvl="1"/>
            <a:r>
              <a:rPr lang="en-US" dirty="0" smtClean="0"/>
              <a:t>OC     </a:t>
            </a:r>
            <a:r>
              <a:rPr lang="en-US" dirty="0" smtClean="0">
                <a:solidFill>
                  <a:srgbClr val="1C00C6"/>
                </a:solidFill>
              </a:rPr>
              <a:t>-20</a:t>
            </a:r>
            <a:r>
              <a:rPr lang="en-US" dirty="0" smtClean="0"/>
              <a:t>      </a:t>
            </a:r>
            <a:r>
              <a:rPr lang="en-US" sz="2000" dirty="0" smtClean="0">
                <a:solidFill>
                  <a:schemeClr val="tx1"/>
                </a:solidFill>
              </a:rPr>
              <a:t>(-19)</a:t>
            </a:r>
          </a:p>
          <a:p>
            <a:pPr lvl="1"/>
            <a:r>
              <a:rPr lang="en-US" dirty="0" smtClean="0"/>
              <a:t>DU      </a:t>
            </a:r>
            <a:r>
              <a:rPr lang="en-US" dirty="0" smtClean="0">
                <a:solidFill>
                  <a:srgbClr val="1C00C6"/>
                </a:solidFill>
              </a:rPr>
              <a:t>+8</a:t>
            </a:r>
            <a:r>
              <a:rPr lang="en-US" dirty="0" smtClean="0"/>
              <a:t>       </a:t>
            </a:r>
            <a:r>
              <a:rPr lang="en-US" sz="2000" dirty="0" smtClean="0">
                <a:solidFill>
                  <a:schemeClr val="tx1"/>
                </a:solidFill>
              </a:rPr>
              <a:t>(-5)</a:t>
            </a:r>
          </a:p>
          <a:p>
            <a:pPr lvl="1"/>
            <a:r>
              <a:rPr lang="en-US" dirty="0" smtClean="0"/>
              <a:t>BC   </a:t>
            </a:r>
            <a:r>
              <a:rPr lang="en-US" dirty="0" smtClean="0">
                <a:solidFill>
                  <a:srgbClr val="1C00C6"/>
                </a:solidFill>
              </a:rPr>
              <a:t>+130   </a:t>
            </a:r>
            <a:r>
              <a:rPr lang="en-US" sz="2000" dirty="0" smtClean="0">
                <a:solidFill>
                  <a:schemeClr val="tx1"/>
                </a:solidFill>
              </a:rPr>
              <a:t>(+150)</a:t>
            </a:r>
          </a:p>
          <a:p>
            <a:pPr lvl="1"/>
            <a:r>
              <a:rPr lang="en-US" dirty="0" smtClean="0"/>
              <a:t>CA       </a:t>
            </a:r>
            <a:r>
              <a:rPr lang="en-US" dirty="0" smtClean="0">
                <a:solidFill>
                  <a:srgbClr val="1C00C6"/>
                </a:solidFill>
              </a:rPr>
              <a:t>+3</a:t>
            </a:r>
            <a:r>
              <a:rPr lang="en-US" dirty="0" smtClean="0"/>
              <a:t>      </a:t>
            </a:r>
            <a:r>
              <a:rPr lang="en-US" sz="2000" dirty="0" smtClean="0">
                <a:solidFill>
                  <a:schemeClr val="tx1"/>
                </a:solidFill>
              </a:rPr>
              <a:t>(+8)</a:t>
            </a:r>
          </a:p>
          <a:p>
            <a:pPr lvl="1"/>
            <a:endParaRPr lang="en-US" sz="1000" dirty="0" smtClean="0">
              <a:solidFill>
                <a:schemeClr val="tx1"/>
              </a:solidFill>
            </a:endParaRPr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sing global </a:t>
            </a:r>
            <a:r>
              <a:rPr lang="en-US" sz="2000" dirty="0" err="1" smtClean="0"/>
              <a:t>avg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forcing and AOD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FE spatial </a:t>
            </a:r>
            <a:r>
              <a:rPr lang="en-US" sz="2000" dirty="0" err="1" smtClean="0">
                <a:solidFill>
                  <a:schemeClr val="tx1"/>
                </a:solidFill>
              </a:rPr>
              <a:t>avg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/>
            <a:endParaRPr lang="en-US" dirty="0" smtClean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464496" cy="48965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7097940" y="436510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0.1*times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94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effect </a:t>
            </a:r>
            <a:r>
              <a:rPr lang="en-US" sz="2000" i="1" dirty="0" smtClean="0">
                <a:solidFill>
                  <a:schemeClr val="tx1"/>
                </a:solidFill>
              </a:rPr>
              <a:t>(today)     </a:t>
            </a:r>
            <a:r>
              <a:rPr lang="en-US" sz="2000" dirty="0" smtClean="0">
                <a:solidFill>
                  <a:srgbClr val="0000FF"/>
                </a:solidFill>
              </a:rPr>
              <a:t>… in W/m2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/>
              <a:t>TOA:   -1.1 </a:t>
            </a:r>
            <a:r>
              <a:rPr lang="en-US" sz="2000" i="1" dirty="0" smtClean="0">
                <a:solidFill>
                  <a:schemeClr val="tx1"/>
                </a:solidFill>
              </a:rPr>
              <a:t>(total)    </a:t>
            </a:r>
            <a:r>
              <a:rPr lang="en-US" sz="2000" i="1" dirty="0" smtClean="0">
                <a:solidFill>
                  <a:srgbClr val="7030A0"/>
                </a:solidFill>
              </a:rPr>
              <a:t>-1.8 </a:t>
            </a:r>
            <a:r>
              <a:rPr lang="en-US" sz="2000" i="1" dirty="0" smtClean="0">
                <a:solidFill>
                  <a:schemeClr val="tx1"/>
                </a:solidFill>
              </a:rPr>
              <a:t>sol </a:t>
            </a:r>
            <a:r>
              <a:rPr lang="en-US" sz="2000" i="1" dirty="0" smtClean="0">
                <a:solidFill>
                  <a:srgbClr val="FF0000"/>
                </a:solidFill>
              </a:rPr>
              <a:t>/+0.7  </a:t>
            </a:r>
            <a:r>
              <a:rPr lang="en-US" sz="2000" i="1" dirty="0" smtClean="0">
                <a:solidFill>
                  <a:schemeClr val="tx1"/>
                </a:solidFill>
              </a:rPr>
              <a:t>IR     </a:t>
            </a:r>
            <a:r>
              <a:rPr lang="en-US" dirty="0" smtClean="0"/>
              <a:t>-0.35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anthrop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urf:    -4.0 </a:t>
            </a:r>
            <a:r>
              <a:rPr lang="en-US" sz="2000" i="1" dirty="0" smtClean="0">
                <a:solidFill>
                  <a:schemeClr val="tx1"/>
                </a:solidFill>
              </a:rPr>
              <a:t>(total)    </a:t>
            </a:r>
            <a:r>
              <a:rPr lang="en-US" sz="2000" i="1" dirty="0" smtClean="0">
                <a:solidFill>
                  <a:srgbClr val="7030A0"/>
                </a:solidFill>
              </a:rPr>
              <a:t>-5.5 </a:t>
            </a:r>
            <a:r>
              <a:rPr lang="en-US" sz="2000" i="1" dirty="0" smtClean="0">
                <a:solidFill>
                  <a:schemeClr val="tx1"/>
                </a:solidFill>
              </a:rPr>
              <a:t>sol </a:t>
            </a:r>
            <a:r>
              <a:rPr lang="en-US" sz="2000" i="1" dirty="0" smtClean="0">
                <a:solidFill>
                  <a:srgbClr val="FF0000"/>
                </a:solidFill>
              </a:rPr>
              <a:t>/+1.5 </a:t>
            </a:r>
            <a:r>
              <a:rPr lang="en-US" sz="2000" i="1" dirty="0" smtClean="0">
                <a:solidFill>
                  <a:schemeClr val="tx1"/>
                </a:solidFill>
              </a:rPr>
              <a:t>IR      </a:t>
            </a:r>
            <a:r>
              <a:rPr lang="en-US" dirty="0" smtClean="0"/>
              <a:t>-1.5  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anthrop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</a:p>
          <a:p>
            <a:pPr lvl="2"/>
            <a:endParaRPr lang="en-US" sz="2000" i="1" dirty="0">
              <a:solidFill>
                <a:schemeClr val="tx1"/>
              </a:solidFill>
            </a:endParaRPr>
          </a:p>
          <a:p>
            <a:r>
              <a:rPr lang="en-US" dirty="0"/>
              <a:t>c</a:t>
            </a:r>
            <a:r>
              <a:rPr lang="en-US" dirty="0" smtClean="0"/>
              <a:t>omponent  TOA effects    </a:t>
            </a:r>
            <a:r>
              <a:rPr lang="en-US" sz="2000" dirty="0" smtClean="0">
                <a:solidFill>
                  <a:srgbClr val="0000FF"/>
                </a:solidFill>
              </a:rPr>
              <a:t>… in W/m2</a:t>
            </a:r>
          </a:p>
          <a:p>
            <a:pPr lvl="2"/>
            <a:r>
              <a:rPr lang="en-US" dirty="0" smtClean="0"/>
              <a:t>BC:	+.55 </a:t>
            </a:r>
            <a:r>
              <a:rPr lang="en-US" sz="2000" i="1" dirty="0" smtClean="0">
                <a:solidFill>
                  <a:schemeClr val="tx1"/>
                </a:solidFill>
              </a:rPr>
              <a:t>(total)	</a:t>
            </a:r>
            <a:r>
              <a:rPr lang="en-US" dirty="0" smtClean="0"/>
              <a:t>+.25 .. +.45	</a:t>
            </a:r>
            <a:r>
              <a:rPr lang="en-US" sz="2000" i="1" dirty="0" smtClean="0">
                <a:solidFill>
                  <a:schemeClr val="tx1"/>
                </a:solidFill>
              </a:rPr>
              <a:t>(ant) 	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what is ant-BC ?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 smtClean="0"/>
              <a:t>DU:	+.25 </a:t>
            </a:r>
            <a:r>
              <a:rPr lang="en-US" sz="2000" i="1" dirty="0" smtClean="0">
                <a:solidFill>
                  <a:schemeClr val="tx1"/>
                </a:solidFill>
              </a:rPr>
              <a:t>(total)	</a:t>
            </a:r>
            <a:r>
              <a:rPr lang="en-US" dirty="0"/>
              <a:t>+</a:t>
            </a:r>
            <a:r>
              <a:rPr lang="en-US" dirty="0" smtClean="0"/>
              <a:t> .02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anthrop</a:t>
            </a:r>
            <a:r>
              <a:rPr lang="en-US" sz="2000" i="1" dirty="0" smtClean="0">
                <a:solidFill>
                  <a:schemeClr val="tx1"/>
                </a:solidFill>
              </a:rPr>
              <a:t>)      	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ant-DU small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dirty="0" smtClean="0"/>
              <a:t>SU:	- .80 </a:t>
            </a:r>
            <a:r>
              <a:rPr lang="en-US" sz="2000" i="1" dirty="0" smtClean="0">
                <a:solidFill>
                  <a:schemeClr val="tx1"/>
                </a:solidFill>
              </a:rPr>
              <a:t>(total)	</a:t>
            </a:r>
            <a:r>
              <a:rPr lang="en-US" dirty="0" smtClean="0"/>
              <a:t>- .40 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anthrop</a:t>
            </a:r>
            <a:r>
              <a:rPr lang="en-US" sz="2000" i="1" dirty="0" smtClean="0">
                <a:solidFill>
                  <a:schemeClr val="tx1"/>
                </a:solidFill>
              </a:rPr>
              <a:t>)       	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main ‘cooler’ </a:t>
            </a:r>
          </a:p>
          <a:p>
            <a:pPr lvl="2"/>
            <a:r>
              <a:rPr lang="en-US" dirty="0" smtClean="0"/>
              <a:t>OC:	- .45 </a:t>
            </a:r>
            <a:r>
              <a:rPr lang="en-US" sz="2000" i="1" dirty="0" smtClean="0">
                <a:solidFill>
                  <a:schemeClr val="tx1"/>
                </a:solidFill>
              </a:rPr>
              <a:t>(total</a:t>
            </a:r>
            <a:r>
              <a:rPr lang="en-US" sz="2000" i="1" dirty="0">
                <a:solidFill>
                  <a:schemeClr val="tx1"/>
                </a:solidFill>
              </a:rPr>
              <a:t>) </a:t>
            </a:r>
            <a:r>
              <a:rPr lang="en-US" sz="2000" i="1" dirty="0" smtClean="0">
                <a:solidFill>
                  <a:schemeClr val="tx1"/>
                </a:solidFill>
              </a:rPr>
              <a:t>	</a:t>
            </a:r>
            <a:r>
              <a:rPr lang="en-US" dirty="0" smtClean="0"/>
              <a:t>- .22 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anthrop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endParaRPr lang="en-US" i="1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/>
              <a:t>CA:	+.08 </a:t>
            </a:r>
            <a:r>
              <a:rPr lang="en-US" sz="2000" i="1" dirty="0" smtClean="0">
                <a:solidFill>
                  <a:schemeClr val="tx1"/>
                </a:solidFill>
              </a:rPr>
              <a:t>(total</a:t>
            </a:r>
            <a:r>
              <a:rPr lang="en-US" sz="2000" i="1" dirty="0">
                <a:solidFill>
                  <a:schemeClr val="tx1"/>
                </a:solidFill>
              </a:rPr>
              <a:t>) </a:t>
            </a:r>
            <a:r>
              <a:rPr lang="en-US" sz="2000" i="1" dirty="0" smtClean="0">
                <a:solidFill>
                  <a:schemeClr val="tx1"/>
                </a:solidFill>
              </a:rPr>
              <a:t>	</a:t>
            </a:r>
            <a:r>
              <a:rPr lang="en-US" dirty="0" smtClean="0"/>
              <a:t>+.05 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>
                <a:solidFill>
                  <a:schemeClr val="tx1"/>
                </a:solidFill>
              </a:rPr>
              <a:t>anthrop</a:t>
            </a:r>
            <a:r>
              <a:rPr lang="en-US" sz="2000" i="1" dirty="0" smtClean="0">
                <a:solidFill>
                  <a:schemeClr val="tx1"/>
                </a:solidFill>
              </a:rPr>
              <a:t>)	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OC+BC ~ neutral</a:t>
            </a:r>
          </a:p>
          <a:p>
            <a:pPr lvl="2"/>
            <a:r>
              <a:rPr lang="en-US" dirty="0" smtClean="0"/>
              <a:t>SS:	- .55 </a:t>
            </a:r>
            <a:r>
              <a:rPr lang="en-US" sz="2000" i="1" dirty="0" smtClean="0">
                <a:solidFill>
                  <a:schemeClr val="tx1"/>
                </a:solidFill>
              </a:rPr>
              <a:t>(total</a:t>
            </a:r>
            <a:r>
              <a:rPr lang="en-US" sz="2000" i="1" dirty="0">
                <a:solidFill>
                  <a:schemeClr val="tx1"/>
                </a:solidFill>
              </a:rPr>
              <a:t>) </a:t>
            </a:r>
            <a:r>
              <a:rPr lang="en-US" sz="2000" i="1" dirty="0" smtClean="0">
                <a:solidFill>
                  <a:schemeClr val="tx1"/>
                </a:solidFill>
              </a:rPr>
              <a:t>		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1" dirty="0" smtClean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not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</a:rPr>
              <a:t>anthrop</a:t>
            </a:r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83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erosol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today’s aerosol  is anthropogenic</a:t>
            </a:r>
          </a:p>
          <a:p>
            <a:pPr lvl="2"/>
            <a:r>
              <a:rPr lang="en-US" dirty="0" smtClean="0"/>
              <a:t>20-33% of today’s global average AOD</a:t>
            </a:r>
          </a:p>
          <a:p>
            <a:pPr lvl="2"/>
            <a:r>
              <a:rPr lang="en-US" dirty="0" smtClean="0"/>
              <a:t>&gt; 50% of today’s global mean aerosol number</a:t>
            </a:r>
          </a:p>
          <a:p>
            <a:pPr marL="914400" lvl="2" indent="0">
              <a:buNone/>
            </a:pPr>
            <a:r>
              <a:rPr lang="en-US" sz="1000" dirty="0" smtClean="0"/>
              <a:t> </a:t>
            </a:r>
          </a:p>
          <a:p>
            <a:r>
              <a:rPr lang="en-US" dirty="0" smtClean="0"/>
              <a:t>two main impacts on to consider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dded presence in the atmosphere (DIRECT)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erosol modified water clouds (INDIRECT) </a:t>
            </a:r>
          </a:p>
          <a:p>
            <a:pPr lvl="2"/>
            <a:endParaRPr lang="en-US" sz="1000" dirty="0"/>
          </a:p>
          <a:p>
            <a:r>
              <a:rPr lang="en-US" dirty="0" smtClean="0"/>
              <a:t>indirect effects ?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erosol provide nuclei on which droplets grow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smaller droplets at water condensation</a:t>
            </a:r>
          </a:p>
          <a:p>
            <a:pPr marL="914400" lvl="2" indent="0">
              <a:buNone/>
            </a:pPr>
            <a:r>
              <a:rPr lang="en-US" dirty="0" smtClean="0"/>
              <a:t>+ higher planetary albedo, delayed precipitation -  faster evaporation at dry air entrainment. 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sz="1000" dirty="0"/>
          </a:p>
          <a:p>
            <a:pPr marL="914400" lvl="2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25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ndirect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nly water drop size reductions matter</a:t>
            </a:r>
          </a:p>
          <a:p>
            <a:pPr lvl="2"/>
            <a:r>
              <a:rPr lang="en-US" dirty="0" smtClean="0"/>
              <a:t>cloud-lifetime effects are secondary</a:t>
            </a:r>
          </a:p>
          <a:p>
            <a:pPr lvl="3"/>
            <a:r>
              <a:rPr lang="en-US" dirty="0" smtClean="0"/>
              <a:t>MODIS retrievals identify reduced drop sizes but no significant changes to water content with Iceland volcano sulfate over the Atlantic</a:t>
            </a:r>
          </a:p>
          <a:p>
            <a:pPr lvl="3"/>
            <a:endParaRPr lang="en-US" sz="1000" dirty="0" smtClean="0"/>
          </a:p>
          <a:p>
            <a:r>
              <a:rPr lang="en-US" dirty="0"/>
              <a:t>a</a:t>
            </a:r>
            <a:r>
              <a:rPr lang="en-US" dirty="0" smtClean="0"/>
              <a:t>pply satellite regional  </a:t>
            </a:r>
            <a:r>
              <a:rPr lang="en-US" dirty="0" err="1" smtClean="0"/>
              <a:t>microphys</a:t>
            </a:r>
            <a:r>
              <a:rPr lang="en-US" dirty="0" smtClean="0"/>
              <a:t> associations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‘observations’ </a:t>
            </a:r>
            <a:r>
              <a:rPr lang="en-US" sz="2000" i="1" dirty="0" smtClean="0">
                <a:solidFill>
                  <a:schemeClr val="tx1"/>
                </a:solidFill>
              </a:rPr>
              <a:t>… rather than model </a:t>
            </a:r>
            <a:r>
              <a:rPr lang="en-US" sz="2000" i="1" dirty="0" err="1" smtClean="0">
                <a:solidFill>
                  <a:schemeClr val="tx1"/>
                </a:solidFill>
              </a:rPr>
              <a:t>parameteriz</a:t>
            </a:r>
            <a:r>
              <a:rPr lang="en-US" sz="2000" i="1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large scale stats  </a:t>
            </a:r>
            <a:r>
              <a:rPr lang="en-US" sz="2000" i="1" dirty="0" smtClean="0">
                <a:solidFill>
                  <a:schemeClr val="tx1"/>
                </a:solidFill>
              </a:rPr>
              <a:t>… exaggeration at small scales</a:t>
            </a:r>
          </a:p>
          <a:p>
            <a:pPr lvl="2"/>
            <a:r>
              <a:rPr lang="en-US" dirty="0" smtClean="0"/>
              <a:t>use fine mode AOD for aerosol concentration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‘good’ CDNC </a:t>
            </a:r>
            <a:r>
              <a:rPr lang="en-US" sz="2000" i="1" dirty="0" smtClean="0">
                <a:solidFill>
                  <a:schemeClr val="tx1"/>
                </a:solidFill>
              </a:rPr>
              <a:t>… overcast, ocean, no-side views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</a:t>
            </a:r>
            <a:r>
              <a:rPr lang="en-US" dirty="0" smtClean="0"/>
              <a:t>egionally associate </a:t>
            </a:r>
            <a:r>
              <a:rPr lang="en-US" sz="2000" i="1" dirty="0" smtClean="0">
                <a:solidFill>
                  <a:schemeClr val="tx1"/>
                </a:solidFill>
              </a:rPr>
              <a:t>(diff sensors: MODIS, ATSR)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3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ndirect </a:t>
            </a:r>
            <a:r>
              <a:rPr lang="en-US" sz="2800" dirty="0" smtClean="0"/>
              <a:t>– on planetary albedo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mpact is strongly influenced by environment !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un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louds</a:t>
            </a:r>
          </a:p>
          <a:p>
            <a:pPr lvl="2"/>
            <a:r>
              <a:rPr lang="en-US" dirty="0" smtClean="0"/>
              <a:t>altitude</a:t>
            </a:r>
          </a:p>
          <a:p>
            <a:pPr lvl="2"/>
            <a:r>
              <a:rPr lang="en-US" dirty="0" smtClean="0"/>
              <a:t>surface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seasonality !</a:t>
            </a:r>
          </a:p>
          <a:p>
            <a:pPr marL="457200" lvl="1" indent="0">
              <a:buNone/>
            </a:pPr>
            <a:r>
              <a:rPr lang="en-US" dirty="0"/>
              <a:t>o</a:t>
            </a:r>
            <a:r>
              <a:rPr lang="en-US" dirty="0" smtClean="0"/>
              <a:t>ver oceans !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5511552" cy="4019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932040" y="6538292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(net-flux loss)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5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o I assumed    </a:t>
            </a:r>
            <a:r>
              <a:rPr lang="en-US" dirty="0" smtClean="0"/>
              <a:t>component  </a:t>
            </a:r>
            <a:r>
              <a:rPr lang="en-US" sz="2800" dirty="0" smtClean="0"/>
              <a:t>properties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3200400" cy="25336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04" y="4528017"/>
            <a:ext cx="3200400" cy="235736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28800"/>
            <a:ext cx="6192688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02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aerosol indirect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olar  impact  dominates   </a:t>
            </a:r>
            <a:r>
              <a:rPr lang="en-US" dirty="0" smtClean="0">
                <a:solidFill>
                  <a:srgbClr val="0000FF"/>
                </a:solidFill>
              </a:rPr>
              <a:t>-.70 W/m2    cooling</a:t>
            </a:r>
          </a:p>
          <a:p>
            <a:r>
              <a:rPr lang="en-US" dirty="0" smtClean="0"/>
              <a:t>IR impacts are small - especially at TOA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5328592" cy="33123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2738745" y="283812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solar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55704" y="2838127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IR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789040"/>
            <a:ext cx="90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TOA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085184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surface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6538292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(net-flux loss)    </a:t>
            </a:r>
            <a:r>
              <a:rPr lang="en-US" b="1" dirty="0" smtClean="0">
                <a:solidFill>
                  <a:srgbClr val="FF0000"/>
                </a:solidFill>
              </a:rPr>
              <a:t>(net-flux gain)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96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vs 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424936" cy="51125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6932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imming / brightening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t surface      </a:t>
            </a:r>
            <a:r>
              <a:rPr lang="en-US" dirty="0" smtClean="0"/>
              <a:t>direct/clear      direct/all      direct + </a:t>
            </a:r>
            <a:r>
              <a:rPr lang="en-US" dirty="0" err="1" smtClean="0"/>
              <a:t>ind</a:t>
            </a: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1905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- 1865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1945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-1905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1985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-1945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now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-1985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7128792" cy="46085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86143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etrieval model by MACv2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ssume a simple 4 component model</a:t>
            </a:r>
          </a:p>
          <a:p>
            <a:pPr lvl="2"/>
            <a:r>
              <a:rPr lang="en-US" dirty="0" smtClean="0"/>
              <a:t>fine-mode strong absorbing type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ine-mode scattering type</a:t>
            </a:r>
          </a:p>
          <a:p>
            <a:pPr lvl="2"/>
            <a:r>
              <a:rPr lang="en-US" dirty="0" smtClean="0"/>
              <a:t>coarse-mode strong absorbing type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oarse-mode scattering type</a:t>
            </a:r>
          </a:p>
          <a:p>
            <a:endParaRPr lang="en-US" sz="1000" dirty="0" smtClean="0"/>
          </a:p>
          <a:p>
            <a:r>
              <a:rPr lang="en-US" dirty="0" smtClean="0"/>
              <a:t>MACv2  (</a:t>
            </a:r>
            <a:r>
              <a:rPr lang="en-US" dirty="0" err="1" smtClean="0"/>
              <a:t>AODf</a:t>
            </a:r>
            <a:r>
              <a:rPr lang="en-US" dirty="0" smtClean="0"/>
              <a:t>, </a:t>
            </a:r>
            <a:r>
              <a:rPr lang="en-US" dirty="0" err="1" smtClean="0"/>
              <a:t>AODc</a:t>
            </a:r>
            <a:r>
              <a:rPr lang="en-US" dirty="0" smtClean="0"/>
              <a:t>, </a:t>
            </a:r>
            <a:r>
              <a:rPr lang="en-US" dirty="0" err="1" smtClean="0"/>
              <a:t>AAODf</a:t>
            </a:r>
            <a:r>
              <a:rPr lang="en-US" dirty="0" smtClean="0"/>
              <a:t>, </a:t>
            </a:r>
            <a:r>
              <a:rPr lang="en-US" dirty="0" err="1" smtClean="0"/>
              <a:t>AAODc</a:t>
            </a:r>
            <a:r>
              <a:rPr lang="en-US" dirty="0" smtClean="0"/>
              <a:t>) defines </a:t>
            </a:r>
          </a:p>
          <a:p>
            <a:pPr lvl="2"/>
            <a:r>
              <a:rPr lang="en-US" dirty="0" smtClean="0"/>
              <a:t>fractional contributions for fine-types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ractional contributions for coarse types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ractional contributions of fine-mode and coarse-mode by AOD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any </a:t>
            </a:r>
            <a:r>
              <a:rPr lang="en-US" dirty="0" err="1" smtClean="0"/>
              <a:t>loc</a:t>
            </a:r>
            <a:r>
              <a:rPr lang="en-US" dirty="0" smtClean="0"/>
              <a:t> / month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COMPOSITION defined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71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30" y="1600200"/>
            <a:ext cx="8642350" cy="52578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MACv2   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defines  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err="1" smtClean="0"/>
              <a:t>AODc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err="1" smtClean="0"/>
              <a:t>AODf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err="1" smtClean="0"/>
              <a:t>AAODc</a:t>
            </a:r>
            <a:r>
              <a:rPr lang="en-US" dirty="0" smtClean="0"/>
              <a:t>, </a:t>
            </a:r>
          </a:p>
          <a:p>
            <a:pPr lvl="1">
              <a:spcBef>
                <a:spcPts val="400"/>
              </a:spcBef>
            </a:pPr>
            <a:r>
              <a:rPr lang="en-US" dirty="0" err="1" smtClean="0"/>
              <a:t>AAODf</a:t>
            </a:r>
            <a:endParaRPr lang="en-US" dirty="0" smtClean="0"/>
          </a:p>
          <a:p>
            <a:pPr lvl="1">
              <a:spcBef>
                <a:spcPts val="400"/>
              </a:spcBef>
            </a:pPr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ICAP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 smtClean="0"/>
              <a:t>    defines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FMF as function of AOD 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1809357"/>
            <a:ext cx="5854346" cy="43137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39041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i-modal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fine-mode</a:t>
            </a:r>
          </a:p>
          <a:p>
            <a:r>
              <a:rPr lang="en-US" dirty="0" err="1" smtClean="0"/>
              <a:t>Reff</a:t>
            </a:r>
            <a:r>
              <a:rPr lang="en-US" dirty="0" smtClean="0"/>
              <a:t> = .145um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coarse-mode</a:t>
            </a:r>
          </a:p>
          <a:p>
            <a:r>
              <a:rPr lang="en-US" dirty="0" err="1" smtClean="0"/>
              <a:t>Reff</a:t>
            </a:r>
            <a:r>
              <a:rPr lang="en-US" dirty="0" smtClean="0"/>
              <a:t> = 1.9um</a:t>
            </a:r>
          </a:p>
          <a:p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ased on</a:t>
            </a:r>
          </a:p>
          <a:p>
            <a:pPr marL="457200" lvl="1" indent="0">
              <a:buNone/>
            </a:pPr>
            <a:r>
              <a:rPr lang="en-US" dirty="0" smtClean="0"/>
              <a:t>AERONET</a:t>
            </a:r>
          </a:p>
          <a:p>
            <a:pPr marL="457200" lvl="1" indent="0">
              <a:buNone/>
            </a:pPr>
            <a:r>
              <a:rPr lang="en-US" dirty="0" smtClean="0"/>
              <a:t>statistics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5256584" cy="48245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7538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scatt</a:t>
            </a:r>
            <a:r>
              <a:rPr lang="en-US" dirty="0" smtClean="0"/>
              <a:t> &amp; abs ‘extreme’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repare  LUT  for 4 log-normal distributions</a:t>
            </a:r>
          </a:p>
          <a:p>
            <a:endParaRPr lang="en-US" dirty="0" smtClean="0"/>
          </a:p>
          <a:p>
            <a:pPr lvl="2"/>
            <a:r>
              <a:rPr lang="en-US" dirty="0"/>
              <a:t>f</a:t>
            </a:r>
            <a:r>
              <a:rPr lang="en-US" dirty="0" smtClean="0"/>
              <a:t>ine</a:t>
            </a:r>
          </a:p>
          <a:p>
            <a:pPr lvl="1"/>
            <a:r>
              <a:rPr lang="en-US" dirty="0" err="1" smtClean="0"/>
              <a:t>r,m</a:t>
            </a:r>
            <a:r>
              <a:rPr lang="en-US" dirty="0" smtClean="0"/>
              <a:t> =.096, </a:t>
            </a:r>
            <a:r>
              <a:rPr lang="en-US" dirty="0" err="1" smtClean="0"/>
              <a:t>sdev</a:t>
            </a:r>
            <a:r>
              <a:rPr lang="en-US" dirty="0"/>
              <a:t>. 1.5;  </a:t>
            </a:r>
            <a:r>
              <a:rPr lang="en-US" dirty="0" smtClean="0"/>
              <a:t> </a:t>
            </a:r>
            <a:r>
              <a:rPr lang="en-US" dirty="0" err="1" smtClean="0"/>
              <a:t>RI,im</a:t>
            </a:r>
            <a:r>
              <a:rPr lang="en-US" dirty="0" smtClean="0"/>
              <a:t> = 0.0 (</a:t>
            </a:r>
            <a:r>
              <a:rPr lang="en-US" dirty="0" smtClean="0">
                <a:sym typeface="Wingdings" panose="05000000000000000000" pitchFamily="2" charset="2"/>
              </a:rPr>
              <a:t>SSA</a:t>
            </a:r>
            <a:r>
              <a:rPr lang="en-US" dirty="0" smtClean="0"/>
              <a:t>=1)</a:t>
            </a:r>
          </a:p>
          <a:p>
            <a:pPr lvl="1"/>
            <a:r>
              <a:rPr lang="en-US" dirty="0" err="1"/>
              <a:t>r,m</a:t>
            </a:r>
            <a:r>
              <a:rPr lang="en-US" dirty="0"/>
              <a:t> </a:t>
            </a:r>
            <a:r>
              <a:rPr lang="en-US" dirty="0" smtClean="0"/>
              <a:t>=.096, </a:t>
            </a:r>
            <a:r>
              <a:rPr lang="en-US" dirty="0" err="1"/>
              <a:t>sdev</a:t>
            </a:r>
            <a:r>
              <a:rPr lang="en-US" dirty="0"/>
              <a:t>. 1.5;   </a:t>
            </a:r>
            <a:r>
              <a:rPr lang="en-US" dirty="0" err="1"/>
              <a:t>RI,im</a:t>
            </a:r>
            <a:r>
              <a:rPr lang="en-US" dirty="0"/>
              <a:t> = </a:t>
            </a:r>
            <a:r>
              <a:rPr lang="en-US" dirty="0" smtClean="0"/>
              <a:t>0.05 </a:t>
            </a:r>
            <a:r>
              <a:rPr lang="en-US" dirty="0"/>
              <a:t>(</a:t>
            </a:r>
            <a:r>
              <a:rPr lang="en-US" dirty="0">
                <a:sym typeface="Wingdings" panose="05000000000000000000" pitchFamily="2" charset="2"/>
              </a:rPr>
              <a:t>SSA</a:t>
            </a:r>
            <a:r>
              <a:rPr lang="en-US" dirty="0" smtClean="0"/>
              <a:t>=.77)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oarse</a:t>
            </a:r>
            <a:endParaRPr lang="en-US" dirty="0"/>
          </a:p>
          <a:p>
            <a:pPr lvl="1"/>
            <a:r>
              <a:rPr lang="en-US" dirty="0" err="1"/>
              <a:t>r,m</a:t>
            </a:r>
            <a:r>
              <a:rPr lang="en-US" dirty="0"/>
              <a:t> </a:t>
            </a:r>
            <a:r>
              <a:rPr lang="en-US" dirty="0" smtClean="0"/>
              <a:t>=.97, </a:t>
            </a:r>
            <a:r>
              <a:rPr lang="en-US" dirty="0" err="1"/>
              <a:t>sdev</a:t>
            </a:r>
            <a:r>
              <a:rPr lang="en-US" dirty="0"/>
              <a:t>. </a:t>
            </a:r>
            <a:r>
              <a:rPr lang="en-US" dirty="0" smtClean="0"/>
              <a:t>1.7;   </a:t>
            </a:r>
            <a:r>
              <a:rPr lang="en-US" dirty="0" err="1"/>
              <a:t>RI,im</a:t>
            </a:r>
            <a:r>
              <a:rPr lang="en-US" dirty="0"/>
              <a:t> = 0.0 (</a:t>
            </a:r>
            <a:r>
              <a:rPr lang="en-US" dirty="0">
                <a:sym typeface="Wingdings" panose="05000000000000000000" pitchFamily="2" charset="2"/>
              </a:rPr>
              <a:t>SSA</a:t>
            </a:r>
            <a:r>
              <a:rPr lang="en-US" dirty="0"/>
              <a:t>=1)</a:t>
            </a:r>
          </a:p>
          <a:p>
            <a:pPr lvl="1"/>
            <a:r>
              <a:rPr lang="en-US" dirty="0" err="1"/>
              <a:t>r,m</a:t>
            </a:r>
            <a:r>
              <a:rPr lang="en-US" dirty="0"/>
              <a:t> </a:t>
            </a:r>
            <a:r>
              <a:rPr lang="en-US" dirty="0" smtClean="0"/>
              <a:t>=.97, </a:t>
            </a:r>
            <a:r>
              <a:rPr lang="en-US" dirty="0" err="1"/>
              <a:t>sdev</a:t>
            </a:r>
            <a:r>
              <a:rPr lang="en-US" dirty="0"/>
              <a:t>. </a:t>
            </a:r>
            <a:r>
              <a:rPr lang="en-US" dirty="0" smtClean="0"/>
              <a:t>1.7;   </a:t>
            </a:r>
            <a:r>
              <a:rPr lang="en-US" dirty="0" err="1"/>
              <a:t>RI,im</a:t>
            </a:r>
            <a:r>
              <a:rPr lang="en-US" dirty="0"/>
              <a:t> = </a:t>
            </a:r>
            <a:r>
              <a:rPr lang="en-US" dirty="0" smtClean="0"/>
              <a:t>0.01 </a:t>
            </a:r>
            <a:r>
              <a:rPr lang="en-US" dirty="0"/>
              <a:t>(</a:t>
            </a:r>
            <a:r>
              <a:rPr lang="en-US" dirty="0">
                <a:sym typeface="Wingdings" panose="05000000000000000000" pitchFamily="2" charset="2"/>
              </a:rPr>
              <a:t>SSA</a:t>
            </a:r>
            <a:r>
              <a:rPr lang="en-US" dirty="0"/>
              <a:t>=.</a:t>
            </a:r>
            <a:r>
              <a:rPr lang="en-US" dirty="0" smtClean="0"/>
              <a:t>74)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75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ocal fraction per size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4105151" cy="5257800"/>
          </a:xfrm>
        </p:spPr>
        <p:txBody>
          <a:bodyPr/>
          <a:lstStyle/>
          <a:p>
            <a:r>
              <a:rPr lang="en-US" dirty="0" smtClean="0"/>
              <a:t>MACv2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rescribes the absorbing type fractions for </a:t>
            </a:r>
          </a:p>
          <a:p>
            <a:pPr lvl="1"/>
            <a:r>
              <a:rPr lang="en-US" dirty="0" smtClean="0"/>
              <a:t>fine-mode</a:t>
            </a:r>
          </a:p>
          <a:p>
            <a:pPr lvl="1"/>
            <a:r>
              <a:rPr lang="en-US" dirty="0" smtClean="0"/>
              <a:t>coarse-mode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he remaining</a:t>
            </a:r>
            <a:br>
              <a:rPr lang="en-US" dirty="0" smtClean="0"/>
            </a:br>
            <a:r>
              <a:rPr lang="en-US" dirty="0" smtClean="0"/>
              <a:t>fraction goes to ‘scattering’ type 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34333" r="66275" b="9346"/>
          <a:stretch/>
        </p:blipFill>
        <p:spPr>
          <a:xfrm>
            <a:off x="4355976" y="1772815"/>
            <a:ext cx="4393976" cy="42938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1"/>
          <a:stretch/>
        </p:blipFill>
        <p:spPr>
          <a:xfrm>
            <a:off x="3352800" y="6390501"/>
            <a:ext cx="5544616" cy="4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1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FMF (as function of AOD)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3745111" cy="5257800"/>
          </a:xfrm>
        </p:spPr>
        <p:txBody>
          <a:bodyPr/>
          <a:lstStyle/>
          <a:p>
            <a:r>
              <a:rPr lang="en-US" dirty="0" smtClean="0"/>
              <a:t>FMF</a:t>
            </a:r>
          </a:p>
          <a:p>
            <a:pPr lvl="1">
              <a:spcBef>
                <a:spcPts val="0"/>
              </a:spcBef>
            </a:pPr>
            <a:r>
              <a:rPr lang="en-US" dirty="0"/>
              <a:t>f</a:t>
            </a:r>
            <a:r>
              <a:rPr lang="en-US" dirty="0" smtClean="0"/>
              <a:t>or different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AOD </a:t>
            </a:r>
            <a:r>
              <a:rPr lang="en-US" sz="1800" dirty="0" smtClean="0"/>
              <a:t>ret  </a:t>
            </a:r>
            <a:r>
              <a:rPr lang="en-US" dirty="0" smtClean="0"/>
              <a:t>/ AOD </a:t>
            </a:r>
            <a:r>
              <a:rPr lang="en-US" sz="1800" dirty="0" smtClean="0"/>
              <a:t>MACv2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factors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/>
          </a:p>
          <a:p>
            <a:pPr lvl="2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2.5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2.0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1.6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1.25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  .8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  .625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  .5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  .4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1"/>
          <a:stretch/>
        </p:blipFill>
        <p:spPr>
          <a:xfrm>
            <a:off x="3352800" y="6390501"/>
            <a:ext cx="5544616" cy="427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6458" b="9003"/>
          <a:stretch/>
        </p:blipFill>
        <p:spPr>
          <a:xfrm>
            <a:off x="4248472" y="1700808"/>
            <a:ext cx="4572000" cy="42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26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oncept for an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dirty="0" smtClean="0"/>
              <a:t>ssume the local MACv2 fine-mode fraction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define fine- and coarse-mode fraction according to mode absorption by MACv2</a:t>
            </a:r>
          </a:p>
          <a:p>
            <a:pPr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etrieve an AOD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compare to MACv2 value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based on AOD diff pick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an improved fine fraction</a:t>
            </a:r>
          </a:p>
          <a:p>
            <a:pPr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etrieve the eventual AOD </a:t>
            </a:r>
            <a:endParaRPr lang="en-US" sz="1050" dirty="0"/>
          </a:p>
          <a:p>
            <a:pPr lvl="1">
              <a:spcBef>
                <a:spcPts val="0"/>
              </a:spcBef>
            </a:pPr>
            <a:r>
              <a:rPr lang="en-US" dirty="0"/>
              <a:t>a</a:t>
            </a:r>
            <a:r>
              <a:rPr lang="en-US" dirty="0" smtClean="0"/>
              <a:t>ll needed monthly 1x1 global maps are on ftp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/>
              <a:t>ftp://ftp-projects.zmaw.de/aerocom/climatology</a:t>
            </a:r>
            <a:r>
              <a:rPr lang="en-US" dirty="0" smtClean="0"/>
              <a:t>/ MACv2_2018/retrieval/   </a:t>
            </a:r>
            <a:r>
              <a:rPr lang="en-US" dirty="0" smtClean="0">
                <a:solidFill>
                  <a:schemeClr val="tx1"/>
                </a:solidFill>
              </a:rPr>
              <a:t>read the </a:t>
            </a:r>
            <a:r>
              <a:rPr lang="en-US" dirty="0" smtClean="0">
                <a:solidFill>
                  <a:srgbClr val="FF0000"/>
                </a:solidFill>
              </a:rPr>
              <a:t>README</a:t>
            </a:r>
            <a:r>
              <a:rPr lang="en-US" dirty="0" smtClean="0">
                <a:solidFill>
                  <a:schemeClr val="tx1"/>
                </a:solidFill>
              </a:rPr>
              <a:t> file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" r="50000" b="50000"/>
          <a:stretch/>
        </p:blipFill>
        <p:spPr bwMode="auto">
          <a:xfrm>
            <a:off x="5508104" y="3284984"/>
            <a:ext cx="3213202" cy="17059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1" r="13255"/>
          <a:stretch/>
        </p:blipFill>
        <p:spPr>
          <a:xfrm>
            <a:off x="5364088" y="4941167"/>
            <a:ext cx="3357219" cy="4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pply to MACv2 </a:t>
            </a:r>
            <a:r>
              <a:rPr lang="en-US" sz="2800" dirty="0" smtClean="0"/>
              <a:t>optical properties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AODf</a:t>
            </a:r>
            <a:r>
              <a:rPr lang="en-US" sz="2000" dirty="0" smtClean="0"/>
              <a:t>                                                                                            </a:t>
            </a:r>
            <a:r>
              <a:rPr lang="en-US" sz="2000" dirty="0" smtClean="0"/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AODc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/>
              <a:t>50%                                                                       </a:t>
            </a:r>
            <a:r>
              <a:rPr lang="en-US" dirty="0" smtClean="0">
                <a:solidFill>
                  <a:srgbClr val="002060"/>
                </a:solidFill>
              </a:rPr>
              <a:t>50%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err="1" smtClean="0"/>
              <a:t>AAODf</a:t>
            </a:r>
            <a:r>
              <a:rPr lang="en-US" dirty="0" smtClean="0"/>
              <a:t>    </a:t>
            </a:r>
            <a:r>
              <a:rPr lang="en-US" sz="2000" dirty="0" smtClean="0"/>
              <a:t>                                                                               </a:t>
            </a:r>
            <a:r>
              <a:rPr lang="en-US" sz="2000" dirty="0" smtClean="0"/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AAODc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70%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            30%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(10 times)                                                                                                                                        </a:t>
            </a:r>
            <a:r>
              <a:rPr lang="en-US" sz="1400" dirty="0" smtClean="0">
                <a:solidFill>
                  <a:srgbClr val="002060"/>
                </a:solidFill>
              </a:rPr>
              <a:t>(10times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/>
          <a:stretch/>
        </p:blipFill>
        <p:spPr bwMode="auto">
          <a:xfrm>
            <a:off x="1619672" y="2420888"/>
            <a:ext cx="5841846" cy="41044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1911457" y="1556792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Aerosol &lt;1um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556792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C00C6"/>
                </a:solidFill>
              </a:rPr>
              <a:t>Aerosol &gt; 1um</a:t>
            </a:r>
            <a:endParaRPr lang="en-US" sz="2400" b="1" dirty="0">
              <a:solidFill>
                <a:srgbClr val="1C00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67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q</a:t>
            </a:r>
            <a:r>
              <a:rPr lang="en-US" dirty="0" smtClean="0"/>
              <a:t>uantify </a:t>
            </a:r>
            <a:r>
              <a:rPr lang="en-US" dirty="0" err="1" smtClean="0"/>
              <a:t>variablity</a:t>
            </a:r>
            <a:endParaRPr lang="en-US" dirty="0" smtClean="0"/>
          </a:p>
          <a:p>
            <a:pPr lvl="2">
              <a:spcBef>
                <a:spcPts val="200"/>
              </a:spcBef>
            </a:pPr>
            <a:r>
              <a:rPr lang="en-US" dirty="0" smtClean="0"/>
              <a:t>(monthly) PDFs in place of averages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a</a:t>
            </a:r>
            <a:r>
              <a:rPr lang="en-US" dirty="0" smtClean="0"/>
              <a:t>ccounting for associations (e.g. AOD - AAOD)</a:t>
            </a:r>
          </a:p>
          <a:p>
            <a:pPr lvl="1">
              <a:spcBef>
                <a:spcPts val="200"/>
              </a:spcBef>
            </a:pPr>
            <a:endParaRPr lang="en-US" sz="1000" dirty="0" smtClean="0"/>
          </a:p>
          <a:p>
            <a:pPr>
              <a:spcBef>
                <a:spcPts val="200"/>
              </a:spcBef>
            </a:pPr>
            <a:r>
              <a:rPr lang="en-US" dirty="0"/>
              <a:t>u</a:t>
            </a:r>
            <a:r>
              <a:rPr lang="en-US" dirty="0" smtClean="0"/>
              <a:t>se more / better observations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consider spatial context from assimilations of satellite data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use active remote sensing to for AOD alt-distr. 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a</a:t>
            </a:r>
            <a:r>
              <a:rPr lang="en-US" dirty="0" smtClean="0"/>
              <a:t>pply updated / more photometer data</a:t>
            </a:r>
          </a:p>
          <a:p>
            <a:pPr lvl="2">
              <a:spcBef>
                <a:spcPts val="200"/>
              </a:spcBef>
            </a:pPr>
            <a:endParaRPr lang="en-US" sz="1000" dirty="0" smtClean="0"/>
          </a:p>
          <a:p>
            <a:pPr>
              <a:spcBef>
                <a:spcPts val="200"/>
              </a:spcBef>
            </a:pPr>
            <a:r>
              <a:rPr lang="en-US" dirty="0"/>
              <a:t>a</a:t>
            </a:r>
            <a:r>
              <a:rPr lang="en-US" dirty="0" smtClean="0"/>
              <a:t>ddress uncertainty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v</a:t>
            </a:r>
            <a:r>
              <a:rPr lang="en-US" dirty="0" smtClean="0"/>
              <a:t>ia sensitivity studies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2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 </a:t>
            </a:r>
            <a:r>
              <a:rPr lang="en-US" dirty="0" smtClean="0"/>
              <a:t>AOD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83" y="2708920"/>
            <a:ext cx="1851553" cy="4005064"/>
          </a:xfrm>
        </p:spPr>
        <p:txBody>
          <a:bodyPr/>
          <a:lstStyle/>
          <a:p>
            <a:r>
              <a:rPr lang="en-US" dirty="0" smtClean="0"/>
              <a:t>&lt; 1um</a:t>
            </a:r>
            <a:endParaRPr lang="en-US" dirty="0" smtClean="0"/>
          </a:p>
          <a:p>
            <a:pPr lvl="2"/>
            <a:r>
              <a:rPr lang="en-US" dirty="0" smtClean="0"/>
              <a:t>OC</a:t>
            </a:r>
          </a:p>
          <a:p>
            <a:pPr lvl="2"/>
            <a:r>
              <a:rPr lang="en-US" dirty="0" smtClean="0"/>
              <a:t>BC</a:t>
            </a:r>
          </a:p>
          <a:p>
            <a:pPr lvl="2"/>
            <a:r>
              <a:rPr lang="en-US" dirty="0" smtClean="0"/>
              <a:t>CA </a:t>
            </a:r>
          </a:p>
          <a:p>
            <a:pPr lvl="2"/>
            <a:r>
              <a:rPr lang="en-US" dirty="0" smtClean="0"/>
              <a:t>SU</a:t>
            </a:r>
          </a:p>
          <a:p>
            <a:pPr lvl="2"/>
            <a:endParaRPr lang="en-US" sz="1000" dirty="0"/>
          </a:p>
          <a:p>
            <a:pPr lvl="2"/>
            <a:endParaRPr lang="en-US" sz="1000" dirty="0"/>
          </a:p>
          <a:p>
            <a:r>
              <a:rPr lang="en-US" dirty="0" smtClean="0"/>
              <a:t>&gt; 1um</a:t>
            </a:r>
            <a:endParaRPr lang="en-US" dirty="0" smtClean="0"/>
          </a:p>
          <a:p>
            <a:pPr lvl="2"/>
            <a:r>
              <a:rPr lang="en-US" dirty="0" smtClean="0"/>
              <a:t>DU</a:t>
            </a:r>
          </a:p>
          <a:p>
            <a:pPr lvl="2"/>
            <a:r>
              <a:rPr lang="en-US" dirty="0" smtClean="0"/>
              <a:t>SS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1" t="49092" b="8557"/>
          <a:stretch/>
        </p:blipFill>
        <p:spPr>
          <a:xfrm>
            <a:off x="5868144" y="1567829"/>
            <a:ext cx="3240360" cy="31573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1" r="32334"/>
          <a:stretch/>
        </p:blipFill>
        <p:spPr>
          <a:xfrm>
            <a:off x="2195736" y="6336704"/>
            <a:ext cx="6552728" cy="5486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69835" r="66927" b="8557"/>
          <a:stretch/>
        </p:blipFill>
        <p:spPr>
          <a:xfrm>
            <a:off x="6012160" y="4725145"/>
            <a:ext cx="2952328" cy="16561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378881" y="1628800"/>
            <a:ext cx="10967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AOD</a:t>
            </a:r>
          </a:p>
          <a:p>
            <a:r>
              <a:rPr lang="en-US" sz="2000" b="1" dirty="0" smtClean="0"/>
              <a:t>550nm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46531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10*times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1" t="28697" r="33725" b="8129"/>
          <a:stretch/>
        </p:blipFill>
        <p:spPr>
          <a:xfrm>
            <a:off x="2267744" y="1539067"/>
            <a:ext cx="3456384" cy="47702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482223" y="2556193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.037  SU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4077072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.022  OC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5661248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.026  CA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5733256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.004  BC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1990" y="2556193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.031  DU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0064" y="4068361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.028  SS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5915" y="3284984"/>
            <a:ext cx="1295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o</a:t>
            </a:r>
            <a:r>
              <a:rPr lang="en-US" sz="2400" b="1" i="1" dirty="0" smtClean="0"/>
              <a:t>rganic</a:t>
            </a:r>
          </a:p>
          <a:p>
            <a:r>
              <a:rPr lang="en-US" sz="2400" b="1" i="1" dirty="0"/>
              <a:t>s</a:t>
            </a:r>
            <a:r>
              <a:rPr lang="en-US" sz="2400" b="1" i="1" dirty="0" smtClean="0"/>
              <a:t>oot</a:t>
            </a:r>
          </a:p>
          <a:p>
            <a:r>
              <a:rPr lang="en-US" sz="2400" b="1" i="1" dirty="0" smtClean="0"/>
              <a:t>OC+BC</a:t>
            </a:r>
          </a:p>
          <a:p>
            <a:r>
              <a:rPr lang="en-US" sz="2400" b="1" i="1" dirty="0" smtClean="0"/>
              <a:t>sulfate</a:t>
            </a:r>
            <a:endParaRPr lang="en-US" sz="2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-35916" y="5826214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d</a:t>
            </a:r>
            <a:r>
              <a:rPr lang="en-US" sz="2400" b="1" i="1" dirty="0" smtClean="0"/>
              <a:t>ust</a:t>
            </a:r>
          </a:p>
          <a:p>
            <a:r>
              <a:rPr lang="en-US" sz="2400" b="1" i="1" dirty="0" err="1" smtClean="0"/>
              <a:t>seasalt</a:t>
            </a:r>
            <a:endParaRPr 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03207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 </a:t>
            </a:r>
            <a:r>
              <a:rPr lang="en-US" dirty="0" smtClean="0"/>
              <a:t>TOA forcing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19" y="2732330"/>
            <a:ext cx="1851553" cy="4005064"/>
          </a:xfrm>
        </p:spPr>
        <p:txBody>
          <a:bodyPr/>
          <a:lstStyle/>
          <a:p>
            <a:r>
              <a:rPr lang="en-US" dirty="0" smtClean="0"/>
              <a:t>&lt; 1um</a:t>
            </a:r>
            <a:endParaRPr lang="en-US" dirty="0" smtClean="0"/>
          </a:p>
          <a:p>
            <a:pPr lvl="2"/>
            <a:r>
              <a:rPr lang="en-US" dirty="0" smtClean="0"/>
              <a:t>OC</a:t>
            </a:r>
          </a:p>
          <a:p>
            <a:pPr lvl="2"/>
            <a:r>
              <a:rPr lang="en-US" dirty="0" smtClean="0"/>
              <a:t>BC</a:t>
            </a:r>
          </a:p>
          <a:p>
            <a:pPr lvl="2"/>
            <a:r>
              <a:rPr lang="en-US" dirty="0" smtClean="0"/>
              <a:t>CA </a:t>
            </a:r>
          </a:p>
          <a:p>
            <a:pPr lvl="2"/>
            <a:r>
              <a:rPr lang="en-US" dirty="0" smtClean="0"/>
              <a:t>SU</a:t>
            </a:r>
          </a:p>
          <a:p>
            <a:pPr lvl="2"/>
            <a:endParaRPr lang="en-US" sz="1000" dirty="0"/>
          </a:p>
          <a:p>
            <a:pPr lvl="2"/>
            <a:endParaRPr lang="en-US" sz="1000" dirty="0"/>
          </a:p>
          <a:p>
            <a:r>
              <a:rPr lang="en-US" dirty="0" smtClean="0"/>
              <a:t>&gt; 1um</a:t>
            </a:r>
            <a:endParaRPr lang="en-US" dirty="0" smtClean="0"/>
          </a:p>
          <a:p>
            <a:pPr lvl="2"/>
            <a:r>
              <a:rPr lang="en-US" dirty="0" smtClean="0"/>
              <a:t>DU</a:t>
            </a:r>
          </a:p>
          <a:p>
            <a:pPr lvl="2"/>
            <a:r>
              <a:rPr lang="en-US" dirty="0" smtClean="0"/>
              <a:t>SS</a:t>
            </a:r>
          </a:p>
          <a:p>
            <a:pPr lvl="2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35915" y="3284984"/>
            <a:ext cx="1295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o</a:t>
            </a:r>
            <a:r>
              <a:rPr lang="en-US" sz="2400" b="1" i="1" dirty="0" smtClean="0"/>
              <a:t>rganic</a:t>
            </a:r>
          </a:p>
          <a:p>
            <a:r>
              <a:rPr lang="en-US" sz="2400" b="1" i="1" dirty="0"/>
              <a:t>s</a:t>
            </a:r>
            <a:r>
              <a:rPr lang="en-US" sz="2400" b="1" i="1" dirty="0" smtClean="0"/>
              <a:t>oot</a:t>
            </a:r>
          </a:p>
          <a:p>
            <a:r>
              <a:rPr lang="en-US" sz="2400" b="1" i="1" dirty="0" smtClean="0"/>
              <a:t>OC+BC</a:t>
            </a:r>
          </a:p>
          <a:p>
            <a:r>
              <a:rPr lang="en-US" sz="2400" b="1" i="1" dirty="0" smtClean="0"/>
              <a:t>sulfate</a:t>
            </a:r>
            <a:endParaRPr lang="en-US" sz="2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-35916" y="5826214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d</a:t>
            </a:r>
            <a:r>
              <a:rPr lang="en-US" sz="2400" b="1" i="1" dirty="0" smtClean="0"/>
              <a:t>ust</a:t>
            </a:r>
          </a:p>
          <a:p>
            <a:r>
              <a:rPr lang="en-US" sz="2400" b="1" i="1" dirty="0" err="1" smtClean="0"/>
              <a:t>seasalt</a:t>
            </a:r>
            <a:endParaRPr lang="en-US" sz="2400" b="1" i="1" dirty="0" smtClean="0"/>
          </a:p>
        </p:txBody>
      </p:sp>
      <p:pic>
        <p:nvPicPr>
          <p:cNvPr id="21" name="Picture 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t="69207" r="33357" b="7864"/>
          <a:stretch/>
        </p:blipFill>
        <p:spPr>
          <a:xfrm>
            <a:off x="2858146" y="4670558"/>
            <a:ext cx="3142458" cy="15754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49872" r="67043" b="8315"/>
          <a:stretch/>
        </p:blipFill>
        <p:spPr>
          <a:xfrm>
            <a:off x="2771800" y="1556792"/>
            <a:ext cx="3110030" cy="31683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/>
        </p:blipFill>
        <p:spPr>
          <a:xfrm>
            <a:off x="2722620" y="6283210"/>
            <a:ext cx="5904656" cy="5747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TextBox 26"/>
          <p:cNvSpPr txBox="1"/>
          <p:nvPr/>
        </p:nvSpPr>
        <p:spPr>
          <a:xfrm>
            <a:off x="3693184" y="2492896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+.25  DU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6442" y="4077072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- .55  SS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9912" y="5580529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+.55  BC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5101" y="6588060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(net-flux loss)    </a:t>
            </a:r>
            <a:r>
              <a:rPr lang="en-US" b="1" dirty="0" smtClean="0">
                <a:solidFill>
                  <a:srgbClr val="FF0000"/>
                </a:solidFill>
              </a:rPr>
              <a:t>(net-flux gain)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7944" y="148478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r>
              <a:rPr lang="en-US" dirty="0" smtClean="0"/>
              <a:t>*times</a:t>
            </a:r>
            <a:endParaRPr lang="en-US" dirty="0"/>
          </a:p>
        </p:txBody>
      </p:sp>
      <p:pic>
        <p:nvPicPr>
          <p:cNvPr id="32" name="Picture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6" t="7049" r="33616" b="30010"/>
          <a:stretch/>
        </p:blipFill>
        <p:spPr>
          <a:xfrm>
            <a:off x="5724128" y="1457450"/>
            <a:ext cx="3110030" cy="47078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TextBox 32"/>
          <p:cNvSpPr txBox="1"/>
          <p:nvPr/>
        </p:nvSpPr>
        <p:spPr>
          <a:xfrm>
            <a:off x="6516216" y="2492896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- .45  OC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0709" y="4068361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 - .80  SU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5652537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+ .08  CA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7" name="Picture 3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r="67879" b="71425"/>
          <a:stretch/>
        </p:blipFill>
        <p:spPr>
          <a:xfrm>
            <a:off x="37589" y="1412776"/>
            <a:ext cx="2158147" cy="115212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1560" y="1559694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AOD</a:t>
            </a:r>
            <a:endParaRPr lang="en-US" sz="32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4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9776"/>
            <a:ext cx="8642350" cy="1143000"/>
          </a:xfrm>
        </p:spPr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nthr</a:t>
            </a:r>
            <a:r>
              <a:rPr lang="en-US" dirty="0" smtClean="0"/>
              <a:t> component </a:t>
            </a:r>
            <a:r>
              <a:rPr lang="en-US" dirty="0" smtClean="0"/>
              <a:t>TOA forcing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83" y="4360748"/>
            <a:ext cx="1851553" cy="2353236"/>
          </a:xfrm>
        </p:spPr>
        <p:txBody>
          <a:bodyPr/>
          <a:lstStyle/>
          <a:p>
            <a:r>
              <a:rPr lang="en-US" dirty="0" smtClean="0"/>
              <a:t>&lt; 1um</a:t>
            </a:r>
            <a:endParaRPr lang="en-US" dirty="0" smtClean="0"/>
          </a:p>
          <a:p>
            <a:pPr lvl="2"/>
            <a:r>
              <a:rPr lang="en-US" dirty="0" smtClean="0"/>
              <a:t>OC</a:t>
            </a:r>
          </a:p>
          <a:p>
            <a:pPr lvl="2"/>
            <a:r>
              <a:rPr lang="en-US" dirty="0" smtClean="0"/>
              <a:t>BC</a:t>
            </a:r>
          </a:p>
          <a:p>
            <a:pPr lvl="2"/>
            <a:r>
              <a:rPr lang="en-US" dirty="0" smtClean="0"/>
              <a:t>CA </a:t>
            </a:r>
          </a:p>
          <a:p>
            <a:pPr lvl="2"/>
            <a:r>
              <a:rPr lang="en-US" dirty="0" smtClean="0"/>
              <a:t>SU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35915" y="4955684"/>
            <a:ext cx="1295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o</a:t>
            </a:r>
            <a:r>
              <a:rPr lang="en-US" sz="2400" b="1" i="1" dirty="0" smtClean="0"/>
              <a:t>rganic</a:t>
            </a:r>
          </a:p>
          <a:p>
            <a:r>
              <a:rPr lang="en-US" sz="2400" b="1" i="1" dirty="0"/>
              <a:t>s</a:t>
            </a:r>
            <a:r>
              <a:rPr lang="en-US" sz="2400" b="1" i="1" dirty="0" smtClean="0"/>
              <a:t>oot</a:t>
            </a:r>
          </a:p>
          <a:p>
            <a:r>
              <a:rPr lang="en-US" sz="2400" b="1" i="1" dirty="0" smtClean="0"/>
              <a:t>OC+BC</a:t>
            </a:r>
          </a:p>
          <a:p>
            <a:r>
              <a:rPr lang="en-US" sz="2400" b="1" i="1" dirty="0" smtClean="0"/>
              <a:t>sulfate</a:t>
            </a:r>
            <a:endParaRPr lang="en-US" sz="2400" b="1" i="1" dirty="0"/>
          </a:p>
        </p:txBody>
      </p:sp>
      <p:pic>
        <p:nvPicPr>
          <p:cNvPr id="21" name="Picture 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1" t="69080" r="401" b="7864"/>
          <a:stretch/>
        </p:blipFill>
        <p:spPr>
          <a:xfrm>
            <a:off x="2983679" y="4716962"/>
            <a:ext cx="3125179" cy="15841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/>
        </p:blipFill>
        <p:spPr>
          <a:xfrm>
            <a:off x="2722620" y="6283210"/>
            <a:ext cx="5904656" cy="5747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TextBox 28"/>
          <p:cNvSpPr txBox="1"/>
          <p:nvPr/>
        </p:nvSpPr>
        <p:spPr>
          <a:xfrm>
            <a:off x="3779912" y="5580529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+.44  BC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5101" y="6588060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(net-flux loss)    </a:t>
            </a:r>
            <a:r>
              <a:rPr lang="en-US" b="1" dirty="0" smtClean="0">
                <a:solidFill>
                  <a:srgbClr val="FF0000"/>
                </a:solidFill>
              </a:rPr>
              <a:t>(net-flux gain)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8" t="7544" r="746" b="29515"/>
          <a:stretch/>
        </p:blipFill>
        <p:spPr>
          <a:xfrm>
            <a:off x="5940152" y="1494434"/>
            <a:ext cx="3203848" cy="47078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TextBox 32"/>
          <p:cNvSpPr txBox="1"/>
          <p:nvPr/>
        </p:nvSpPr>
        <p:spPr>
          <a:xfrm>
            <a:off x="6973492" y="2492896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- .22  OC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8741" y="4077072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 - .40  SU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49933" y="5652537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.+. 05  CA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7" name="Picture 3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4" r="67308" b="29991"/>
          <a:stretch/>
        </p:blipFill>
        <p:spPr>
          <a:xfrm>
            <a:off x="-36512" y="1484784"/>
            <a:ext cx="2304256" cy="116710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416426" y="1556792"/>
            <a:ext cx="222509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/>
              <a:t>a</a:t>
            </a:r>
            <a:r>
              <a:rPr lang="en-US" sz="3200" b="1" i="1" dirty="0" err="1" smtClean="0"/>
              <a:t>nthrop</a:t>
            </a:r>
            <a:endParaRPr lang="en-US" sz="3200" b="1" i="1" dirty="0"/>
          </a:p>
          <a:p>
            <a:r>
              <a:rPr lang="en-US" sz="3200" b="1" i="1" dirty="0" smtClean="0"/>
              <a:t>AOD </a:t>
            </a:r>
            <a:r>
              <a:rPr lang="en-US" sz="2000" b="1" i="1" dirty="0" smtClean="0"/>
              <a:t>550nm</a:t>
            </a:r>
          </a:p>
          <a:p>
            <a:r>
              <a:rPr lang="en-US" sz="2400" b="1" i="1" dirty="0" smtClean="0"/>
              <a:t>- </a:t>
            </a:r>
            <a:r>
              <a:rPr lang="en-US" sz="2400" b="1" i="1" dirty="0" smtClean="0">
                <a:solidFill>
                  <a:srgbClr val="7030A0"/>
                </a:solidFill>
              </a:rPr>
              <a:t>50% of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AODf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- 25% of AOD</a:t>
            </a: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- uncertain</a:t>
            </a:r>
          </a:p>
        </p:txBody>
      </p:sp>
    </p:spTree>
    <p:extLst>
      <p:ext uri="{BB962C8B-B14F-4D97-AF65-F5344CB8AC3E}">
        <p14:creationId xmlns:p14="http://schemas.microsoft.com/office/powerpoint/2010/main" val="26592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 forcing </a:t>
            </a:r>
            <a:r>
              <a:rPr lang="en-US" dirty="0"/>
              <a:t>efficiencies </a:t>
            </a:r>
            <a:r>
              <a:rPr lang="en-US" sz="2800" dirty="0"/>
              <a:t>(/ AOD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/>
              <a:t>          </a:t>
            </a:r>
            <a:r>
              <a:rPr lang="en-US" dirty="0" smtClean="0"/>
              <a:t>total 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</a:rPr>
              <a:t>sol+IR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smtClean="0"/>
              <a:t>                   </a:t>
            </a:r>
            <a:r>
              <a:rPr lang="en-US" dirty="0" err="1" smtClean="0"/>
              <a:t>anthropog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lear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-sky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a</a:t>
            </a:r>
            <a:r>
              <a:rPr lang="en-US" sz="3200" dirty="0" smtClean="0">
                <a:solidFill>
                  <a:srgbClr val="0000FF"/>
                </a:solidFill>
              </a:rPr>
              <a:t>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-sky</a:t>
            </a:r>
            <a:endParaRPr lang="en-US" sz="32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125" y="6538292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 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cooling (net-flux loss)    </a:t>
            </a:r>
            <a:r>
              <a:rPr lang="en-US" b="1" dirty="0" smtClean="0">
                <a:solidFill>
                  <a:srgbClr val="FF0000"/>
                </a:solidFill>
              </a:rPr>
              <a:t>(net-flux gain) warming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9"/>
          <a:stretch/>
        </p:blipFill>
        <p:spPr>
          <a:xfrm>
            <a:off x="1547664" y="6054266"/>
            <a:ext cx="7128792" cy="6150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 r="67228" b="70997"/>
          <a:stretch/>
        </p:blipFill>
        <p:spPr>
          <a:xfrm>
            <a:off x="1957014" y="2232670"/>
            <a:ext cx="2831010" cy="17003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0" t="6875" b="71010"/>
          <a:stretch/>
        </p:blipFill>
        <p:spPr>
          <a:xfrm>
            <a:off x="5902152" y="2231925"/>
            <a:ext cx="2918320" cy="16291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2" r="66961" b="29087"/>
          <a:stretch/>
        </p:blipFill>
        <p:spPr>
          <a:xfrm>
            <a:off x="1979712" y="4247170"/>
            <a:ext cx="2808312" cy="17741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4" t="49303" b="29246"/>
          <a:stretch/>
        </p:blipFill>
        <p:spPr>
          <a:xfrm>
            <a:off x="5902152" y="4149080"/>
            <a:ext cx="2984970" cy="177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/>
          <p:cNvSpPr txBox="1"/>
          <p:nvPr/>
        </p:nvSpPr>
        <p:spPr>
          <a:xfrm>
            <a:off x="4788024" y="2700349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- 24</a:t>
            </a:r>
            <a:endParaRPr lang="en-US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4653136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- 12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20116217"/>
      </p:ext>
    </p:extLst>
  </p:cSld>
  <p:clrMapOvr>
    <a:masterClrMapping/>
  </p:clrMapOvr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0</TotalTime>
  <Words>2008</Words>
  <Application>Microsoft Office PowerPoint</Application>
  <PresentationFormat>On-screen Show (4:3)</PresentationFormat>
  <Paragraphs>607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119</vt:lpstr>
      <vt:lpstr>    aerosol radiative effects    with MACv2   </vt:lpstr>
      <vt:lpstr>outline</vt:lpstr>
      <vt:lpstr>my aerosol research began with    TOM</vt:lpstr>
      <vt:lpstr>so I assumed    component  properties</vt:lpstr>
      <vt:lpstr>apply to MACv2 optical properties</vt:lpstr>
      <vt:lpstr>component AOD</vt:lpstr>
      <vt:lpstr>component TOA forcing</vt:lpstr>
      <vt:lpstr>anthr component TOA forcing</vt:lpstr>
      <vt:lpstr>TOA forcing efficiencies (/ AOD)</vt:lpstr>
      <vt:lpstr>indirect  too ?</vt:lpstr>
      <vt:lpstr>the indirect ‘relationsship’</vt:lpstr>
      <vt:lpstr>extract CDNC / radius - change</vt:lpstr>
      <vt:lpstr>direct vs indirect  (TOA) today anthropogenic</vt:lpstr>
      <vt:lpstr>direct vs indirect  (atmos) today anthropogenic</vt:lpstr>
      <vt:lpstr>direct vs indirect  (surface) today anthropogenic</vt:lpstr>
      <vt:lpstr>to remember</vt:lpstr>
      <vt:lpstr>… back to TOM</vt:lpstr>
      <vt:lpstr>TOM &amp; family</vt:lpstr>
      <vt:lpstr>extras</vt:lpstr>
      <vt:lpstr>MACv2</vt:lpstr>
      <vt:lpstr>the merging</vt:lpstr>
      <vt:lpstr>updates in Version 2  </vt:lpstr>
      <vt:lpstr>optical properties amount &amp; absorption … by size</vt:lpstr>
      <vt:lpstr>anthropogenic</vt:lpstr>
      <vt:lpstr>component mixture MACv2 distributed on pre-defined ‘components’</vt:lpstr>
      <vt:lpstr>altitude distribution</vt:lpstr>
      <vt:lpstr>temporal change</vt:lpstr>
      <vt:lpstr>MACv2 summary</vt:lpstr>
      <vt:lpstr>direct radiative effects</vt:lpstr>
      <vt:lpstr>the setup</vt:lpstr>
      <vt:lpstr>scenarios</vt:lpstr>
      <vt:lpstr>direct effects  (today, annual) </vt:lpstr>
      <vt:lpstr>forcing efficiencies (/ AOD)</vt:lpstr>
      <vt:lpstr>comp. TOA effects  (today, annual)</vt:lpstr>
      <vt:lpstr>comp. TOA efficiencies (/AOD)</vt:lpstr>
      <vt:lpstr>direct summary</vt:lpstr>
      <vt:lpstr>aerosol and climate</vt:lpstr>
      <vt:lpstr>indirect assumptions</vt:lpstr>
      <vt:lpstr>indirect – on planetary albedo</vt:lpstr>
      <vt:lpstr>today’s aerosol indirect effect</vt:lpstr>
      <vt:lpstr>direct vs indirect</vt:lpstr>
      <vt:lpstr>dimming / brightening</vt:lpstr>
      <vt:lpstr>retrieval model by MACv2 </vt:lpstr>
      <vt:lpstr>ingredients</vt:lpstr>
      <vt:lpstr>bi-modal distribution</vt:lpstr>
      <vt:lpstr>scatt &amp; abs ‘extreme’ types</vt:lpstr>
      <vt:lpstr>local fraction per size mode</vt:lpstr>
      <vt:lpstr>FMF (as function of AOD)</vt:lpstr>
      <vt:lpstr>concept for an retrieval</vt:lpstr>
      <vt:lpstr>outlook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profiling of atmospheric particles. What are the capabilities of commercial ceilometers?</dc:title>
  <dc:creator>Owner</dc:creator>
  <cp:lastModifiedBy>Stefan Kinne</cp:lastModifiedBy>
  <cp:revision>716</cp:revision>
  <dcterms:created xsi:type="dcterms:W3CDTF">2009-08-30T09:41:08Z</dcterms:created>
  <dcterms:modified xsi:type="dcterms:W3CDTF">2018-07-14T14:45:38Z</dcterms:modified>
</cp:coreProperties>
</file>