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Lst>
  <p:notesMasterIdLst>
    <p:notesMasterId r:id="rId24"/>
  </p:notesMasterIdLst>
  <p:sldIdLst>
    <p:sldId id="256" r:id="rId3"/>
    <p:sldId id="381" r:id="rId4"/>
    <p:sldId id="267" r:id="rId5"/>
    <p:sldId id="283" r:id="rId6"/>
    <p:sldId id="298" r:id="rId7"/>
    <p:sldId id="284" r:id="rId8"/>
    <p:sldId id="285" r:id="rId9"/>
    <p:sldId id="287" r:id="rId10"/>
    <p:sldId id="299" r:id="rId11"/>
    <p:sldId id="378" r:id="rId12"/>
    <p:sldId id="288" r:id="rId13"/>
    <p:sldId id="289" r:id="rId14"/>
    <p:sldId id="372" r:id="rId15"/>
    <p:sldId id="375" r:id="rId16"/>
    <p:sldId id="374" r:id="rId17"/>
    <p:sldId id="376" r:id="rId18"/>
    <p:sldId id="377" r:id="rId19"/>
    <p:sldId id="291" r:id="rId20"/>
    <p:sldId id="293" r:id="rId21"/>
    <p:sldId id="297" r:id="rId22"/>
    <p:sldId id="380"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1"/>
    <p:restoredTop sz="94779"/>
  </p:normalViewPr>
  <p:slideViewPr>
    <p:cSldViewPr snapToGrid="0" snapToObjects="1">
      <p:cViewPr varScale="1">
        <p:scale>
          <a:sx n="173" d="100"/>
          <a:sy n="173" d="100"/>
        </p:scale>
        <p:origin x="184" y="192"/>
      </p:cViewPr>
      <p:guideLst>
        <p:guide orient="horz" pos="1620"/>
        <p:guide pos="2880"/>
      </p:guideLst>
    </p:cSldViewPr>
  </p:slideViewPr>
  <p:notesTextViewPr>
    <p:cViewPr>
      <p:scale>
        <a:sx n="155" d="100"/>
        <a:sy n="15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5C6DA-4077-4BDF-A513-F6AD72095F2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A0BB2F9E-5FCF-44FE-BC14-7A3D521FA5B9}">
      <dgm:prSet phldrT="[Text]" custT="1"/>
      <dgm:spPr>
        <a:solidFill>
          <a:schemeClr val="accent2"/>
        </a:solidFill>
      </dgm:spPr>
      <dgm:t>
        <a:bodyPr/>
        <a:lstStyle/>
        <a:p>
          <a:pPr algn="ctr"/>
          <a:r>
            <a:rPr lang="en-US" sz="1200" b="1" dirty="0">
              <a:solidFill>
                <a:schemeClr val="tx1"/>
              </a:solidFill>
            </a:rPr>
            <a:t>1. Improve accuracy and reduce costs of solar measurements.</a:t>
          </a:r>
        </a:p>
      </dgm:t>
    </dgm:pt>
    <dgm:pt modelId="{C9AD295B-C1CA-4B7E-922E-C9E6FEFBDC48}" type="parTrans" cxnId="{56FA7B5A-8663-4326-B25C-550475F1D4EA}">
      <dgm:prSet/>
      <dgm:spPr/>
      <dgm:t>
        <a:bodyPr/>
        <a:lstStyle/>
        <a:p>
          <a:pPr algn="ctr"/>
          <a:endParaRPr lang="en-US"/>
        </a:p>
      </dgm:t>
    </dgm:pt>
    <dgm:pt modelId="{1B59CE51-46E2-482D-8248-C2D568621701}" type="sibTrans" cxnId="{56FA7B5A-8663-4326-B25C-550475F1D4EA}">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pPr algn="ctr"/>
          <a:endParaRPr lang="en-US"/>
        </a:p>
      </dgm:t>
    </dgm:pt>
    <dgm:pt modelId="{5CED7C96-290E-4C66-B561-3127CCDDA0DB}">
      <dgm:prSet phldrT="[Text]" custT="1"/>
      <dgm:spPr>
        <a:solidFill>
          <a:srgbClr val="92D050"/>
        </a:solidFill>
      </dgm:spPr>
      <dgm:t>
        <a:bodyPr/>
        <a:lstStyle/>
        <a:p>
          <a:pPr algn="ctr"/>
          <a:r>
            <a:rPr lang="en-US" sz="1400" b="1" dirty="0">
              <a:solidFill>
                <a:schemeClr val="tx1"/>
              </a:solidFill>
            </a:rPr>
            <a:t>4. Disseminate accurate solar resources information</a:t>
          </a:r>
        </a:p>
      </dgm:t>
    </dgm:pt>
    <dgm:pt modelId="{F229B018-4FBB-4461-99C4-250B4BA95A8F}" type="parTrans" cxnId="{9AA0CEBA-D5A8-4D69-9FFA-A441357275E7}">
      <dgm:prSet/>
      <dgm:spPr/>
      <dgm:t>
        <a:bodyPr/>
        <a:lstStyle/>
        <a:p>
          <a:pPr algn="ctr"/>
          <a:endParaRPr lang="en-US"/>
        </a:p>
      </dgm:t>
    </dgm:pt>
    <dgm:pt modelId="{B546F825-71FB-4EDA-B682-293C2D8D0610}" type="sibTrans" cxnId="{9AA0CEBA-D5A8-4D69-9FFA-A441357275E7}">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pPr algn="ctr"/>
          <a:endParaRPr lang="en-US"/>
        </a:p>
      </dgm:t>
    </dgm:pt>
    <dgm:pt modelId="{EEB7BD8B-A7A8-4E53-BD64-7BF8260B0ABF}">
      <dgm:prSet phldrT="[Text]" custT="1"/>
      <dgm:spPr>
        <a:solidFill>
          <a:schemeClr val="accent5">
            <a:lumMod val="40000"/>
            <a:lumOff val="60000"/>
          </a:schemeClr>
        </a:solidFill>
      </dgm:spPr>
      <dgm:t>
        <a:bodyPr/>
        <a:lstStyle/>
        <a:p>
          <a:pPr algn="ctr"/>
          <a:r>
            <a:rPr lang="en-US" sz="1400" b="1" dirty="0">
              <a:solidFill>
                <a:schemeClr val="tx1"/>
              </a:solidFill>
            </a:rPr>
            <a:t>2. Develop accurate solar resource data products and models</a:t>
          </a:r>
        </a:p>
      </dgm:t>
    </dgm:pt>
    <dgm:pt modelId="{07AF7E91-F290-4469-9C5E-01DBC35D6983}" type="parTrans" cxnId="{2578475C-E19E-4426-9E60-304258623856}">
      <dgm:prSet/>
      <dgm:spPr/>
      <dgm:t>
        <a:bodyPr/>
        <a:lstStyle/>
        <a:p>
          <a:pPr algn="ctr"/>
          <a:endParaRPr lang="en-US"/>
        </a:p>
      </dgm:t>
    </dgm:pt>
    <dgm:pt modelId="{EBD02CA1-F8A3-4ABA-9DB0-912374CD39B4}" type="sibTrans" cxnId="{2578475C-E19E-4426-9E60-304258623856}">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pPr algn="ctr"/>
          <a:endParaRPr lang="en-US"/>
        </a:p>
      </dgm:t>
    </dgm:pt>
    <dgm:pt modelId="{C8642368-9660-46F0-A2F1-C15D9E6A8E98}">
      <dgm:prSet phldrT="[Text]" custT="1"/>
      <dgm:spPr>
        <a:solidFill>
          <a:schemeClr val="accent4">
            <a:lumMod val="40000"/>
            <a:lumOff val="60000"/>
          </a:schemeClr>
        </a:solidFill>
      </dgm:spPr>
      <dgm:t>
        <a:bodyPr/>
        <a:lstStyle/>
        <a:p>
          <a:pPr algn="ctr"/>
          <a:r>
            <a:rPr lang="en-US" sz="1400" b="1" dirty="0">
              <a:solidFill>
                <a:schemeClr val="tx1"/>
              </a:solidFill>
            </a:rPr>
            <a:t>3. Develop &amp; publish  standards and best practices for solar measurement and modeling</a:t>
          </a:r>
        </a:p>
      </dgm:t>
    </dgm:pt>
    <dgm:pt modelId="{EA8EC263-20FA-4F4E-9D61-7BA4825BCF7F}" type="parTrans" cxnId="{AA8DA586-A916-47E9-9614-DFB615BBC5C9}">
      <dgm:prSet/>
      <dgm:spPr/>
      <dgm:t>
        <a:bodyPr/>
        <a:lstStyle/>
        <a:p>
          <a:pPr algn="ctr"/>
          <a:endParaRPr lang="en-US"/>
        </a:p>
      </dgm:t>
    </dgm:pt>
    <dgm:pt modelId="{AD6FD5C7-C01C-4D04-A11A-F346D24DED84}" type="sibTrans" cxnId="{AA8DA586-A916-47E9-9614-DFB615BBC5C9}">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pPr algn="ctr"/>
          <a:endParaRPr lang="en-US"/>
        </a:p>
      </dgm:t>
    </dgm:pt>
    <dgm:pt modelId="{3ED88DBA-8019-486D-AFB0-6C715C04079A}" type="pres">
      <dgm:prSet presAssocID="{2BC5C6DA-4077-4BDF-A513-F6AD72095F2F}" presName="cycle" presStyleCnt="0">
        <dgm:presLayoutVars>
          <dgm:dir/>
          <dgm:resizeHandles val="exact"/>
        </dgm:presLayoutVars>
      </dgm:prSet>
      <dgm:spPr/>
    </dgm:pt>
    <dgm:pt modelId="{12F78A0F-2BD8-482E-9414-A1C10E53760F}" type="pres">
      <dgm:prSet presAssocID="{EEB7BD8B-A7A8-4E53-BD64-7BF8260B0ABF}" presName="dummy" presStyleCnt="0"/>
      <dgm:spPr/>
    </dgm:pt>
    <dgm:pt modelId="{E315A184-5ABE-4E23-8501-E5F44F48EE32}" type="pres">
      <dgm:prSet presAssocID="{EEB7BD8B-A7A8-4E53-BD64-7BF8260B0ABF}" presName="node" presStyleLbl="revTx" presStyleIdx="0" presStyleCnt="4" custScaleX="135084" custScaleY="41539" custRadScaleRad="115094" custRadScaleInc="20416">
        <dgm:presLayoutVars>
          <dgm:bulletEnabled val="1"/>
        </dgm:presLayoutVars>
      </dgm:prSet>
      <dgm:spPr/>
    </dgm:pt>
    <dgm:pt modelId="{9F585E36-DECA-44D4-A27A-1C149E32DCED}" type="pres">
      <dgm:prSet presAssocID="{EBD02CA1-F8A3-4ABA-9DB0-912374CD39B4}" presName="sibTrans" presStyleLbl="node1" presStyleIdx="0" presStyleCnt="4"/>
      <dgm:spPr/>
    </dgm:pt>
    <dgm:pt modelId="{6F6C33F2-8208-401A-A838-BAC9F4FC09D4}" type="pres">
      <dgm:prSet presAssocID="{C8642368-9660-46F0-A2F1-C15D9E6A8E98}" presName="dummy" presStyleCnt="0"/>
      <dgm:spPr/>
    </dgm:pt>
    <dgm:pt modelId="{4362E332-A399-48CE-94D9-9BA57CFD28E6}" type="pres">
      <dgm:prSet presAssocID="{C8642368-9660-46F0-A2F1-C15D9E6A8E98}" presName="node" presStyleLbl="revTx" presStyleIdx="1" presStyleCnt="4" custScaleX="162440" custScaleY="63803" custRadScaleRad="111458" custRadScaleInc="-26417">
        <dgm:presLayoutVars>
          <dgm:bulletEnabled val="1"/>
        </dgm:presLayoutVars>
      </dgm:prSet>
      <dgm:spPr/>
    </dgm:pt>
    <dgm:pt modelId="{F55D6B09-6644-4E6D-AB65-54B76ACF159C}" type="pres">
      <dgm:prSet presAssocID="{AD6FD5C7-C01C-4D04-A11A-F346D24DED84}" presName="sibTrans" presStyleLbl="node1" presStyleIdx="1" presStyleCnt="4"/>
      <dgm:spPr/>
    </dgm:pt>
    <dgm:pt modelId="{92FF0061-80F0-44B7-946A-332445A6CE35}" type="pres">
      <dgm:prSet presAssocID="{5CED7C96-290E-4C66-B561-3127CCDDA0DB}" presName="dummy" presStyleCnt="0"/>
      <dgm:spPr/>
    </dgm:pt>
    <dgm:pt modelId="{982EAEB8-4C4E-41FE-A418-EEAF3497AED5}" type="pres">
      <dgm:prSet presAssocID="{5CED7C96-290E-4C66-B561-3127CCDDA0DB}" presName="node" presStyleLbl="revTx" presStyleIdx="2" presStyleCnt="4" custScaleX="147397" custScaleY="38424" custRadScaleRad="110100" custRadScaleInc="14684">
        <dgm:presLayoutVars>
          <dgm:bulletEnabled val="1"/>
        </dgm:presLayoutVars>
      </dgm:prSet>
      <dgm:spPr/>
    </dgm:pt>
    <dgm:pt modelId="{7F7039E7-BB1F-48BF-A784-95B4897E6AA7}" type="pres">
      <dgm:prSet presAssocID="{B546F825-71FB-4EDA-B682-293C2D8D0610}" presName="sibTrans" presStyleLbl="node1" presStyleIdx="2" presStyleCnt="4" custScaleX="112912" custScaleY="88454" custLinFactNeighborX="-231" custLinFactNeighborY="-692"/>
      <dgm:spPr/>
    </dgm:pt>
    <dgm:pt modelId="{7F9D6CD9-63E1-4018-A4C6-DCA10ACE76C5}" type="pres">
      <dgm:prSet presAssocID="{A0BB2F9E-5FCF-44FE-BC14-7A3D521FA5B9}" presName="dummy" presStyleCnt="0"/>
      <dgm:spPr/>
    </dgm:pt>
    <dgm:pt modelId="{5B0971B0-79A1-4C0A-A8CA-BAC7F313045E}" type="pres">
      <dgm:prSet presAssocID="{A0BB2F9E-5FCF-44FE-BC14-7A3D521FA5B9}" presName="node" presStyleLbl="revTx" presStyleIdx="3" presStyleCnt="4" custScaleX="129754" custScaleY="45155" custRadScaleRad="119462" custRadScaleInc="-17546">
        <dgm:presLayoutVars>
          <dgm:bulletEnabled val="1"/>
        </dgm:presLayoutVars>
      </dgm:prSet>
      <dgm:spPr/>
    </dgm:pt>
    <dgm:pt modelId="{35A9BEB2-287F-4F73-89F1-B7E32A9FAF5D}" type="pres">
      <dgm:prSet presAssocID="{1B59CE51-46E2-482D-8248-C2D568621701}" presName="sibTrans" presStyleLbl="node1" presStyleIdx="3" presStyleCnt="4"/>
      <dgm:spPr/>
    </dgm:pt>
  </dgm:ptLst>
  <dgm:cxnLst>
    <dgm:cxn modelId="{CDF46A2D-FC90-4B27-B20C-FEA11E9B69D1}" type="presOf" srcId="{2BC5C6DA-4077-4BDF-A513-F6AD72095F2F}" destId="{3ED88DBA-8019-486D-AFB0-6C715C04079A}" srcOrd="0" destOrd="0" presId="urn:microsoft.com/office/officeart/2005/8/layout/cycle1"/>
    <dgm:cxn modelId="{56FA7B5A-8663-4326-B25C-550475F1D4EA}" srcId="{2BC5C6DA-4077-4BDF-A513-F6AD72095F2F}" destId="{A0BB2F9E-5FCF-44FE-BC14-7A3D521FA5B9}" srcOrd="3" destOrd="0" parTransId="{C9AD295B-C1CA-4B7E-922E-C9E6FEFBDC48}" sibTransId="{1B59CE51-46E2-482D-8248-C2D568621701}"/>
    <dgm:cxn modelId="{2578475C-E19E-4426-9E60-304258623856}" srcId="{2BC5C6DA-4077-4BDF-A513-F6AD72095F2F}" destId="{EEB7BD8B-A7A8-4E53-BD64-7BF8260B0ABF}" srcOrd="0" destOrd="0" parTransId="{07AF7E91-F290-4469-9C5E-01DBC35D6983}" sibTransId="{EBD02CA1-F8A3-4ABA-9DB0-912374CD39B4}"/>
    <dgm:cxn modelId="{7B506279-524D-4B86-98C0-CB4BF13039DB}" type="presOf" srcId="{EEB7BD8B-A7A8-4E53-BD64-7BF8260B0ABF}" destId="{E315A184-5ABE-4E23-8501-E5F44F48EE32}" srcOrd="0" destOrd="0" presId="urn:microsoft.com/office/officeart/2005/8/layout/cycle1"/>
    <dgm:cxn modelId="{AA8DA586-A916-47E9-9614-DFB615BBC5C9}" srcId="{2BC5C6DA-4077-4BDF-A513-F6AD72095F2F}" destId="{C8642368-9660-46F0-A2F1-C15D9E6A8E98}" srcOrd="1" destOrd="0" parTransId="{EA8EC263-20FA-4F4E-9D61-7BA4825BCF7F}" sibTransId="{AD6FD5C7-C01C-4D04-A11A-F346D24DED84}"/>
    <dgm:cxn modelId="{4DB5C290-A71E-4649-BDEF-58C6A2AE0530}" type="presOf" srcId="{A0BB2F9E-5FCF-44FE-BC14-7A3D521FA5B9}" destId="{5B0971B0-79A1-4C0A-A8CA-BAC7F313045E}" srcOrd="0" destOrd="0" presId="urn:microsoft.com/office/officeart/2005/8/layout/cycle1"/>
    <dgm:cxn modelId="{7012D293-1051-437F-AD57-EE2F8418C0C2}" type="presOf" srcId="{C8642368-9660-46F0-A2F1-C15D9E6A8E98}" destId="{4362E332-A399-48CE-94D9-9BA57CFD28E6}" srcOrd="0" destOrd="0" presId="urn:microsoft.com/office/officeart/2005/8/layout/cycle1"/>
    <dgm:cxn modelId="{76064BA1-B4B7-4E7E-A77D-49CE0EEF16B1}" type="presOf" srcId="{EBD02CA1-F8A3-4ABA-9DB0-912374CD39B4}" destId="{9F585E36-DECA-44D4-A27A-1C149E32DCED}" srcOrd="0" destOrd="0" presId="urn:microsoft.com/office/officeart/2005/8/layout/cycle1"/>
    <dgm:cxn modelId="{1610D5A1-64AB-4DBC-BBC9-13376332AFE6}" type="presOf" srcId="{B546F825-71FB-4EDA-B682-293C2D8D0610}" destId="{7F7039E7-BB1F-48BF-A784-95B4897E6AA7}" srcOrd="0" destOrd="0" presId="urn:microsoft.com/office/officeart/2005/8/layout/cycle1"/>
    <dgm:cxn modelId="{9AA0CEBA-D5A8-4D69-9FFA-A441357275E7}" srcId="{2BC5C6DA-4077-4BDF-A513-F6AD72095F2F}" destId="{5CED7C96-290E-4C66-B561-3127CCDDA0DB}" srcOrd="2" destOrd="0" parTransId="{F229B018-4FBB-4461-99C4-250B4BA95A8F}" sibTransId="{B546F825-71FB-4EDA-B682-293C2D8D0610}"/>
    <dgm:cxn modelId="{552EFDBC-367A-4565-BF2E-6EEA6F2C6F9E}" type="presOf" srcId="{5CED7C96-290E-4C66-B561-3127CCDDA0DB}" destId="{982EAEB8-4C4E-41FE-A418-EEAF3497AED5}" srcOrd="0" destOrd="0" presId="urn:microsoft.com/office/officeart/2005/8/layout/cycle1"/>
    <dgm:cxn modelId="{F66B7CD3-4F57-4128-B5AF-7A320CD98E36}" type="presOf" srcId="{1B59CE51-46E2-482D-8248-C2D568621701}" destId="{35A9BEB2-287F-4F73-89F1-B7E32A9FAF5D}" srcOrd="0" destOrd="0" presId="urn:microsoft.com/office/officeart/2005/8/layout/cycle1"/>
    <dgm:cxn modelId="{4DBC5DEB-4116-49FD-A55D-22652FE74012}" type="presOf" srcId="{AD6FD5C7-C01C-4D04-A11A-F346D24DED84}" destId="{F55D6B09-6644-4E6D-AB65-54B76ACF159C}" srcOrd="0" destOrd="0" presId="urn:microsoft.com/office/officeart/2005/8/layout/cycle1"/>
    <dgm:cxn modelId="{F7BB8DF2-9ED0-418B-84ED-CA2275F1682D}" type="presParOf" srcId="{3ED88DBA-8019-486D-AFB0-6C715C04079A}" destId="{12F78A0F-2BD8-482E-9414-A1C10E53760F}" srcOrd="0" destOrd="0" presId="urn:microsoft.com/office/officeart/2005/8/layout/cycle1"/>
    <dgm:cxn modelId="{70652159-F3B9-41B5-B5EA-F6E004D77AAE}" type="presParOf" srcId="{3ED88DBA-8019-486D-AFB0-6C715C04079A}" destId="{E315A184-5ABE-4E23-8501-E5F44F48EE32}" srcOrd="1" destOrd="0" presId="urn:microsoft.com/office/officeart/2005/8/layout/cycle1"/>
    <dgm:cxn modelId="{017CAECA-010B-44D0-BF7B-B52243ECC734}" type="presParOf" srcId="{3ED88DBA-8019-486D-AFB0-6C715C04079A}" destId="{9F585E36-DECA-44D4-A27A-1C149E32DCED}" srcOrd="2" destOrd="0" presId="urn:microsoft.com/office/officeart/2005/8/layout/cycle1"/>
    <dgm:cxn modelId="{38C20983-6404-43C3-A4C4-2AF191AC32BA}" type="presParOf" srcId="{3ED88DBA-8019-486D-AFB0-6C715C04079A}" destId="{6F6C33F2-8208-401A-A838-BAC9F4FC09D4}" srcOrd="3" destOrd="0" presId="urn:microsoft.com/office/officeart/2005/8/layout/cycle1"/>
    <dgm:cxn modelId="{A01E11EF-ABF0-4401-A523-C489ADCEB2E9}" type="presParOf" srcId="{3ED88DBA-8019-486D-AFB0-6C715C04079A}" destId="{4362E332-A399-48CE-94D9-9BA57CFD28E6}" srcOrd="4" destOrd="0" presId="urn:microsoft.com/office/officeart/2005/8/layout/cycle1"/>
    <dgm:cxn modelId="{BFD91A3C-6D82-4F2C-8A2C-0C3BDC0FD32D}" type="presParOf" srcId="{3ED88DBA-8019-486D-AFB0-6C715C04079A}" destId="{F55D6B09-6644-4E6D-AB65-54B76ACF159C}" srcOrd="5" destOrd="0" presId="urn:microsoft.com/office/officeart/2005/8/layout/cycle1"/>
    <dgm:cxn modelId="{C1AED05F-907C-4ACA-8D75-180CCC3DD23D}" type="presParOf" srcId="{3ED88DBA-8019-486D-AFB0-6C715C04079A}" destId="{92FF0061-80F0-44B7-946A-332445A6CE35}" srcOrd="6" destOrd="0" presId="urn:microsoft.com/office/officeart/2005/8/layout/cycle1"/>
    <dgm:cxn modelId="{D06725A9-7A8B-4C3F-91C5-93FDF1B5526B}" type="presParOf" srcId="{3ED88DBA-8019-486D-AFB0-6C715C04079A}" destId="{982EAEB8-4C4E-41FE-A418-EEAF3497AED5}" srcOrd="7" destOrd="0" presId="urn:microsoft.com/office/officeart/2005/8/layout/cycle1"/>
    <dgm:cxn modelId="{A713BE2B-48FD-4CB1-BBC7-9B4CE344A2C5}" type="presParOf" srcId="{3ED88DBA-8019-486D-AFB0-6C715C04079A}" destId="{7F7039E7-BB1F-48BF-A784-95B4897E6AA7}" srcOrd="8" destOrd="0" presId="urn:microsoft.com/office/officeart/2005/8/layout/cycle1"/>
    <dgm:cxn modelId="{DD7585B4-16ED-485F-B7D3-30D26528FDCD}" type="presParOf" srcId="{3ED88DBA-8019-486D-AFB0-6C715C04079A}" destId="{7F9D6CD9-63E1-4018-A4C6-DCA10ACE76C5}" srcOrd="9" destOrd="0" presId="urn:microsoft.com/office/officeart/2005/8/layout/cycle1"/>
    <dgm:cxn modelId="{66D4F343-6ABD-4AB0-9530-6DED6C33AAB9}" type="presParOf" srcId="{3ED88DBA-8019-486D-AFB0-6C715C04079A}" destId="{5B0971B0-79A1-4C0A-A8CA-BAC7F313045E}" srcOrd="10" destOrd="0" presId="urn:microsoft.com/office/officeart/2005/8/layout/cycle1"/>
    <dgm:cxn modelId="{3D084C56-BB13-43BB-929D-7F49831519AC}" type="presParOf" srcId="{3ED88DBA-8019-486D-AFB0-6C715C04079A}" destId="{35A9BEB2-287F-4F73-89F1-B7E32A9FAF5D}" srcOrd="11" destOrd="0" presId="urn:microsoft.com/office/officeart/2005/8/layout/cycle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5A184-5ABE-4E23-8501-E5F44F48EE32}">
      <dsp:nvSpPr>
        <dsp:cNvPr id="0" name=""/>
        <dsp:cNvSpPr/>
      </dsp:nvSpPr>
      <dsp:spPr>
        <a:xfrm>
          <a:off x="3980209" y="468292"/>
          <a:ext cx="1878552" cy="577664"/>
        </a:xfrm>
        <a:prstGeom prst="rect">
          <a:avLst/>
        </a:prstGeom>
        <a:solidFill>
          <a:schemeClr val="accent5">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2. Develop accurate solar resource data products and models</a:t>
          </a:r>
        </a:p>
      </dsp:txBody>
      <dsp:txXfrm>
        <a:off x="3980209" y="468292"/>
        <a:ext cx="1878552" cy="577664"/>
      </dsp:txXfrm>
    </dsp:sp>
    <dsp:sp modelId="{9F585E36-DECA-44D4-A27A-1C149E32DCED}">
      <dsp:nvSpPr>
        <dsp:cNvPr id="0" name=""/>
        <dsp:cNvSpPr/>
      </dsp:nvSpPr>
      <dsp:spPr>
        <a:xfrm>
          <a:off x="1699985" y="-79818"/>
          <a:ext cx="3932417" cy="3932417"/>
        </a:xfrm>
        <a:prstGeom prst="circularArrow">
          <a:avLst>
            <a:gd name="adj1" fmla="val 6896"/>
            <a:gd name="adj2" fmla="val 464867"/>
            <a:gd name="adj3" fmla="val 1154418"/>
            <a:gd name="adj4" fmla="val 19789983"/>
            <a:gd name="adj5" fmla="val 8045"/>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2E332-A399-48CE-94D9-9BA57CFD28E6}">
      <dsp:nvSpPr>
        <dsp:cNvPr id="0" name=""/>
        <dsp:cNvSpPr/>
      </dsp:nvSpPr>
      <dsp:spPr>
        <a:xfrm>
          <a:off x="3778693" y="2645348"/>
          <a:ext cx="2258979" cy="887279"/>
        </a:xfrm>
        <a:prstGeom prst="rect">
          <a:avLst/>
        </a:prstGeom>
        <a:solidFill>
          <a:schemeClr val="accent4">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3. Develop &amp; publish  standards and best practices for solar measurement and modeling</a:t>
          </a:r>
        </a:p>
      </dsp:txBody>
      <dsp:txXfrm>
        <a:off x="3778693" y="2645348"/>
        <a:ext cx="2258979" cy="887279"/>
      </dsp:txXfrm>
    </dsp:sp>
    <dsp:sp modelId="{F55D6B09-6644-4E6D-AB65-54B76ACF159C}">
      <dsp:nvSpPr>
        <dsp:cNvPr id="0" name=""/>
        <dsp:cNvSpPr/>
      </dsp:nvSpPr>
      <dsp:spPr>
        <a:xfrm>
          <a:off x="1463645" y="225909"/>
          <a:ext cx="3932417" cy="3932417"/>
        </a:xfrm>
        <a:prstGeom prst="circularArrow">
          <a:avLst>
            <a:gd name="adj1" fmla="val 6896"/>
            <a:gd name="adj2" fmla="val 464867"/>
            <a:gd name="adj3" fmla="val 7468642"/>
            <a:gd name="adj4" fmla="val 3196601"/>
            <a:gd name="adj5" fmla="val 8045"/>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EAEB8-4C4E-41FE-A418-EEAF3497AED5}">
      <dsp:nvSpPr>
        <dsp:cNvPr id="0" name=""/>
        <dsp:cNvSpPr/>
      </dsp:nvSpPr>
      <dsp:spPr>
        <a:xfrm>
          <a:off x="997862" y="2896226"/>
          <a:ext cx="2049783" cy="534345"/>
        </a:xfrm>
        <a:prstGeom prst="rect">
          <a:avLst/>
        </a:prstGeom>
        <a:solidFill>
          <a:srgbClr val="92D050"/>
        </a:solid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4. Disseminate accurate solar resources information</a:t>
          </a:r>
        </a:p>
      </dsp:txBody>
      <dsp:txXfrm>
        <a:off x="997862" y="2896226"/>
        <a:ext cx="2049783" cy="534345"/>
      </dsp:txXfrm>
    </dsp:sp>
    <dsp:sp modelId="{7F7039E7-BB1F-48BF-A784-95B4897E6AA7}">
      <dsp:nvSpPr>
        <dsp:cNvPr id="0" name=""/>
        <dsp:cNvSpPr/>
      </dsp:nvSpPr>
      <dsp:spPr>
        <a:xfrm>
          <a:off x="893298" y="65635"/>
          <a:ext cx="4440171" cy="3478380"/>
        </a:xfrm>
        <a:prstGeom prst="circularArrow">
          <a:avLst>
            <a:gd name="adj1" fmla="val 6896"/>
            <a:gd name="adj2" fmla="val 464867"/>
            <a:gd name="adj3" fmla="val 12120440"/>
            <a:gd name="adj4" fmla="val 8428960"/>
            <a:gd name="adj5" fmla="val 8045"/>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0971B0-79A1-4C0A-A8CA-BAC7F313045E}">
      <dsp:nvSpPr>
        <dsp:cNvPr id="0" name=""/>
        <dsp:cNvSpPr/>
      </dsp:nvSpPr>
      <dsp:spPr>
        <a:xfrm>
          <a:off x="982337" y="374069"/>
          <a:ext cx="1804430" cy="627950"/>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1. Improve accuracy and reduce costs of solar measurements.</a:t>
          </a:r>
        </a:p>
      </dsp:txBody>
      <dsp:txXfrm>
        <a:off x="982337" y="374069"/>
        <a:ext cx="1804430" cy="627950"/>
      </dsp:txXfrm>
    </dsp:sp>
    <dsp:sp modelId="{35A9BEB2-287F-4F73-89F1-B7E32A9FAF5D}">
      <dsp:nvSpPr>
        <dsp:cNvPr id="0" name=""/>
        <dsp:cNvSpPr/>
      </dsp:nvSpPr>
      <dsp:spPr>
        <a:xfrm>
          <a:off x="1410703" y="-391480"/>
          <a:ext cx="3932417" cy="3932417"/>
        </a:xfrm>
        <a:prstGeom prst="circularArrow">
          <a:avLst>
            <a:gd name="adj1" fmla="val 6896"/>
            <a:gd name="adj2" fmla="val 464867"/>
            <a:gd name="adj3" fmla="val 18649938"/>
            <a:gd name="adj4" fmla="val 13552940"/>
            <a:gd name="adj5" fmla="val 8045"/>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7/14/18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6805" t="13288" r="3423" b="57134"/>
          <a:stretch/>
        </p:blipFill>
        <p:spPr>
          <a:xfrm>
            <a:off x="2644345" y="387178"/>
            <a:ext cx="6334897" cy="3039762"/>
          </a:xfrm>
          <a:prstGeom prst="rect">
            <a:avLst/>
          </a:prstGeom>
          <a:ln>
            <a:solidFill>
              <a:schemeClr val="tx1">
                <a:lumMod val="20000"/>
                <a:lumOff val="80000"/>
              </a:schemeClr>
            </a:solidFill>
          </a:ln>
        </p:spPr>
      </p:pic>
      <p:sp>
        <p:nvSpPr>
          <p:cNvPr id="3" name="TextBox 2"/>
          <p:cNvSpPr txBox="1"/>
          <p:nvPr userDrawn="1"/>
        </p:nvSpPr>
        <p:spPr>
          <a:xfrm>
            <a:off x="321275" y="222424"/>
            <a:ext cx="2240692" cy="3970318"/>
          </a:xfrm>
          <a:prstGeom prst="rect">
            <a:avLst/>
          </a:prstGeom>
          <a:noFill/>
        </p:spPr>
        <p:txBody>
          <a:bodyPr wrap="square" rtlCol="0">
            <a:spAutoFit/>
          </a:bodyPr>
          <a:lstStyle/>
          <a:p>
            <a:pPr algn="l"/>
            <a:r>
              <a:rPr lang="en-US" sz="1800" b="1" i="1" dirty="0">
                <a:solidFill>
                  <a:srgbClr val="FF0000"/>
                </a:solidFill>
              </a:rPr>
              <a:t>PC Users:</a:t>
            </a:r>
          </a:p>
          <a:p>
            <a:pPr algn="l"/>
            <a:r>
              <a:rPr lang="en-US" sz="1800" i="1" dirty="0">
                <a:solidFill>
                  <a:srgbClr val="FF0000"/>
                </a:solidFill>
              </a:rPr>
              <a:t>Microsoft PowerPoint for Windows has default settings that continually compress images. To avoid loss</a:t>
            </a:r>
            <a:r>
              <a:rPr lang="en-US" sz="1800" i="1" baseline="0" dirty="0">
                <a:solidFill>
                  <a:srgbClr val="FF0000"/>
                </a:solidFill>
              </a:rPr>
              <a:t> of quality </a:t>
            </a:r>
            <a:r>
              <a:rPr lang="en-US" sz="1800" i="1" dirty="0">
                <a:solidFill>
                  <a:srgbClr val="FF0000"/>
                </a:solidFill>
              </a:rPr>
              <a:t>for photos and graphics within this presentation file,</a:t>
            </a:r>
            <a:r>
              <a:rPr lang="en-US" sz="1800" i="1" baseline="0" dirty="0">
                <a:solidFill>
                  <a:srgbClr val="FF0000"/>
                </a:solidFill>
              </a:rPr>
              <a:t> </a:t>
            </a:r>
            <a:r>
              <a:rPr lang="en-US" sz="1800" i="1" dirty="0">
                <a:solidFill>
                  <a:srgbClr val="FF0000"/>
                </a:solidFill>
              </a:rPr>
              <a:t>please follow these</a:t>
            </a:r>
            <a:r>
              <a:rPr lang="en-US" sz="1800" i="1" baseline="0" dirty="0">
                <a:solidFill>
                  <a:srgbClr val="FF0000"/>
                </a:solidFill>
              </a:rPr>
              <a:t> instructions </a:t>
            </a:r>
            <a:r>
              <a:rPr lang="en-US" sz="1800" i="1" dirty="0">
                <a:solidFill>
                  <a:srgbClr val="FF0000"/>
                </a:solidFill>
              </a:rPr>
              <a:t>to change your software settings.</a:t>
            </a:r>
            <a:endParaRPr lang="en-US" sz="1800" dirty="0"/>
          </a:p>
          <a:p>
            <a:endParaRPr lang="en-US" sz="1800" dirty="0"/>
          </a:p>
        </p:txBody>
      </p:sp>
    </p:spTree>
    <p:extLst>
      <p:ext uri="{BB962C8B-B14F-4D97-AF65-F5344CB8AC3E}">
        <p14:creationId xmlns:p14="http://schemas.microsoft.com/office/powerpoint/2010/main" val="1613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36" name="Text Placeholder 6"/>
          <p:cNvSpPr>
            <a:spLocks noGrp="1"/>
          </p:cNvSpPr>
          <p:nvPr>
            <p:ph type="body" sz="quarter" idx="18" hasCustomPrompt="1"/>
          </p:nvPr>
        </p:nvSpPr>
        <p:spPr>
          <a:xfrm>
            <a:off x="468313" y="1387198"/>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1</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3" y="1866532"/>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2</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3" y="2351089"/>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3</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3" y="2836648"/>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4</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3" y="3328432"/>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5</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3" y="3813991"/>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6</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3" y="4299549"/>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7</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885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Slide - 1">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36" name="Text Placeholder 6"/>
          <p:cNvSpPr>
            <a:spLocks noGrp="1"/>
          </p:cNvSpPr>
          <p:nvPr>
            <p:ph type="body" sz="quarter" idx="18" hasCustomPrompt="1"/>
          </p:nvPr>
        </p:nvSpPr>
        <p:spPr>
          <a:xfrm>
            <a:off x="468313" y="1387198"/>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1</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sp>
        <p:nvSpPr>
          <p:cNvPr id="39" name="Text Placeholder 6"/>
          <p:cNvSpPr>
            <a:spLocks noGrp="1"/>
          </p:cNvSpPr>
          <p:nvPr>
            <p:ph type="body" sz="quarter" idx="20" hasCustomPrompt="1"/>
          </p:nvPr>
        </p:nvSpPr>
        <p:spPr>
          <a:xfrm>
            <a:off x="468313" y="187355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2</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3" y="2358115"/>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3</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3" y="2843674"/>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4</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3" y="333545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5</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3" y="3813991"/>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6</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3" y="429954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7</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233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Slide - 2">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3" y="138719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3" y="1866532"/>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2</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3" y="235108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3</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3" y="283664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4</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3" y="33284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5</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3" y="3813991"/>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6</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3" y="429954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7</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540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C Slide - 3">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3" y="138719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3" y="18665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2</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3" y="2351089"/>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3</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3" y="283664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4</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3" y="33284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5</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3" y="3813991"/>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6</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3" y="429954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7</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5052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C Slide - 4">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3" y="138719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1</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3" y="18665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2</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3" y="235108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3</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3" y="2836648"/>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4</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3" y="33284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5</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3" y="3813991"/>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6</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3" y="429954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7</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196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C Slide - 5">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3" y="138719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1</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3" y="18665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2</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3" y="235108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3</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3" y="283664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4</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3" y="3328432"/>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5</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3" y="3813991"/>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6</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3" y="429954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7</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3968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Slide - 6">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3" y="138719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3" y="18665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2</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3" y="235108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3</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3" y="283664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4</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3" y="33284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5</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3" y="3813991"/>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6</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3" y="429954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7</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919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C Slide - 7">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3" y="138719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1</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3" y="18665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2</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3" y="2351089"/>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3</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3" y="2836648"/>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4</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3" y="3328432"/>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5</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3" y="3813991"/>
            <a:ext cx="431573" cy="389572"/>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6</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3" y="4299549"/>
            <a:ext cx="431573" cy="389572"/>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7</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438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additional text</a:t>
            </a:r>
          </a:p>
        </p:txBody>
      </p:sp>
    </p:spTree>
    <p:extLst>
      <p:ext uri="{BB962C8B-B14F-4D97-AF65-F5344CB8AC3E}">
        <p14:creationId xmlns:p14="http://schemas.microsoft.com/office/powerpoint/2010/main" val="2811229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additional text</a:t>
            </a:r>
          </a:p>
        </p:txBody>
      </p:sp>
    </p:spTree>
    <p:extLst>
      <p:ext uri="{BB962C8B-B14F-4D97-AF65-F5344CB8AC3E}">
        <p14:creationId xmlns:p14="http://schemas.microsoft.com/office/powerpoint/2010/main" val="1941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252017"/>
            <a:ext cx="4322144"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467454" y="-1"/>
            <a:ext cx="2443102" cy="10923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NREL_logo_2009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827" y="275515"/>
            <a:ext cx="1893428" cy="503506"/>
          </a:xfrm>
          <a:prstGeom prst="rect">
            <a:avLst/>
          </a:prstGeom>
        </p:spPr>
      </p:pic>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spTree>
    <p:extLst>
      <p:ext uri="{BB962C8B-B14F-4D97-AF65-F5344CB8AC3E}">
        <p14:creationId xmlns:p14="http://schemas.microsoft.com/office/powerpoint/2010/main" val="42901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Tree>
    <p:extLst>
      <p:ext uri="{BB962C8B-B14F-4D97-AF65-F5344CB8AC3E}">
        <p14:creationId xmlns:p14="http://schemas.microsoft.com/office/powerpoint/2010/main" val="3788749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dirty="0"/>
              <a:t>Data Slide: </a:t>
            </a:r>
            <a:br>
              <a:rPr lang="en-US" dirty="0"/>
            </a:br>
            <a:r>
              <a:rPr lang="en-US" dirty="0"/>
              <a:t>Keep Title Concise</a:t>
            </a:r>
          </a:p>
        </p:txBody>
      </p:sp>
      <p:sp>
        <p:nvSpPr>
          <p:cNvPr id="4" name="Text Placeholder 3"/>
          <p:cNvSpPr>
            <a:spLocks noGrp="1"/>
          </p:cNvSpPr>
          <p:nvPr>
            <p:ph type="body" sz="quarter" idx="10" hasCustomPrompt="1"/>
          </p:nvPr>
        </p:nvSpPr>
        <p:spPr>
          <a:xfrm>
            <a:off x="4077835" y="417513"/>
            <a:ext cx="4769303" cy="1281943"/>
          </a:xfrm>
        </p:spPr>
        <p:txBody>
          <a:bodyPr lIns="0" tIns="0" rIns="0" bIns="0" anchor="ctr" anchorCtr="0">
            <a:noAutofit/>
          </a:bodyPr>
          <a:lstStyle>
            <a:lvl1pPr marL="0" indent="0">
              <a:buNone/>
              <a:defRPr sz="2000"/>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14" name="Text Placeholder 13"/>
          <p:cNvSpPr>
            <a:spLocks noGrp="1"/>
          </p:cNvSpPr>
          <p:nvPr>
            <p:ph type="body" sz="quarter" idx="15" hasCustomPrompt="1"/>
          </p:nvPr>
        </p:nvSpPr>
        <p:spPr>
          <a:xfrm>
            <a:off x="468312"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3"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0"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599"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2" y="4675059"/>
            <a:ext cx="1882775" cy="205197"/>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332969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5143500"/>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398210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dirty="0"/>
              <a:t>Insert a large image here</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8"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40"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660572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dirty="0"/>
              <a:t>Insert a large image here</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5" name="Text Placeholder 14"/>
          <p:cNvSpPr>
            <a:spLocks noGrp="1"/>
          </p:cNvSpPr>
          <p:nvPr>
            <p:ph type="body" sz="quarter" idx="50" hasCustomPrompt="1"/>
          </p:nvPr>
        </p:nvSpPr>
        <p:spPr>
          <a:xfrm>
            <a:off x="479425" y="2968625"/>
            <a:ext cx="8267686" cy="1738313"/>
          </a:xfrm>
        </p:spPr>
        <p:txBody>
          <a:bodyPr lIns="0" tIns="0" rIns="0" bIns="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Short Slide Summary</a:t>
            </a:r>
          </a:p>
        </p:txBody>
      </p:sp>
      <p:sp>
        <p:nvSpPr>
          <p:cNvPr id="2" name="Title 1"/>
          <p:cNvSpPr>
            <a:spLocks noGrp="1"/>
          </p:cNvSpPr>
          <p:nvPr>
            <p:ph type="title" hasCustomPrompt="1"/>
          </p:nvPr>
        </p:nvSpPr>
        <p:spPr>
          <a:xfrm>
            <a:off x="0" y="2186187"/>
            <a:ext cx="4936982" cy="497572"/>
          </a:xfrm>
        </p:spPr>
        <p:txBody>
          <a:bodyPr lIns="274320" tIns="91440" bIns="45720">
            <a:spAutoFit/>
          </a:bodyPr>
          <a:lstStyle>
            <a:lvl1pPr algn="l">
              <a:defRPr/>
            </a:lvl1pPr>
          </a:lstStyle>
          <a:p>
            <a:pPr lvl="0"/>
            <a:r>
              <a:rPr lang="en-US"/>
              <a:t>Title: Content Slide</a:t>
            </a:r>
            <a:endParaRPr lang="en-US" dirty="0"/>
          </a:p>
        </p:txBody>
      </p:sp>
    </p:spTree>
    <p:extLst>
      <p:ext uri="{BB962C8B-B14F-4D97-AF65-F5344CB8AC3E}">
        <p14:creationId xmlns:p14="http://schemas.microsoft.com/office/powerpoint/2010/main" val="163853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0" y="1391881"/>
            <a:ext cx="4123076" cy="254239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4" name="Text Placeholder 27"/>
          <p:cNvSpPr>
            <a:spLocks noGrp="1"/>
          </p:cNvSpPr>
          <p:nvPr>
            <p:ph type="body" sz="quarter" idx="20" hasCustomPrompt="1"/>
          </p:nvPr>
        </p:nvSpPr>
        <p:spPr>
          <a:xfrm>
            <a:off x="457200" y="4090975"/>
            <a:ext cx="4123076" cy="727263"/>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8" y="182880"/>
            <a:ext cx="3871998" cy="209551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233829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8" name="TextBox 7"/>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34595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dirty="0"/>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dirty="0">
                <a:solidFill>
                  <a:srgbClr val="333333"/>
                </a:solidFill>
              </a:rPr>
              <a:t>  www.nrel.gov</a:t>
            </a:r>
          </a:p>
        </p:txBody>
      </p:sp>
      <p:sp>
        <p:nvSpPr>
          <p:cNvPr id="10" name="Rectangle 9"/>
          <p:cNvSpPr/>
          <p:nvPr userDrawn="1"/>
        </p:nvSpPr>
        <p:spPr>
          <a:xfrm>
            <a:off x="6082668" y="4051192"/>
            <a:ext cx="2443102" cy="1092308"/>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NREL_logo_2009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2041" y="4326708"/>
            <a:ext cx="1893428" cy="503506"/>
          </a:xfrm>
          <a:prstGeom prst="rect">
            <a:avLst/>
          </a:prstGeom>
        </p:spPr>
      </p:pic>
      <p:sp>
        <p:nvSpPr>
          <p:cNvPr id="12" name="TextBox 11">
            <a:extLst>
              <a:ext uri="{FF2B5EF4-FFF2-40B4-BE49-F238E27FC236}">
                <a16:creationId xmlns:a16="http://schemas.microsoft.com/office/drawing/2014/main" id="{64EC49E2-E328-B24F-A70C-5EE89E0BC9D0}"/>
              </a:ext>
            </a:extLst>
          </p:cNvPr>
          <p:cNvSpPr txBox="1"/>
          <p:nvPr userDrawn="1"/>
        </p:nvSpPr>
        <p:spPr>
          <a:xfrm>
            <a:off x="136318" y="3962170"/>
            <a:ext cx="5580695" cy="1061829"/>
          </a:xfrm>
          <a:prstGeom prst="rect">
            <a:avLst/>
          </a:prstGeom>
          <a:noFill/>
        </p:spPr>
        <p:txBody>
          <a:bodyPr wrap="square" rtlCol="0">
            <a:spAutoFit/>
          </a:bodyPr>
          <a:lstStyle/>
          <a:p>
            <a:pPr algn="l"/>
            <a:r>
              <a:rPr lang="en-US" sz="900" dirty="0">
                <a:solidFill>
                  <a:schemeClr val="tx1"/>
                </a:solidFill>
              </a:rPr>
              <a:t>This work was </a:t>
            </a:r>
            <a:r>
              <a:rPr lang="en-US" sz="900" dirty="0">
                <a:solidFill>
                  <a:srgbClr val="FF0000"/>
                </a:solidFill>
              </a:rPr>
              <a:t>authored*</a:t>
            </a:r>
            <a:r>
              <a:rPr lang="en-US" sz="900" dirty="0">
                <a:solidFill>
                  <a:schemeClr val="tx2">
                    <a:lumMod val="75000"/>
                  </a:schemeClr>
                </a:solidFill>
              </a:rPr>
              <a:t> </a:t>
            </a:r>
            <a:r>
              <a:rPr lang="en-US" sz="900" dirty="0">
                <a:solidFill>
                  <a:schemeClr val="tx1"/>
                </a:solidFill>
              </a:rPr>
              <a:t>by Alliance for Sustainable Energy, LLC, the manager and operator of the National Renewable Energy Laboratory for the U.S. Department of Energy (DOE) under Contract No. DE-AC36-08GO28308. Funding provided by U.S. Department of Energy Office of </a:t>
            </a:r>
            <a:r>
              <a:rPr lang="en-US" sz="900" dirty="0">
                <a:solidFill>
                  <a:srgbClr val="FF0000"/>
                </a:solidFill>
              </a:rPr>
              <a:t>Energy Efficiency and Renewable Energy XXXX**</a:t>
            </a:r>
            <a:r>
              <a:rPr lang="en-US" sz="900" dirty="0">
                <a:solidFill>
                  <a:schemeClr val="tx2">
                    <a:lumMod val="75000"/>
                  </a:schemeClr>
                </a:solidFill>
              </a:rPr>
              <a:t> </a:t>
            </a:r>
            <a:r>
              <a:rPr lang="en-US" sz="900" dirty="0">
                <a:solidFill>
                  <a:schemeClr val="tx1"/>
                </a:solidFill>
              </a:rPr>
              <a:t>Office.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p>
        </p:txBody>
      </p:sp>
      <p:grpSp>
        <p:nvGrpSpPr>
          <p:cNvPr id="13" name="Group 12">
            <a:extLst>
              <a:ext uri="{FF2B5EF4-FFF2-40B4-BE49-F238E27FC236}">
                <a16:creationId xmlns:a16="http://schemas.microsoft.com/office/drawing/2014/main" id="{E7E50025-A946-F144-BC90-3CD457366D59}"/>
              </a:ext>
            </a:extLst>
          </p:cNvPr>
          <p:cNvGrpSpPr/>
          <p:nvPr userDrawn="1"/>
        </p:nvGrpSpPr>
        <p:grpSpPr>
          <a:xfrm>
            <a:off x="830428" y="3029056"/>
            <a:ext cx="1200990" cy="954107"/>
            <a:chOff x="2576623" y="33912667"/>
            <a:chExt cx="2971800" cy="2360898"/>
          </a:xfrm>
        </p:grpSpPr>
        <p:sp>
          <p:nvSpPr>
            <p:cNvPr id="14" name="Rounded Rectangular Callout 13">
              <a:extLst>
                <a:ext uri="{FF2B5EF4-FFF2-40B4-BE49-F238E27FC236}">
                  <a16:creationId xmlns:a16="http://schemas.microsoft.com/office/drawing/2014/main" id="{93FDA907-4ED9-224B-9AE6-FDD38EA5AB01}"/>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5" name="TextBox 14">
              <a:extLst>
                <a:ext uri="{FF2B5EF4-FFF2-40B4-BE49-F238E27FC236}">
                  <a16:creationId xmlns:a16="http://schemas.microsoft.com/office/drawing/2014/main" id="{23A39C4F-7ACF-3146-A908-9F9B37B091DD}"/>
                </a:ext>
              </a:extLst>
            </p:cNvPr>
            <p:cNvSpPr txBox="1"/>
            <p:nvPr/>
          </p:nvSpPr>
          <p:spPr>
            <a:xfrm>
              <a:off x="2697035" y="33912667"/>
              <a:ext cx="2730973" cy="2360898"/>
            </a:xfrm>
            <a:prstGeom prst="rect">
              <a:avLst/>
            </a:prstGeom>
            <a:noFill/>
          </p:spPr>
          <p:txBody>
            <a:bodyPr wrap="square" rtlCol="0">
              <a:spAutoFit/>
            </a:bodyPr>
            <a:lstStyle/>
            <a:p>
              <a:pPr algn="l"/>
              <a:r>
                <a:rPr lang="en-US" sz="700" dirty="0">
                  <a:solidFill>
                    <a:srgbClr val="FF0000"/>
                  </a:solidFill>
                </a:rPr>
                <a:t>*Author: Insert the words “In part” if your research is funded by entities outside of DOE. The wording would say,</a:t>
              </a:r>
            </a:p>
            <a:p>
              <a:pPr algn="l"/>
              <a:r>
                <a:rPr lang="en-US" sz="700" dirty="0">
                  <a:solidFill>
                    <a:srgbClr val="FF0000"/>
                  </a:solidFill>
                </a:rPr>
                <a:t>This work was authored in part by the Alliance . . . .</a:t>
              </a:r>
            </a:p>
          </p:txBody>
        </p:sp>
      </p:grpSp>
      <p:grpSp>
        <p:nvGrpSpPr>
          <p:cNvPr id="16" name="Group 15">
            <a:extLst>
              <a:ext uri="{FF2B5EF4-FFF2-40B4-BE49-F238E27FC236}">
                <a16:creationId xmlns:a16="http://schemas.microsoft.com/office/drawing/2014/main" id="{FDAB3803-4356-624F-8BA8-6A6913EF28F1}"/>
              </a:ext>
            </a:extLst>
          </p:cNvPr>
          <p:cNvGrpSpPr/>
          <p:nvPr userDrawn="1"/>
        </p:nvGrpSpPr>
        <p:grpSpPr>
          <a:xfrm>
            <a:off x="4056734" y="3036465"/>
            <a:ext cx="1733100" cy="1103381"/>
            <a:chOff x="1259939" y="33552049"/>
            <a:chExt cx="4288484" cy="2730271"/>
          </a:xfrm>
        </p:grpSpPr>
        <p:sp>
          <p:nvSpPr>
            <p:cNvPr id="17" name="Rounded Rectangular Callout 16">
              <a:extLst>
                <a:ext uri="{FF2B5EF4-FFF2-40B4-BE49-F238E27FC236}">
                  <a16:creationId xmlns:a16="http://schemas.microsoft.com/office/drawing/2014/main" id="{828D245D-E0E5-934A-B0C8-D48ABEAD6F2F}"/>
                </a:ext>
              </a:extLst>
            </p:cNvPr>
            <p:cNvSpPr/>
            <p:nvPr/>
          </p:nvSpPr>
          <p:spPr bwMode="auto">
            <a:xfrm>
              <a:off x="1259939" y="33552049"/>
              <a:ext cx="4288484" cy="2566741"/>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8" name="TextBox 17">
              <a:extLst>
                <a:ext uri="{FF2B5EF4-FFF2-40B4-BE49-F238E27FC236}">
                  <a16:creationId xmlns:a16="http://schemas.microsoft.com/office/drawing/2014/main" id="{86FF9B50-7F90-6E48-AE8E-CC944B11C59C}"/>
                </a:ext>
              </a:extLst>
            </p:cNvPr>
            <p:cNvSpPr txBox="1"/>
            <p:nvPr/>
          </p:nvSpPr>
          <p:spPr>
            <a:xfrm>
              <a:off x="1294272" y="33654868"/>
              <a:ext cx="4081154" cy="2627452"/>
            </a:xfrm>
            <a:prstGeom prst="rect">
              <a:avLst/>
            </a:prstGeom>
            <a:noFill/>
          </p:spPr>
          <p:txBody>
            <a:bodyPr wrap="square" rtlCol="0">
              <a:spAutoFit/>
            </a:bodyPr>
            <a:lstStyle/>
            <a:p>
              <a:pPr algn="l"/>
              <a:r>
                <a:rPr lang="en-US" sz="700" i="0" dirty="0">
                  <a:solidFill>
                    <a:srgbClr val="FF0000"/>
                  </a:solidFill>
                </a:rPr>
                <a:t>**Author: insert applicable DOE office and program office, e.g., U.S. Department of Energy Office of Science or U.S. Department of Energy Office of Energy Efficiency and Renewable Energy Solar Energy Technologies Office (spell out full office names; do not use initialisms/acronyms)].</a:t>
              </a:r>
            </a:p>
            <a:p>
              <a:pPr algn="l"/>
              <a:endParaRPr lang="en-US" sz="700" i="0" dirty="0">
                <a:solidFill>
                  <a:srgbClr val="FF0000"/>
                </a:solidFill>
              </a:endParaRPr>
            </a:p>
          </p:txBody>
        </p:sp>
      </p:grpSp>
    </p:spTree>
    <p:extLst>
      <p:ext uri="{BB962C8B-B14F-4D97-AF65-F5344CB8AC3E}">
        <p14:creationId xmlns:p14="http://schemas.microsoft.com/office/powerpoint/2010/main" val="1124723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mp; Content - Bar Layout">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2761708" y="2673046"/>
            <a:ext cx="5139372" cy="660650"/>
          </a:xfrm>
          <a:prstGeom prst="rect">
            <a:avLst/>
          </a:prstGeom>
        </p:spPr>
        <p:txBody>
          <a:bodyPr vert="horz" lIns="91440" tIns="45720" rIns="91440" bIns="45720" rtlCol="0" anchor="t">
            <a:normAutofit/>
          </a:bodyPr>
          <a:lstStyle>
            <a:lvl1pPr>
              <a:lnSpc>
                <a:spcPct val="90000"/>
              </a:lnSpc>
              <a:defRPr sz="2400" b="1">
                <a:latin typeface="+mj-lt"/>
                <a:cs typeface="Calibri"/>
              </a:defRPr>
            </a:lvl1pPr>
          </a:lstStyle>
          <a:p>
            <a:r>
              <a:rPr lang="en-US" dirty="0"/>
              <a:t>Title</a:t>
            </a:r>
            <a:br>
              <a:rPr lang="en-US" dirty="0"/>
            </a:br>
            <a:endParaRPr lang="en-US" dirty="0"/>
          </a:p>
        </p:txBody>
      </p:sp>
      <p:sp>
        <p:nvSpPr>
          <p:cNvPr id="7" name="Text Placeholder 8"/>
          <p:cNvSpPr>
            <a:spLocks noGrp="1"/>
          </p:cNvSpPr>
          <p:nvPr>
            <p:ph type="body" sz="quarter" idx="10" hasCustomPrompt="1"/>
          </p:nvPr>
        </p:nvSpPr>
        <p:spPr>
          <a:xfrm>
            <a:off x="2761708" y="3391701"/>
            <a:ext cx="5139372" cy="512197"/>
          </a:xfrm>
        </p:spPr>
        <p:txBody>
          <a:bodyPr>
            <a:noAutofit/>
          </a:bodyPr>
          <a:lstStyle>
            <a:lvl1pPr>
              <a:buNone/>
              <a:defRPr sz="1500" b="0">
                <a:latin typeface="Calibri"/>
                <a:cs typeface="Calibri"/>
              </a:defRPr>
            </a:lvl1pPr>
          </a:lstStyle>
          <a:p>
            <a:pPr lvl="0"/>
            <a:r>
              <a:rPr lang="en-US" dirty="0"/>
              <a:t>Presenter</a:t>
            </a:r>
          </a:p>
        </p:txBody>
      </p:sp>
      <p:sp>
        <p:nvSpPr>
          <p:cNvPr id="8" name="Text Placeholder 8"/>
          <p:cNvSpPr>
            <a:spLocks noGrp="1"/>
          </p:cNvSpPr>
          <p:nvPr>
            <p:ph type="body" sz="quarter" idx="11" hasCustomPrompt="1"/>
          </p:nvPr>
        </p:nvSpPr>
        <p:spPr>
          <a:xfrm>
            <a:off x="2768155" y="4573139"/>
            <a:ext cx="5144986" cy="182262"/>
          </a:xfrm>
        </p:spPr>
        <p:txBody>
          <a:bodyPr>
            <a:noAutofit/>
          </a:bodyPr>
          <a:lstStyle>
            <a:lvl1pPr>
              <a:buNone/>
              <a:defRPr sz="825" b="0">
                <a:latin typeface="Calibri"/>
                <a:cs typeface="Calibri"/>
              </a:defRPr>
            </a:lvl1pPr>
          </a:lstStyle>
          <a:p>
            <a:pPr lvl="0"/>
            <a:r>
              <a:rPr lang="en-US" dirty="0"/>
              <a:t>Publication No. </a:t>
            </a:r>
          </a:p>
        </p:txBody>
      </p:sp>
      <p:sp>
        <p:nvSpPr>
          <p:cNvPr id="9" name="Text Placeholder 8"/>
          <p:cNvSpPr>
            <a:spLocks noGrp="1"/>
          </p:cNvSpPr>
          <p:nvPr>
            <p:ph type="body" sz="quarter" idx="12" hasCustomPrompt="1"/>
          </p:nvPr>
        </p:nvSpPr>
        <p:spPr>
          <a:xfrm>
            <a:off x="2767322" y="3946359"/>
            <a:ext cx="5139372" cy="512197"/>
          </a:xfrm>
        </p:spPr>
        <p:txBody>
          <a:bodyPr>
            <a:noAutofit/>
          </a:bodyPr>
          <a:lstStyle>
            <a:lvl1pPr>
              <a:buNone/>
              <a:defRPr sz="1050" b="0">
                <a:latin typeface="Calibri"/>
                <a:cs typeface="Calibri"/>
              </a:defRPr>
            </a:lvl1pPr>
          </a:lstStyle>
          <a:p>
            <a:pPr lvl="0"/>
            <a:r>
              <a:rPr lang="en-US" dirty="0"/>
              <a:t>Month Day, Year</a:t>
            </a:r>
          </a:p>
        </p:txBody>
      </p:sp>
      <p:pic>
        <p:nvPicPr>
          <p:cNvPr id="2" name="Picture 1" descr="40.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92461" y="330678"/>
            <a:ext cx="3127556" cy="560469"/>
          </a:xfrm>
          <a:prstGeom prst="rect">
            <a:avLst/>
          </a:prstGeom>
        </p:spPr>
      </p:pic>
      <p:pic>
        <p:nvPicPr>
          <p:cNvPr id="3" name="Picture 2" descr="1.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8664967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mp; Content - Bar Layout">
    <p:spTree>
      <p:nvGrpSpPr>
        <p:cNvPr id="1" name=""/>
        <p:cNvGrpSpPr/>
        <p:nvPr/>
      </p:nvGrpSpPr>
      <p:grpSpPr>
        <a:xfrm>
          <a:off x="0" y="0"/>
          <a:ext cx="0" cy="0"/>
          <a:chOff x="0" y="0"/>
          <a:chExt cx="0" cy="0"/>
        </a:xfrm>
      </p:grpSpPr>
      <p:pic>
        <p:nvPicPr>
          <p:cNvPr id="5" name="Picture 4" descr="band.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9144000" cy="549302"/>
          </a:xfrm>
          <a:prstGeom prst="rect">
            <a:avLst/>
          </a:prstGeom>
        </p:spPr>
      </p:pic>
      <p:sp>
        <p:nvSpPr>
          <p:cNvPr id="8" name="Rectangle 7"/>
          <p:cNvSpPr/>
          <p:nvPr userDrawn="1"/>
        </p:nvSpPr>
        <p:spPr>
          <a:xfrm>
            <a:off x="0" y="4985997"/>
            <a:ext cx="9144000" cy="1638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46" tIns="34273" rIns="68546" bIns="34273" rtlCol="0" anchor="ctr"/>
          <a:lstStyle/>
          <a:p>
            <a:pPr algn="ctr"/>
            <a:endParaRPr lang="en-US" sz="1350" dirty="0">
              <a:latin typeface="Arial"/>
            </a:endParaRPr>
          </a:p>
        </p:txBody>
      </p:sp>
      <p:sp>
        <p:nvSpPr>
          <p:cNvPr id="11" name="TextBox 10"/>
          <p:cNvSpPr txBox="1"/>
          <p:nvPr userDrawn="1"/>
        </p:nvSpPr>
        <p:spPr>
          <a:xfrm>
            <a:off x="348075" y="4977800"/>
            <a:ext cx="2143788" cy="173090"/>
          </a:xfrm>
          <a:prstGeom prst="rect">
            <a:avLst/>
          </a:prstGeom>
          <a:noFill/>
        </p:spPr>
        <p:txBody>
          <a:bodyPr wrap="none" lIns="68546" tIns="34273" rIns="68546" bIns="34273" rtlCol="0">
            <a:spAutoFit/>
          </a:bodyPr>
          <a:lstStyle/>
          <a:p>
            <a:r>
              <a:rPr lang="en-US" sz="675" dirty="0">
                <a:solidFill>
                  <a:schemeClr val="bg1"/>
                </a:solidFill>
                <a:latin typeface="Arial"/>
              </a:rPr>
              <a:t>NATIONAL RENEWABLE ENERGY LABORATORY</a:t>
            </a:r>
          </a:p>
        </p:txBody>
      </p:sp>
      <p:sp>
        <p:nvSpPr>
          <p:cNvPr id="3" name="Content Placeholder 2"/>
          <p:cNvSpPr>
            <a:spLocks noGrp="1"/>
          </p:cNvSpPr>
          <p:nvPr>
            <p:ph idx="1" hasCustomPrompt="1"/>
          </p:nvPr>
        </p:nvSpPr>
        <p:spPr/>
        <p:txBody>
          <a:bodyPr/>
          <a:lstStyle>
            <a:lvl1pPr>
              <a:defRPr sz="2100">
                <a:solidFill>
                  <a:srgbClr val="353A3E"/>
                </a:solidFill>
              </a:defRPr>
            </a:lvl1pPr>
            <a:lvl2pPr>
              <a:buSzPct val="80000"/>
              <a:buFont typeface="Courier New" pitchFamily="49" charset="0"/>
              <a:buChar char="o"/>
              <a:defRPr sz="1950">
                <a:solidFill>
                  <a:srgbClr val="353A3E"/>
                </a:solidFill>
              </a:defRPr>
            </a:lvl2pPr>
            <a:lvl3pPr>
              <a:buFont typeface="Calibri" pitchFamily="34" charset="0"/>
              <a:buChar char="–"/>
              <a:defRPr>
                <a:solidFill>
                  <a:srgbClr val="353A3E"/>
                </a:solidFill>
              </a:defRPr>
            </a:lvl3pPr>
            <a:lvl4pPr>
              <a:buFont typeface="Wingdings" pitchFamily="2" charset="2"/>
              <a:buChar char="§"/>
              <a:defRPr>
                <a:solidFill>
                  <a:srgbClr val="353A3E"/>
                </a:solidFill>
              </a:defRPr>
            </a:lvl4pPr>
            <a:lvl5pPr>
              <a:defRPr>
                <a:solidFill>
                  <a:srgbClr val="353A3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 y="71677"/>
            <a:ext cx="8229600" cy="425196"/>
          </a:xfrm>
        </p:spPr>
        <p:txBody>
          <a:bodyPr>
            <a:normAutofit/>
          </a:bodyPr>
          <a:lstStyle>
            <a:lvl1pPr algn="l">
              <a:defRPr sz="2100">
                <a:solidFill>
                  <a:schemeClr val="bg1"/>
                </a:solidFill>
                <a:latin typeface="Calibri"/>
                <a:cs typeface="Calibri"/>
              </a:defRPr>
            </a:lvl1pPr>
          </a:lstStyle>
          <a:p>
            <a:r>
              <a:rPr lang="en-US" dirty="0"/>
              <a:t>CLICK TO EDIT MASTER TITLE STYLE</a:t>
            </a:r>
          </a:p>
        </p:txBody>
      </p:sp>
      <p:sp>
        <p:nvSpPr>
          <p:cNvPr id="9" name="TextBox 8"/>
          <p:cNvSpPr txBox="1"/>
          <p:nvPr userDrawn="1"/>
        </p:nvSpPr>
        <p:spPr>
          <a:xfrm>
            <a:off x="8494024" y="4991806"/>
            <a:ext cx="284052" cy="190501"/>
          </a:xfrm>
          <a:prstGeom prst="rect">
            <a:avLst/>
          </a:prstGeom>
          <a:noFill/>
        </p:spPr>
        <p:txBody>
          <a:bodyPr wrap="none" rtlCol="0">
            <a:spAutoFit/>
          </a:bodyPr>
          <a:lstStyle/>
          <a:p>
            <a:pPr algn="r"/>
            <a:fld id="{1EACFCF3-982C-4B40-877B-11AE90AD0EA1}" type="slidenum">
              <a:rPr lang="en-US" sz="638" smtClean="0">
                <a:solidFill>
                  <a:schemeClr val="bg1"/>
                </a:solidFill>
                <a:latin typeface="Arial"/>
              </a:rPr>
              <a:t>‹#›</a:t>
            </a:fld>
            <a:endParaRPr lang="en-US" sz="638" dirty="0">
              <a:solidFill>
                <a:schemeClr val="bg1"/>
              </a:solidFill>
              <a:latin typeface="Arial"/>
            </a:endParaRPr>
          </a:p>
        </p:txBody>
      </p:sp>
    </p:spTree>
    <p:extLst>
      <p:ext uri="{BB962C8B-B14F-4D97-AF65-F5344CB8AC3E}">
        <p14:creationId xmlns:p14="http://schemas.microsoft.com/office/powerpoint/2010/main" val="191784749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Rectangle 9"/>
          <p:cNvSpPr/>
          <p:nvPr userDrawn="1"/>
        </p:nvSpPr>
        <p:spPr>
          <a:xfrm>
            <a:off x="0" y="4985997"/>
            <a:ext cx="9144000" cy="1638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46" tIns="34273" rIns="68546" bIns="34273" rtlCol="0" anchor="ctr"/>
          <a:lstStyle/>
          <a:p>
            <a:pPr algn="ctr"/>
            <a:endParaRPr lang="en-US" sz="1350" dirty="0">
              <a:latin typeface="Arial"/>
            </a:endParaRPr>
          </a:p>
        </p:txBody>
      </p:sp>
      <p:sp>
        <p:nvSpPr>
          <p:cNvPr id="11" name="TextBox 10"/>
          <p:cNvSpPr txBox="1"/>
          <p:nvPr userDrawn="1"/>
        </p:nvSpPr>
        <p:spPr>
          <a:xfrm>
            <a:off x="348075" y="4977800"/>
            <a:ext cx="2143788" cy="173090"/>
          </a:xfrm>
          <a:prstGeom prst="rect">
            <a:avLst/>
          </a:prstGeom>
          <a:noFill/>
        </p:spPr>
        <p:txBody>
          <a:bodyPr wrap="none" lIns="68546" tIns="34273" rIns="68546" bIns="34273" rtlCol="0">
            <a:spAutoFit/>
          </a:bodyPr>
          <a:lstStyle/>
          <a:p>
            <a:r>
              <a:rPr lang="en-US" sz="675" dirty="0">
                <a:solidFill>
                  <a:schemeClr val="bg1"/>
                </a:solidFill>
                <a:latin typeface="Arial"/>
              </a:rPr>
              <a:t>NATIONAL RENEWABLE ENERGY LABORATORY</a:t>
            </a:r>
          </a:p>
        </p:txBody>
      </p:sp>
      <p:sp>
        <p:nvSpPr>
          <p:cNvPr id="6" name="Rectangle 5"/>
          <p:cNvSpPr/>
          <p:nvPr userDrawn="1"/>
        </p:nvSpPr>
        <p:spPr>
          <a:xfrm>
            <a:off x="0" y="0"/>
            <a:ext cx="9144000" cy="570560"/>
          </a:xfrm>
          <a:prstGeom prst="rect">
            <a:avLst/>
          </a:prstGeom>
          <a:gradFill flip="none" rotWithShape="1">
            <a:gsLst>
              <a:gs pos="100000">
                <a:schemeClr val="tx1">
                  <a:lumMod val="60000"/>
                  <a:lumOff val="40000"/>
                </a:schemeClr>
              </a:gs>
              <a:gs pos="69000">
                <a:schemeClr val="tx1"/>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a:endParaRPr>
          </a:p>
        </p:txBody>
      </p:sp>
      <p:sp>
        <p:nvSpPr>
          <p:cNvPr id="4" name="TextBox 3"/>
          <p:cNvSpPr txBox="1"/>
          <p:nvPr userDrawn="1"/>
        </p:nvSpPr>
        <p:spPr>
          <a:xfrm>
            <a:off x="8494024" y="4991806"/>
            <a:ext cx="284052" cy="190501"/>
          </a:xfrm>
          <a:prstGeom prst="rect">
            <a:avLst/>
          </a:prstGeom>
          <a:noFill/>
        </p:spPr>
        <p:txBody>
          <a:bodyPr wrap="none" rtlCol="0">
            <a:spAutoFit/>
          </a:bodyPr>
          <a:lstStyle/>
          <a:p>
            <a:pPr algn="r"/>
            <a:fld id="{1EACFCF3-982C-4B40-877B-11AE90AD0EA1}" type="slidenum">
              <a:rPr lang="en-US" sz="638" smtClean="0">
                <a:solidFill>
                  <a:schemeClr val="bg1"/>
                </a:solidFill>
                <a:latin typeface="Arial"/>
              </a:rPr>
              <a:t>‹#›</a:t>
            </a:fld>
            <a:endParaRPr lang="en-US" sz="638" dirty="0">
              <a:solidFill>
                <a:schemeClr val="bg1"/>
              </a:solidFill>
              <a:latin typeface="Arial"/>
            </a:endParaRPr>
          </a:p>
        </p:txBody>
      </p:sp>
      <p:sp>
        <p:nvSpPr>
          <p:cNvPr id="7" name="Title 1"/>
          <p:cNvSpPr>
            <a:spLocks noGrp="1"/>
          </p:cNvSpPr>
          <p:nvPr>
            <p:ph type="title" hasCustomPrompt="1"/>
          </p:nvPr>
        </p:nvSpPr>
        <p:spPr>
          <a:xfrm>
            <a:off x="457200" y="71677"/>
            <a:ext cx="8229600" cy="425196"/>
          </a:xfrm>
        </p:spPr>
        <p:txBody>
          <a:bodyPr>
            <a:normAutofit/>
          </a:bodyPr>
          <a:lstStyle>
            <a:lvl1pPr algn="l">
              <a:defRPr sz="21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7651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Half Photo">
    <p:spTree>
      <p:nvGrpSpPr>
        <p:cNvPr id="1" name=""/>
        <p:cNvGrpSpPr/>
        <p:nvPr/>
      </p:nvGrpSpPr>
      <p:grpSpPr>
        <a:xfrm>
          <a:off x="0" y="0"/>
          <a:ext cx="0" cy="0"/>
          <a:chOff x="0" y="0"/>
          <a:chExt cx="0" cy="0"/>
        </a:xfrm>
      </p:grpSpPr>
      <p:pic>
        <p:nvPicPr>
          <p:cNvPr id="4" name="Picture 3" descr="368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8763" y="0"/>
            <a:ext cx="4565237" cy="5143500"/>
          </a:xfrm>
          <a:prstGeom prst="rect">
            <a:avLst/>
          </a:prstGeom>
        </p:spPr>
      </p:pic>
      <p:sp>
        <p:nvSpPr>
          <p:cNvPr id="12" name="Rectangle 11"/>
          <p:cNvSpPr/>
          <p:nvPr userDrawn="1"/>
        </p:nvSpPr>
        <p:spPr>
          <a:xfrm>
            <a:off x="467454" y="-1"/>
            <a:ext cx="2443102" cy="10923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827" y="275515"/>
            <a:ext cx="1893428" cy="503506"/>
          </a:xfrm>
          <a:prstGeom prst="rect">
            <a:avLst/>
          </a:prstGeom>
        </p:spPr>
      </p:pic>
      <p:sp>
        <p:nvSpPr>
          <p:cNvPr id="9" name="Text Placeholder 7"/>
          <p:cNvSpPr>
            <a:spLocks noGrp="1"/>
          </p:cNvSpPr>
          <p:nvPr>
            <p:ph type="body" sz="quarter" idx="10" hasCustomPrompt="1"/>
          </p:nvPr>
        </p:nvSpPr>
        <p:spPr>
          <a:xfrm>
            <a:off x="467454" y="1506017"/>
            <a:ext cx="3952146"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570335" y="3034783"/>
            <a:ext cx="45749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Text Placeholder 14"/>
          <p:cNvSpPr>
            <a:spLocks noGrp="1"/>
          </p:cNvSpPr>
          <p:nvPr>
            <p:ph type="body" sz="quarter" idx="11" hasCustomPrompt="1"/>
          </p:nvPr>
        </p:nvSpPr>
        <p:spPr>
          <a:xfrm>
            <a:off x="467455" y="3215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spTree>
    <p:extLst>
      <p:ext uri="{BB962C8B-B14F-4D97-AF65-F5344CB8AC3E}">
        <p14:creationId xmlns:p14="http://schemas.microsoft.com/office/powerpoint/2010/main" val="165690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1" y="-10583"/>
            <a:ext cx="4203323" cy="51540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a:endParaRPr>
          </a:p>
        </p:txBody>
      </p:sp>
      <p:sp>
        <p:nvSpPr>
          <p:cNvPr id="5" name="TextBox 4"/>
          <p:cNvSpPr txBox="1"/>
          <p:nvPr userDrawn="1"/>
        </p:nvSpPr>
        <p:spPr>
          <a:xfrm>
            <a:off x="8494024" y="4991806"/>
            <a:ext cx="284052" cy="190501"/>
          </a:xfrm>
          <a:prstGeom prst="rect">
            <a:avLst/>
          </a:prstGeom>
          <a:noFill/>
        </p:spPr>
        <p:txBody>
          <a:bodyPr wrap="none" rtlCol="0">
            <a:spAutoFit/>
          </a:bodyPr>
          <a:lstStyle/>
          <a:p>
            <a:pPr algn="r"/>
            <a:fld id="{1EACFCF3-982C-4B40-877B-11AE90AD0EA1}" type="slidenum">
              <a:rPr lang="en-US" sz="638" smtClean="0">
                <a:solidFill>
                  <a:schemeClr val="bg1"/>
                </a:solidFill>
                <a:latin typeface="Arial"/>
              </a:rPr>
              <a:t>‹#›</a:t>
            </a:fld>
            <a:endParaRPr lang="en-US" sz="638" dirty="0">
              <a:solidFill>
                <a:schemeClr val="bg1"/>
              </a:solidFill>
              <a:latin typeface="Arial"/>
            </a:endParaRPr>
          </a:p>
        </p:txBody>
      </p:sp>
      <p:sp>
        <p:nvSpPr>
          <p:cNvPr id="7" name="Title 1"/>
          <p:cNvSpPr>
            <a:spLocks noGrp="1"/>
          </p:cNvSpPr>
          <p:nvPr>
            <p:ph type="title" hasCustomPrompt="1"/>
          </p:nvPr>
        </p:nvSpPr>
        <p:spPr>
          <a:xfrm>
            <a:off x="244980" y="232093"/>
            <a:ext cx="3855195" cy="1213649"/>
          </a:xfrm>
        </p:spPr>
        <p:txBody>
          <a:bodyPr anchor="t">
            <a:normAutofit/>
          </a:bodyPr>
          <a:lstStyle>
            <a:lvl1pPr algn="l">
              <a:defRPr sz="2100">
                <a:solidFill>
                  <a:schemeClr val="bg1"/>
                </a:solidFill>
              </a:defRPr>
            </a:lvl1pPr>
          </a:lstStyle>
          <a:p>
            <a:r>
              <a:rPr lang="en-US" dirty="0"/>
              <a:t>CLICK TO EDIT MASTER TITLE STYLE</a:t>
            </a:r>
          </a:p>
        </p:txBody>
      </p:sp>
      <p:sp>
        <p:nvSpPr>
          <p:cNvPr id="10" name="Text Placeholder 9"/>
          <p:cNvSpPr>
            <a:spLocks noGrp="1"/>
          </p:cNvSpPr>
          <p:nvPr>
            <p:ph type="body" sz="quarter" idx="10"/>
          </p:nvPr>
        </p:nvSpPr>
        <p:spPr>
          <a:xfrm>
            <a:off x="244476" y="1523105"/>
            <a:ext cx="3855699" cy="34040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1495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transition.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4" name="Title 1"/>
          <p:cNvSpPr>
            <a:spLocks noGrp="1"/>
          </p:cNvSpPr>
          <p:nvPr>
            <p:ph type="title" hasCustomPrompt="1"/>
          </p:nvPr>
        </p:nvSpPr>
        <p:spPr>
          <a:xfrm>
            <a:off x="457200" y="1371600"/>
            <a:ext cx="8229600" cy="422672"/>
          </a:xfrm>
          <a:prstGeom prst="rect">
            <a:avLst/>
          </a:prstGeom>
        </p:spPr>
        <p:txBody>
          <a:bodyPr>
            <a:noAutofit/>
          </a:bodyPr>
          <a:lstStyle>
            <a:lvl1pPr algn="ctr">
              <a:defRPr sz="3000">
                <a:solidFill>
                  <a:schemeClr val="bg1"/>
                </a:solidFill>
                <a:latin typeface="Calibri"/>
                <a:cs typeface="Calibri"/>
              </a:defRPr>
            </a:lvl1pPr>
          </a:lstStyle>
          <a:p>
            <a:r>
              <a:rPr lang="en-US" dirty="0"/>
              <a:t>Transition Title</a:t>
            </a:r>
          </a:p>
        </p:txBody>
      </p:sp>
    </p:spTree>
    <p:extLst>
      <p:ext uri="{BB962C8B-B14F-4D97-AF65-F5344CB8AC3E}">
        <p14:creationId xmlns:p14="http://schemas.microsoft.com/office/powerpoint/2010/main" val="481886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 Bar Layout">
    <p:spTree>
      <p:nvGrpSpPr>
        <p:cNvPr id="1" name=""/>
        <p:cNvGrpSpPr/>
        <p:nvPr/>
      </p:nvGrpSpPr>
      <p:grpSpPr>
        <a:xfrm>
          <a:off x="0" y="0"/>
          <a:ext cx="0" cy="0"/>
          <a:chOff x="0" y="0"/>
          <a:chExt cx="0" cy="0"/>
        </a:xfrm>
      </p:grpSpPr>
      <p:sp>
        <p:nvSpPr>
          <p:cNvPr id="11" name="Rectangle 10"/>
          <p:cNvSpPr/>
          <p:nvPr userDrawn="1"/>
        </p:nvSpPr>
        <p:spPr>
          <a:xfrm>
            <a:off x="0" y="4985997"/>
            <a:ext cx="9144000" cy="1638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46" tIns="34273" rIns="68546" bIns="34273" rtlCol="0" anchor="ctr"/>
          <a:lstStyle/>
          <a:p>
            <a:pPr algn="ctr"/>
            <a:endParaRPr lang="en-US" sz="1350" dirty="0">
              <a:latin typeface="Arial"/>
            </a:endParaRPr>
          </a:p>
        </p:txBody>
      </p:sp>
      <p:sp>
        <p:nvSpPr>
          <p:cNvPr id="14" name="TextBox 13"/>
          <p:cNvSpPr txBox="1"/>
          <p:nvPr userDrawn="1"/>
        </p:nvSpPr>
        <p:spPr>
          <a:xfrm>
            <a:off x="348075" y="4977800"/>
            <a:ext cx="2143788" cy="173090"/>
          </a:xfrm>
          <a:prstGeom prst="rect">
            <a:avLst/>
          </a:prstGeom>
          <a:noFill/>
        </p:spPr>
        <p:txBody>
          <a:bodyPr wrap="none" lIns="68546" tIns="34273" rIns="68546" bIns="34273" rtlCol="0">
            <a:spAutoFit/>
          </a:bodyPr>
          <a:lstStyle/>
          <a:p>
            <a:r>
              <a:rPr lang="en-US" sz="675" dirty="0">
                <a:solidFill>
                  <a:schemeClr val="bg1"/>
                </a:solidFill>
                <a:latin typeface="Arial"/>
              </a:rPr>
              <a:t>NATIONAL RENEWABLE ENERGY LABORATORY</a:t>
            </a:r>
          </a:p>
        </p:txBody>
      </p:sp>
      <p:sp>
        <p:nvSpPr>
          <p:cNvPr id="2" name="Title 1"/>
          <p:cNvSpPr>
            <a:spLocks noGrp="1"/>
          </p:cNvSpPr>
          <p:nvPr>
            <p:ph type="title" hasCustomPrompt="1"/>
          </p:nvPr>
        </p:nvSpPr>
        <p:spPr/>
        <p:txBody>
          <a:bodyPr/>
          <a:lstStyle>
            <a:lvl1pPr>
              <a:defRPr>
                <a:latin typeface="Calibri"/>
                <a:cs typeface="Calibri"/>
              </a:defRPr>
            </a:lvl1pPr>
          </a:lstStyle>
          <a:p>
            <a:r>
              <a:rPr lang="en-US" dirty="0"/>
              <a:t>CLICK TO EDIT MASTER TITLE STYLE</a:t>
            </a:r>
          </a:p>
        </p:txBody>
      </p:sp>
      <p:sp>
        <p:nvSpPr>
          <p:cNvPr id="3" name="Content Placeholder 2"/>
          <p:cNvSpPr>
            <a:spLocks noGrp="1"/>
          </p:cNvSpPr>
          <p:nvPr>
            <p:ph sz="half" idx="1"/>
          </p:nvPr>
        </p:nvSpPr>
        <p:spPr>
          <a:xfrm>
            <a:off x="457200" y="1428750"/>
            <a:ext cx="4038600" cy="3200400"/>
          </a:xfrm>
        </p:spPr>
        <p:txBody>
          <a:bodyPr/>
          <a:lstStyle>
            <a:lvl1pPr>
              <a:defRPr sz="1500" b="0" baseline="0">
                <a:solidFill>
                  <a:srgbClr val="353A3E"/>
                </a:solidFill>
                <a:latin typeface="Calibri"/>
                <a:cs typeface="Calibri"/>
              </a:defRPr>
            </a:lvl1pPr>
            <a:lvl2pPr>
              <a:buSzPct val="80000"/>
              <a:buFont typeface="Courier New" pitchFamily="49" charset="0"/>
              <a:buChar char="o"/>
              <a:defRPr lang="en-US" sz="1500" kern="1200" dirty="0" smtClean="0">
                <a:solidFill>
                  <a:srgbClr val="353A3E"/>
                </a:solidFill>
                <a:latin typeface="Calibri"/>
                <a:ea typeface="+mn-ea"/>
                <a:cs typeface="Calibri"/>
              </a:defRPr>
            </a:lvl2pPr>
            <a:lvl3pPr>
              <a:buFont typeface="Calibri" pitchFamily="34" charset="0"/>
              <a:buChar char="–"/>
              <a:defRPr sz="1350">
                <a:solidFill>
                  <a:srgbClr val="353A3E"/>
                </a:solidFill>
                <a:latin typeface="Calibri"/>
                <a:cs typeface="Calibri"/>
              </a:defRPr>
            </a:lvl3pPr>
            <a:lvl4pPr>
              <a:buFont typeface="Wingdings" pitchFamily="2" charset="2"/>
              <a:buChar char="§"/>
              <a:defRPr sz="1200">
                <a:solidFill>
                  <a:srgbClr val="353A3E"/>
                </a:solidFill>
                <a:latin typeface="Calibri"/>
                <a:cs typeface="Calibri"/>
              </a:defRPr>
            </a:lvl4pPr>
            <a:lvl5pPr>
              <a:defRPr sz="1050">
                <a:solidFill>
                  <a:srgbClr val="353A3E"/>
                </a:solidFill>
                <a:latin typeface="Calibri"/>
                <a:cs typeface="Calibri"/>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28750"/>
            <a:ext cx="4038600" cy="3200400"/>
          </a:xfrm>
        </p:spPr>
        <p:txBody>
          <a:bodyPr/>
          <a:lstStyle>
            <a:lvl1pPr>
              <a:defRPr sz="1500" b="0">
                <a:solidFill>
                  <a:srgbClr val="353A3E"/>
                </a:solidFill>
                <a:latin typeface="Calibri"/>
                <a:cs typeface="Calibri"/>
              </a:defRPr>
            </a:lvl1pPr>
            <a:lvl2pPr>
              <a:buSzPct val="80000"/>
              <a:buFont typeface="Courier New" pitchFamily="49" charset="0"/>
              <a:buChar char="o"/>
              <a:defRPr sz="1500">
                <a:solidFill>
                  <a:srgbClr val="353A3E"/>
                </a:solidFill>
                <a:latin typeface="Calibri"/>
                <a:cs typeface="Calibri"/>
              </a:defRPr>
            </a:lvl2pPr>
            <a:lvl3pPr>
              <a:buFont typeface="Calibri" pitchFamily="34" charset="0"/>
              <a:buChar char="–"/>
              <a:defRPr sz="1350">
                <a:solidFill>
                  <a:srgbClr val="353A3E"/>
                </a:solidFill>
                <a:latin typeface="Calibri"/>
                <a:cs typeface="Calibri"/>
              </a:defRPr>
            </a:lvl3pPr>
            <a:lvl4pPr>
              <a:buFont typeface="Wingdings" pitchFamily="2" charset="2"/>
              <a:buChar char="§"/>
              <a:defRPr sz="1200">
                <a:solidFill>
                  <a:srgbClr val="353A3E"/>
                </a:solidFill>
                <a:latin typeface="Calibri"/>
                <a:cs typeface="Calibri"/>
              </a:defRPr>
            </a:lvl4pPr>
            <a:lvl5pPr>
              <a:defRPr sz="1050">
                <a:solidFill>
                  <a:srgbClr val="353A3E"/>
                </a:solidFill>
                <a:latin typeface="Calibri"/>
                <a:cs typeface="Calibri"/>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971550"/>
            <a:ext cx="4038600" cy="342900"/>
          </a:xfrm>
        </p:spPr>
        <p:txBody>
          <a:bodyPr>
            <a:noAutofit/>
          </a:bodyPr>
          <a:lstStyle>
            <a:lvl1pPr>
              <a:buNone/>
              <a:defRPr sz="1500" b="0">
                <a:solidFill>
                  <a:srgbClr val="353A3E"/>
                </a:solidFill>
                <a:latin typeface="Calibri"/>
                <a:cs typeface="Calibri"/>
              </a:defRPr>
            </a:lvl1pPr>
          </a:lstStyle>
          <a:p>
            <a:pPr lvl="0"/>
            <a:r>
              <a:rPr lang="en-US"/>
              <a:t>Click to edit Master text styles</a:t>
            </a:r>
          </a:p>
        </p:txBody>
      </p:sp>
      <p:sp>
        <p:nvSpPr>
          <p:cNvPr id="8" name="Text Placeholder 8"/>
          <p:cNvSpPr>
            <a:spLocks noGrp="1"/>
          </p:cNvSpPr>
          <p:nvPr>
            <p:ph type="body" sz="quarter" idx="11"/>
          </p:nvPr>
        </p:nvSpPr>
        <p:spPr>
          <a:xfrm>
            <a:off x="4648200" y="971550"/>
            <a:ext cx="4038600" cy="342900"/>
          </a:xfrm>
        </p:spPr>
        <p:txBody>
          <a:bodyPr>
            <a:noAutofit/>
          </a:bodyPr>
          <a:lstStyle>
            <a:lvl1pPr>
              <a:buNone/>
              <a:defRPr sz="1500" b="0">
                <a:solidFill>
                  <a:srgbClr val="353A3E"/>
                </a:solidFill>
                <a:latin typeface="Calibri"/>
                <a:cs typeface="Calibri"/>
              </a:defRPr>
            </a:lvl1pPr>
          </a:lstStyle>
          <a:p>
            <a:pPr lvl="0"/>
            <a:r>
              <a:rPr lang="en-US"/>
              <a:t>Click to edit Master text styles</a:t>
            </a:r>
          </a:p>
        </p:txBody>
      </p:sp>
      <p:sp>
        <p:nvSpPr>
          <p:cNvPr id="12" name="TextBox 11"/>
          <p:cNvSpPr txBox="1"/>
          <p:nvPr userDrawn="1"/>
        </p:nvSpPr>
        <p:spPr>
          <a:xfrm>
            <a:off x="8498833" y="4991806"/>
            <a:ext cx="279243" cy="190501"/>
          </a:xfrm>
          <a:prstGeom prst="rect">
            <a:avLst/>
          </a:prstGeom>
          <a:noFill/>
        </p:spPr>
        <p:txBody>
          <a:bodyPr wrap="none" rtlCol="0">
            <a:spAutoFit/>
          </a:bodyPr>
          <a:lstStyle/>
          <a:p>
            <a:pPr algn="r"/>
            <a:fld id="{1EACFCF3-982C-4B40-877B-11AE90AD0EA1}" type="slidenum">
              <a:rPr lang="en-US" sz="638" smtClean="0">
                <a:solidFill>
                  <a:schemeClr val="bg1"/>
                </a:solidFill>
                <a:latin typeface="Calibri"/>
                <a:cs typeface="Calibri"/>
              </a:rPr>
              <a:t>‹#›</a:t>
            </a:fld>
            <a:endParaRPr lang="en-US" sz="638" dirty="0">
              <a:solidFill>
                <a:schemeClr val="bg1"/>
              </a:solidFill>
              <a:latin typeface="Calibri"/>
              <a:cs typeface="Calibri"/>
            </a:endParaRPr>
          </a:p>
        </p:txBody>
      </p:sp>
    </p:spTree>
    <p:extLst>
      <p:ext uri="{BB962C8B-B14F-4D97-AF65-F5344CB8AC3E}">
        <p14:creationId xmlns:p14="http://schemas.microsoft.com/office/powerpoint/2010/main" val="859461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Screen Shot 2017-03-06 at 3.55.17 PM.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9144000" cy="5142305"/>
          </a:xfrm>
          <a:prstGeom prst="rect">
            <a:avLst/>
          </a:prstGeom>
        </p:spPr>
      </p:pic>
      <p:sp>
        <p:nvSpPr>
          <p:cNvPr id="2" name="Title 1"/>
          <p:cNvSpPr>
            <a:spLocks noGrp="1"/>
          </p:cNvSpPr>
          <p:nvPr>
            <p:ph type="title" hasCustomPrompt="1"/>
          </p:nvPr>
        </p:nvSpPr>
        <p:spPr>
          <a:xfrm>
            <a:off x="1993901" y="745244"/>
            <a:ext cx="5102225" cy="652636"/>
          </a:xfrm>
        </p:spPr>
        <p:txBody>
          <a:bodyPr/>
          <a:lstStyle>
            <a:lvl1pPr algn="ctr">
              <a:defRPr>
                <a:solidFill>
                  <a:srgbClr val="353A3E"/>
                </a:solidFill>
              </a:defRPr>
            </a:lvl1pPr>
          </a:lstStyle>
          <a:p>
            <a:r>
              <a:rPr lang="en-US" dirty="0"/>
              <a:t>Thank you!</a:t>
            </a:r>
          </a:p>
        </p:txBody>
      </p:sp>
      <p:pic>
        <p:nvPicPr>
          <p:cNvPr id="5" name="Picture 4" descr="white-logo.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104925" y="4140246"/>
            <a:ext cx="2296996" cy="454521"/>
          </a:xfrm>
          <a:prstGeom prst="rect">
            <a:avLst/>
          </a:prstGeom>
        </p:spPr>
      </p:pic>
      <p:sp>
        <p:nvSpPr>
          <p:cNvPr id="7" name="TextBox 6"/>
          <p:cNvSpPr txBox="1"/>
          <p:nvPr userDrawn="1"/>
        </p:nvSpPr>
        <p:spPr>
          <a:xfrm>
            <a:off x="6016477" y="3597011"/>
            <a:ext cx="2296996" cy="300082"/>
          </a:xfrm>
          <a:prstGeom prst="rect">
            <a:avLst/>
          </a:prstGeom>
          <a:noFill/>
        </p:spPr>
        <p:txBody>
          <a:bodyPr wrap="square" rtlCol="0">
            <a:spAutoFit/>
          </a:bodyPr>
          <a:lstStyle/>
          <a:p>
            <a:r>
              <a:rPr lang="en-US" sz="1350" dirty="0">
                <a:solidFill>
                  <a:schemeClr val="bg1"/>
                </a:solidFill>
              </a:rPr>
              <a:t>www.nrel.gov</a:t>
            </a:r>
          </a:p>
        </p:txBody>
      </p:sp>
      <p:sp>
        <p:nvSpPr>
          <p:cNvPr id="8" name="Rectangle 7"/>
          <p:cNvSpPr/>
          <p:nvPr userDrawn="1"/>
        </p:nvSpPr>
        <p:spPr>
          <a:xfrm>
            <a:off x="84153" y="4898879"/>
            <a:ext cx="8989082" cy="207749"/>
          </a:xfrm>
          <a:prstGeom prst="rect">
            <a:avLst/>
          </a:prstGeom>
        </p:spPr>
        <p:txBody>
          <a:bodyPr wrap="square">
            <a:spAutoFit/>
          </a:bodyPr>
          <a:lstStyle/>
          <a:p>
            <a:pPr algn="ctr"/>
            <a:r>
              <a:rPr lang="en-US" sz="750" dirty="0">
                <a:solidFill>
                  <a:srgbClr val="FFFFFF"/>
                </a:solidFill>
              </a:rPr>
              <a:t>NREL is a national laboratory of the U.S. Department of Energy, Office of Energy Efficiency and Renewable Energy, operated by the Alliance for Sustainable Energy, LLC.</a:t>
            </a:r>
          </a:p>
        </p:txBody>
      </p:sp>
    </p:spTree>
    <p:extLst>
      <p:ext uri="{BB962C8B-B14F-4D97-AF65-F5344CB8AC3E}">
        <p14:creationId xmlns:p14="http://schemas.microsoft.com/office/powerpoint/2010/main" val="1788861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mp; Content - Bar Layout">
    <p:spTree>
      <p:nvGrpSpPr>
        <p:cNvPr id="1" name=""/>
        <p:cNvGrpSpPr/>
        <p:nvPr/>
      </p:nvGrpSpPr>
      <p:grpSpPr>
        <a:xfrm>
          <a:off x="0" y="0"/>
          <a:ext cx="0" cy="0"/>
          <a:chOff x="0" y="0"/>
          <a:chExt cx="0" cy="0"/>
        </a:xfrm>
      </p:grpSpPr>
      <p:sp>
        <p:nvSpPr>
          <p:cNvPr id="7" name="Rectangle 6"/>
          <p:cNvSpPr/>
          <p:nvPr userDrawn="1"/>
        </p:nvSpPr>
        <p:spPr>
          <a:xfrm>
            <a:off x="0" y="4985997"/>
            <a:ext cx="9144000" cy="1638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46" tIns="34273" rIns="68546" bIns="34273" rtlCol="0" anchor="ctr"/>
          <a:lstStyle/>
          <a:p>
            <a:pPr algn="ctr"/>
            <a:endParaRPr lang="en-US" sz="1350" dirty="0">
              <a:latin typeface="Arial"/>
            </a:endParaRPr>
          </a:p>
        </p:txBody>
      </p:sp>
      <p:sp>
        <p:nvSpPr>
          <p:cNvPr id="10" name="TextBox 9"/>
          <p:cNvSpPr txBox="1"/>
          <p:nvPr userDrawn="1"/>
        </p:nvSpPr>
        <p:spPr>
          <a:xfrm>
            <a:off x="348075" y="4977800"/>
            <a:ext cx="2143788" cy="173090"/>
          </a:xfrm>
          <a:prstGeom prst="rect">
            <a:avLst/>
          </a:prstGeom>
          <a:noFill/>
        </p:spPr>
        <p:txBody>
          <a:bodyPr wrap="none" lIns="68546" tIns="34273" rIns="68546" bIns="34273" rtlCol="0">
            <a:spAutoFit/>
          </a:bodyPr>
          <a:lstStyle/>
          <a:p>
            <a:r>
              <a:rPr lang="en-US" sz="675" dirty="0">
                <a:solidFill>
                  <a:schemeClr val="bg1"/>
                </a:solidFill>
                <a:latin typeface="Arial"/>
              </a:rPr>
              <a:t>NATIONAL RENEWABLE ENERGY LABORATORY</a:t>
            </a:r>
          </a:p>
        </p:txBody>
      </p:sp>
      <p:sp>
        <p:nvSpPr>
          <p:cNvPr id="3" name="Content Placeholder 2"/>
          <p:cNvSpPr>
            <a:spLocks noGrp="1"/>
          </p:cNvSpPr>
          <p:nvPr>
            <p:ph idx="1"/>
          </p:nvPr>
        </p:nvSpPr>
        <p:spPr/>
        <p:txBody>
          <a:bodyPr/>
          <a:lstStyle>
            <a:lvl1pPr>
              <a:defRPr sz="2100">
                <a:solidFill>
                  <a:schemeClr val="accent6">
                    <a:lumMod val="50000"/>
                  </a:schemeClr>
                </a:solidFill>
              </a:defRPr>
            </a:lvl1pPr>
            <a:lvl2pPr>
              <a:buSzPct val="80000"/>
              <a:buFont typeface="Courier New" pitchFamily="49" charset="0"/>
              <a:buChar char="o"/>
              <a:defRPr sz="1950">
                <a:solidFill>
                  <a:schemeClr val="accent6">
                    <a:lumMod val="50000"/>
                  </a:schemeClr>
                </a:solidFill>
              </a:defRPr>
            </a:lvl2pPr>
            <a:lvl3pPr>
              <a:buFont typeface="Calibri" pitchFamily="34" charset="0"/>
              <a:buChar char="–"/>
              <a:defRPr>
                <a:solidFill>
                  <a:schemeClr val="accent6">
                    <a:lumMod val="50000"/>
                  </a:schemeClr>
                </a:solidFill>
              </a:defRPr>
            </a:lvl3pPr>
            <a:lvl4pPr>
              <a:buFont typeface="Wingdings" pitchFamily="2" charset="2"/>
              <a:buChar char="§"/>
              <a:defRPr>
                <a:solidFill>
                  <a:schemeClr val="accent6">
                    <a:lumMod val="50000"/>
                  </a:schemeClr>
                </a:solidFill>
              </a:defRPr>
            </a:lvl4pPr>
            <a:lvl5pPr>
              <a:defRPr>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89154"/>
            <a:ext cx="8229600" cy="425196"/>
          </a:xfrm>
        </p:spPr>
        <p:txBody>
          <a:bodyPr>
            <a:normAutofit/>
          </a:bodyPr>
          <a:lstStyle>
            <a:lvl1pPr algn="l">
              <a:defRPr sz="2250">
                <a:solidFill>
                  <a:schemeClr val="tx1"/>
                </a:solidFill>
              </a:defRPr>
            </a:lvl1pPr>
          </a:lstStyle>
          <a:p>
            <a:r>
              <a:rPr lang="en-US"/>
              <a:t>Click to edit Master title style</a:t>
            </a:r>
            <a:endParaRPr lang="en-US" dirty="0"/>
          </a:p>
        </p:txBody>
      </p:sp>
      <p:sp>
        <p:nvSpPr>
          <p:cNvPr id="8" name="TextBox 7"/>
          <p:cNvSpPr txBox="1"/>
          <p:nvPr userDrawn="1"/>
        </p:nvSpPr>
        <p:spPr>
          <a:xfrm>
            <a:off x="8494024" y="4991806"/>
            <a:ext cx="284052" cy="190501"/>
          </a:xfrm>
          <a:prstGeom prst="rect">
            <a:avLst/>
          </a:prstGeom>
          <a:noFill/>
        </p:spPr>
        <p:txBody>
          <a:bodyPr wrap="none" rtlCol="0">
            <a:spAutoFit/>
          </a:bodyPr>
          <a:lstStyle/>
          <a:p>
            <a:pPr algn="r"/>
            <a:fld id="{1EACFCF3-982C-4B40-877B-11AE90AD0EA1}" type="slidenum">
              <a:rPr lang="en-US" sz="638" smtClean="0">
                <a:solidFill>
                  <a:schemeClr val="bg1"/>
                </a:solidFill>
                <a:latin typeface="Arial"/>
              </a:rPr>
              <a:t>‹#›</a:t>
            </a:fld>
            <a:endParaRPr lang="en-US" sz="638" dirty="0">
              <a:solidFill>
                <a:schemeClr val="bg1"/>
              </a:solidFill>
              <a:latin typeface="Arial"/>
            </a:endParaRPr>
          </a:p>
        </p:txBody>
      </p:sp>
    </p:spTree>
    <p:extLst>
      <p:ext uri="{BB962C8B-B14F-4D97-AF65-F5344CB8AC3E}">
        <p14:creationId xmlns:p14="http://schemas.microsoft.com/office/powerpoint/2010/main" val="181639732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Layout">
    <p:spTree>
      <p:nvGrpSpPr>
        <p:cNvPr id="1" name=""/>
        <p:cNvGrpSpPr/>
        <p:nvPr/>
      </p:nvGrpSpPr>
      <p:grpSpPr>
        <a:xfrm>
          <a:off x="0" y="0"/>
          <a:ext cx="0" cy="0"/>
          <a:chOff x="0" y="0"/>
          <a:chExt cx="0" cy="0"/>
        </a:xfrm>
      </p:grpSpPr>
      <p:sp>
        <p:nvSpPr>
          <p:cNvPr id="8" name="Rectangle 7"/>
          <p:cNvSpPr/>
          <p:nvPr userDrawn="1"/>
        </p:nvSpPr>
        <p:spPr>
          <a:xfrm>
            <a:off x="0" y="4985997"/>
            <a:ext cx="9144000" cy="1638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46" tIns="34273" rIns="68546" bIns="34273" rtlCol="0" anchor="ctr"/>
          <a:lstStyle/>
          <a:p>
            <a:pPr algn="ctr"/>
            <a:endParaRPr lang="en-US" sz="1350" dirty="0">
              <a:latin typeface="Arial"/>
            </a:endParaRPr>
          </a:p>
        </p:txBody>
      </p:sp>
      <p:sp>
        <p:nvSpPr>
          <p:cNvPr id="11" name="TextBox 10"/>
          <p:cNvSpPr txBox="1"/>
          <p:nvPr userDrawn="1"/>
        </p:nvSpPr>
        <p:spPr>
          <a:xfrm>
            <a:off x="348075" y="4977800"/>
            <a:ext cx="2143788" cy="173090"/>
          </a:xfrm>
          <a:prstGeom prst="rect">
            <a:avLst/>
          </a:prstGeom>
          <a:noFill/>
        </p:spPr>
        <p:txBody>
          <a:bodyPr wrap="none" lIns="68546" tIns="34273" rIns="68546" bIns="34273" rtlCol="0">
            <a:spAutoFit/>
          </a:bodyPr>
          <a:lstStyle/>
          <a:p>
            <a:r>
              <a:rPr lang="en-US" sz="675" dirty="0">
                <a:solidFill>
                  <a:schemeClr val="bg1"/>
                </a:solidFill>
                <a:latin typeface="Arial"/>
              </a:rPr>
              <a:t>NATIONAL RENEWABLE ENERGY LABORATORY</a:t>
            </a:r>
          </a:p>
        </p:txBody>
      </p:sp>
      <p:sp>
        <p:nvSpPr>
          <p:cNvPr id="2" name="Title 1"/>
          <p:cNvSpPr>
            <a:spLocks noGrp="1"/>
          </p:cNvSpPr>
          <p:nvPr>
            <p:ph type="title" hasCustomPrompt="1"/>
          </p:nvPr>
        </p:nvSpPr>
        <p:spPr>
          <a:xfrm>
            <a:off x="457200" y="1371600"/>
            <a:ext cx="8229600" cy="422672"/>
          </a:xfrm>
        </p:spPr>
        <p:txBody>
          <a:bodyPr/>
          <a:lstStyle>
            <a:lvl1pPr algn="ctr">
              <a:defRPr/>
            </a:lvl1pPr>
          </a:lstStyle>
          <a:p>
            <a:r>
              <a:rPr lang="en-US" dirty="0"/>
              <a:t>CLICK TO EDIT MASTER TITLE STYLE</a:t>
            </a:r>
          </a:p>
        </p:txBody>
      </p:sp>
      <p:sp>
        <p:nvSpPr>
          <p:cNvPr id="3" name="Rectangle 2"/>
          <p:cNvSpPr/>
          <p:nvPr userDrawn="1"/>
        </p:nvSpPr>
        <p:spPr>
          <a:xfrm>
            <a:off x="0" y="514350"/>
            <a:ext cx="914400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5" name="Text Placeholder 4"/>
          <p:cNvSpPr>
            <a:spLocks noGrp="1"/>
          </p:cNvSpPr>
          <p:nvPr>
            <p:ph type="body" sz="quarter" idx="10"/>
          </p:nvPr>
        </p:nvSpPr>
        <p:spPr>
          <a:xfrm>
            <a:off x="457200" y="1943100"/>
            <a:ext cx="8229600" cy="457200"/>
          </a:xfrm>
        </p:spPr>
        <p:txBody>
          <a:bodyPr>
            <a:normAutofit/>
          </a:bodyPr>
          <a:lstStyle>
            <a:lvl1pPr algn="ctr">
              <a:buNone/>
              <a:defRPr sz="1800">
                <a:solidFill>
                  <a:schemeClr val="accent6">
                    <a:lumMod val="50000"/>
                  </a:schemeClr>
                </a:solidFill>
              </a:defRPr>
            </a:lvl1pPr>
          </a:lstStyle>
          <a:p>
            <a:pPr lvl="0"/>
            <a:r>
              <a:rPr lang="en-US"/>
              <a:t>Click to edit Master text styles</a:t>
            </a:r>
          </a:p>
        </p:txBody>
      </p:sp>
      <p:sp>
        <p:nvSpPr>
          <p:cNvPr id="9" name="TextBox 8"/>
          <p:cNvSpPr txBox="1"/>
          <p:nvPr userDrawn="1"/>
        </p:nvSpPr>
        <p:spPr>
          <a:xfrm>
            <a:off x="8494024" y="4991806"/>
            <a:ext cx="284052" cy="190501"/>
          </a:xfrm>
          <a:prstGeom prst="rect">
            <a:avLst/>
          </a:prstGeom>
          <a:noFill/>
        </p:spPr>
        <p:txBody>
          <a:bodyPr wrap="none" rtlCol="0">
            <a:spAutoFit/>
          </a:bodyPr>
          <a:lstStyle/>
          <a:p>
            <a:pPr algn="r"/>
            <a:fld id="{1EACFCF3-982C-4B40-877B-11AE90AD0EA1}" type="slidenum">
              <a:rPr lang="en-US" sz="638" smtClean="0">
                <a:solidFill>
                  <a:schemeClr val="bg1"/>
                </a:solidFill>
                <a:latin typeface="Arial"/>
              </a:rPr>
              <a:t>‹#›</a:t>
            </a:fld>
            <a:endParaRPr lang="en-US" sz="638" dirty="0">
              <a:solidFill>
                <a:schemeClr val="bg1"/>
              </a:solidFill>
              <a:latin typeface="Arial"/>
            </a:endParaRPr>
          </a:p>
        </p:txBody>
      </p:sp>
    </p:spTree>
    <p:extLst>
      <p:ext uri="{BB962C8B-B14F-4D97-AF65-F5344CB8AC3E}">
        <p14:creationId xmlns:p14="http://schemas.microsoft.com/office/powerpoint/2010/main" val="4251096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Box 4"/>
          <p:cNvSpPr txBox="1"/>
          <p:nvPr userDrawn="1"/>
        </p:nvSpPr>
        <p:spPr>
          <a:xfrm>
            <a:off x="8494024" y="4991806"/>
            <a:ext cx="284052" cy="190501"/>
          </a:xfrm>
          <a:prstGeom prst="rect">
            <a:avLst/>
          </a:prstGeom>
          <a:noFill/>
        </p:spPr>
        <p:txBody>
          <a:bodyPr wrap="none" rtlCol="0">
            <a:spAutoFit/>
          </a:bodyPr>
          <a:lstStyle/>
          <a:p>
            <a:pPr algn="r"/>
            <a:fld id="{1EACFCF3-982C-4B40-877B-11AE90AD0EA1}" type="slidenum">
              <a:rPr lang="en-US" sz="638" smtClean="0">
                <a:solidFill>
                  <a:schemeClr val="bg1"/>
                </a:solidFill>
                <a:latin typeface="Arial"/>
              </a:rPr>
              <a:t>‹#›</a:t>
            </a:fld>
            <a:endParaRPr lang="en-US" sz="638" dirty="0">
              <a:solidFill>
                <a:schemeClr val="bg1"/>
              </a:solidFill>
              <a:latin typeface="Arial"/>
            </a:endParaRPr>
          </a:p>
        </p:txBody>
      </p:sp>
    </p:spTree>
    <p:extLst>
      <p:ext uri="{BB962C8B-B14F-4D97-AF65-F5344CB8AC3E}">
        <p14:creationId xmlns:p14="http://schemas.microsoft.com/office/powerpoint/2010/main" val="3954193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Title &amp; Content - Bar Layout">
    <p:spTree>
      <p:nvGrpSpPr>
        <p:cNvPr id="1" name=""/>
        <p:cNvGrpSpPr/>
        <p:nvPr/>
      </p:nvGrpSpPr>
      <p:grpSpPr>
        <a:xfrm>
          <a:off x="0" y="0"/>
          <a:ext cx="0" cy="0"/>
          <a:chOff x="0" y="0"/>
          <a:chExt cx="0" cy="0"/>
        </a:xfrm>
      </p:grpSpPr>
      <p:pic>
        <p:nvPicPr>
          <p:cNvPr id="10" name="Picture 9" descr="band.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9144000" cy="549302"/>
          </a:xfrm>
          <a:prstGeom prst="rect">
            <a:avLst/>
          </a:prstGeom>
        </p:spPr>
      </p:pic>
      <p:sp>
        <p:nvSpPr>
          <p:cNvPr id="3" name="Content Placeholder 2"/>
          <p:cNvSpPr>
            <a:spLocks noGrp="1"/>
          </p:cNvSpPr>
          <p:nvPr>
            <p:ph idx="1" hasCustomPrompt="1"/>
          </p:nvPr>
        </p:nvSpPr>
        <p:spPr/>
        <p:txBody>
          <a:bodyPr/>
          <a:lstStyle>
            <a:lvl1pPr>
              <a:defRPr sz="1650"/>
            </a:lvl1pPr>
            <a:lvl2pPr marL="556931" indent="-214205">
              <a:buSzPct val="80000"/>
              <a:buFont typeface="Arial"/>
              <a:buChar char="•"/>
              <a:defRPr sz="1500"/>
            </a:lvl2pPr>
            <a:lvl3pPr>
              <a:buFont typeface="Calibri" pitchFamily="34" charset="0"/>
              <a:buChar char="–"/>
              <a:defRPr sz="1350"/>
            </a:lvl3pPr>
            <a:lvl4pPr>
              <a:buFont typeface="Wingdings" pitchFamily="2" charset="2"/>
              <a:buChar cha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23090" y="4995334"/>
            <a:ext cx="9224818" cy="1638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46" tIns="34273" rIns="68546" bIns="34273" rtlCol="0" anchor="ctr"/>
          <a:lstStyle/>
          <a:p>
            <a:pPr algn="ctr"/>
            <a:endParaRPr lang="en-US" sz="1350" dirty="0">
              <a:latin typeface="Arial"/>
            </a:endParaRPr>
          </a:p>
        </p:txBody>
      </p:sp>
      <p:sp>
        <p:nvSpPr>
          <p:cNvPr id="8" name="TextBox 7"/>
          <p:cNvSpPr txBox="1"/>
          <p:nvPr userDrawn="1"/>
        </p:nvSpPr>
        <p:spPr>
          <a:xfrm>
            <a:off x="348075" y="4991806"/>
            <a:ext cx="2143788" cy="173090"/>
          </a:xfrm>
          <a:prstGeom prst="rect">
            <a:avLst/>
          </a:prstGeom>
          <a:noFill/>
        </p:spPr>
        <p:txBody>
          <a:bodyPr wrap="none" lIns="68546" tIns="34273" rIns="68546" bIns="34273" rtlCol="0">
            <a:spAutoFit/>
          </a:bodyPr>
          <a:lstStyle/>
          <a:p>
            <a:r>
              <a:rPr lang="en-US" sz="675" dirty="0">
                <a:solidFill>
                  <a:schemeClr val="bg1"/>
                </a:solidFill>
                <a:latin typeface="Arial"/>
              </a:rPr>
              <a:t>NATIONAL RENEWABLE ENERGY LABORATORY</a:t>
            </a:r>
          </a:p>
        </p:txBody>
      </p:sp>
      <p:sp>
        <p:nvSpPr>
          <p:cNvPr id="9" name="TextBox 8"/>
          <p:cNvSpPr txBox="1"/>
          <p:nvPr userDrawn="1"/>
        </p:nvSpPr>
        <p:spPr>
          <a:xfrm>
            <a:off x="8533848" y="4991806"/>
            <a:ext cx="244229" cy="173090"/>
          </a:xfrm>
          <a:prstGeom prst="rect">
            <a:avLst/>
          </a:prstGeom>
          <a:noFill/>
        </p:spPr>
        <p:txBody>
          <a:bodyPr wrap="none" lIns="68546" tIns="34273" rIns="68546" bIns="34273" rtlCol="0">
            <a:spAutoFit/>
          </a:bodyPr>
          <a:lstStyle/>
          <a:p>
            <a:pPr algn="r"/>
            <a:fld id="{1EACFCF3-982C-4B40-877B-11AE90AD0EA1}" type="slidenum">
              <a:rPr lang="en-US" sz="675" smtClean="0">
                <a:solidFill>
                  <a:schemeClr val="bg1"/>
                </a:solidFill>
                <a:latin typeface="Arial"/>
              </a:rPr>
              <a:t>‹#›</a:t>
            </a:fld>
            <a:endParaRPr lang="en-US" sz="675" dirty="0">
              <a:solidFill>
                <a:schemeClr val="bg1"/>
              </a:solidFill>
              <a:latin typeface="Arial"/>
            </a:endParaRPr>
          </a:p>
        </p:txBody>
      </p:sp>
    </p:spTree>
    <p:extLst>
      <p:ext uri="{BB962C8B-B14F-4D97-AF65-F5344CB8AC3E}">
        <p14:creationId xmlns:p14="http://schemas.microsoft.com/office/powerpoint/2010/main" val="171259061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0_Title &amp; Content - Bar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sz="1650"/>
            </a:lvl1pPr>
            <a:lvl2pPr marL="556931" indent="-214205">
              <a:buSzPct val="80000"/>
              <a:buFont typeface="Arial"/>
              <a:buChar char="•"/>
              <a:defRPr sz="1500"/>
            </a:lvl2pPr>
            <a:lvl3pPr>
              <a:buFont typeface="Calibri" pitchFamily="34" charset="0"/>
              <a:buChar char="–"/>
              <a:defRPr sz="1350"/>
            </a:lvl3pPr>
            <a:lvl4pPr>
              <a:buFont typeface="Wingdings" pitchFamily="2" charset="2"/>
              <a:buChar cha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23090" y="4995334"/>
            <a:ext cx="9224818" cy="1638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46" tIns="34273" rIns="68546" bIns="34273" rtlCol="0" anchor="ctr"/>
          <a:lstStyle/>
          <a:p>
            <a:pPr algn="ctr"/>
            <a:endParaRPr lang="en-US" sz="1350" dirty="0">
              <a:latin typeface="Arial"/>
            </a:endParaRPr>
          </a:p>
        </p:txBody>
      </p:sp>
      <p:sp>
        <p:nvSpPr>
          <p:cNvPr id="8" name="TextBox 7"/>
          <p:cNvSpPr txBox="1"/>
          <p:nvPr userDrawn="1"/>
        </p:nvSpPr>
        <p:spPr>
          <a:xfrm>
            <a:off x="348075" y="4991806"/>
            <a:ext cx="2143788" cy="173090"/>
          </a:xfrm>
          <a:prstGeom prst="rect">
            <a:avLst/>
          </a:prstGeom>
          <a:noFill/>
        </p:spPr>
        <p:txBody>
          <a:bodyPr wrap="none" lIns="68546" tIns="34273" rIns="68546" bIns="34273" rtlCol="0">
            <a:spAutoFit/>
          </a:bodyPr>
          <a:lstStyle/>
          <a:p>
            <a:r>
              <a:rPr lang="en-US" sz="675" dirty="0">
                <a:solidFill>
                  <a:schemeClr val="bg1"/>
                </a:solidFill>
                <a:latin typeface="Arial"/>
              </a:rPr>
              <a:t>NATIONAL RENEWABLE ENERGY LABORATORY</a:t>
            </a:r>
          </a:p>
        </p:txBody>
      </p:sp>
      <p:sp>
        <p:nvSpPr>
          <p:cNvPr id="9" name="TextBox 8"/>
          <p:cNvSpPr txBox="1"/>
          <p:nvPr userDrawn="1"/>
        </p:nvSpPr>
        <p:spPr>
          <a:xfrm>
            <a:off x="8533848" y="4991806"/>
            <a:ext cx="244229" cy="173090"/>
          </a:xfrm>
          <a:prstGeom prst="rect">
            <a:avLst/>
          </a:prstGeom>
          <a:noFill/>
        </p:spPr>
        <p:txBody>
          <a:bodyPr wrap="none" lIns="68546" tIns="34273" rIns="68546" bIns="34273" rtlCol="0">
            <a:spAutoFit/>
          </a:bodyPr>
          <a:lstStyle/>
          <a:p>
            <a:pPr algn="r"/>
            <a:fld id="{1EACFCF3-982C-4B40-877B-11AE90AD0EA1}" type="slidenum">
              <a:rPr lang="en-US" sz="675" smtClean="0">
                <a:solidFill>
                  <a:schemeClr val="bg1"/>
                </a:solidFill>
                <a:latin typeface="Arial"/>
              </a:rPr>
              <a:t>‹#›</a:t>
            </a:fld>
            <a:endParaRPr lang="en-US" sz="675" dirty="0">
              <a:solidFill>
                <a:schemeClr val="bg1"/>
              </a:solidFill>
              <a:latin typeface="Arial"/>
            </a:endParaRPr>
          </a:p>
        </p:txBody>
      </p:sp>
      <p:pic>
        <p:nvPicPr>
          <p:cNvPr id="10" name="Picture 9" descr="band.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9144000" cy="549302"/>
          </a:xfrm>
          <a:prstGeom prst="rect">
            <a:avLst/>
          </a:prstGeom>
        </p:spPr>
      </p:pic>
    </p:spTree>
    <p:extLst>
      <p:ext uri="{BB962C8B-B14F-4D97-AF65-F5344CB8AC3E}">
        <p14:creationId xmlns:p14="http://schemas.microsoft.com/office/powerpoint/2010/main" val="130057122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mp; Content - Bar Layout">
    <p:spTree>
      <p:nvGrpSpPr>
        <p:cNvPr id="1" name=""/>
        <p:cNvGrpSpPr/>
        <p:nvPr/>
      </p:nvGrpSpPr>
      <p:grpSpPr>
        <a:xfrm>
          <a:off x="0" y="0"/>
          <a:ext cx="0" cy="0"/>
          <a:chOff x="0" y="0"/>
          <a:chExt cx="0" cy="0"/>
        </a:xfrm>
      </p:grpSpPr>
      <p:pic>
        <p:nvPicPr>
          <p:cNvPr id="7" name="Picture 6" descr="band.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9144000" cy="549302"/>
          </a:xfrm>
          <a:prstGeom prst="rect">
            <a:avLst/>
          </a:prstGeom>
        </p:spPr>
      </p:pic>
      <p:sp>
        <p:nvSpPr>
          <p:cNvPr id="8" name="Rectangle 7"/>
          <p:cNvSpPr/>
          <p:nvPr userDrawn="1"/>
        </p:nvSpPr>
        <p:spPr>
          <a:xfrm>
            <a:off x="0" y="4985997"/>
            <a:ext cx="9144000" cy="1638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46" tIns="34273" rIns="68546" bIns="34273" rtlCol="0" anchor="ctr"/>
          <a:lstStyle/>
          <a:p>
            <a:pPr algn="ctr"/>
            <a:endParaRPr lang="en-US" sz="1350" dirty="0">
              <a:latin typeface="Arial"/>
            </a:endParaRPr>
          </a:p>
        </p:txBody>
      </p:sp>
      <p:sp>
        <p:nvSpPr>
          <p:cNvPr id="11" name="TextBox 10"/>
          <p:cNvSpPr txBox="1"/>
          <p:nvPr userDrawn="1"/>
        </p:nvSpPr>
        <p:spPr>
          <a:xfrm>
            <a:off x="348075" y="4977800"/>
            <a:ext cx="2143788" cy="173090"/>
          </a:xfrm>
          <a:prstGeom prst="rect">
            <a:avLst/>
          </a:prstGeom>
          <a:noFill/>
        </p:spPr>
        <p:txBody>
          <a:bodyPr wrap="none" lIns="68546" tIns="34273" rIns="68546" bIns="34273" rtlCol="0">
            <a:spAutoFit/>
          </a:bodyPr>
          <a:lstStyle/>
          <a:p>
            <a:r>
              <a:rPr lang="en-US" sz="675" dirty="0">
                <a:solidFill>
                  <a:schemeClr val="bg1"/>
                </a:solidFill>
                <a:latin typeface="Arial"/>
              </a:rPr>
              <a:t>NATIONAL RENEWABLE ENERGY LABORATORY</a:t>
            </a:r>
          </a:p>
        </p:txBody>
      </p:sp>
      <p:sp>
        <p:nvSpPr>
          <p:cNvPr id="2" name="Title 1"/>
          <p:cNvSpPr>
            <a:spLocks noGrp="1"/>
          </p:cNvSpPr>
          <p:nvPr>
            <p:ph type="title" hasCustomPrompt="1"/>
          </p:nvPr>
        </p:nvSpPr>
        <p:spPr>
          <a:xfrm>
            <a:off x="457200" y="71677"/>
            <a:ext cx="8229600" cy="425196"/>
          </a:xfrm>
        </p:spPr>
        <p:txBody>
          <a:bodyPr>
            <a:normAutofit/>
          </a:bodyPr>
          <a:lstStyle>
            <a:lvl1pPr algn="l">
              <a:defRPr sz="2100">
                <a:solidFill>
                  <a:schemeClr val="bg1"/>
                </a:solidFill>
                <a:latin typeface="Calibri"/>
                <a:cs typeface="Calibri"/>
              </a:defRPr>
            </a:lvl1pPr>
          </a:lstStyle>
          <a:p>
            <a:r>
              <a:rPr lang="en-US" dirty="0"/>
              <a:t>CLICK TO EDIT MASTER TITLE STYLE</a:t>
            </a:r>
          </a:p>
        </p:txBody>
      </p:sp>
      <p:sp>
        <p:nvSpPr>
          <p:cNvPr id="9" name="TextBox 8"/>
          <p:cNvSpPr txBox="1"/>
          <p:nvPr userDrawn="1"/>
        </p:nvSpPr>
        <p:spPr>
          <a:xfrm>
            <a:off x="8494024" y="4991806"/>
            <a:ext cx="284052" cy="190501"/>
          </a:xfrm>
          <a:prstGeom prst="rect">
            <a:avLst/>
          </a:prstGeom>
          <a:noFill/>
        </p:spPr>
        <p:txBody>
          <a:bodyPr wrap="none" rtlCol="0">
            <a:spAutoFit/>
          </a:bodyPr>
          <a:lstStyle/>
          <a:p>
            <a:pPr algn="r"/>
            <a:fld id="{1EACFCF3-982C-4B40-877B-11AE90AD0EA1}" type="slidenum">
              <a:rPr lang="en-US" sz="638" smtClean="0">
                <a:solidFill>
                  <a:schemeClr val="bg1"/>
                </a:solidFill>
                <a:latin typeface="Arial"/>
              </a:rPr>
              <a:t>‹#›</a:t>
            </a:fld>
            <a:endParaRPr lang="en-US" sz="638" dirty="0">
              <a:solidFill>
                <a:schemeClr val="bg1"/>
              </a:solidFill>
              <a:latin typeface="Arial"/>
            </a:endParaRPr>
          </a:p>
        </p:txBody>
      </p:sp>
    </p:spTree>
    <p:extLst>
      <p:ext uri="{BB962C8B-B14F-4D97-AF65-F5344CB8AC3E}">
        <p14:creationId xmlns:p14="http://schemas.microsoft.com/office/powerpoint/2010/main" val="275066081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6949"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2" name="Rectangle 11"/>
          <p:cNvSpPr/>
          <p:nvPr userDrawn="1"/>
        </p:nvSpPr>
        <p:spPr>
          <a:xfrm>
            <a:off x="467454" y="-1"/>
            <a:ext cx="2443102" cy="10923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827" y="275515"/>
            <a:ext cx="1893428" cy="503506"/>
          </a:xfrm>
          <a:prstGeom prst="rect">
            <a:avLst/>
          </a:prstGeom>
        </p:spPr>
      </p:pic>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spTree>
    <p:extLst>
      <p:ext uri="{BB962C8B-B14F-4D97-AF65-F5344CB8AC3E}">
        <p14:creationId xmlns:p14="http://schemas.microsoft.com/office/powerpoint/2010/main" val="139333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2" name="Picture 1" descr="iStock-505476426_FlareFre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5112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2" name="Rectangle 11"/>
          <p:cNvSpPr/>
          <p:nvPr userDrawn="1"/>
        </p:nvSpPr>
        <p:spPr>
          <a:xfrm>
            <a:off x="467454" y="-1"/>
            <a:ext cx="2443102" cy="10923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827" y="275515"/>
            <a:ext cx="1893428" cy="503506"/>
          </a:xfrm>
          <a:prstGeom prst="rect">
            <a:avLst/>
          </a:prstGeom>
        </p:spPr>
      </p:pic>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spTree>
    <p:extLst>
      <p:ext uri="{BB962C8B-B14F-4D97-AF65-F5344CB8AC3E}">
        <p14:creationId xmlns:p14="http://schemas.microsoft.com/office/powerpoint/2010/main" val="200339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199" y="1"/>
            <a:ext cx="8236857" cy="776514"/>
          </a:xfrm>
        </p:spPr>
        <p:txBody>
          <a:bodyPr/>
          <a:lstStyle/>
          <a:p>
            <a:r>
              <a:rPr lang="en-US"/>
              <a:t>Simple Slide</a:t>
            </a:r>
          </a:p>
        </p:txBody>
      </p:sp>
      <p:sp>
        <p:nvSpPr>
          <p:cNvPr id="5" name="TextBox 4"/>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485009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0" y="1371600"/>
            <a:ext cx="8120063" cy="3375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374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0"/>
            <a:ext cx="5936343" cy="907143"/>
          </a:xfrm>
        </p:spPr>
        <p:txBody>
          <a:bodyPr/>
          <a:lstStyle/>
          <a:p>
            <a:r>
              <a:rPr lang="en-US"/>
              <a:t>Simple Slide</a:t>
            </a:r>
          </a:p>
        </p:txBody>
      </p:sp>
      <p:sp>
        <p:nvSpPr>
          <p:cNvPr id="9" name="Text Placeholder 8"/>
          <p:cNvSpPr>
            <a:spLocks noGrp="1"/>
          </p:cNvSpPr>
          <p:nvPr>
            <p:ph type="body" sz="quarter" idx="10"/>
          </p:nvPr>
        </p:nvSpPr>
        <p:spPr>
          <a:xfrm>
            <a:off x="457200" y="1124857"/>
            <a:ext cx="8120063" cy="3621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2540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7857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2" r:id="rId3"/>
    <p:sldLayoutId id="2147483651" r:id="rId4"/>
    <p:sldLayoutId id="2147483650"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6" r:id="rId18"/>
    <p:sldLayoutId id="2147483667" r:id="rId19"/>
    <p:sldLayoutId id="2147483665" r:id="rId20"/>
    <p:sldLayoutId id="2147483668" r:id="rId21"/>
    <p:sldLayoutId id="2147483669" r:id="rId22"/>
    <p:sldLayoutId id="2147483670" r:id="rId23"/>
    <p:sldLayoutId id="2147483671" r:id="rId24"/>
    <p:sldLayoutId id="2147483672" r:id="rId25"/>
    <p:sldLayoutId id="2147483673" r:id="rId26"/>
  </p:sldLayoutIdLst>
  <p:txStyles>
    <p:title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2708"/>
            <a:ext cx="8229600" cy="4226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028700"/>
            <a:ext cx="8229600"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9093869"/>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ftr="0" dt="0"/>
  <p:txStyles>
    <p:titleStyle>
      <a:lvl1pPr algn="l" defTabSz="685800" rtl="0" eaLnBrk="1" latinLnBrk="0" hangingPunct="1">
        <a:spcBef>
          <a:spcPct val="0"/>
        </a:spcBef>
        <a:buNone/>
        <a:defRPr sz="2250" b="0" kern="1200">
          <a:solidFill>
            <a:schemeClr val="tx1"/>
          </a:solidFill>
          <a:latin typeface="Calibri"/>
          <a:ea typeface="+mj-ea"/>
          <a:cs typeface="Calibri"/>
        </a:defRPr>
      </a:lvl1pPr>
    </p:titleStyle>
    <p:bodyStyle>
      <a:lvl1pPr marL="257175" indent="-257175" algn="l" defTabSz="685800" rtl="0" eaLnBrk="1" latinLnBrk="0" hangingPunct="1">
        <a:spcBef>
          <a:spcPct val="20000"/>
        </a:spcBef>
        <a:buFont typeface="Arial" pitchFamily="34" charset="0"/>
        <a:buChar char="•"/>
        <a:defRPr sz="2100" b="0" kern="1200">
          <a:solidFill>
            <a:schemeClr val="accent6">
              <a:lumMod val="50000"/>
            </a:schemeClr>
          </a:solidFill>
          <a:latin typeface="Calibri"/>
          <a:ea typeface="+mn-ea"/>
          <a:cs typeface="Calibri"/>
        </a:defRPr>
      </a:lvl1pPr>
      <a:lvl2pPr marL="557213" indent="-214313" algn="l" defTabSz="685800" rtl="0" eaLnBrk="1" latinLnBrk="0" hangingPunct="1">
        <a:spcBef>
          <a:spcPct val="20000"/>
        </a:spcBef>
        <a:buFont typeface="Arial" pitchFamily="34" charset="0"/>
        <a:buChar char="–"/>
        <a:defRPr sz="1950" kern="1200">
          <a:solidFill>
            <a:schemeClr val="accent6">
              <a:lumMod val="50000"/>
            </a:schemeClr>
          </a:solidFill>
          <a:latin typeface="Calibri"/>
          <a:ea typeface="+mn-ea"/>
          <a:cs typeface="Calibri"/>
        </a:defRPr>
      </a:lvl2pPr>
      <a:lvl3pPr marL="857250" indent="-171450" algn="l" defTabSz="685800" rtl="0" eaLnBrk="1" latinLnBrk="0" hangingPunct="1">
        <a:spcBef>
          <a:spcPct val="20000"/>
        </a:spcBef>
        <a:buFont typeface="Arial" pitchFamily="34" charset="0"/>
        <a:buChar char="•"/>
        <a:defRPr sz="1800" kern="1200">
          <a:solidFill>
            <a:schemeClr val="accent6">
              <a:lumMod val="50000"/>
            </a:schemeClr>
          </a:solidFill>
          <a:latin typeface="Calibri"/>
          <a:ea typeface="+mn-ea"/>
          <a:cs typeface="Calibri"/>
        </a:defRPr>
      </a:lvl3pPr>
      <a:lvl4pPr marL="1200150" indent="-171450" algn="l" defTabSz="685800" rtl="0" eaLnBrk="1" latinLnBrk="0" hangingPunct="1">
        <a:spcBef>
          <a:spcPct val="20000"/>
        </a:spcBef>
        <a:buFont typeface="Arial" pitchFamily="34" charset="0"/>
        <a:buChar char="–"/>
        <a:defRPr sz="1500" kern="1200">
          <a:solidFill>
            <a:schemeClr val="accent6">
              <a:lumMod val="50000"/>
            </a:schemeClr>
          </a:solidFill>
          <a:latin typeface="Calibri"/>
          <a:ea typeface="+mn-ea"/>
          <a:cs typeface="Calibri"/>
        </a:defRPr>
      </a:lvl4pPr>
      <a:lvl5pPr marL="1543050" indent="-171450" algn="l" defTabSz="685800" rtl="0" eaLnBrk="1" latinLnBrk="0" hangingPunct="1">
        <a:spcBef>
          <a:spcPct val="20000"/>
        </a:spcBef>
        <a:buFont typeface="Arial" pitchFamily="34" charset="0"/>
        <a:buChar char="»"/>
        <a:defRPr sz="1500" kern="1200">
          <a:solidFill>
            <a:schemeClr val="accent6">
              <a:lumMod val="50000"/>
            </a:schemeClr>
          </a:solidFill>
          <a:latin typeface="Calibri"/>
          <a:ea typeface="+mn-ea"/>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hyperlink" Target="http://nsrdb.nrel.gov/" TargetMode="Externa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tiff"/><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Sunlight is Free: How Atmospheric Scientists help Harness it</a:t>
            </a:r>
          </a:p>
        </p:txBody>
      </p:sp>
      <p:sp>
        <p:nvSpPr>
          <p:cNvPr id="5" name="Text Placeholder 4"/>
          <p:cNvSpPr>
            <a:spLocks noGrp="1"/>
          </p:cNvSpPr>
          <p:nvPr>
            <p:ph type="body" sz="quarter" idx="11"/>
          </p:nvPr>
        </p:nvSpPr>
        <p:spPr/>
        <p:txBody>
          <a:bodyPr/>
          <a:lstStyle/>
          <a:p>
            <a:r>
              <a:rPr lang="en-US" dirty="0"/>
              <a:t>Manajit Sengupta	</a:t>
            </a:r>
          </a:p>
          <a:p>
            <a:r>
              <a:rPr lang="en-US" dirty="0"/>
              <a:t>University of Washington, Seattle, WA</a:t>
            </a:r>
          </a:p>
          <a:p>
            <a:r>
              <a:rPr lang="en-US" dirty="0"/>
              <a:t>July 14</a:t>
            </a:r>
            <a:r>
              <a:rPr lang="en-US" baseline="30000" dirty="0"/>
              <a:t>th</a:t>
            </a:r>
            <a:r>
              <a:rPr lang="en-US" dirty="0"/>
              <a:t>, 2018</a:t>
            </a:r>
          </a:p>
        </p:txBody>
      </p:sp>
      <p:pic>
        <p:nvPicPr>
          <p:cNvPr id="2" name="Picture 1">
            <a:extLst>
              <a:ext uri="{FF2B5EF4-FFF2-40B4-BE49-F238E27FC236}">
                <a16:creationId xmlns:a16="http://schemas.microsoft.com/office/drawing/2014/main" id="{79DB31FA-6457-D84F-9582-98FE8A6B228D}"/>
              </a:ext>
            </a:extLst>
          </p:cNvPr>
          <p:cNvPicPr>
            <a:picLocks noChangeAspect="1"/>
          </p:cNvPicPr>
          <p:nvPr/>
        </p:nvPicPr>
        <p:blipFill>
          <a:blip r:embed="rId2"/>
          <a:stretch>
            <a:fillRect/>
          </a:stretch>
        </p:blipFill>
        <p:spPr>
          <a:xfrm>
            <a:off x="110612" y="1252017"/>
            <a:ext cx="3620399" cy="2715299"/>
          </a:xfrm>
          <a:prstGeom prst="rect">
            <a:avLst/>
          </a:prstGeom>
        </p:spPr>
      </p:pic>
    </p:spTree>
    <p:extLst>
      <p:ext uri="{BB962C8B-B14F-4D97-AF65-F5344CB8AC3E}">
        <p14:creationId xmlns:p14="http://schemas.microsoft.com/office/powerpoint/2010/main" val="3416941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Modeling Solar Radiation</a:t>
            </a:r>
          </a:p>
        </p:txBody>
      </p:sp>
      <p:sp>
        <p:nvSpPr>
          <p:cNvPr id="3" name="Text Placeholder 2"/>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258421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B9BE-739A-764A-A396-A08EA4B072F1}"/>
              </a:ext>
            </a:extLst>
          </p:cNvPr>
          <p:cNvSpPr>
            <a:spLocks noGrp="1"/>
          </p:cNvSpPr>
          <p:nvPr>
            <p:ph type="title"/>
          </p:nvPr>
        </p:nvSpPr>
        <p:spPr/>
        <p:txBody>
          <a:bodyPr/>
          <a:lstStyle/>
          <a:p>
            <a:r>
              <a:rPr lang="en-US" dirty="0"/>
              <a:t>The National Solar Radiation Data Base</a:t>
            </a:r>
          </a:p>
        </p:txBody>
      </p:sp>
      <p:grpSp>
        <p:nvGrpSpPr>
          <p:cNvPr id="18" name="Group 17">
            <a:extLst>
              <a:ext uri="{FF2B5EF4-FFF2-40B4-BE49-F238E27FC236}">
                <a16:creationId xmlns:a16="http://schemas.microsoft.com/office/drawing/2014/main" id="{AB42D4F5-86D2-2840-8F2A-2365572CFF3D}"/>
              </a:ext>
            </a:extLst>
          </p:cNvPr>
          <p:cNvGrpSpPr/>
          <p:nvPr/>
        </p:nvGrpSpPr>
        <p:grpSpPr>
          <a:xfrm>
            <a:off x="516192" y="912045"/>
            <a:ext cx="7359447" cy="4200950"/>
            <a:chOff x="-3810" y="876989"/>
            <a:chExt cx="9147810" cy="6013301"/>
          </a:xfrm>
        </p:grpSpPr>
        <p:pic>
          <p:nvPicPr>
            <p:cNvPr id="19" name="Picture 18" descr="NSRDB_Map_w61-90.tiff">
              <a:extLst>
                <a:ext uri="{FF2B5EF4-FFF2-40B4-BE49-F238E27FC236}">
                  <a16:creationId xmlns:a16="http://schemas.microsoft.com/office/drawing/2014/main" id="{580CE0B5-58C9-A14D-8B5F-69FD33BE0D03}"/>
                </a:ext>
              </a:extLst>
            </p:cNvPr>
            <p:cNvPicPr>
              <a:picLocks noChangeAspect="1"/>
            </p:cNvPicPr>
            <p:nvPr/>
          </p:nvPicPr>
          <p:blipFill>
            <a:blip r:embed="rId2" cstate="email">
              <a:lum bright="-2000" contrast="4000"/>
              <a:extLst>
                <a:ext uri="{28A0092B-C50C-407E-A947-70E740481C1C}">
                  <a14:useLocalDpi xmlns:a14="http://schemas.microsoft.com/office/drawing/2010/main"/>
                </a:ext>
              </a:extLst>
            </a:blip>
            <a:stretch>
              <a:fillRect/>
            </a:stretch>
          </p:blipFill>
          <p:spPr>
            <a:xfrm>
              <a:off x="4708353" y="924896"/>
              <a:ext cx="2183475" cy="1644499"/>
            </a:xfrm>
            <a:prstGeom prst="rect">
              <a:avLst/>
            </a:prstGeom>
            <a:effectLst>
              <a:outerShdw blurRad="50800" dist="63500" dir="2700000">
                <a:srgbClr val="000000">
                  <a:alpha val="43000"/>
                </a:srgbClr>
              </a:outerShdw>
            </a:effectLst>
          </p:spPr>
        </p:pic>
        <p:pic>
          <p:nvPicPr>
            <p:cNvPr id="20" name="Picture 19" descr="NSRDB_61-90_Stn_Map.tiff">
              <a:extLst>
                <a:ext uri="{FF2B5EF4-FFF2-40B4-BE49-F238E27FC236}">
                  <a16:creationId xmlns:a16="http://schemas.microsoft.com/office/drawing/2014/main" id="{0BE34C4F-9649-C84F-AB12-A7EEAFCC4205}"/>
                </a:ext>
              </a:extLst>
            </p:cNvPr>
            <p:cNvPicPr>
              <a:picLocks noChangeAspect="1"/>
            </p:cNvPicPr>
            <p:nvPr/>
          </p:nvPicPr>
          <p:blipFill>
            <a:blip r:embed="rId3" cstate="email">
              <a:lum bright="-4000" contrast="4000"/>
              <a:extLst>
                <a:ext uri="{28A0092B-C50C-407E-A947-70E740481C1C}">
                  <a14:useLocalDpi xmlns:a14="http://schemas.microsoft.com/office/drawing/2010/main"/>
                </a:ext>
              </a:extLst>
            </a:blip>
            <a:stretch>
              <a:fillRect/>
            </a:stretch>
          </p:blipFill>
          <p:spPr>
            <a:xfrm>
              <a:off x="2323767" y="906476"/>
              <a:ext cx="2339657" cy="1690894"/>
            </a:xfrm>
            <a:prstGeom prst="rect">
              <a:avLst/>
            </a:prstGeom>
            <a:effectLst>
              <a:outerShdw blurRad="50800" dist="63500" dir="2700000">
                <a:srgbClr val="000000">
                  <a:alpha val="43000"/>
                </a:srgbClr>
              </a:outerShdw>
            </a:effectLst>
          </p:spPr>
        </p:pic>
        <p:grpSp>
          <p:nvGrpSpPr>
            <p:cNvPr id="21" name="Group 20">
              <a:extLst>
                <a:ext uri="{FF2B5EF4-FFF2-40B4-BE49-F238E27FC236}">
                  <a16:creationId xmlns:a16="http://schemas.microsoft.com/office/drawing/2014/main" id="{74CBC06A-E61A-F549-8A04-93078954CBF4}"/>
                </a:ext>
              </a:extLst>
            </p:cNvPr>
            <p:cNvGrpSpPr/>
            <p:nvPr/>
          </p:nvGrpSpPr>
          <p:grpSpPr>
            <a:xfrm>
              <a:off x="-3810" y="876989"/>
              <a:ext cx="9147810" cy="6013301"/>
              <a:chOff x="-3810" y="876989"/>
              <a:chExt cx="9147810" cy="6013301"/>
            </a:xfrm>
          </p:grpSpPr>
          <p:pic>
            <p:nvPicPr>
              <p:cNvPr id="22" name="Picture 21" descr="A close up of a map&#10;&#10;Description generated with very high confidence">
                <a:extLst>
                  <a:ext uri="{FF2B5EF4-FFF2-40B4-BE49-F238E27FC236}">
                    <a16:creationId xmlns:a16="http://schemas.microsoft.com/office/drawing/2014/main" id="{66DA0197-F922-2B42-ABA1-E5087FE96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72" y="3350717"/>
                <a:ext cx="4667234" cy="3020298"/>
              </a:xfrm>
              <a:prstGeom prst="rect">
                <a:avLst/>
              </a:prstGeom>
            </p:spPr>
          </p:pic>
          <p:pic>
            <p:nvPicPr>
              <p:cNvPr id="23" name="Picture 22" descr="NewNOAA Ntwk Stn Map.jpg">
                <a:extLst>
                  <a:ext uri="{FF2B5EF4-FFF2-40B4-BE49-F238E27FC236}">
                    <a16:creationId xmlns:a16="http://schemas.microsoft.com/office/drawing/2014/main" id="{FE42080A-7642-A64A-97F0-2603579C0F30}"/>
                  </a:ext>
                </a:extLst>
              </p:cNvPr>
              <p:cNvPicPr>
                <a:picLocks noChangeAspect="1"/>
              </p:cNvPicPr>
              <p:nvPr/>
            </p:nvPicPr>
            <p:blipFill>
              <a:blip r:embed="rId5" cstate="email">
                <a:lum bright="-4000" contrast="4000"/>
                <a:extLst>
                  <a:ext uri="{28A0092B-C50C-407E-A947-70E740481C1C}">
                    <a14:useLocalDpi xmlns:a14="http://schemas.microsoft.com/office/drawing/2010/main"/>
                  </a:ext>
                </a:extLst>
              </a:blip>
              <a:stretch>
                <a:fillRect/>
              </a:stretch>
            </p:blipFill>
            <p:spPr>
              <a:xfrm>
                <a:off x="-3810" y="889000"/>
                <a:ext cx="2327577" cy="1716294"/>
              </a:xfrm>
              <a:prstGeom prst="rect">
                <a:avLst/>
              </a:prstGeom>
              <a:effectLst>
                <a:outerShdw blurRad="50800" dist="63500" dir="2700000">
                  <a:srgbClr val="000000">
                    <a:alpha val="43000"/>
                  </a:srgbClr>
                </a:outerShdw>
              </a:effectLst>
            </p:spPr>
          </p:pic>
          <p:sp>
            <p:nvSpPr>
              <p:cNvPr id="24" name="TextBox 23">
                <a:extLst>
                  <a:ext uri="{FF2B5EF4-FFF2-40B4-BE49-F238E27FC236}">
                    <a16:creationId xmlns:a16="http://schemas.microsoft.com/office/drawing/2014/main" id="{F25E73F3-6BAC-3646-ADF6-B85A19D8E785}"/>
                  </a:ext>
                </a:extLst>
              </p:cNvPr>
              <p:cNvSpPr txBox="1">
                <a:spLocks noChangeArrowheads="1"/>
              </p:cNvSpPr>
              <p:nvPr/>
            </p:nvSpPr>
            <p:spPr bwMode="auto">
              <a:xfrm>
                <a:off x="81380" y="2755517"/>
                <a:ext cx="2157195" cy="793001"/>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tabLst>
                    <a:tab pos="2398713" algn="l"/>
                  </a:tabLst>
                </a:pPr>
                <a:r>
                  <a:rPr lang="en-US" sz="1000" dirty="0">
                    <a:solidFill>
                      <a:srgbClr val="000C14"/>
                    </a:solidFill>
                    <a:latin typeface="Calibri"/>
                    <a:ea typeface="ＭＳ Ｐゴシック" pitchFamily="-107" charset="-128"/>
                    <a:cs typeface="Calibri"/>
                  </a:rPr>
                  <a:t>248 weather stations with 26 </a:t>
                </a:r>
                <a:r>
                  <a:rPr lang="en-US" sz="1000" b="1" i="1" dirty="0">
                    <a:solidFill>
                      <a:srgbClr val="000C14"/>
                    </a:solidFill>
                    <a:latin typeface="Calibri"/>
                    <a:ea typeface="ＭＳ Ｐゴシック" pitchFamily="-107" charset="-128"/>
                    <a:cs typeface="Calibri"/>
                  </a:rPr>
                  <a:t>Solar measurement </a:t>
                </a:r>
                <a:r>
                  <a:rPr lang="en-US" sz="1000" dirty="0">
                    <a:solidFill>
                      <a:srgbClr val="000C14"/>
                    </a:solidFill>
                    <a:latin typeface="Calibri"/>
                    <a:ea typeface="ＭＳ Ｐゴシック" pitchFamily="-107" charset="-128"/>
                    <a:cs typeface="Calibri"/>
                  </a:rPr>
                  <a:t>stations </a:t>
                </a:r>
                <a:r>
                  <a:rPr lang="en-US" sz="1000" dirty="0">
                    <a:solidFill>
                      <a:prstClr val="black"/>
                    </a:solidFill>
                    <a:ea typeface="ＭＳ Ｐゴシック" pitchFamily="-107" charset="-128"/>
                    <a:cs typeface="Calibri"/>
                  </a:rPr>
                  <a:t>[ERDA, NOAA, 1979]</a:t>
                </a:r>
              </a:p>
            </p:txBody>
          </p:sp>
          <p:sp>
            <p:nvSpPr>
              <p:cNvPr id="25" name="TextBox 24">
                <a:extLst>
                  <a:ext uri="{FF2B5EF4-FFF2-40B4-BE49-F238E27FC236}">
                    <a16:creationId xmlns:a16="http://schemas.microsoft.com/office/drawing/2014/main" id="{AF5F5D3D-EB11-B44D-81F6-7B8E5C586B25}"/>
                  </a:ext>
                </a:extLst>
              </p:cNvPr>
              <p:cNvSpPr txBox="1">
                <a:spLocks noChangeArrowheads="1"/>
              </p:cNvSpPr>
              <p:nvPr/>
            </p:nvSpPr>
            <p:spPr bwMode="auto">
              <a:xfrm>
                <a:off x="2323767" y="2762924"/>
                <a:ext cx="2248233" cy="793001"/>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1000" dirty="0">
                    <a:solidFill>
                      <a:srgbClr val="000C14"/>
                    </a:solidFill>
                    <a:latin typeface="Calibri"/>
                    <a:ea typeface="ＭＳ Ｐゴシック" pitchFamily="-107" charset="-128"/>
                    <a:cs typeface="Calibri"/>
                  </a:rPr>
                  <a:t>239 </a:t>
                </a:r>
                <a:r>
                  <a:rPr lang="en-US" sz="1000" b="1" i="1" dirty="0">
                    <a:solidFill>
                      <a:srgbClr val="000C14"/>
                    </a:solidFill>
                    <a:latin typeface="Calibri"/>
                    <a:ea typeface="ＭＳ Ｐゴシック" pitchFamily="-107" charset="-128"/>
                    <a:cs typeface="Calibri"/>
                  </a:rPr>
                  <a:t>modeled </a:t>
                </a:r>
                <a:r>
                  <a:rPr lang="en-US" sz="1000" dirty="0">
                    <a:solidFill>
                      <a:srgbClr val="000C14"/>
                    </a:solidFill>
                    <a:latin typeface="Calibri"/>
                    <a:ea typeface="ＭＳ Ｐゴシック" pitchFamily="-107" charset="-128"/>
                    <a:cs typeface="Calibri"/>
                  </a:rPr>
                  <a:t>stations with 56 partial measurement stations </a:t>
                </a:r>
              </a:p>
              <a:p>
                <a:pPr fontAlgn="base">
                  <a:spcBef>
                    <a:spcPct val="0"/>
                  </a:spcBef>
                  <a:spcAft>
                    <a:spcPct val="0"/>
                  </a:spcAft>
                </a:pPr>
                <a:r>
                  <a:rPr lang="en-US" sz="1000" dirty="0">
                    <a:solidFill>
                      <a:prstClr val="black"/>
                    </a:solidFill>
                    <a:ea typeface="ＭＳ Ｐゴシック" pitchFamily="-107" charset="-128"/>
                    <a:cs typeface="Calibri"/>
                  </a:rPr>
                  <a:t>[DOE, NOAA, 1994]</a:t>
                </a:r>
              </a:p>
            </p:txBody>
          </p:sp>
          <p:sp>
            <p:nvSpPr>
              <p:cNvPr id="26" name="TextBox 25">
                <a:extLst>
                  <a:ext uri="{FF2B5EF4-FFF2-40B4-BE49-F238E27FC236}">
                    <a16:creationId xmlns:a16="http://schemas.microsoft.com/office/drawing/2014/main" id="{17295171-6F98-E048-B751-96C37C3F33C9}"/>
                  </a:ext>
                </a:extLst>
              </p:cNvPr>
              <p:cNvSpPr txBox="1">
                <a:spLocks noChangeArrowheads="1"/>
              </p:cNvSpPr>
              <p:nvPr/>
            </p:nvSpPr>
            <p:spPr bwMode="auto">
              <a:xfrm>
                <a:off x="4812607" y="2768512"/>
                <a:ext cx="1974965" cy="793001"/>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1000" dirty="0">
                    <a:solidFill>
                      <a:srgbClr val="000C14"/>
                    </a:solidFill>
                    <a:latin typeface="Calibri"/>
                    <a:ea typeface="ＭＳ Ｐゴシック" pitchFamily="-107" charset="-128"/>
                    <a:cs typeface="Calibri"/>
                  </a:rPr>
                  <a:t>1,454 </a:t>
                </a:r>
                <a:r>
                  <a:rPr lang="en-US" sz="1000" b="1" i="1" dirty="0">
                    <a:solidFill>
                      <a:srgbClr val="000C14"/>
                    </a:solidFill>
                    <a:latin typeface="Calibri"/>
                    <a:ea typeface="ＭＳ Ｐゴシック" pitchFamily="-107" charset="-128"/>
                    <a:cs typeface="Calibri"/>
                  </a:rPr>
                  <a:t>modeled</a:t>
                </a:r>
                <a:r>
                  <a:rPr lang="en-US" sz="1000" dirty="0">
                    <a:solidFill>
                      <a:srgbClr val="000C14"/>
                    </a:solidFill>
                    <a:latin typeface="Calibri"/>
                    <a:ea typeface="ＭＳ Ｐゴシック" pitchFamily="-107" charset="-128"/>
                    <a:cs typeface="Calibri"/>
                  </a:rPr>
                  <a:t> locations</a:t>
                </a:r>
              </a:p>
              <a:p>
                <a:pPr algn="ctr" fontAlgn="base">
                  <a:spcBef>
                    <a:spcPct val="0"/>
                  </a:spcBef>
                  <a:spcAft>
                    <a:spcPct val="0"/>
                  </a:spcAft>
                </a:pPr>
                <a:r>
                  <a:rPr lang="en-US" sz="1000" dirty="0">
                    <a:solidFill>
                      <a:prstClr val="black"/>
                    </a:solidFill>
                    <a:ea typeface="ＭＳ Ｐゴシック" pitchFamily="-107" charset="-128"/>
                    <a:cs typeface="Calibri"/>
                  </a:rPr>
                  <a:t>[DOE, SUNY-A, NOAA, 2007]</a:t>
                </a:r>
              </a:p>
            </p:txBody>
          </p:sp>
          <p:sp>
            <p:nvSpPr>
              <p:cNvPr id="27" name="TextBox 26">
                <a:extLst>
                  <a:ext uri="{FF2B5EF4-FFF2-40B4-BE49-F238E27FC236}">
                    <a16:creationId xmlns:a16="http://schemas.microsoft.com/office/drawing/2014/main" id="{0C0126D0-A22B-674C-9830-0182471348FD}"/>
                  </a:ext>
                </a:extLst>
              </p:cNvPr>
              <p:cNvSpPr txBox="1">
                <a:spLocks noChangeArrowheads="1"/>
              </p:cNvSpPr>
              <p:nvPr/>
            </p:nvSpPr>
            <p:spPr bwMode="auto">
              <a:xfrm>
                <a:off x="50072" y="6229456"/>
                <a:ext cx="5098210" cy="660834"/>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1200" b="1" dirty="0">
                    <a:solidFill>
                      <a:srgbClr val="000C14"/>
                    </a:solidFill>
                    <a:latin typeface="Calibri"/>
                    <a:ea typeface="ＭＳ Ｐゴシック" pitchFamily="-107" charset="-128"/>
                    <a:cs typeface="Calibri"/>
                  </a:rPr>
                  <a:t>Satellite-based, </a:t>
                </a:r>
                <a:r>
                  <a:rPr lang="en-US" sz="1000" b="1" dirty="0">
                    <a:solidFill>
                      <a:srgbClr val="000C14"/>
                    </a:solidFill>
                    <a:latin typeface="Calibri"/>
                    <a:ea typeface="ＭＳ Ｐゴシック" pitchFamily="-107" charset="-128"/>
                    <a:cs typeface="Calibri"/>
                  </a:rPr>
                  <a:t>gridded</a:t>
                </a:r>
                <a:r>
                  <a:rPr lang="en-US" sz="1200" b="1" dirty="0">
                    <a:solidFill>
                      <a:srgbClr val="000C14"/>
                    </a:solidFill>
                    <a:latin typeface="Calibri"/>
                    <a:ea typeface="ＭＳ Ｐゴシック" pitchFamily="-107" charset="-128"/>
                    <a:cs typeface="Calibri"/>
                  </a:rPr>
                  <a:t>, 4 km x 4 km, half-hourly </a:t>
                </a:r>
                <a:r>
                  <a:rPr lang="en-US" sz="1200" dirty="0">
                    <a:solidFill>
                      <a:prstClr val="black"/>
                    </a:solidFill>
                    <a:ea typeface="ＭＳ Ｐゴシック" pitchFamily="-107" charset="-128"/>
                    <a:cs typeface="Calibri"/>
                  </a:rPr>
                  <a:t>[DOE, NOAA, UW, SCS 2016]</a:t>
                </a:r>
              </a:p>
            </p:txBody>
          </p:sp>
          <p:pic>
            <p:nvPicPr>
              <p:cNvPr id="28" name="Picture 27">
                <a:extLst>
                  <a:ext uri="{FF2B5EF4-FFF2-40B4-BE49-F238E27FC236}">
                    <a16:creationId xmlns:a16="http://schemas.microsoft.com/office/drawing/2014/main" id="{36BC4D84-472D-A34B-BB91-8B78E1247E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63424" y="3550920"/>
                <a:ext cx="3927764" cy="1828800"/>
              </a:xfrm>
              <a:prstGeom prst="rect">
                <a:avLst/>
              </a:prstGeom>
            </p:spPr>
          </p:pic>
          <p:sp>
            <p:nvSpPr>
              <p:cNvPr id="29" name="TextBox 28">
                <a:extLst>
                  <a:ext uri="{FF2B5EF4-FFF2-40B4-BE49-F238E27FC236}">
                    <a16:creationId xmlns:a16="http://schemas.microsoft.com/office/drawing/2014/main" id="{530B01C4-020D-C446-B4BA-8066ED98201C}"/>
                  </a:ext>
                </a:extLst>
              </p:cNvPr>
              <p:cNvSpPr txBox="1"/>
              <p:nvPr/>
            </p:nvSpPr>
            <p:spPr>
              <a:xfrm>
                <a:off x="5367222" y="5659457"/>
                <a:ext cx="3144314" cy="528667"/>
              </a:xfrm>
              <a:prstGeom prst="rect">
                <a:avLst/>
              </a:prstGeom>
              <a:noFill/>
            </p:spPr>
            <p:txBody>
              <a:bodyPr wrap="square" rtlCol="0">
                <a:spAutoFit/>
              </a:bodyPr>
              <a:lstStyle/>
              <a:p>
                <a:r>
                  <a:rPr lang="en-US" b="1" dirty="0">
                    <a:solidFill>
                      <a:srgbClr val="000C14"/>
                    </a:solidFill>
                    <a:latin typeface="Calibri"/>
                    <a:cs typeface="Calibri"/>
                    <a:hlinkClick r:id="rId7"/>
                  </a:rPr>
                  <a:t>http://nsrdb.nrel.gov</a:t>
                </a:r>
                <a:r>
                  <a:rPr lang="en-US" b="1" dirty="0">
                    <a:solidFill>
                      <a:srgbClr val="000C14"/>
                    </a:solidFill>
                    <a:latin typeface="Calibri"/>
                    <a:cs typeface="Calibri"/>
                  </a:rPr>
                  <a:t> </a:t>
                </a:r>
              </a:p>
            </p:txBody>
          </p:sp>
          <p:sp>
            <p:nvSpPr>
              <p:cNvPr id="30" name="TextBox 29">
                <a:extLst>
                  <a:ext uri="{FF2B5EF4-FFF2-40B4-BE49-F238E27FC236}">
                    <a16:creationId xmlns:a16="http://schemas.microsoft.com/office/drawing/2014/main" id="{2CF41327-8C4E-5E4C-8F34-AC516CA08C05}"/>
                  </a:ext>
                </a:extLst>
              </p:cNvPr>
              <p:cNvSpPr txBox="1">
                <a:spLocks noChangeArrowheads="1"/>
              </p:cNvSpPr>
              <p:nvPr/>
            </p:nvSpPr>
            <p:spPr bwMode="auto">
              <a:xfrm>
                <a:off x="142475" y="1474922"/>
                <a:ext cx="1898577" cy="396500"/>
              </a:xfrm>
              <a:prstGeom prst="rect">
                <a:avLst/>
              </a:prstGeom>
              <a:solidFill>
                <a:schemeClr val="bg1"/>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1200" b="1" dirty="0">
                    <a:solidFill>
                      <a:srgbClr val="000C14"/>
                    </a:solidFill>
                    <a:latin typeface="Calibri"/>
                    <a:ea typeface="ＭＳ Ｐゴシック" pitchFamily="-107" charset="-128"/>
                    <a:cs typeface="Calibri"/>
                  </a:rPr>
                  <a:t>SOLMET 1977–80</a:t>
                </a:r>
              </a:p>
            </p:txBody>
          </p:sp>
          <p:sp>
            <p:nvSpPr>
              <p:cNvPr id="31" name="TextBox 30">
                <a:extLst>
                  <a:ext uri="{FF2B5EF4-FFF2-40B4-BE49-F238E27FC236}">
                    <a16:creationId xmlns:a16="http://schemas.microsoft.com/office/drawing/2014/main" id="{15EB7D44-7062-174D-8FB5-DC02A4ABADA5}"/>
                  </a:ext>
                </a:extLst>
              </p:cNvPr>
              <p:cNvSpPr txBox="1">
                <a:spLocks noChangeArrowheads="1"/>
              </p:cNvSpPr>
              <p:nvPr/>
            </p:nvSpPr>
            <p:spPr bwMode="auto">
              <a:xfrm>
                <a:off x="2368696" y="1505142"/>
                <a:ext cx="1967084" cy="396500"/>
              </a:xfrm>
              <a:prstGeom prst="rect">
                <a:avLst/>
              </a:prstGeom>
              <a:solidFill>
                <a:schemeClr val="bg1"/>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1200" b="1" dirty="0">
                    <a:solidFill>
                      <a:srgbClr val="000C14"/>
                    </a:solidFill>
                    <a:latin typeface="Calibri"/>
                    <a:ea typeface="ＭＳ Ｐゴシック" pitchFamily="-107" charset="-128"/>
                    <a:cs typeface="Calibri"/>
                  </a:rPr>
                  <a:t>NSRDB </a:t>
                </a:r>
                <a:r>
                  <a:rPr lang="en-US" sz="1200" b="1" dirty="0">
                    <a:solidFill>
                      <a:srgbClr val="000C14"/>
                    </a:solidFill>
                    <a:ea typeface="ＭＳ Ｐゴシック" pitchFamily="-107" charset="-128"/>
                    <a:cs typeface="Calibri"/>
                  </a:rPr>
                  <a:t>1961–</a:t>
                </a:r>
                <a:r>
                  <a:rPr lang="en-US" sz="1200" b="1" dirty="0">
                    <a:solidFill>
                      <a:srgbClr val="000C14"/>
                    </a:solidFill>
                    <a:latin typeface="Calibri"/>
                    <a:ea typeface="ＭＳ Ｐゴシック" pitchFamily="-107" charset="-128"/>
                    <a:cs typeface="Calibri"/>
                  </a:rPr>
                  <a:t>1990</a:t>
                </a:r>
              </a:p>
            </p:txBody>
          </p:sp>
          <p:sp>
            <p:nvSpPr>
              <p:cNvPr id="32" name="TextBox 31">
                <a:extLst>
                  <a:ext uri="{FF2B5EF4-FFF2-40B4-BE49-F238E27FC236}">
                    <a16:creationId xmlns:a16="http://schemas.microsoft.com/office/drawing/2014/main" id="{0792F141-55D1-2349-9B61-CF1C62EC1420}"/>
                  </a:ext>
                </a:extLst>
              </p:cNvPr>
              <p:cNvSpPr txBox="1">
                <a:spLocks noChangeArrowheads="1"/>
              </p:cNvSpPr>
              <p:nvPr/>
            </p:nvSpPr>
            <p:spPr bwMode="auto">
              <a:xfrm>
                <a:off x="4926330" y="1505142"/>
                <a:ext cx="1861242" cy="396500"/>
              </a:xfrm>
              <a:prstGeom prst="rect">
                <a:avLst/>
              </a:prstGeom>
              <a:solidFill>
                <a:schemeClr val="bg1"/>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1200" b="1" dirty="0">
                    <a:solidFill>
                      <a:srgbClr val="000C14"/>
                    </a:solidFill>
                    <a:latin typeface="Calibri"/>
                    <a:ea typeface="ＭＳ Ｐゴシック" pitchFamily="-107" charset="-128"/>
                    <a:cs typeface="Calibri"/>
                  </a:rPr>
                  <a:t>NSRDB </a:t>
                </a:r>
                <a:r>
                  <a:rPr lang="en-US" sz="1200" b="1" dirty="0">
                    <a:solidFill>
                      <a:srgbClr val="000C14"/>
                    </a:solidFill>
                    <a:ea typeface="ＭＳ Ｐゴシック" pitchFamily="-107" charset="-128"/>
                    <a:cs typeface="Calibri"/>
                  </a:rPr>
                  <a:t>1991–</a:t>
                </a:r>
                <a:r>
                  <a:rPr lang="en-US" sz="1200" b="1" dirty="0">
                    <a:solidFill>
                      <a:srgbClr val="000C14"/>
                    </a:solidFill>
                    <a:latin typeface="Calibri"/>
                    <a:ea typeface="ＭＳ Ｐゴシック" pitchFamily="-107" charset="-128"/>
                    <a:cs typeface="Calibri"/>
                  </a:rPr>
                  <a:t>2005</a:t>
                </a:r>
              </a:p>
            </p:txBody>
          </p:sp>
          <p:pic>
            <p:nvPicPr>
              <p:cNvPr id="33" name="Picture 2">
                <a:extLst>
                  <a:ext uri="{FF2B5EF4-FFF2-40B4-BE49-F238E27FC236}">
                    <a16:creationId xmlns:a16="http://schemas.microsoft.com/office/drawing/2014/main" id="{15559CC9-363E-CB4A-BA49-3AF2BBDD83E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91828" y="876989"/>
                <a:ext cx="2252172" cy="17403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4" name="TextBox 33">
                <a:extLst>
                  <a:ext uri="{FF2B5EF4-FFF2-40B4-BE49-F238E27FC236}">
                    <a16:creationId xmlns:a16="http://schemas.microsoft.com/office/drawing/2014/main" id="{3C2198A4-BDCC-994D-BD18-664892AC78FC}"/>
                  </a:ext>
                </a:extLst>
              </p:cNvPr>
              <p:cNvSpPr txBox="1">
                <a:spLocks noChangeArrowheads="1"/>
              </p:cNvSpPr>
              <p:nvPr/>
            </p:nvSpPr>
            <p:spPr bwMode="auto">
              <a:xfrm>
                <a:off x="6990999" y="1474922"/>
                <a:ext cx="1912840" cy="396500"/>
              </a:xfrm>
              <a:prstGeom prst="rect">
                <a:avLst/>
              </a:prstGeom>
              <a:solidFill>
                <a:schemeClr val="bg1"/>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1200" b="1" dirty="0">
                    <a:solidFill>
                      <a:srgbClr val="000C14"/>
                    </a:solidFill>
                    <a:latin typeface="Calibri"/>
                    <a:ea typeface="ＭＳ Ｐゴシック" pitchFamily="-107" charset="-128"/>
                    <a:cs typeface="Calibri"/>
                  </a:rPr>
                  <a:t>NSRDB </a:t>
                </a:r>
                <a:r>
                  <a:rPr lang="en-US" sz="1200" b="1" dirty="0">
                    <a:solidFill>
                      <a:srgbClr val="000C14"/>
                    </a:solidFill>
                    <a:ea typeface="ＭＳ Ｐゴシック" pitchFamily="-107" charset="-128"/>
                    <a:cs typeface="Calibri"/>
                  </a:rPr>
                  <a:t>1991–</a:t>
                </a:r>
                <a:r>
                  <a:rPr lang="en-US" sz="1200" b="1" dirty="0">
                    <a:solidFill>
                      <a:srgbClr val="000C14"/>
                    </a:solidFill>
                    <a:latin typeface="Calibri"/>
                    <a:ea typeface="ＭＳ Ｐゴシック" pitchFamily="-107" charset="-128"/>
                    <a:cs typeface="Calibri"/>
                  </a:rPr>
                  <a:t>2010</a:t>
                </a:r>
              </a:p>
            </p:txBody>
          </p:sp>
          <p:sp>
            <p:nvSpPr>
              <p:cNvPr id="35" name="TextBox 34">
                <a:extLst>
                  <a:ext uri="{FF2B5EF4-FFF2-40B4-BE49-F238E27FC236}">
                    <a16:creationId xmlns:a16="http://schemas.microsoft.com/office/drawing/2014/main" id="{0AF14268-AD0D-3D4E-A709-64DE93B4C957}"/>
                  </a:ext>
                </a:extLst>
              </p:cNvPr>
              <p:cNvSpPr txBox="1">
                <a:spLocks noChangeArrowheads="1"/>
              </p:cNvSpPr>
              <p:nvPr/>
            </p:nvSpPr>
            <p:spPr bwMode="auto">
              <a:xfrm>
                <a:off x="7030431" y="2768512"/>
                <a:ext cx="1974965" cy="572723"/>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1000" dirty="0">
                    <a:solidFill>
                      <a:srgbClr val="000C14"/>
                    </a:solidFill>
                    <a:latin typeface="Calibri"/>
                    <a:ea typeface="ＭＳ Ｐゴシック" pitchFamily="-107" charset="-128"/>
                    <a:cs typeface="Calibri"/>
                  </a:rPr>
                  <a:t>1,454 </a:t>
                </a:r>
                <a:r>
                  <a:rPr lang="en-US" sz="1000" b="1" i="1" dirty="0">
                    <a:solidFill>
                      <a:srgbClr val="000C14"/>
                    </a:solidFill>
                    <a:latin typeface="Calibri"/>
                    <a:ea typeface="ＭＳ Ｐゴシック" pitchFamily="-107" charset="-128"/>
                    <a:cs typeface="Calibri"/>
                  </a:rPr>
                  <a:t>modeled</a:t>
                </a:r>
                <a:r>
                  <a:rPr lang="en-US" sz="1000" dirty="0">
                    <a:solidFill>
                      <a:srgbClr val="000C14"/>
                    </a:solidFill>
                    <a:latin typeface="Calibri"/>
                    <a:ea typeface="ＭＳ Ｐゴシック" pitchFamily="-107" charset="-128"/>
                    <a:cs typeface="Calibri"/>
                  </a:rPr>
                  <a:t> locations</a:t>
                </a:r>
              </a:p>
              <a:p>
                <a:pPr algn="ctr" fontAlgn="base">
                  <a:spcBef>
                    <a:spcPct val="0"/>
                  </a:spcBef>
                  <a:spcAft>
                    <a:spcPct val="0"/>
                  </a:spcAft>
                </a:pPr>
                <a:r>
                  <a:rPr lang="en-US" sz="1000" dirty="0">
                    <a:solidFill>
                      <a:prstClr val="black"/>
                    </a:solidFill>
                    <a:ea typeface="ＭＳ Ｐゴシック" pitchFamily="-107" charset="-128"/>
                    <a:cs typeface="Calibri"/>
                  </a:rPr>
                  <a:t>[DOE, CPR, 2012]</a:t>
                </a:r>
              </a:p>
            </p:txBody>
          </p:sp>
        </p:grpSp>
      </p:grpSp>
    </p:spTree>
    <p:extLst>
      <p:ext uri="{BB962C8B-B14F-4D97-AF65-F5344CB8AC3E}">
        <p14:creationId xmlns:p14="http://schemas.microsoft.com/office/powerpoint/2010/main" val="3170516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5653-F8D3-B04C-863D-4070D47766DB}"/>
              </a:ext>
            </a:extLst>
          </p:cNvPr>
          <p:cNvSpPr>
            <a:spLocks noGrp="1"/>
          </p:cNvSpPr>
          <p:nvPr>
            <p:ph type="title"/>
          </p:nvPr>
        </p:nvSpPr>
        <p:spPr/>
        <p:txBody>
          <a:bodyPr/>
          <a:lstStyle/>
          <a:p>
            <a:r>
              <a:rPr lang="en-US" dirty="0"/>
              <a:t>The Physical Solar Model (PSM) Framework</a:t>
            </a:r>
          </a:p>
        </p:txBody>
      </p:sp>
      <p:pic>
        <p:nvPicPr>
          <p:cNvPr id="3" name="Picture 2" descr="A close up of a device&#10;&#10;Description generated with high confidence">
            <a:extLst>
              <a:ext uri="{FF2B5EF4-FFF2-40B4-BE49-F238E27FC236}">
                <a16:creationId xmlns:a16="http://schemas.microsoft.com/office/drawing/2014/main" id="{8436E91E-2D1D-1B4E-9F3A-0EEE6B5D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387" y="1009102"/>
            <a:ext cx="7229612" cy="3985555"/>
          </a:xfrm>
          <a:prstGeom prst="rect">
            <a:avLst/>
          </a:prstGeom>
        </p:spPr>
      </p:pic>
    </p:spTree>
    <p:extLst>
      <p:ext uri="{BB962C8B-B14F-4D97-AF65-F5344CB8AC3E}">
        <p14:creationId xmlns:p14="http://schemas.microsoft.com/office/powerpoint/2010/main" val="50593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7"/>
          <p:cNvGrpSpPr>
            <a:grpSpLocks noChangeAspect="1"/>
          </p:cNvGrpSpPr>
          <p:nvPr/>
        </p:nvGrpSpPr>
        <p:grpSpPr>
          <a:xfrm>
            <a:off x="1643882" y="589355"/>
            <a:ext cx="2252098" cy="2228866"/>
            <a:chOff x="3433928" y="5325308"/>
            <a:chExt cx="1500198" cy="1188000"/>
          </a:xfrm>
          <a:effectLst>
            <a:glow rad="139700">
              <a:schemeClr val="accent5">
                <a:satMod val="175000"/>
                <a:alpha val="40000"/>
              </a:schemeClr>
            </a:glow>
          </a:effectLst>
        </p:grpSpPr>
        <p:sp>
          <p:nvSpPr>
            <p:cNvPr id="9" name="立方体 18"/>
            <p:cNvSpPr/>
            <p:nvPr/>
          </p:nvSpPr>
          <p:spPr>
            <a:xfrm>
              <a:off x="3433928" y="5325308"/>
              <a:ext cx="1500198" cy="1188000"/>
            </a:xfrm>
            <a:prstGeom prst="cube">
              <a:avLst>
                <a:gd name="adj" fmla="val 22899"/>
              </a:avLst>
            </a:prstGeom>
            <a:gradFill flip="none" rotWithShape="1">
              <a:gsLst>
                <a:gs pos="0">
                  <a:srgbClr val="15C2FF"/>
                </a:gs>
                <a:gs pos="100000">
                  <a:srgbClr val="0060A8"/>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0079C1"/>
                </a:solidFill>
                <a:latin typeface="Calibri"/>
                <a:ea typeface="宋体" panose="02010600030101010101" pitchFamily="2" charset="-122"/>
              </a:endParaRPr>
            </a:p>
          </p:txBody>
        </p:sp>
        <p:sp>
          <p:nvSpPr>
            <p:cNvPr id="10" name="矩形 19"/>
            <p:cNvSpPr/>
            <p:nvPr/>
          </p:nvSpPr>
          <p:spPr>
            <a:xfrm>
              <a:off x="3449694" y="5619434"/>
              <a:ext cx="1158774" cy="801584"/>
            </a:xfrm>
            <a:prstGeom prst="rect">
              <a:avLst/>
            </a:prstGeom>
            <a:gradFill flip="none" rotWithShape="1">
              <a:gsLst>
                <a:gs pos="0">
                  <a:schemeClr val="bg1">
                    <a:alpha val="63000"/>
                  </a:schemeClr>
                </a:gs>
                <a:gs pos="100000">
                  <a:schemeClr val="bg1">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0079C1"/>
                </a:solidFill>
                <a:latin typeface="Calibri"/>
                <a:ea typeface="宋体" panose="02010600030101010101" pitchFamily="2" charset="-122"/>
              </a:endParaRPr>
            </a:p>
          </p:txBody>
        </p:sp>
      </p:grpSp>
      <p:grpSp>
        <p:nvGrpSpPr>
          <p:cNvPr id="11" name="组合 24"/>
          <p:cNvGrpSpPr>
            <a:grpSpLocks noChangeAspect="1"/>
          </p:cNvGrpSpPr>
          <p:nvPr/>
        </p:nvGrpSpPr>
        <p:grpSpPr>
          <a:xfrm>
            <a:off x="5429670" y="589354"/>
            <a:ext cx="2252098" cy="2228866"/>
            <a:chOff x="3433928" y="5325308"/>
            <a:chExt cx="1500198" cy="1188000"/>
          </a:xfrm>
          <a:effectLst>
            <a:glow rad="139700">
              <a:schemeClr val="accent3">
                <a:satMod val="175000"/>
                <a:alpha val="40000"/>
              </a:schemeClr>
            </a:glow>
          </a:effectLst>
        </p:grpSpPr>
        <p:sp>
          <p:nvSpPr>
            <p:cNvPr id="12" name="立方体 2"/>
            <p:cNvSpPr/>
            <p:nvPr/>
          </p:nvSpPr>
          <p:spPr>
            <a:xfrm>
              <a:off x="3433928" y="5325308"/>
              <a:ext cx="1500198" cy="1188000"/>
            </a:xfrm>
            <a:prstGeom prst="cube">
              <a:avLst>
                <a:gd name="adj" fmla="val 22899"/>
              </a:avLst>
            </a:prstGeom>
            <a:gradFill flip="none" rotWithShape="1">
              <a:gsLst>
                <a:gs pos="0">
                  <a:srgbClr val="66FF33"/>
                </a:gs>
                <a:gs pos="100000">
                  <a:srgbClr val="027C19"/>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0079C1"/>
                </a:solidFill>
                <a:latin typeface="Calibri"/>
                <a:ea typeface="宋体" panose="02010600030101010101" pitchFamily="2" charset="-122"/>
              </a:endParaRPr>
            </a:p>
          </p:txBody>
        </p:sp>
        <p:sp>
          <p:nvSpPr>
            <p:cNvPr id="13" name="矩形 3"/>
            <p:cNvSpPr/>
            <p:nvPr/>
          </p:nvSpPr>
          <p:spPr>
            <a:xfrm>
              <a:off x="3449694" y="5619434"/>
              <a:ext cx="1158774" cy="801584"/>
            </a:xfrm>
            <a:prstGeom prst="rect">
              <a:avLst/>
            </a:prstGeom>
            <a:gradFill flip="none" rotWithShape="1">
              <a:gsLst>
                <a:gs pos="0">
                  <a:schemeClr val="bg1">
                    <a:alpha val="63000"/>
                  </a:schemeClr>
                </a:gs>
                <a:gs pos="100000">
                  <a:schemeClr val="bg1">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0079C1"/>
                </a:solidFill>
                <a:latin typeface="Calibri"/>
                <a:ea typeface="宋体" panose="02010600030101010101" pitchFamily="2" charset="-122"/>
              </a:endParaRPr>
            </a:p>
          </p:txBody>
        </p:sp>
      </p:grpSp>
      <p:sp>
        <p:nvSpPr>
          <p:cNvPr id="14" name="TextBox 13"/>
          <p:cNvSpPr txBox="1"/>
          <p:nvPr/>
        </p:nvSpPr>
        <p:spPr>
          <a:xfrm>
            <a:off x="5548469" y="1512337"/>
            <a:ext cx="1538131" cy="830997"/>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algn="ctr" defTabSz="685800"/>
            <a:r>
              <a:rPr lang="en-US" altLang="zh-CN" sz="2400" b="1" spc="225" dirty="0">
                <a:solidFill>
                  <a:srgbClr val="FBC35F"/>
                </a:solidFill>
                <a:latin typeface="Arial" panose="020B0604020202020204" pitchFamily="34" charset="0"/>
                <a:ea typeface="时尚中黑简体" pitchFamily="2" charset="-122"/>
                <a:cs typeface="Arial" panose="020B0604020202020204" pitchFamily="34" charset="0"/>
              </a:rPr>
              <a:t>Solar Energy</a:t>
            </a:r>
            <a:endParaRPr lang="zh-CN" altLang="en-US" sz="2400" b="1" spc="225" dirty="0">
              <a:solidFill>
                <a:srgbClr val="FBC35F"/>
              </a:solidFill>
              <a:latin typeface="Arial" panose="020B0604020202020204" pitchFamily="34" charset="0"/>
              <a:ea typeface="时尚中黑简体" pitchFamily="2" charset="-122"/>
              <a:cs typeface="Arial" panose="020B0604020202020204" pitchFamily="34" charset="0"/>
            </a:endParaRPr>
          </a:p>
        </p:txBody>
      </p:sp>
      <p:sp>
        <p:nvSpPr>
          <p:cNvPr id="15" name="TextBox 14"/>
          <p:cNvSpPr txBox="1"/>
          <p:nvPr/>
        </p:nvSpPr>
        <p:spPr>
          <a:xfrm>
            <a:off x="1574968" y="1634214"/>
            <a:ext cx="2375515" cy="461665"/>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algn="ctr" defTabSz="685800"/>
            <a:r>
              <a:rPr lang="en-US" altLang="zh-CN" sz="2400" b="1" spc="225" dirty="0">
                <a:solidFill>
                  <a:srgbClr val="FBC35F"/>
                </a:solidFill>
                <a:latin typeface="Arial" panose="020B0604020202020204" pitchFamily="34" charset="0"/>
                <a:ea typeface="时尚中黑简体" pitchFamily="2" charset="-122"/>
                <a:cs typeface="Arial" panose="020B0604020202020204" pitchFamily="34" charset="0"/>
              </a:rPr>
              <a:t>Meteorology</a:t>
            </a:r>
            <a:endParaRPr lang="zh-CN" altLang="en-US" sz="2400" b="1" spc="225" dirty="0">
              <a:solidFill>
                <a:srgbClr val="FBC35F"/>
              </a:solidFill>
              <a:latin typeface="Arial" panose="020B0604020202020204" pitchFamily="34" charset="0"/>
              <a:ea typeface="时尚中黑简体" pitchFamily="2" charset="-122"/>
              <a:cs typeface="Arial" panose="020B0604020202020204" pitchFamily="34" charset="0"/>
            </a:endParaRPr>
          </a:p>
        </p:txBody>
      </p:sp>
      <p:cxnSp>
        <p:nvCxnSpPr>
          <p:cNvPr id="16" name="肘形连接符 17"/>
          <p:cNvCxnSpPr/>
          <p:nvPr/>
        </p:nvCxnSpPr>
        <p:spPr>
          <a:xfrm>
            <a:off x="3950483" y="1672074"/>
            <a:ext cx="1372345" cy="234275"/>
          </a:xfrm>
          <a:prstGeom prst="bentConnector3">
            <a:avLst>
              <a:gd name="adj1" fmla="val 50000"/>
            </a:avLst>
          </a:prstGeom>
          <a:ln w="63500" cap="sq">
            <a:gradFill flip="none" rotWithShape="1">
              <a:gsLst>
                <a:gs pos="0">
                  <a:srgbClr val="FF0000"/>
                </a:gs>
                <a:gs pos="100000">
                  <a:srgbClr val="FF0000"/>
                </a:gs>
                <a:gs pos="100000">
                  <a:srgbClr val="F6A708"/>
                </a:gs>
              </a:gsLst>
              <a:lin ang="0" scaled="1"/>
              <a:tileRect/>
            </a:gradFill>
            <a:prstDash val="sysDash"/>
            <a:round/>
            <a:headEnd type="stealth" w="lg" len="lg"/>
            <a:tailEnd type="stealth" w="lg" len="lg"/>
          </a:ln>
          <a:effectLst>
            <a:glow rad="63500">
              <a:srgbClr val="FFFF00">
                <a:alpha val="40000"/>
              </a:srgb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20" name="圆角矩形 5"/>
          <p:cNvSpPr/>
          <p:nvPr/>
        </p:nvSpPr>
        <p:spPr>
          <a:xfrm>
            <a:off x="1258096" y="2886076"/>
            <a:ext cx="3192461" cy="1201299"/>
          </a:xfrm>
          <a:prstGeom prst="roundRect">
            <a:avLst>
              <a:gd name="adj" fmla="val 8913"/>
            </a:avLst>
          </a:prstGeom>
          <a:gradFill flip="none" rotWithShape="1">
            <a:gsLst>
              <a:gs pos="0">
                <a:srgbClr val="FFFF00"/>
              </a:gs>
              <a:gs pos="50000">
                <a:srgbClr val="FFC000"/>
              </a:gs>
            </a:gsLst>
            <a:path path="rect">
              <a:fillToRect r="100000" b="100000"/>
            </a:path>
            <a:tileRect l="-100000" t="-100000"/>
          </a:gradFill>
          <a:ln>
            <a:solidFill>
              <a:srgbClr val="F9FE1E"/>
            </a:solidFill>
          </a:ln>
          <a:effectLst>
            <a:glow rad="63500">
              <a:srgbClr val="FFFF00">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57175" indent="-257175" defTabSz="685800">
              <a:buFont typeface="Arial" panose="020B0604020202020204" pitchFamily="34" charset="0"/>
              <a:buChar char="•"/>
            </a:pPr>
            <a:r>
              <a:rPr lang="en-US" altLang="zh-CN" b="1" dirty="0">
                <a:solidFill>
                  <a:srgbClr val="0000FF"/>
                </a:solidFill>
                <a:latin typeface="Calibri"/>
                <a:ea typeface="宋体" panose="02010600030101010101" pitchFamily="2" charset="-122"/>
              </a:rPr>
              <a:t>Solving the radiative transfer equation for clear and cloudy conditions</a:t>
            </a:r>
          </a:p>
          <a:p>
            <a:pPr marL="257175" indent="-257175" defTabSz="685800">
              <a:buFont typeface="Arial" panose="020B0604020202020204" pitchFamily="34" charset="0"/>
              <a:buChar char="•"/>
            </a:pPr>
            <a:r>
              <a:rPr lang="en-US" altLang="zh-CN" b="1" dirty="0">
                <a:solidFill>
                  <a:srgbClr val="0000FF"/>
                </a:solidFill>
                <a:latin typeface="Calibri"/>
                <a:ea typeface="宋体" panose="02010600030101010101" pitchFamily="2" charset="-122"/>
              </a:rPr>
              <a:t>Time-consuming.</a:t>
            </a:r>
          </a:p>
          <a:p>
            <a:pPr defTabSz="685800"/>
            <a:endParaRPr lang="zh-CN" altLang="en-US" sz="1350" dirty="0">
              <a:solidFill>
                <a:srgbClr val="0079C1"/>
              </a:solidFill>
              <a:latin typeface="Calibri"/>
              <a:ea typeface="宋体" panose="02010600030101010101" pitchFamily="2" charset="-122"/>
            </a:endParaRPr>
          </a:p>
        </p:txBody>
      </p:sp>
      <p:sp>
        <p:nvSpPr>
          <p:cNvPr id="21" name="圆角矩形 5"/>
          <p:cNvSpPr/>
          <p:nvPr/>
        </p:nvSpPr>
        <p:spPr>
          <a:xfrm>
            <a:off x="4611652" y="2886076"/>
            <a:ext cx="3275048" cy="1178718"/>
          </a:xfrm>
          <a:prstGeom prst="roundRect">
            <a:avLst>
              <a:gd name="adj" fmla="val 8913"/>
            </a:avLst>
          </a:prstGeom>
          <a:gradFill flip="none" rotWithShape="1">
            <a:gsLst>
              <a:gs pos="0">
                <a:srgbClr val="FFFF00"/>
              </a:gs>
              <a:gs pos="50000">
                <a:srgbClr val="FFC000"/>
              </a:gs>
            </a:gsLst>
            <a:path path="rect">
              <a:fillToRect r="100000" b="100000"/>
            </a:path>
            <a:tileRect l="-100000" t="-100000"/>
          </a:gradFill>
          <a:ln>
            <a:solidFill>
              <a:srgbClr val="F9FE1E"/>
            </a:solidFill>
          </a:ln>
          <a:effectLst>
            <a:glow rad="63500">
              <a:srgbClr val="FFFF00">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57175" indent="-257175" defTabSz="685800">
              <a:buFont typeface="Arial" panose="020B0604020202020204" pitchFamily="34" charset="0"/>
              <a:buChar char="•"/>
            </a:pPr>
            <a:r>
              <a:rPr lang="en-US" altLang="zh-CN" b="1" dirty="0">
                <a:solidFill>
                  <a:srgbClr val="FF0000"/>
                </a:solidFill>
                <a:latin typeface="Calibri"/>
                <a:ea typeface="宋体" panose="02010600030101010101" pitchFamily="2" charset="-122"/>
              </a:rPr>
              <a:t>Regression and parameterization</a:t>
            </a:r>
          </a:p>
          <a:p>
            <a:pPr marL="257175" indent="-257175" defTabSz="685800">
              <a:buFont typeface="Arial" panose="020B0604020202020204" pitchFamily="34" charset="0"/>
              <a:buChar char="•"/>
            </a:pPr>
            <a:r>
              <a:rPr lang="en-US" altLang="zh-CN" b="1" dirty="0">
                <a:solidFill>
                  <a:srgbClr val="FF0000"/>
                </a:solidFill>
                <a:latin typeface="Calibri"/>
                <a:ea typeface="宋体" panose="02010600030101010101" pitchFamily="2" charset="-122"/>
              </a:rPr>
              <a:t>Mostly for clear sky</a:t>
            </a:r>
          </a:p>
          <a:p>
            <a:pPr marL="257175" indent="-257175" defTabSz="685800">
              <a:buFont typeface="Arial" panose="020B0604020202020204" pitchFamily="34" charset="0"/>
              <a:buChar char="•"/>
            </a:pPr>
            <a:r>
              <a:rPr lang="en-US" altLang="zh-CN" b="1" dirty="0">
                <a:solidFill>
                  <a:srgbClr val="FF0000"/>
                </a:solidFill>
                <a:latin typeface="Calibri"/>
                <a:ea typeface="宋体" panose="02010600030101010101" pitchFamily="2" charset="-122"/>
              </a:rPr>
              <a:t>Time-efficient.</a:t>
            </a:r>
          </a:p>
          <a:p>
            <a:pPr defTabSz="685800"/>
            <a:endParaRPr lang="zh-CN" altLang="en-US" sz="1350" dirty="0">
              <a:solidFill>
                <a:srgbClr val="0079C1"/>
              </a:solidFill>
              <a:latin typeface="Calibri"/>
              <a:ea typeface="宋体" panose="02010600030101010101" pitchFamily="2" charset="-122"/>
            </a:endParaRPr>
          </a:p>
        </p:txBody>
      </p:sp>
      <p:cxnSp>
        <p:nvCxnSpPr>
          <p:cNvPr id="27" name="肘形连接符 48"/>
          <p:cNvCxnSpPr/>
          <p:nvPr/>
        </p:nvCxnSpPr>
        <p:spPr>
          <a:xfrm rot="5400000" flipH="1" flipV="1">
            <a:off x="6162823" y="2465168"/>
            <a:ext cx="526755" cy="443646"/>
          </a:xfrm>
          <a:prstGeom prst="bentConnector3">
            <a:avLst>
              <a:gd name="adj1" fmla="val 50000"/>
            </a:avLst>
          </a:prstGeom>
          <a:ln w="41275" cap="sq">
            <a:solidFill>
              <a:srgbClr val="0000FF"/>
            </a:solidFill>
            <a:prstDash val="sysDash"/>
            <a:round/>
            <a:headEnd type="oval"/>
            <a:tailEnd type="stealth" w="lg" len="lg"/>
          </a:ln>
          <a:effectLst>
            <a:glow rad="63500">
              <a:srgbClr val="FFFF00">
                <a:alpha val="40000"/>
              </a:srgb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19" name="Rectangle 18"/>
          <p:cNvSpPr/>
          <p:nvPr/>
        </p:nvSpPr>
        <p:spPr>
          <a:xfrm>
            <a:off x="1222378" y="4108807"/>
            <a:ext cx="6742904" cy="923330"/>
          </a:xfrm>
          <a:prstGeom prst="rect">
            <a:avLst/>
          </a:prstGeom>
        </p:spPr>
        <p:txBody>
          <a:bodyPr wrap="square">
            <a:spAutoFit/>
          </a:bodyPr>
          <a:lstStyle/>
          <a:p>
            <a:pPr defTabSz="685800">
              <a:spcAft>
                <a:spcPts val="750"/>
              </a:spcAft>
            </a:pPr>
            <a:r>
              <a:rPr lang="en-US" dirty="0">
                <a:solidFill>
                  <a:srgbClr val="000C14"/>
                </a:solidFill>
                <a:latin typeface="Calibri"/>
              </a:rPr>
              <a:t>The Simple Model of the Atmospheric Radiative Transfer of Sunshine (SMARTS) computes clear-sky solar irradiances in 2002 wavelengths using &lt;0.1 second. </a:t>
            </a:r>
          </a:p>
        </p:txBody>
      </p:sp>
      <p:cxnSp>
        <p:nvCxnSpPr>
          <p:cNvPr id="23" name="肘形连接符 48"/>
          <p:cNvCxnSpPr/>
          <p:nvPr/>
        </p:nvCxnSpPr>
        <p:spPr>
          <a:xfrm rot="5400000" flipH="1" flipV="1">
            <a:off x="2284730" y="2465168"/>
            <a:ext cx="526755" cy="443646"/>
          </a:xfrm>
          <a:prstGeom prst="bentConnector3">
            <a:avLst>
              <a:gd name="adj1" fmla="val 50000"/>
            </a:avLst>
          </a:prstGeom>
          <a:ln w="41275" cap="sq">
            <a:solidFill>
              <a:srgbClr val="0000FF"/>
            </a:solidFill>
            <a:prstDash val="sysDash"/>
            <a:round/>
            <a:headEnd type="oval"/>
            <a:tailEnd type="stealth" w="lg" len="lg"/>
          </a:ln>
          <a:effectLst>
            <a:glow rad="63500">
              <a:srgbClr val="FFFF00">
                <a:alpha val="40000"/>
              </a:srgb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3" name="Title 2">
            <a:extLst>
              <a:ext uri="{FF2B5EF4-FFF2-40B4-BE49-F238E27FC236}">
                <a16:creationId xmlns:a16="http://schemas.microsoft.com/office/drawing/2014/main" id="{51B376D5-7130-415A-B52C-5231FD3B9D56}"/>
              </a:ext>
            </a:extLst>
          </p:cNvPr>
          <p:cNvSpPr>
            <a:spLocks noGrp="1"/>
          </p:cNvSpPr>
          <p:nvPr>
            <p:ph type="title"/>
          </p:nvPr>
        </p:nvSpPr>
        <p:spPr/>
        <p:txBody>
          <a:bodyPr/>
          <a:lstStyle/>
          <a:p>
            <a:r>
              <a:rPr lang="en-US" dirty="0"/>
              <a:t>Solar Energy Models are Empirical and Time-Efficient</a:t>
            </a:r>
          </a:p>
        </p:txBody>
      </p:sp>
    </p:spTree>
    <p:extLst>
      <p:ext uri="{BB962C8B-B14F-4D97-AF65-F5344CB8AC3E}">
        <p14:creationId xmlns:p14="http://schemas.microsoft.com/office/powerpoint/2010/main" val="3213716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143250" y="4707687"/>
            <a:ext cx="4514850" cy="323165"/>
          </a:xfrm>
          <a:prstGeom prst="rect">
            <a:avLst/>
          </a:prstGeom>
        </p:spPr>
        <p:txBody>
          <a:bodyPr wrap="square">
            <a:spAutoFit/>
          </a:bodyPr>
          <a:lstStyle/>
          <a:p>
            <a:pPr defTabSz="685800"/>
            <a:r>
              <a:rPr lang="en-US" sz="1500" b="1" dirty="0">
                <a:solidFill>
                  <a:srgbClr val="000C14"/>
                </a:solidFill>
                <a:latin typeface="Calibri"/>
              </a:rPr>
              <a:t>Xie et al., </a:t>
            </a:r>
            <a:r>
              <a:rPr lang="en-US" sz="1500" b="1" i="1" dirty="0">
                <a:solidFill>
                  <a:srgbClr val="000C14"/>
                </a:solidFill>
                <a:latin typeface="Calibri"/>
              </a:rPr>
              <a:t>Solar Energy (2016)</a:t>
            </a:r>
            <a:endParaRPr lang="en-US" sz="1500" i="1" dirty="0">
              <a:solidFill>
                <a:srgbClr val="000C14"/>
              </a:solidFill>
              <a:latin typeface="Calibri"/>
            </a:endParaRPr>
          </a:p>
        </p:txBody>
      </p:sp>
      <p:pic>
        <p:nvPicPr>
          <p:cNvPr id="3074" name="Picture 2" descr="C:\Users\yxie\Dropbox\xieyu_NREL\Conference\2017AGU\FARMS\Figs\fig2-0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39349" y="570511"/>
            <a:ext cx="5925883" cy="41823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8B4DA7A-569C-40E0-8D7B-78BB258C88DA}"/>
              </a:ext>
            </a:extLst>
          </p:cNvPr>
          <p:cNvSpPr>
            <a:spLocks noGrp="1"/>
          </p:cNvSpPr>
          <p:nvPr>
            <p:ph type="title"/>
          </p:nvPr>
        </p:nvSpPr>
        <p:spPr/>
        <p:txBody>
          <a:bodyPr>
            <a:normAutofit/>
          </a:bodyPr>
          <a:lstStyle/>
          <a:p>
            <a:r>
              <a:rPr lang="en-US" dirty="0"/>
              <a:t>Fast All-sky Radiation Model for Solar applications (FARMS)</a:t>
            </a:r>
          </a:p>
        </p:txBody>
      </p:sp>
    </p:spTree>
    <p:extLst>
      <p:ext uri="{BB962C8B-B14F-4D97-AF65-F5344CB8AC3E}">
        <p14:creationId xmlns:p14="http://schemas.microsoft.com/office/powerpoint/2010/main" val="3295015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28750" y="3736182"/>
            <a:ext cx="6304331" cy="1200329"/>
          </a:xfrm>
          <a:prstGeom prst="rect">
            <a:avLst/>
          </a:prstGeom>
        </p:spPr>
        <p:txBody>
          <a:bodyPr wrap="square">
            <a:spAutoFit/>
          </a:bodyPr>
          <a:lstStyle/>
          <a:p>
            <a:pPr marL="214313" indent="-214313" defTabSz="685800">
              <a:buFont typeface="Arial" panose="020B0604020202020204" pitchFamily="34" charset="0"/>
              <a:buChar char="•"/>
            </a:pPr>
            <a:r>
              <a:rPr lang="en-US" dirty="0">
                <a:solidFill>
                  <a:srgbClr val="000C14"/>
                </a:solidFill>
                <a:latin typeface="Calibri"/>
              </a:rPr>
              <a:t>Cloud transmittances are parameterized as exponential functions of cloud optical thickness and solar zenith angles.</a:t>
            </a:r>
          </a:p>
          <a:p>
            <a:pPr marL="214313" indent="-214313" defTabSz="685800">
              <a:buFont typeface="Arial" panose="020B0604020202020204" pitchFamily="34" charset="0"/>
              <a:buChar char="•"/>
            </a:pPr>
            <a:r>
              <a:rPr lang="en-US" dirty="0">
                <a:solidFill>
                  <a:srgbClr val="000C14"/>
                </a:solidFill>
                <a:latin typeface="Calibri"/>
              </a:rPr>
              <a:t>Cloud reflectances are parameterized using simple equations of cloud optical thickness.  </a:t>
            </a:r>
          </a:p>
        </p:txBody>
      </p:sp>
      <p:pic>
        <p:nvPicPr>
          <p:cNvPr id="2050" name="Picture 2" descr="C:\Users\yxie\Dropbox\xieyu_NREL\Conference\2017AGU\FARMS\Figs\water.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13034" y="581787"/>
            <a:ext cx="3071940" cy="31615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yxie\Dropbox\xieyu_NREL\Conference\2017AGU\FARMS\Figs\comp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33192" y="582598"/>
            <a:ext cx="3046340" cy="31615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A2CDD16-766F-4678-B8A2-E004BED9B05A}"/>
              </a:ext>
            </a:extLst>
          </p:cNvPr>
          <p:cNvSpPr>
            <a:spLocks noGrp="1"/>
          </p:cNvSpPr>
          <p:nvPr>
            <p:ph type="title"/>
          </p:nvPr>
        </p:nvSpPr>
        <p:spPr/>
        <p:txBody>
          <a:bodyPr>
            <a:normAutofit/>
          </a:bodyPr>
          <a:lstStyle/>
          <a:p>
            <a:r>
              <a:rPr lang="en-US" dirty="0"/>
              <a:t>Parameterization of Cloud Transmittance and Reflectance</a:t>
            </a:r>
          </a:p>
        </p:txBody>
      </p:sp>
    </p:spTree>
    <p:extLst>
      <p:ext uri="{BB962C8B-B14F-4D97-AF65-F5344CB8AC3E}">
        <p14:creationId xmlns:p14="http://schemas.microsoft.com/office/powerpoint/2010/main" val="3443664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xieyu\Forcasting\FARMS\fig\ARM1\2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7350" y="692944"/>
            <a:ext cx="2918765" cy="2905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xieyu\Forcasting\FARMS\fig\ARM1\FARM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4336" y="664339"/>
            <a:ext cx="2918765" cy="290596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614613" y="698492"/>
            <a:ext cx="2000250" cy="425196"/>
          </a:xfrm>
          <a:prstGeom prst="rect">
            <a:avLst/>
          </a:prstGeom>
        </p:spPr>
        <p:txBody>
          <a:bodyPr vert="horz" lIns="68580" tIns="34290" rIns="68580" bIns="34290" rtlCol="0" anchor="ctr">
            <a:normAutofit fontScale="90000" lnSpcReduction="20000"/>
          </a:bodyPr>
          <a:lstStyle>
            <a:lvl1pPr algn="l" defTabSz="914400" rtl="0" eaLnBrk="1" latinLnBrk="0" hangingPunct="1">
              <a:spcBef>
                <a:spcPct val="0"/>
              </a:spcBef>
              <a:buNone/>
              <a:defRPr sz="4000" b="1" kern="1200">
                <a:solidFill>
                  <a:schemeClr val="tx1"/>
                </a:solidFill>
                <a:latin typeface="+mj-lt"/>
                <a:ea typeface="+mj-ea"/>
                <a:cs typeface="+mj-cs"/>
              </a:defRPr>
            </a:lvl1pPr>
          </a:lstStyle>
          <a:p>
            <a:pPr defTabSz="685800"/>
            <a:r>
              <a:rPr lang="en-US" sz="3000" dirty="0">
                <a:solidFill>
                  <a:srgbClr val="0000FF"/>
                </a:solidFill>
                <a:latin typeface="Calibri"/>
              </a:rPr>
              <a:t>RRTMG</a:t>
            </a:r>
          </a:p>
        </p:txBody>
      </p:sp>
      <p:sp>
        <p:nvSpPr>
          <p:cNvPr id="7" name="Title 1"/>
          <p:cNvSpPr txBox="1">
            <a:spLocks/>
          </p:cNvSpPr>
          <p:nvPr/>
        </p:nvSpPr>
        <p:spPr>
          <a:xfrm>
            <a:off x="5700713" y="702633"/>
            <a:ext cx="1314450" cy="425196"/>
          </a:xfrm>
          <a:prstGeom prst="rect">
            <a:avLst/>
          </a:prstGeom>
        </p:spPr>
        <p:txBody>
          <a:bodyPr vert="horz" lIns="68580" tIns="34290" rIns="68580" bIns="34290" rtlCol="0" anchor="ctr">
            <a:normAutofit fontScale="90000" lnSpcReduction="20000"/>
          </a:bodyPr>
          <a:lstStyle>
            <a:lvl1pPr algn="l" defTabSz="914400" rtl="0" eaLnBrk="1" latinLnBrk="0" hangingPunct="1">
              <a:spcBef>
                <a:spcPct val="0"/>
              </a:spcBef>
              <a:buNone/>
              <a:defRPr sz="4000" b="1" kern="1200">
                <a:solidFill>
                  <a:schemeClr val="tx1"/>
                </a:solidFill>
                <a:latin typeface="+mj-lt"/>
                <a:ea typeface="+mj-ea"/>
                <a:cs typeface="+mj-cs"/>
              </a:defRPr>
            </a:lvl1pPr>
          </a:lstStyle>
          <a:p>
            <a:pPr defTabSz="685800"/>
            <a:r>
              <a:rPr lang="en-US" sz="3000" dirty="0">
                <a:solidFill>
                  <a:srgbClr val="FF0000"/>
                </a:solidFill>
                <a:latin typeface="Calibri"/>
              </a:rPr>
              <a:t>FARMS </a:t>
            </a:r>
          </a:p>
        </p:txBody>
      </p:sp>
      <p:sp>
        <p:nvSpPr>
          <p:cNvPr id="8" name="Rectangle 7"/>
          <p:cNvSpPr/>
          <p:nvPr/>
        </p:nvSpPr>
        <p:spPr>
          <a:xfrm>
            <a:off x="1428750" y="3586565"/>
            <a:ext cx="6304331" cy="1246495"/>
          </a:xfrm>
          <a:prstGeom prst="rect">
            <a:avLst/>
          </a:prstGeom>
        </p:spPr>
        <p:txBody>
          <a:bodyPr wrap="square">
            <a:spAutoFit/>
          </a:bodyPr>
          <a:lstStyle/>
          <a:p>
            <a:pPr defTabSz="685800"/>
            <a:r>
              <a:rPr lang="en-US" sz="1500" dirty="0">
                <a:solidFill>
                  <a:srgbClr val="000C14"/>
                </a:solidFill>
                <a:latin typeface="Calibri"/>
              </a:rPr>
              <a:t>GOES satellite data are collocated to a U.S. Department of Energy Atmospheric Radiation Measurement (ARM) Southern Great Plains (SGP) site. The satellite-based retrievals of cloud properties are used as inputs to two-stream and FARMS. A total number of 9,669 scenarios associated with cloudy-sky conditions are selected during 2009–2012.</a:t>
            </a:r>
          </a:p>
        </p:txBody>
      </p:sp>
      <p:sp>
        <p:nvSpPr>
          <p:cNvPr id="3" name="Title 2">
            <a:extLst>
              <a:ext uri="{FF2B5EF4-FFF2-40B4-BE49-F238E27FC236}">
                <a16:creationId xmlns:a16="http://schemas.microsoft.com/office/drawing/2014/main" id="{F67E1ABE-2722-4675-9C03-6F975F4977EC}"/>
              </a:ext>
            </a:extLst>
          </p:cNvPr>
          <p:cNvSpPr>
            <a:spLocks noGrp="1"/>
          </p:cNvSpPr>
          <p:nvPr>
            <p:ph type="title"/>
          </p:nvPr>
        </p:nvSpPr>
        <p:spPr/>
        <p:txBody>
          <a:bodyPr/>
          <a:lstStyle/>
          <a:p>
            <a:r>
              <a:rPr lang="en-US" dirty="0"/>
              <a:t>FARMS Is as Accurate as RRTMG</a:t>
            </a:r>
          </a:p>
        </p:txBody>
      </p:sp>
    </p:spTree>
    <p:extLst>
      <p:ext uri="{BB962C8B-B14F-4D97-AF65-F5344CB8AC3E}">
        <p14:creationId xmlns:p14="http://schemas.microsoft.com/office/powerpoint/2010/main" val="2060779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xieyu\Forcasting\FARMS\fig\time\plottime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68880" y="1150258"/>
            <a:ext cx="3405226" cy="25859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xieyu\Forcasting\FARMS\fig\time\plottime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1999" y="1150258"/>
            <a:ext cx="3405226" cy="25859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00175" y="3871913"/>
            <a:ext cx="3371850" cy="628650"/>
          </a:xfrm>
          <a:prstGeom prst="rect">
            <a:avLst/>
          </a:prstGeom>
        </p:spPr>
        <p:txBody>
          <a:bodyPr vert="horz" lIns="68580" tIns="34290" rIns="68580" bIns="34290" rtlCol="0" anchor="ctr">
            <a:no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pPr defTabSz="685800"/>
            <a:r>
              <a:rPr lang="en-US" sz="1500" b="0" dirty="0">
                <a:solidFill>
                  <a:srgbClr val="000C14"/>
                </a:solidFill>
                <a:latin typeface="Calibri"/>
              </a:rPr>
              <a:t>Computation of cloud T for 39 cloud optical thicknesses, 28 particle sizes, and 50 solar zenith angles </a:t>
            </a:r>
          </a:p>
        </p:txBody>
      </p:sp>
      <p:sp>
        <p:nvSpPr>
          <p:cNvPr id="7" name="Title 1"/>
          <p:cNvSpPr txBox="1">
            <a:spLocks/>
          </p:cNvSpPr>
          <p:nvPr/>
        </p:nvSpPr>
        <p:spPr>
          <a:xfrm>
            <a:off x="4914901" y="3850481"/>
            <a:ext cx="3062324" cy="628650"/>
          </a:xfrm>
          <a:prstGeom prst="rect">
            <a:avLst/>
          </a:prstGeom>
        </p:spPr>
        <p:txBody>
          <a:bodyPr vert="horz" lIns="68580" tIns="34290" rIns="68580" bIns="34290" rtlCol="0" anchor="ctr">
            <a:no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pPr defTabSz="685800"/>
            <a:r>
              <a:rPr lang="en-US" sz="1500" b="0" dirty="0">
                <a:solidFill>
                  <a:srgbClr val="000C14"/>
                </a:solidFill>
                <a:latin typeface="Calibri"/>
              </a:rPr>
              <a:t>Computation of solar radiation for 9,669 scenarios of cloudy-sky conditions over ARM SGP</a:t>
            </a:r>
          </a:p>
        </p:txBody>
      </p:sp>
      <p:sp>
        <p:nvSpPr>
          <p:cNvPr id="8" name="Rectangle 7"/>
          <p:cNvSpPr/>
          <p:nvPr/>
        </p:nvSpPr>
        <p:spPr>
          <a:xfrm>
            <a:off x="2388553" y="672538"/>
            <a:ext cx="1054735" cy="300082"/>
          </a:xfrm>
          <a:prstGeom prst="rect">
            <a:avLst/>
          </a:prstGeom>
        </p:spPr>
        <p:txBody>
          <a:bodyPr wrap="square">
            <a:spAutoFit/>
          </a:bodyPr>
          <a:lstStyle/>
          <a:p>
            <a:pPr defTabSz="685800"/>
            <a:r>
              <a:rPr lang="en-US" sz="1350" b="1" dirty="0">
                <a:solidFill>
                  <a:srgbClr val="0000FF"/>
                </a:solidFill>
                <a:latin typeface="Calibri"/>
              </a:rPr>
              <a:t>32 min.</a:t>
            </a:r>
          </a:p>
        </p:txBody>
      </p:sp>
      <p:sp>
        <p:nvSpPr>
          <p:cNvPr id="9" name="Rectangle 8"/>
          <p:cNvSpPr/>
          <p:nvPr/>
        </p:nvSpPr>
        <p:spPr>
          <a:xfrm>
            <a:off x="3529012" y="665976"/>
            <a:ext cx="1535906" cy="300082"/>
          </a:xfrm>
          <a:prstGeom prst="rect">
            <a:avLst/>
          </a:prstGeom>
        </p:spPr>
        <p:txBody>
          <a:bodyPr wrap="square">
            <a:spAutoFit/>
          </a:bodyPr>
          <a:lstStyle/>
          <a:p>
            <a:pPr defTabSz="685800"/>
            <a:r>
              <a:rPr lang="en-US" sz="1350" b="1" dirty="0">
                <a:solidFill>
                  <a:srgbClr val="0000FF"/>
                </a:solidFill>
                <a:latin typeface="Calibri"/>
              </a:rPr>
              <a:t>3 h, 30 min.</a:t>
            </a:r>
          </a:p>
        </p:txBody>
      </p:sp>
      <p:cxnSp>
        <p:nvCxnSpPr>
          <p:cNvPr id="10" name="Straight Connector 9"/>
          <p:cNvCxnSpPr/>
          <p:nvPr/>
        </p:nvCxnSpPr>
        <p:spPr>
          <a:xfrm flipV="1">
            <a:off x="4047888" y="942057"/>
            <a:ext cx="0" cy="364554"/>
          </a:xfrm>
          <a:prstGeom prst="line">
            <a:avLst/>
          </a:prstGeom>
          <a:ln w="25400">
            <a:solidFill>
              <a:srgbClr val="0000FF"/>
            </a:solidFill>
            <a:tailEnd type="arrow" w="lg" len="lg"/>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743200" y="942058"/>
            <a:ext cx="0" cy="665732"/>
          </a:xfrm>
          <a:prstGeom prst="line">
            <a:avLst/>
          </a:prstGeom>
          <a:ln w="25400">
            <a:solidFill>
              <a:srgbClr val="0000FF"/>
            </a:solidFill>
            <a:tailEnd type="arrow" w="lg" len="lg"/>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846813" y="2700337"/>
            <a:ext cx="953537" cy="300082"/>
          </a:xfrm>
          <a:prstGeom prst="rect">
            <a:avLst/>
          </a:prstGeom>
        </p:spPr>
        <p:txBody>
          <a:bodyPr wrap="square">
            <a:spAutoFit/>
          </a:bodyPr>
          <a:lstStyle/>
          <a:p>
            <a:pPr defTabSz="685800"/>
            <a:r>
              <a:rPr lang="en-US" sz="1350" b="1" dirty="0">
                <a:solidFill>
                  <a:srgbClr val="0000FF"/>
                </a:solidFill>
                <a:latin typeface="Calibri"/>
              </a:rPr>
              <a:t>0.018 s</a:t>
            </a:r>
          </a:p>
        </p:txBody>
      </p:sp>
      <p:cxnSp>
        <p:nvCxnSpPr>
          <p:cNvPr id="13" name="Straight Connector 12"/>
          <p:cNvCxnSpPr/>
          <p:nvPr/>
        </p:nvCxnSpPr>
        <p:spPr>
          <a:xfrm flipV="1">
            <a:off x="2287709" y="2963630"/>
            <a:ext cx="0" cy="463758"/>
          </a:xfrm>
          <a:prstGeom prst="line">
            <a:avLst/>
          </a:prstGeom>
          <a:ln w="25400">
            <a:solidFill>
              <a:srgbClr val="0000FF"/>
            </a:solidFill>
            <a:tailEnd type="arrow" w="lg" len="lg"/>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502203" y="1907381"/>
            <a:ext cx="708115" cy="300082"/>
          </a:xfrm>
          <a:prstGeom prst="rect">
            <a:avLst/>
          </a:prstGeom>
        </p:spPr>
        <p:txBody>
          <a:bodyPr wrap="square">
            <a:spAutoFit/>
          </a:bodyPr>
          <a:lstStyle/>
          <a:p>
            <a:pPr defTabSz="685800"/>
            <a:r>
              <a:rPr lang="en-US" sz="1350" b="1" dirty="0">
                <a:solidFill>
                  <a:srgbClr val="000C14"/>
                </a:solidFill>
                <a:latin typeface="Calibri"/>
              </a:rPr>
              <a:t>2 s</a:t>
            </a:r>
          </a:p>
        </p:txBody>
      </p:sp>
      <p:sp>
        <p:nvSpPr>
          <p:cNvPr id="15" name="Rectangle 14"/>
          <p:cNvSpPr/>
          <p:nvPr/>
        </p:nvSpPr>
        <p:spPr>
          <a:xfrm>
            <a:off x="5823427" y="636307"/>
            <a:ext cx="723275" cy="300082"/>
          </a:xfrm>
          <a:prstGeom prst="rect">
            <a:avLst/>
          </a:prstGeom>
        </p:spPr>
        <p:txBody>
          <a:bodyPr wrap="none">
            <a:spAutoFit/>
          </a:bodyPr>
          <a:lstStyle/>
          <a:p>
            <a:pPr defTabSz="685800"/>
            <a:r>
              <a:rPr lang="en-US" sz="1350" b="1" dirty="0">
                <a:solidFill>
                  <a:srgbClr val="000C14"/>
                </a:solidFill>
                <a:latin typeface="Calibri"/>
              </a:rPr>
              <a:t>13 min.</a:t>
            </a:r>
          </a:p>
        </p:txBody>
      </p:sp>
      <p:sp>
        <p:nvSpPr>
          <p:cNvPr id="16" name="Rectangle 15"/>
          <p:cNvSpPr/>
          <p:nvPr/>
        </p:nvSpPr>
        <p:spPr>
          <a:xfrm>
            <a:off x="7150957" y="630257"/>
            <a:ext cx="404278" cy="300082"/>
          </a:xfrm>
          <a:prstGeom prst="rect">
            <a:avLst/>
          </a:prstGeom>
        </p:spPr>
        <p:txBody>
          <a:bodyPr wrap="none">
            <a:spAutoFit/>
          </a:bodyPr>
          <a:lstStyle/>
          <a:p>
            <a:pPr defTabSz="685800"/>
            <a:r>
              <a:rPr lang="en-US" sz="1350" b="1" dirty="0">
                <a:solidFill>
                  <a:srgbClr val="000C14"/>
                </a:solidFill>
                <a:latin typeface="Calibri"/>
              </a:rPr>
              <a:t>2 h</a:t>
            </a:r>
          </a:p>
        </p:txBody>
      </p:sp>
      <p:cxnSp>
        <p:nvCxnSpPr>
          <p:cNvPr id="17" name="Straight Connector 16"/>
          <p:cNvCxnSpPr/>
          <p:nvPr/>
        </p:nvCxnSpPr>
        <p:spPr>
          <a:xfrm flipV="1">
            <a:off x="7486650" y="892969"/>
            <a:ext cx="0" cy="457532"/>
          </a:xfrm>
          <a:prstGeom prst="line">
            <a:avLst/>
          </a:prstGeom>
          <a:ln w="25400">
            <a:solidFill>
              <a:srgbClr val="000C14"/>
            </a:solidFill>
            <a:tailEnd type="arrow" w="lg" len="lg"/>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172200" y="942058"/>
            <a:ext cx="0" cy="793874"/>
          </a:xfrm>
          <a:prstGeom prst="line">
            <a:avLst/>
          </a:prstGeom>
          <a:ln w="25400">
            <a:solidFill>
              <a:srgbClr val="000C14"/>
            </a:solidFill>
            <a:tailEnd type="arrow" w="lg" len="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745132" y="2200275"/>
            <a:ext cx="0" cy="463758"/>
          </a:xfrm>
          <a:prstGeom prst="line">
            <a:avLst/>
          </a:prstGeom>
          <a:ln w="25400">
            <a:solidFill>
              <a:srgbClr val="000C14"/>
            </a:solidFill>
            <a:tailEnd type="arrow" w="lg" len="lg"/>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572A838D-7410-4878-AC83-13BD378F3424}"/>
              </a:ext>
            </a:extLst>
          </p:cNvPr>
          <p:cNvSpPr>
            <a:spLocks noGrp="1"/>
          </p:cNvSpPr>
          <p:nvPr>
            <p:ph type="title"/>
          </p:nvPr>
        </p:nvSpPr>
        <p:spPr/>
        <p:txBody>
          <a:bodyPr/>
          <a:lstStyle/>
          <a:p>
            <a:r>
              <a:rPr lang="en-US" dirty="0"/>
              <a:t>FARMS Is Much More Time-Efficient</a:t>
            </a:r>
          </a:p>
        </p:txBody>
      </p:sp>
    </p:spTree>
    <p:extLst>
      <p:ext uri="{BB962C8B-B14F-4D97-AF65-F5344CB8AC3E}">
        <p14:creationId xmlns:p14="http://schemas.microsoft.com/office/powerpoint/2010/main" val="142648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1A3B-46EF-FB4A-99B4-20C1CF0E20C9}"/>
              </a:ext>
            </a:extLst>
          </p:cNvPr>
          <p:cNvSpPr>
            <a:spLocks noGrp="1"/>
          </p:cNvSpPr>
          <p:nvPr>
            <p:ph type="title"/>
          </p:nvPr>
        </p:nvSpPr>
        <p:spPr/>
        <p:txBody>
          <a:bodyPr/>
          <a:lstStyle/>
          <a:p>
            <a:r>
              <a:rPr lang="en-US" dirty="0"/>
              <a:t>Validating the NSRDB</a:t>
            </a:r>
          </a:p>
        </p:txBody>
      </p:sp>
      <p:pic>
        <p:nvPicPr>
          <p:cNvPr id="3" name="Picture 2" descr="A screenshot of a cell phone&#10;&#10;Description generated with very high confidence">
            <a:extLst>
              <a:ext uri="{FF2B5EF4-FFF2-40B4-BE49-F238E27FC236}">
                <a16:creationId xmlns:a16="http://schemas.microsoft.com/office/drawing/2014/main" id="{4E7A6FA9-DAA8-C948-BAFD-44861B8592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53" t="18506" r="8445" b="2967"/>
          <a:stretch/>
        </p:blipFill>
        <p:spPr>
          <a:xfrm>
            <a:off x="4407940" y="855492"/>
            <a:ext cx="4621760" cy="3200400"/>
          </a:xfrm>
          <a:prstGeom prst="rect">
            <a:avLst/>
          </a:prstGeom>
        </p:spPr>
      </p:pic>
      <p:pic>
        <p:nvPicPr>
          <p:cNvPr id="4" name="Picture 3" descr="A screenshot of a cell phone&#10;&#10;Description generated with very high confidence">
            <a:extLst>
              <a:ext uri="{FF2B5EF4-FFF2-40B4-BE49-F238E27FC236}">
                <a16:creationId xmlns:a16="http://schemas.microsoft.com/office/drawing/2014/main" id="{3E452C4F-E425-1144-8754-187281FFF2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1" t="18003" r="8677" b="2377"/>
          <a:stretch/>
        </p:blipFill>
        <p:spPr>
          <a:xfrm>
            <a:off x="-43477" y="783974"/>
            <a:ext cx="4558327" cy="3200400"/>
          </a:xfrm>
          <a:prstGeom prst="rect">
            <a:avLst/>
          </a:prstGeom>
        </p:spPr>
      </p:pic>
      <p:cxnSp>
        <p:nvCxnSpPr>
          <p:cNvPr id="5" name="Straight Connector 4">
            <a:extLst>
              <a:ext uri="{FF2B5EF4-FFF2-40B4-BE49-F238E27FC236}">
                <a16:creationId xmlns:a16="http://schemas.microsoft.com/office/drawing/2014/main" id="{F9DF591A-D180-3C45-978F-F29BF8CE7067}"/>
              </a:ext>
            </a:extLst>
          </p:cNvPr>
          <p:cNvCxnSpPr>
            <a:cxnSpLocks/>
          </p:cNvCxnSpPr>
          <p:nvPr/>
        </p:nvCxnSpPr>
        <p:spPr>
          <a:xfrm>
            <a:off x="345664" y="1800503"/>
            <a:ext cx="8667750"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47D9C53-6900-8D4E-9684-0CCA9AD13D39}"/>
              </a:ext>
            </a:extLst>
          </p:cNvPr>
          <p:cNvCxnSpPr>
            <a:cxnSpLocks/>
          </p:cNvCxnSpPr>
          <p:nvPr/>
        </p:nvCxnSpPr>
        <p:spPr>
          <a:xfrm>
            <a:off x="345664" y="2726579"/>
            <a:ext cx="8667750"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ED6D701-977C-2442-B14B-4F4D336B8C5B}"/>
              </a:ext>
            </a:extLst>
          </p:cNvPr>
          <p:cNvSpPr txBox="1"/>
          <p:nvPr/>
        </p:nvSpPr>
        <p:spPr>
          <a:xfrm>
            <a:off x="4910752" y="1334336"/>
            <a:ext cx="3433148" cy="523220"/>
          </a:xfrm>
          <a:prstGeom prst="rect">
            <a:avLst/>
          </a:prstGeom>
          <a:noFill/>
        </p:spPr>
        <p:txBody>
          <a:bodyPr wrap="square" rtlCol="0">
            <a:spAutoFit/>
          </a:bodyPr>
          <a:lstStyle/>
          <a:p>
            <a:r>
              <a:rPr lang="en-US" sz="2800" dirty="0"/>
              <a:t>GHI: NSRDB Version 3</a:t>
            </a:r>
          </a:p>
        </p:txBody>
      </p:sp>
      <p:sp>
        <p:nvSpPr>
          <p:cNvPr id="8" name="TextBox 7">
            <a:extLst>
              <a:ext uri="{FF2B5EF4-FFF2-40B4-BE49-F238E27FC236}">
                <a16:creationId xmlns:a16="http://schemas.microsoft.com/office/drawing/2014/main" id="{781CD1D4-432C-9E43-A607-4BBAD0059037}"/>
              </a:ext>
            </a:extLst>
          </p:cNvPr>
          <p:cNvSpPr txBox="1"/>
          <p:nvPr/>
        </p:nvSpPr>
        <p:spPr>
          <a:xfrm>
            <a:off x="400049" y="1334336"/>
            <a:ext cx="3381375" cy="523220"/>
          </a:xfrm>
          <a:prstGeom prst="rect">
            <a:avLst/>
          </a:prstGeom>
          <a:noFill/>
        </p:spPr>
        <p:txBody>
          <a:bodyPr wrap="square" rtlCol="0">
            <a:spAutoFit/>
          </a:bodyPr>
          <a:lstStyle/>
          <a:p>
            <a:r>
              <a:rPr lang="en-US" sz="2800" dirty="0"/>
              <a:t>GHI: NSRDB Version 2</a:t>
            </a:r>
          </a:p>
        </p:txBody>
      </p:sp>
      <p:sp>
        <p:nvSpPr>
          <p:cNvPr id="9" name="TextBox 8">
            <a:extLst>
              <a:ext uri="{FF2B5EF4-FFF2-40B4-BE49-F238E27FC236}">
                <a16:creationId xmlns:a16="http://schemas.microsoft.com/office/drawing/2014/main" id="{47C7EF49-4F73-1A40-8A79-D1B0D1855FA4}"/>
              </a:ext>
            </a:extLst>
          </p:cNvPr>
          <p:cNvSpPr txBox="1"/>
          <p:nvPr/>
        </p:nvSpPr>
        <p:spPr>
          <a:xfrm>
            <a:off x="457199" y="3862250"/>
            <a:ext cx="5696175" cy="1015663"/>
          </a:xfrm>
          <a:prstGeom prst="rect">
            <a:avLst/>
          </a:prstGeom>
          <a:noFill/>
        </p:spPr>
        <p:txBody>
          <a:bodyPr wrap="square" rtlCol="0">
            <a:spAutoFit/>
          </a:bodyPr>
          <a:lstStyle/>
          <a:p>
            <a:r>
              <a:rPr lang="en-US" sz="1200" b="1" u="sng" dirty="0"/>
              <a:t>Difference between the two versions:</a:t>
            </a:r>
          </a:p>
          <a:p>
            <a:pPr marL="285750" indent="-285750">
              <a:buFontTx/>
              <a:buChar char="-"/>
            </a:pPr>
            <a:r>
              <a:rPr lang="en-US" sz="1200" dirty="0"/>
              <a:t>MERRA-2 hourly AOD vs monthly AOD</a:t>
            </a:r>
          </a:p>
          <a:p>
            <a:pPr marL="285750" indent="-285750">
              <a:buFontTx/>
              <a:buChar char="-"/>
            </a:pPr>
            <a:r>
              <a:rPr lang="en-US" sz="1200" dirty="0"/>
              <a:t>Precipitable water vapor from MERRA2</a:t>
            </a:r>
          </a:p>
          <a:p>
            <a:pPr marL="285750" indent="-285750">
              <a:buFontTx/>
              <a:buChar char="-"/>
            </a:pPr>
            <a:r>
              <a:rPr lang="en-US" sz="1200" dirty="0"/>
              <a:t>Surface Albedo from MODIS and Snow Cover from IMS</a:t>
            </a:r>
          </a:p>
          <a:p>
            <a:pPr marL="285750" indent="-285750">
              <a:buFontTx/>
              <a:buChar char="-"/>
            </a:pPr>
            <a:r>
              <a:rPr lang="en-US" sz="1200" dirty="0"/>
              <a:t>Time shifting method on GOES East.</a:t>
            </a:r>
          </a:p>
        </p:txBody>
      </p:sp>
    </p:spTree>
    <p:extLst>
      <p:ext uri="{BB962C8B-B14F-4D97-AF65-F5344CB8AC3E}">
        <p14:creationId xmlns:p14="http://schemas.microsoft.com/office/powerpoint/2010/main" val="3926575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A31A-7324-0B41-AFAC-D10C52D70BCB}"/>
              </a:ext>
            </a:extLst>
          </p:cNvPr>
          <p:cNvSpPr>
            <a:spLocks noGrp="1"/>
          </p:cNvSpPr>
          <p:nvPr>
            <p:ph type="title"/>
          </p:nvPr>
        </p:nvSpPr>
        <p:spPr/>
        <p:txBody>
          <a:bodyPr/>
          <a:lstStyle/>
          <a:p>
            <a:r>
              <a:rPr lang="en-US" dirty="0"/>
              <a:t>Making Technology Viable</a:t>
            </a:r>
          </a:p>
        </p:txBody>
      </p:sp>
      <p:pic>
        <p:nvPicPr>
          <p:cNvPr id="3" name="Picture 2">
            <a:extLst>
              <a:ext uri="{FF2B5EF4-FFF2-40B4-BE49-F238E27FC236}">
                <a16:creationId xmlns:a16="http://schemas.microsoft.com/office/drawing/2014/main" id="{77D2C0A2-E7E0-FB43-A822-E0BF3C9C3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4888" y="2871936"/>
            <a:ext cx="3510474" cy="2271564"/>
          </a:xfrm>
          <a:prstGeom prst="rect">
            <a:avLst/>
          </a:prstGeom>
        </p:spPr>
      </p:pic>
      <p:pic>
        <p:nvPicPr>
          <p:cNvPr id="4" name="Picture 3">
            <a:extLst>
              <a:ext uri="{FF2B5EF4-FFF2-40B4-BE49-F238E27FC236}">
                <a16:creationId xmlns:a16="http://schemas.microsoft.com/office/drawing/2014/main" id="{3F99E19C-822D-FC41-A133-BFEC445C40CC}"/>
              </a:ext>
            </a:extLst>
          </p:cNvPr>
          <p:cNvPicPr>
            <a:picLocks noChangeAspect="1"/>
          </p:cNvPicPr>
          <p:nvPr/>
        </p:nvPicPr>
        <p:blipFill>
          <a:blip r:embed="rId3"/>
          <a:stretch>
            <a:fillRect/>
          </a:stretch>
        </p:blipFill>
        <p:spPr>
          <a:xfrm>
            <a:off x="4685014" y="776515"/>
            <a:ext cx="3510223" cy="2271564"/>
          </a:xfrm>
          <a:prstGeom prst="rect">
            <a:avLst/>
          </a:prstGeom>
        </p:spPr>
      </p:pic>
      <p:pic>
        <p:nvPicPr>
          <p:cNvPr id="5" name="Picture 4" descr="A close up of a map&#10;&#10;Description generated with high confidence">
            <a:extLst>
              <a:ext uri="{FF2B5EF4-FFF2-40B4-BE49-F238E27FC236}">
                <a16:creationId xmlns:a16="http://schemas.microsoft.com/office/drawing/2014/main" id="{5B829BD4-8397-BA49-B88C-92C5C4D7A6FA}"/>
              </a:ext>
            </a:extLst>
          </p:cNvPr>
          <p:cNvPicPr>
            <a:picLocks noChangeAspect="1"/>
          </p:cNvPicPr>
          <p:nvPr/>
        </p:nvPicPr>
        <p:blipFill>
          <a:blip r:embed="rId4"/>
          <a:stretch>
            <a:fillRect/>
          </a:stretch>
        </p:blipFill>
        <p:spPr>
          <a:xfrm>
            <a:off x="457189" y="776515"/>
            <a:ext cx="3510599" cy="2271564"/>
          </a:xfrm>
          <a:prstGeom prst="rect">
            <a:avLst/>
          </a:prstGeom>
        </p:spPr>
      </p:pic>
      <p:pic>
        <p:nvPicPr>
          <p:cNvPr id="6" name="Picture 5" descr="A close up of a map&#10;&#10;Description generated with high confidence">
            <a:extLst>
              <a:ext uri="{FF2B5EF4-FFF2-40B4-BE49-F238E27FC236}">
                <a16:creationId xmlns:a16="http://schemas.microsoft.com/office/drawing/2014/main" id="{24972F06-4431-4441-9838-EFB1A5052C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064" y="2871936"/>
            <a:ext cx="3510224" cy="2271564"/>
          </a:xfrm>
          <a:prstGeom prst="rect">
            <a:avLst/>
          </a:prstGeom>
        </p:spPr>
      </p:pic>
      <p:sp>
        <p:nvSpPr>
          <p:cNvPr id="7" name="TextBox 6">
            <a:extLst>
              <a:ext uri="{FF2B5EF4-FFF2-40B4-BE49-F238E27FC236}">
                <a16:creationId xmlns:a16="http://schemas.microsoft.com/office/drawing/2014/main" id="{D58EFEFD-2553-B744-A16C-6D9509429916}"/>
              </a:ext>
            </a:extLst>
          </p:cNvPr>
          <p:cNvSpPr txBox="1"/>
          <p:nvPr/>
        </p:nvSpPr>
        <p:spPr>
          <a:xfrm>
            <a:off x="796934" y="1219798"/>
            <a:ext cx="1912383" cy="461665"/>
          </a:xfrm>
          <a:prstGeom prst="rect">
            <a:avLst/>
          </a:prstGeom>
          <a:noFill/>
        </p:spPr>
        <p:txBody>
          <a:bodyPr wrap="none" rtlCol="0">
            <a:spAutoFit/>
          </a:bodyPr>
          <a:lstStyle/>
          <a:p>
            <a:r>
              <a:rPr lang="en-US" sz="2400" b="1" dirty="0">
                <a:solidFill>
                  <a:srgbClr val="000C14"/>
                </a:solidFill>
              </a:rPr>
              <a:t>DNI Version 2</a:t>
            </a:r>
          </a:p>
        </p:txBody>
      </p:sp>
      <p:sp>
        <p:nvSpPr>
          <p:cNvPr id="8" name="TextBox 7">
            <a:extLst>
              <a:ext uri="{FF2B5EF4-FFF2-40B4-BE49-F238E27FC236}">
                <a16:creationId xmlns:a16="http://schemas.microsoft.com/office/drawing/2014/main" id="{3F516A22-C210-C846-956C-DFE8477E13B5}"/>
              </a:ext>
            </a:extLst>
          </p:cNvPr>
          <p:cNvSpPr txBox="1"/>
          <p:nvPr/>
        </p:nvSpPr>
        <p:spPr>
          <a:xfrm>
            <a:off x="648842" y="3260530"/>
            <a:ext cx="1912383" cy="461665"/>
          </a:xfrm>
          <a:prstGeom prst="rect">
            <a:avLst/>
          </a:prstGeom>
          <a:noFill/>
        </p:spPr>
        <p:txBody>
          <a:bodyPr wrap="none" rtlCol="0">
            <a:spAutoFit/>
          </a:bodyPr>
          <a:lstStyle/>
          <a:p>
            <a:r>
              <a:rPr lang="en-US" sz="2400" b="1" dirty="0">
                <a:solidFill>
                  <a:srgbClr val="000C14"/>
                </a:solidFill>
              </a:rPr>
              <a:t>DNI Version 3</a:t>
            </a:r>
          </a:p>
        </p:txBody>
      </p:sp>
      <p:sp>
        <p:nvSpPr>
          <p:cNvPr id="9" name="TextBox 8">
            <a:extLst>
              <a:ext uri="{FF2B5EF4-FFF2-40B4-BE49-F238E27FC236}">
                <a16:creationId xmlns:a16="http://schemas.microsoft.com/office/drawing/2014/main" id="{64E562DB-FE13-694A-AD1F-2CFF91CD8F75}"/>
              </a:ext>
            </a:extLst>
          </p:cNvPr>
          <p:cNvSpPr txBox="1"/>
          <p:nvPr/>
        </p:nvSpPr>
        <p:spPr>
          <a:xfrm>
            <a:off x="5065983" y="1131728"/>
            <a:ext cx="1905971" cy="461665"/>
          </a:xfrm>
          <a:prstGeom prst="rect">
            <a:avLst/>
          </a:prstGeom>
          <a:noFill/>
        </p:spPr>
        <p:txBody>
          <a:bodyPr wrap="none" rtlCol="0">
            <a:spAutoFit/>
          </a:bodyPr>
          <a:lstStyle/>
          <a:p>
            <a:r>
              <a:rPr lang="en-US" sz="2400" b="1" dirty="0">
                <a:solidFill>
                  <a:srgbClr val="000C14"/>
                </a:solidFill>
              </a:rPr>
              <a:t>GHI Version 2</a:t>
            </a:r>
          </a:p>
        </p:txBody>
      </p:sp>
      <p:sp>
        <p:nvSpPr>
          <p:cNvPr id="10" name="TextBox 9">
            <a:extLst>
              <a:ext uri="{FF2B5EF4-FFF2-40B4-BE49-F238E27FC236}">
                <a16:creationId xmlns:a16="http://schemas.microsoft.com/office/drawing/2014/main" id="{7AB3D894-76D6-F047-B07C-86FB1CA79B5D}"/>
              </a:ext>
            </a:extLst>
          </p:cNvPr>
          <p:cNvSpPr txBox="1"/>
          <p:nvPr/>
        </p:nvSpPr>
        <p:spPr>
          <a:xfrm>
            <a:off x="5065983" y="3318830"/>
            <a:ext cx="1905971" cy="461665"/>
          </a:xfrm>
          <a:prstGeom prst="rect">
            <a:avLst/>
          </a:prstGeom>
          <a:noFill/>
        </p:spPr>
        <p:txBody>
          <a:bodyPr wrap="none" rtlCol="0">
            <a:spAutoFit/>
          </a:bodyPr>
          <a:lstStyle/>
          <a:p>
            <a:r>
              <a:rPr lang="en-US" sz="2400" b="1" dirty="0">
                <a:solidFill>
                  <a:srgbClr val="000C14"/>
                </a:solidFill>
              </a:rPr>
              <a:t>GHI Version 3</a:t>
            </a:r>
          </a:p>
        </p:txBody>
      </p:sp>
    </p:spTree>
    <p:extLst>
      <p:ext uri="{BB962C8B-B14F-4D97-AF65-F5344CB8AC3E}">
        <p14:creationId xmlns:p14="http://schemas.microsoft.com/office/powerpoint/2010/main" val="3910644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1C00-302A-F949-A7D8-6B3A6EF92AB4}"/>
              </a:ext>
            </a:extLst>
          </p:cNvPr>
          <p:cNvSpPr>
            <a:spLocks noGrp="1"/>
          </p:cNvSpPr>
          <p:nvPr>
            <p:ph type="title"/>
          </p:nvPr>
        </p:nvSpPr>
        <p:spPr/>
        <p:txBody>
          <a:bodyPr/>
          <a:lstStyle/>
          <a:p>
            <a:r>
              <a:rPr lang="en-US" dirty="0"/>
              <a:t>The Fuel is Free…but Variable</a:t>
            </a:r>
          </a:p>
        </p:txBody>
      </p:sp>
      <p:grpSp>
        <p:nvGrpSpPr>
          <p:cNvPr id="3" name="Group 2">
            <a:extLst>
              <a:ext uri="{FF2B5EF4-FFF2-40B4-BE49-F238E27FC236}">
                <a16:creationId xmlns:a16="http://schemas.microsoft.com/office/drawing/2014/main" id="{421149BC-81BF-C34F-8B0F-852A67E08628}"/>
              </a:ext>
            </a:extLst>
          </p:cNvPr>
          <p:cNvGrpSpPr/>
          <p:nvPr/>
        </p:nvGrpSpPr>
        <p:grpSpPr>
          <a:xfrm>
            <a:off x="6327417" y="1167581"/>
            <a:ext cx="2644776" cy="3385844"/>
            <a:chOff x="6364288" y="1447800"/>
            <a:chExt cx="2644776" cy="3385844"/>
          </a:xfrm>
        </p:grpSpPr>
        <p:grpSp>
          <p:nvGrpSpPr>
            <p:cNvPr id="4" name="Group 8">
              <a:extLst>
                <a:ext uri="{FF2B5EF4-FFF2-40B4-BE49-F238E27FC236}">
                  <a16:creationId xmlns:a16="http://schemas.microsoft.com/office/drawing/2014/main" id="{9E235C74-8B20-824C-9388-A8ECECA9C3BD}"/>
                </a:ext>
              </a:extLst>
            </p:cNvPr>
            <p:cNvGrpSpPr>
              <a:grpSpLocks/>
            </p:cNvGrpSpPr>
            <p:nvPr/>
          </p:nvGrpSpPr>
          <p:grpSpPr bwMode="auto">
            <a:xfrm>
              <a:off x="6364288" y="1447800"/>
              <a:ext cx="2644776" cy="3385844"/>
              <a:chOff x="6364358" y="838200"/>
              <a:chExt cx="2644702" cy="3386633"/>
            </a:xfrm>
          </p:grpSpPr>
          <p:pic>
            <p:nvPicPr>
              <p:cNvPr id="6" name="Picture 5" descr="Petroleum Well Head-DOE.jpg">
                <a:extLst>
                  <a:ext uri="{FF2B5EF4-FFF2-40B4-BE49-F238E27FC236}">
                    <a16:creationId xmlns:a16="http://schemas.microsoft.com/office/drawing/2014/main" id="{7F171B13-4E0D-084F-884F-8CDE8CE1F6AA}"/>
                  </a:ext>
                </a:extLst>
              </p:cNvPr>
              <p:cNvPicPr>
                <a:picLocks noChangeAspect="1"/>
              </p:cNvPicPr>
              <p:nvPr/>
            </p:nvPicPr>
            <p:blipFill>
              <a:blip r:embed="rId2"/>
              <a:srcRect b="12338"/>
              <a:stretch>
                <a:fillRect/>
              </a:stretch>
            </p:blipFill>
            <p:spPr>
              <a:xfrm>
                <a:off x="6364359" y="838200"/>
                <a:ext cx="2551041" cy="2886747"/>
              </a:xfrm>
              <a:prstGeom prst="rect">
                <a:avLst/>
              </a:prstGeom>
              <a:effectLst>
                <a:outerShdw blurRad="50800" dist="63500" dir="2700000">
                  <a:srgbClr val="000000">
                    <a:alpha val="43000"/>
                  </a:srgbClr>
                </a:outerShdw>
              </a:effectLst>
            </p:spPr>
          </p:pic>
          <p:sp>
            <p:nvSpPr>
              <p:cNvPr id="7" name="TextBox 7">
                <a:extLst>
                  <a:ext uri="{FF2B5EF4-FFF2-40B4-BE49-F238E27FC236}">
                    <a16:creationId xmlns:a16="http://schemas.microsoft.com/office/drawing/2014/main" id="{6055E3C1-7742-B645-8505-3881FEBFF93D}"/>
                  </a:ext>
                </a:extLst>
              </p:cNvPr>
              <p:cNvSpPr txBox="1">
                <a:spLocks noChangeArrowheads="1"/>
              </p:cNvSpPr>
              <p:nvPr/>
            </p:nvSpPr>
            <p:spPr bwMode="auto">
              <a:xfrm>
                <a:off x="6364358" y="3886200"/>
                <a:ext cx="2644702" cy="338633"/>
              </a:xfrm>
              <a:prstGeom prst="rect">
                <a:avLst/>
              </a:prstGeom>
              <a:noFill/>
              <a:ln w="9525">
                <a:noFill/>
                <a:miter lim="800000"/>
                <a:headEnd/>
                <a:tailEnd/>
              </a:ln>
            </p:spPr>
            <p:txBody>
              <a:bodyPr wrap="square">
                <a:prstTxWarp prst="textNoShape">
                  <a:avLst/>
                </a:prstTxWarp>
                <a:spAutoFit/>
              </a:bodyPr>
              <a:lstStyle/>
              <a:p>
                <a:pPr algn="ctr"/>
                <a:r>
                  <a:rPr lang="en-US" sz="1600" dirty="0"/>
                  <a:t>*1 Barrel of Oil = 1.7MWh</a:t>
                </a:r>
              </a:p>
            </p:txBody>
          </p:sp>
        </p:grpSp>
        <p:sp>
          <p:nvSpPr>
            <p:cNvPr id="5" name="TextBox 7">
              <a:extLst>
                <a:ext uri="{FF2B5EF4-FFF2-40B4-BE49-F238E27FC236}">
                  <a16:creationId xmlns:a16="http://schemas.microsoft.com/office/drawing/2014/main" id="{61C268BA-6BEB-534F-ABBE-0453F0EB1E59}"/>
                </a:ext>
              </a:extLst>
            </p:cNvPr>
            <p:cNvSpPr txBox="1">
              <a:spLocks noChangeArrowheads="1"/>
            </p:cNvSpPr>
            <p:nvPr/>
          </p:nvSpPr>
          <p:spPr bwMode="auto">
            <a:xfrm rot="-5400000">
              <a:off x="8593932" y="3902868"/>
              <a:ext cx="660400" cy="169863"/>
            </a:xfrm>
            <a:prstGeom prst="rect">
              <a:avLst/>
            </a:prstGeom>
            <a:noFill/>
            <a:ln w="9525">
              <a:noFill/>
              <a:miter lim="800000"/>
              <a:headEnd/>
              <a:tailEnd/>
            </a:ln>
          </p:spPr>
          <p:txBody>
            <a:bodyPr lIns="0" bIns="0">
              <a:prstTxWarp prst="textNoShape">
                <a:avLst/>
              </a:prstTxWarp>
              <a:spAutoFit/>
            </a:bodyPr>
            <a:lstStyle/>
            <a:p>
              <a:r>
                <a:rPr lang="en-US" sz="800" dirty="0">
                  <a:solidFill>
                    <a:schemeClr val="tx2"/>
                  </a:solidFill>
                </a:rPr>
                <a:t>Credit: DOE</a:t>
              </a:r>
            </a:p>
          </p:txBody>
        </p:sp>
      </p:grpSp>
      <p:sp>
        <p:nvSpPr>
          <p:cNvPr id="8" name="Rectangle 7">
            <a:extLst>
              <a:ext uri="{FF2B5EF4-FFF2-40B4-BE49-F238E27FC236}">
                <a16:creationId xmlns:a16="http://schemas.microsoft.com/office/drawing/2014/main" id="{55F3829B-7F3C-4844-A049-B9666151A941}"/>
              </a:ext>
            </a:extLst>
          </p:cNvPr>
          <p:cNvSpPr/>
          <p:nvPr/>
        </p:nvSpPr>
        <p:spPr>
          <a:xfrm>
            <a:off x="587247" y="3464475"/>
            <a:ext cx="5613400" cy="923330"/>
          </a:xfrm>
          <a:prstGeom prst="rect">
            <a:avLst/>
          </a:prstGeom>
        </p:spPr>
        <p:txBody>
          <a:bodyPr wrap="square">
            <a:spAutoFit/>
          </a:bodyPr>
          <a:lstStyle/>
          <a:p>
            <a:pPr algn="ctr"/>
            <a:r>
              <a:rPr lang="en-US" dirty="0"/>
              <a:t>In one </a:t>
            </a:r>
            <a:r>
              <a:rPr lang="en-US" i="1" dirty="0"/>
              <a:t>average</a:t>
            </a:r>
            <a:r>
              <a:rPr lang="en-US" dirty="0"/>
              <a:t> day at NREL, </a:t>
            </a:r>
          </a:p>
          <a:p>
            <a:pPr algn="ctr"/>
            <a:r>
              <a:rPr lang="en-US" dirty="0"/>
              <a:t>an area of </a:t>
            </a:r>
            <a:r>
              <a:rPr lang="en-US" u="sng" dirty="0"/>
              <a:t>236 m</a:t>
            </a:r>
            <a:r>
              <a:rPr lang="en-US" u="sng" baseline="30000" dirty="0"/>
              <a:t>2</a:t>
            </a:r>
            <a:r>
              <a:rPr lang="en-US" dirty="0"/>
              <a:t> receives 1.7MWh of solar radiation</a:t>
            </a:r>
          </a:p>
          <a:p>
            <a:pPr algn="ctr"/>
            <a:r>
              <a:rPr lang="en-US" dirty="0"/>
              <a:t>~13 parking spaces = 1 BOE/day</a:t>
            </a:r>
          </a:p>
        </p:txBody>
      </p:sp>
      <p:sp>
        <p:nvSpPr>
          <p:cNvPr id="9" name="TextBox 8">
            <a:extLst>
              <a:ext uri="{FF2B5EF4-FFF2-40B4-BE49-F238E27FC236}">
                <a16:creationId xmlns:a16="http://schemas.microsoft.com/office/drawing/2014/main" id="{F91EC754-E8F0-C54C-A128-1AE3106FEBE7}"/>
              </a:ext>
            </a:extLst>
          </p:cNvPr>
          <p:cNvSpPr txBox="1"/>
          <p:nvPr/>
        </p:nvSpPr>
        <p:spPr>
          <a:xfrm>
            <a:off x="130278" y="1096756"/>
            <a:ext cx="5943600" cy="2280624"/>
          </a:xfrm>
          <a:prstGeom prst="rect">
            <a:avLst/>
          </a:prstGeom>
          <a:noFill/>
        </p:spPr>
        <p:txBody>
          <a:bodyPr wrap="square" rtlCol="0">
            <a:spAutoFit/>
          </a:bodyPr>
          <a:lstStyle/>
          <a:p>
            <a:pPr marL="800100" lvl="1" indent="-342900">
              <a:lnSpc>
                <a:spcPct val="90000"/>
              </a:lnSpc>
              <a:spcBef>
                <a:spcPct val="20000"/>
              </a:spcBef>
            </a:pPr>
            <a:r>
              <a:rPr lang="en-US" sz="2400" dirty="0">
                <a:solidFill>
                  <a:srgbClr val="000000"/>
                </a:solidFill>
              </a:rPr>
              <a:t>Understand the Weather-Driven</a:t>
            </a:r>
          </a:p>
          <a:p>
            <a:pPr marL="800100" lvl="1" indent="-342900">
              <a:lnSpc>
                <a:spcPct val="90000"/>
              </a:lnSpc>
              <a:spcBef>
                <a:spcPct val="20000"/>
              </a:spcBef>
            </a:pPr>
            <a:r>
              <a:rPr lang="en-US" sz="2400" i="1" dirty="0">
                <a:solidFill>
                  <a:srgbClr val="000000"/>
                </a:solidFill>
              </a:rPr>
              <a:t>Renewable Energy FUEL Supply</a:t>
            </a:r>
            <a:r>
              <a:rPr lang="en-US" sz="2400" dirty="0">
                <a:solidFill>
                  <a:srgbClr val="000000"/>
                </a:solidFill>
              </a:rPr>
              <a:t>:</a:t>
            </a:r>
          </a:p>
          <a:p>
            <a:pPr marL="800100" lvl="1" indent="-342900">
              <a:lnSpc>
                <a:spcPct val="90000"/>
              </a:lnSpc>
              <a:spcBef>
                <a:spcPct val="20000"/>
              </a:spcBef>
            </a:pPr>
            <a:endParaRPr lang="en-US" sz="2400" dirty="0">
              <a:solidFill>
                <a:srgbClr val="000000"/>
              </a:solidFill>
            </a:endParaRPr>
          </a:p>
          <a:p>
            <a:pPr lvl="1">
              <a:lnSpc>
                <a:spcPct val="90000"/>
              </a:lnSpc>
              <a:spcBef>
                <a:spcPct val="20000"/>
              </a:spcBef>
            </a:pPr>
            <a:r>
              <a:rPr lang="en-US" sz="2400" b="1" i="1" dirty="0">
                <a:solidFill>
                  <a:srgbClr val="000000"/>
                </a:solidFill>
              </a:rPr>
              <a:t>Characterize</a:t>
            </a:r>
            <a:r>
              <a:rPr lang="en-US" sz="2400" dirty="0">
                <a:solidFill>
                  <a:srgbClr val="000000"/>
                </a:solidFill>
              </a:rPr>
              <a:t> renewable </a:t>
            </a:r>
            <a:r>
              <a:rPr lang="en-US" sz="2400" i="1" dirty="0">
                <a:solidFill>
                  <a:srgbClr val="000000"/>
                </a:solidFill>
              </a:rPr>
              <a:t>energy density </a:t>
            </a:r>
            <a:r>
              <a:rPr lang="en-US" sz="2400" dirty="0">
                <a:solidFill>
                  <a:srgbClr val="000000"/>
                </a:solidFill>
              </a:rPr>
              <a:t>which varies with TIME and LOCATION</a:t>
            </a:r>
          </a:p>
          <a:p>
            <a:pPr marL="800100" lvl="1" indent="-342900">
              <a:lnSpc>
                <a:spcPct val="90000"/>
              </a:lnSpc>
              <a:spcBef>
                <a:spcPct val="20000"/>
              </a:spcBef>
            </a:pPr>
            <a:endParaRPr lang="en-US" dirty="0">
              <a:solidFill>
                <a:srgbClr val="000000"/>
              </a:solidFill>
            </a:endParaRPr>
          </a:p>
        </p:txBody>
      </p:sp>
    </p:spTree>
    <p:extLst>
      <p:ext uri="{BB962C8B-B14F-4D97-AF65-F5344CB8AC3E}">
        <p14:creationId xmlns:p14="http://schemas.microsoft.com/office/powerpoint/2010/main" val="3880276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B10B-C87F-9A45-9FDD-11B53D502FE9}"/>
              </a:ext>
            </a:extLst>
          </p:cNvPr>
          <p:cNvSpPr>
            <a:spLocks noGrp="1"/>
          </p:cNvSpPr>
          <p:nvPr>
            <p:ph type="title"/>
          </p:nvPr>
        </p:nvSpPr>
        <p:spPr/>
        <p:txBody>
          <a:bodyPr/>
          <a:lstStyle/>
          <a:p>
            <a:r>
              <a:rPr lang="en-US" dirty="0"/>
              <a:t>New Challenges</a:t>
            </a:r>
          </a:p>
        </p:txBody>
      </p:sp>
      <p:sp>
        <p:nvSpPr>
          <p:cNvPr id="3" name="TextBox 2">
            <a:extLst>
              <a:ext uri="{FF2B5EF4-FFF2-40B4-BE49-F238E27FC236}">
                <a16:creationId xmlns:a16="http://schemas.microsoft.com/office/drawing/2014/main" id="{374D624A-FF33-814C-8B9F-3F46348E2AD9}"/>
              </a:ext>
            </a:extLst>
          </p:cNvPr>
          <p:cNvSpPr txBox="1"/>
          <p:nvPr/>
        </p:nvSpPr>
        <p:spPr>
          <a:xfrm>
            <a:off x="685800" y="1150374"/>
            <a:ext cx="7683910" cy="2031325"/>
          </a:xfrm>
          <a:prstGeom prst="rect">
            <a:avLst/>
          </a:prstGeom>
          <a:noFill/>
        </p:spPr>
        <p:txBody>
          <a:bodyPr wrap="square" rtlCol="0">
            <a:spAutoFit/>
          </a:bodyPr>
          <a:lstStyle/>
          <a:p>
            <a:r>
              <a:rPr lang="en-US" dirty="0"/>
              <a:t>Developing cheaper instruments with low maintenance but similar accuracy – used of photodiodes and LED’s</a:t>
            </a:r>
          </a:p>
          <a:p>
            <a:endParaRPr lang="en-US" dirty="0"/>
          </a:p>
          <a:p>
            <a:r>
              <a:rPr lang="en-US" dirty="0"/>
              <a:t>Improving cloud property and aerosol retrievals using next-generation satellites (GOES-16)</a:t>
            </a:r>
          </a:p>
          <a:p>
            <a:endParaRPr lang="en-US" dirty="0"/>
          </a:p>
          <a:p>
            <a:r>
              <a:rPr lang="en-US" dirty="0"/>
              <a:t>Forecasting solar radiation at various time-scales – sub-hourly to days ahead</a:t>
            </a:r>
          </a:p>
        </p:txBody>
      </p:sp>
      <p:sp>
        <p:nvSpPr>
          <p:cNvPr id="4" name="TextBox 3">
            <a:extLst>
              <a:ext uri="{FF2B5EF4-FFF2-40B4-BE49-F238E27FC236}">
                <a16:creationId xmlns:a16="http://schemas.microsoft.com/office/drawing/2014/main" id="{8905E41B-2CA0-0540-BBA8-E9C5DDE368A1}"/>
              </a:ext>
            </a:extLst>
          </p:cNvPr>
          <p:cNvSpPr txBox="1"/>
          <p:nvPr/>
        </p:nvSpPr>
        <p:spPr>
          <a:xfrm>
            <a:off x="752168" y="3679723"/>
            <a:ext cx="7683909" cy="369332"/>
          </a:xfrm>
          <a:prstGeom prst="rect">
            <a:avLst/>
          </a:prstGeom>
          <a:noFill/>
        </p:spPr>
        <p:txBody>
          <a:bodyPr wrap="square" rtlCol="0">
            <a:spAutoFit/>
          </a:bodyPr>
          <a:lstStyle/>
          <a:p>
            <a:r>
              <a:rPr lang="en-US" b="1" dirty="0">
                <a:solidFill>
                  <a:srgbClr val="FF0000"/>
                </a:solidFill>
              </a:rPr>
              <a:t>The biggest challenge: Keep Tom’s legacy of excellence going!</a:t>
            </a:r>
          </a:p>
        </p:txBody>
      </p:sp>
    </p:spTree>
    <p:extLst>
      <p:ext uri="{BB962C8B-B14F-4D97-AF65-F5344CB8AC3E}">
        <p14:creationId xmlns:p14="http://schemas.microsoft.com/office/powerpoint/2010/main" val="16157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C411A-AA26-4248-85D3-2847A3D76D11}"/>
              </a:ext>
            </a:extLst>
          </p:cNvPr>
          <p:cNvPicPr>
            <a:picLocks noChangeAspect="1"/>
          </p:cNvPicPr>
          <p:nvPr/>
        </p:nvPicPr>
        <p:blipFill>
          <a:blip r:embed="rId2"/>
          <a:stretch>
            <a:fillRect/>
          </a:stretch>
        </p:blipFill>
        <p:spPr>
          <a:xfrm>
            <a:off x="440334" y="0"/>
            <a:ext cx="3366866" cy="5143500"/>
          </a:xfrm>
          <a:prstGeom prst="rect">
            <a:avLst/>
          </a:prstGeom>
        </p:spPr>
      </p:pic>
      <p:sp>
        <p:nvSpPr>
          <p:cNvPr id="5" name="TextBox 4">
            <a:extLst>
              <a:ext uri="{FF2B5EF4-FFF2-40B4-BE49-F238E27FC236}">
                <a16:creationId xmlns:a16="http://schemas.microsoft.com/office/drawing/2014/main" id="{70691420-65D7-CE4F-A5C4-DA07C33483D6}"/>
              </a:ext>
            </a:extLst>
          </p:cNvPr>
          <p:cNvSpPr txBox="1"/>
          <p:nvPr/>
        </p:nvSpPr>
        <p:spPr>
          <a:xfrm>
            <a:off x="4173794" y="811161"/>
            <a:ext cx="4601496" cy="2308324"/>
          </a:xfrm>
          <a:prstGeom prst="rect">
            <a:avLst/>
          </a:prstGeom>
          <a:noFill/>
        </p:spPr>
        <p:txBody>
          <a:bodyPr wrap="square" rtlCol="0">
            <a:spAutoFit/>
          </a:bodyPr>
          <a:lstStyle/>
          <a:p>
            <a:r>
              <a:rPr lang="en-US" dirty="0"/>
              <a:t>Handing over to the next-generation:</a:t>
            </a:r>
          </a:p>
          <a:p>
            <a:endParaRPr lang="en-US" dirty="0"/>
          </a:p>
          <a:p>
            <a:r>
              <a:rPr lang="en-US" dirty="0"/>
              <a:t>Tom’s retiring! </a:t>
            </a:r>
          </a:p>
          <a:p>
            <a:endParaRPr lang="en-US" dirty="0"/>
          </a:p>
          <a:p>
            <a:r>
              <a:rPr lang="en-US" dirty="0" err="1"/>
              <a:t>Pourna’s</a:t>
            </a:r>
            <a:r>
              <a:rPr lang="en-US" dirty="0"/>
              <a:t> off to college!</a:t>
            </a:r>
          </a:p>
          <a:p>
            <a:endParaRPr lang="en-US" dirty="0"/>
          </a:p>
          <a:p>
            <a:r>
              <a:rPr lang="en-US" dirty="0"/>
              <a:t>Can assure you that the future is in good hands.</a:t>
            </a:r>
          </a:p>
        </p:txBody>
      </p:sp>
    </p:spTree>
    <p:extLst>
      <p:ext uri="{BB962C8B-B14F-4D97-AF65-F5344CB8AC3E}">
        <p14:creationId xmlns:p14="http://schemas.microsoft.com/office/powerpoint/2010/main" val="418750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21AD34EA-C501-4645-8182-1FE4D769961A}"/>
              </a:ext>
            </a:extLst>
          </p:cNvPr>
          <p:cNvSpPr txBox="1"/>
          <p:nvPr/>
        </p:nvSpPr>
        <p:spPr>
          <a:xfrm>
            <a:off x="110309" y="768325"/>
            <a:ext cx="8953500" cy="338554"/>
          </a:xfrm>
          <a:prstGeom prst="rect">
            <a:avLst/>
          </a:prstGeom>
          <a:solidFill>
            <a:schemeClr val="bg1"/>
          </a:solidFill>
        </p:spPr>
        <p:txBody>
          <a:bodyPr wrap="square" rtlCol="0">
            <a:spAutoFit/>
          </a:bodyPr>
          <a:lstStyle/>
          <a:p>
            <a:pPr algn="ctr"/>
            <a:r>
              <a:rPr lang="en-US" sz="1600" b="1" dirty="0">
                <a:solidFill>
                  <a:prstClr val="black"/>
                </a:solidFill>
                <a:cs typeface="Arial"/>
              </a:rPr>
              <a:t>Reduce solar deployment, financing and operational costs.</a:t>
            </a:r>
          </a:p>
        </p:txBody>
      </p:sp>
      <p:sp>
        <p:nvSpPr>
          <p:cNvPr id="4" name="Title 1">
            <a:extLst>
              <a:ext uri="{FF2B5EF4-FFF2-40B4-BE49-F238E27FC236}">
                <a16:creationId xmlns:a16="http://schemas.microsoft.com/office/drawing/2014/main" id="{BD0FEBAB-6B0E-044F-AA2E-3E67A44E904F}"/>
              </a:ext>
            </a:extLst>
          </p:cNvPr>
          <p:cNvSpPr txBox="1">
            <a:spLocks/>
          </p:cNvSpPr>
          <p:nvPr/>
        </p:nvSpPr>
        <p:spPr>
          <a:xfrm>
            <a:off x="457200" y="95569"/>
            <a:ext cx="8229600" cy="566928"/>
          </a:xfrm>
          <a:prstGeom prst="rect">
            <a:avLst/>
          </a:prstGeom>
          <a:solidFill>
            <a:schemeClr val="accent1"/>
          </a:solidFill>
        </p:spPr>
        <p:txBody>
          <a:bodyPr vert="horz" lIns="91440" tIns="45720" rIns="91440" bIns="45720" rtlCol="0" anchor="ctr">
            <a:no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r>
              <a:rPr lang="en-US" sz="3200" dirty="0"/>
              <a:t>How is Solar Resource Information Applied</a:t>
            </a:r>
          </a:p>
        </p:txBody>
      </p:sp>
      <p:pic>
        <p:nvPicPr>
          <p:cNvPr id="6" name="Imagen 23">
            <a:extLst>
              <a:ext uri="{FF2B5EF4-FFF2-40B4-BE49-F238E27FC236}">
                <a16:creationId xmlns:a16="http://schemas.microsoft.com/office/drawing/2014/main" id="{CD5DCEF4-7CC4-1D44-9386-80C6E4514570}"/>
              </a:ext>
            </a:extLst>
          </p:cNvPr>
          <p:cNvPicPr/>
          <p:nvPr/>
        </p:nvPicPr>
        <p:blipFill rotWithShape="1">
          <a:blip r:embed="rId2">
            <a:extLst>
              <a:ext uri="{28A0092B-C50C-407E-A947-70E740481C1C}">
                <a14:useLocalDpi xmlns:a14="http://schemas.microsoft.com/office/drawing/2010/main" val="0"/>
              </a:ext>
            </a:extLst>
          </a:blip>
          <a:srcRect b="9197"/>
          <a:stretch/>
        </p:blipFill>
        <p:spPr bwMode="auto">
          <a:xfrm>
            <a:off x="1908537" y="1117593"/>
            <a:ext cx="5326925" cy="3615945"/>
          </a:xfrm>
          <a:prstGeom prst="rect">
            <a:avLst/>
          </a:prstGeom>
          <a:noFill/>
        </p:spPr>
      </p:pic>
      <p:sp>
        <p:nvSpPr>
          <p:cNvPr id="7" name="Rectangle 6">
            <a:extLst>
              <a:ext uri="{FF2B5EF4-FFF2-40B4-BE49-F238E27FC236}">
                <a16:creationId xmlns:a16="http://schemas.microsoft.com/office/drawing/2014/main" id="{91CAD20C-3885-AE49-BCF9-ED3D0DE68A10}"/>
              </a:ext>
            </a:extLst>
          </p:cNvPr>
          <p:cNvSpPr/>
          <p:nvPr/>
        </p:nvSpPr>
        <p:spPr>
          <a:xfrm>
            <a:off x="2317403" y="4733538"/>
            <a:ext cx="3750579" cy="276999"/>
          </a:xfrm>
          <a:prstGeom prst="rect">
            <a:avLst/>
          </a:prstGeom>
        </p:spPr>
        <p:txBody>
          <a:bodyPr wrap="none">
            <a:spAutoFit/>
          </a:bodyPr>
          <a:lstStyle/>
          <a:p>
            <a:r>
              <a:rPr lang="en-US" sz="1200" b="1" i="1" dirty="0">
                <a:solidFill>
                  <a:srgbClr val="000C14"/>
                </a:solidFill>
              </a:rPr>
              <a:t>Source: </a:t>
            </a:r>
            <a:r>
              <a:rPr lang="en-US" sz="1200" b="1" i="1" dirty="0"/>
              <a:t>https://www.nrel.gov/docs/fy18osti/68886.pdf</a:t>
            </a:r>
            <a:endParaRPr lang="en-US" sz="1200" b="1" dirty="0"/>
          </a:p>
        </p:txBody>
      </p:sp>
    </p:spTree>
    <p:extLst>
      <p:ext uri="{BB962C8B-B14F-4D97-AF65-F5344CB8AC3E}">
        <p14:creationId xmlns:p14="http://schemas.microsoft.com/office/powerpoint/2010/main" val="253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312C-4C51-4E48-8558-367AE415752C}"/>
              </a:ext>
            </a:extLst>
          </p:cNvPr>
          <p:cNvSpPr>
            <a:spLocks noGrp="1"/>
          </p:cNvSpPr>
          <p:nvPr>
            <p:ph type="title"/>
          </p:nvPr>
        </p:nvSpPr>
        <p:spPr/>
        <p:txBody>
          <a:bodyPr/>
          <a:lstStyle/>
          <a:p>
            <a:r>
              <a:rPr lang="en-US" dirty="0"/>
              <a:t>What are our Research Objectives?</a:t>
            </a:r>
          </a:p>
        </p:txBody>
      </p:sp>
      <p:graphicFrame>
        <p:nvGraphicFramePr>
          <p:cNvPr id="3" name="Diagram 2">
            <a:extLst>
              <a:ext uri="{FF2B5EF4-FFF2-40B4-BE49-F238E27FC236}">
                <a16:creationId xmlns:a16="http://schemas.microsoft.com/office/drawing/2014/main" id="{FF22880F-5DF2-DD41-BFF6-F0A0AD1309D1}"/>
              </a:ext>
            </a:extLst>
          </p:cNvPr>
          <p:cNvGraphicFramePr/>
          <p:nvPr>
            <p:extLst>
              <p:ext uri="{D42A27DB-BD31-4B8C-83A1-F6EECF244321}">
                <p14:modId xmlns:p14="http://schemas.microsoft.com/office/powerpoint/2010/main" val="1092457904"/>
              </p:ext>
            </p:extLst>
          </p:nvPr>
        </p:nvGraphicFramePr>
        <p:xfrm>
          <a:off x="1091381" y="1047134"/>
          <a:ext cx="6946490" cy="3930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A4D6F04-02DD-914A-A14D-FA7C620E8834}"/>
              </a:ext>
            </a:extLst>
          </p:cNvPr>
          <p:cNvSpPr txBox="1"/>
          <p:nvPr/>
        </p:nvSpPr>
        <p:spPr>
          <a:xfrm>
            <a:off x="2625214" y="2322871"/>
            <a:ext cx="3432638" cy="1077218"/>
          </a:xfrm>
          <a:prstGeom prst="rect">
            <a:avLst/>
          </a:prstGeom>
          <a:solidFill>
            <a:schemeClr val="tx1">
              <a:lumMod val="10000"/>
              <a:lumOff val="90000"/>
            </a:schemeClr>
          </a:solidFill>
          <a:ln>
            <a:solidFill>
              <a:schemeClr val="accent1"/>
            </a:solidFill>
          </a:ln>
        </p:spPr>
        <p:txBody>
          <a:bodyPr wrap="square" rtlCol="0">
            <a:spAutoFit/>
          </a:bodyPr>
          <a:lstStyle/>
          <a:p>
            <a:r>
              <a:rPr lang="en-US" sz="1600" b="1" i="1" dirty="0"/>
              <a:t>Impact: </a:t>
            </a:r>
            <a:r>
              <a:rPr lang="en-US" sz="1600" i="1" dirty="0"/>
              <a:t>Easily accessible, high-quality solar resource information reduces the cost of solar prospecting, financing, deployment and operations.</a:t>
            </a:r>
          </a:p>
        </p:txBody>
      </p:sp>
    </p:spTree>
    <p:extLst>
      <p:ext uri="{BB962C8B-B14F-4D97-AF65-F5344CB8AC3E}">
        <p14:creationId xmlns:p14="http://schemas.microsoft.com/office/powerpoint/2010/main" val="850092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Measurement and Standards</a:t>
            </a:r>
          </a:p>
        </p:txBody>
      </p:sp>
      <p:sp>
        <p:nvSpPr>
          <p:cNvPr id="3" name="Text Placeholder 2"/>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989599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ECBC-8E93-0D4B-987F-6982B993E8D7}"/>
              </a:ext>
            </a:extLst>
          </p:cNvPr>
          <p:cNvSpPr>
            <a:spLocks noGrp="1"/>
          </p:cNvSpPr>
          <p:nvPr>
            <p:ph type="title"/>
          </p:nvPr>
        </p:nvSpPr>
        <p:spPr/>
        <p:txBody>
          <a:bodyPr/>
          <a:lstStyle/>
          <a:p>
            <a:r>
              <a:rPr lang="en-US" dirty="0"/>
              <a:t>How uncertain is our best measurement?</a:t>
            </a:r>
          </a:p>
        </p:txBody>
      </p:sp>
      <p:pic>
        <p:nvPicPr>
          <p:cNvPr id="3" name="Picture 2">
            <a:extLst>
              <a:ext uri="{FF2B5EF4-FFF2-40B4-BE49-F238E27FC236}">
                <a16:creationId xmlns:a16="http://schemas.microsoft.com/office/drawing/2014/main" id="{B09ED039-8F1E-3D44-B7D8-9A983297C13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9611" y="896726"/>
            <a:ext cx="4430420" cy="39573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itle 1">
            <a:extLst>
              <a:ext uri="{FF2B5EF4-FFF2-40B4-BE49-F238E27FC236}">
                <a16:creationId xmlns:a16="http://schemas.microsoft.com/office/drawing/2014/main" id="{3E39634A-BA05-CB45-876B-E1A99F375220}"/>
              </a:ext>
            </a:extLst>
          </p:cNvPr>
          <p:cNvSpPr txBox="1">
            <a:spLocks/>
          </p:cNvSpPr>
          <p:nvPr/>
        </p:nvSpPr>
        <p:spPr>
          <a:xfrm>
            <a:off x="5340799" y="896726"/>
            <a:ext cx="3353257" cy="4114800"/>
          </a:xfrm>
          <a:prstGeom prst="rect">
            <a:avLst/>
          </a:prstGeom>
          <a:noFill/>
          <a:ln>
            <a:solidFill>
              <a:schemeClr val="tx1"/>
            </a:solidFill>
          </a:ln>
        </p:spPr>
        <p:txBody>
          <a:bodyPr>
            <a:no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r>
              <a:rPr lang="en-US" sz="1600" dirty="0">
                <a:latin typeface="Calibri (Body)"/>
              </a:rPr>
              <a:t>Sources of Measurement Uncertainty</a:t>
            </a:r>
          </a:p>
          <a:p>
            <a:endParaRPr lang="en-US" sz="1600" b="0" dirty="0">
              <a:latin typeface="Calibri (Body)"/>
            </a:endParaRPr>
          </a:p>
          <a:p>
            <a:pPr marL="457200" indent="-457200">
              <a:buFont typeface="Arial" panose="020B0604020202020204" pitchFamily="34" charset="0"/>
              <a:buChar char="•"/>
            </a:pPr>
            <a:r>
              <a:rPr lang="en-US" sz="1600" dirty="0">
                <a:latin typeface="Calibri (Body)"/>
              </a:rPr>
              <a:t>Calibration</a:t>
            </a:r>
          </a:p>
          <a:p>
            <a:pPr marL="457200" indent="-457200">
              <a:buFont typeface="Arial" panose="020B0604020202020204" pitchFamily="34" charset="0"/>
              <a:buChar char="•"/>
            </a:pPr>
            <a:r>
              <a:rPr lang="en-US" sz="1600" dirty="0">
                <a:latin typeface="Calibri (Body)"/>
              </a:rPr>
              <a:t>Spectral response </a:t>
            </a:r>
          </a:p>
          <a:p>
            <a:pPr marL="457200" lvl="1" indent="-457200">
              <a:buFont typeface="Arial" panose="020B0604020202020204" pitchFamily="34" charset="0"/>
              <a:buChar char="•"/>
            </a:pPr>
            <a:r>
              <a:rPr lang="en-US" sz="1600" b="1" dirty="0">
                <a:latin typeface="Calibri (Body)"/>
              </a:rPr>
              <a:t>Zenith angle response </a:t>
            </a:r>
          </a:p>
          <a:p>
            <a:pPr marL="457200" lvl="1" indent="-457200">
              <a:buFont typeface="Arial" panose="020B0604020202020204" pitchFamily="34" charset="0"/>
              <a:buChar char="•"/>
            </a:pPr>
            <a:r>
              <a:rPr lang="en-US" sz="1600" b="1" dirty="0">
                <a:latin typeface="Calibri (Body)"/>
              </a:rPr>
              <a:t>Maintenance-Soiling</a:t>
            </a:r>
          </a:p>
          <a:p>
            <a:pPr marL="457200" lvl="1" indent="-457200">
              <a:buFont typeface="Arial" panose="020B0604020202020204" pitchFamily="34" charset="0"/>
              <a:buChar char="•"/>
            </a:pPr>
            <a:r>
              <a:rPr lang="en-US" sz="1600" b="1" dirty="0">
                <a:latin typeface="Calibri (Body)"/>
              </a:rPr>
              <a:t>Data logger uncertainty</a:t>
            </a:r>
          </a:p>
          <a:p>
            <a:pPr marL="457200" lvl="1" indent="-457200">
              <a:buFont typeface="Arial" panose="020B0604020202020204" pitchFamily="34" charset="0"/>
              <a:buChar char="•"/>
            </a:pPr>
            <a:r>
              <a:rPr lang="en-US" sz="1600" b="1" dirty="0">
                <a:latin typeface="Calibri (Body)"/>
              </a:rPr>
              <a:t>Temperature dependence</a:t>
            </a:r>
          </a:p>
          <a:p>
            <a:pPr marL="457200" lvl="1" indent="-457200">
              <a:buFont typeface="Arial" panose="020B0604020202020204" pitchFamily="34" charset="0"/>
              <a:buChar char="•"/>
            </a:pPr>
            <a:r>
              <a:rPr lang="en-US" sz="1600" b="1" dirty="0">
                <a:latin typeface="Calibri (Body)"/>
              </a:rPr>
              <a:t>Nonlinear response</a:t>
            </a:r>
          </a:p>
          <a:p>
            <a:pPr marL="457200" lvl="1" indent="-457200">
              <a:buFont typeface="Arial" panose="020B0604020202020204" pitchFamily="34" charset="0"/>
              <a:buChar char="•"/>
            </a:pPr>
            <a:r>
              <a:rPr lang="en-US" sz="1600" b="1" dirty="0">
                <a:latin typeface="Calibri (Body)"/>
              </a:rPr>
              <a:t>Thermal offset</a:t>
            </a:r>
          </a:p>
          <a:p>
            <a:pPr marL="457200" lvl="1" indent="-457200">
              <a:buFont typeface="Arial" panose="020B0604020202020204" pitchFamily="34" charset="0"/>
              <a:buChar char="•"/>
            </a:pPr>
            <a:r>
              <a:rPr lang="en-US" sz="1600" b="1" dirty="0">
                <a:latin typeface="Calibri (Body)"/>
              </a:rPr>
              <a:t>Instrument aging</a:t>
            </a:r>
          </a:p>
        </p:txBody>
      </p:sp>
    </p:spTree>
    <p:extLst>
      <p:ext uri="{BB962C8B-B14F-4D97-AF65-F5344CB8AC3E}">
        <p14:creationId xmlns:p14="http://schemas.microsoft.com/office/powerpoint/2010/main" val="3135882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4BE8-9922-9B42-BE84-C89C03EBA2B8}"/>
              </a:ext>
            </a:extLst>
          </p:cNvPr>
          <p:cNvSpPr>
            <a:spLocks noGrp="1"/>
          </p:cNvSpPr>
          <p:nvPr>
            <p:ph type="title"/>
          </p:nvPr>
        </p:nvSpPr>
        <p:spPr/>
        <p:txBody>
          <a:bodyPr/>
          <a:lstStyle/>
          <a:p>
            <a:r>
              <a:rPr lang="en-US" dirty="0"/>
              <a:t>Comparing Radiometers under All-sky Conditions</a:t>
            </a:r>
          </a:p>
        </p:txBody>
      </p:sp>
      <p:pic>
        <p:nvPicPr>
          <p:cNvPr id="3" name="Picture 2" descr="A screenshot of a cell phone&#10;&#10;Description generated with very high confidence">
            <a:extLst>
              <a:ext uri="{FF2B5EF4-FFF2-40B4-BE49-F238E27FC236}">
                <a16:creationId xmlns:a16="http://schemas.microsoft.com/office/drawing/2014/main" id="{7026F46D-01FC-164B-B351-D094A0C20C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6913" y="776515"/>
            <a:ext cx="6063963" cy="4183532"/>
          </a:xfrm>
          <a:prstGeom prst="rect">
            <a:avLst/>
          </a:prstGeom>
          <a:ln>
            <a:solidFill>
              <a:srgbClr val="000C14"/>
            </a:solidFill>
          </a:ln>
        </p:spPr>
      </p:pic>
    </p:spTree>
    <p:extLst>
      <p:ext uri="{BB962C8B-B14F-4D97-AF65-F5344CB8AC3E}">
        <p14:creationId xmlns:p14="http://schemas.microsoft.com/office/powerpoint/2010/main" val="1457701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0CB3-0DC2-EA42-A106-972D2482FA81}"/>
              </a:ext>
            </a:extLst>
          </p:cNvPr>
          <p:cNvSpPr>
            <a:spLocks noGrp="1"/>
          </p:cNvSpPr>
          <p:nvPr>
            <p:ph type="title"/>
          </p:nvPr>
        </p:nvSpPr>
        <p:spPr/>
        <p:txBody>
          <a:bodyPr/>
          <a:lstStyle/>
          <a:p>
            <a:r>
              <a:rPr lang="en-US" dirty="0"/>
              <a:t>Can we evaluate long-term variability?</a:t>
            </a:r>
          </a:p>
        </p:txBody>
      </p:sp>
      <p:pic>
        <p:nvPicPr>
          <p:cNvPr id="3" name="Picture 2">
            <a:extLst>
              <a:ext uri="{FF2B5EF4-FFF2-40B4-BE49-F238E27FC236}">
                <a16:creationId xmlns:a16="http://schemas.microsoft.com/office/drawing/2014/main" id="{F8E49364-8EFB-0A44-9EF4-37A4ABEA7E62}"/>
              </a:ext>
            </a:extLst>
          </p:cNvPr>
          <p:cNvPicPr>
            <a:picLocks noChangeAspect="1"/>
          </p:cNvPicPr>
          <p:nvPr/>
        </p:nvPicPr>
        <p:blipFill rotWithShape="1">
          <a:blip r:embed="rId2"/>
          <a:srcRect t="8147" r="7941"/>
          <a:stretch/>
        </p:blipFill>
        <p:spPr>
          <a:xfrm>
            <a:off x="176980" y="847380"/>
            <a:ext cx="5928852" cy="4317468"/>
          </a:xfrm>
          <a:prstGeom prst="rect">
            <a:avLst/>
          </a:prstGeom>
        </p:spPr>
      </p:pic>
      <p:sp>
        <p:nvSpPr>
          <p:cNvPr id="4" name="TextBox 3">
            <a:extLst>
              <a:ext uri="{FF2B5EF4-FFF2-40B4-BE49-F238E27FC236}">
                <a16:creationId xmlns:a16="http://schemas.microsoft.com/office/drawing/2014/main" id="{516D8D03-7015-E540-BA94-E42E3C7CAFCC}"/>
              </a:ext>
            </a:extLst>
          </p:cNvPr>
          <p:cNvSpPr txBox="1"/>
          <p:nvPr/>
        </p:nvSpPr>
        <p:spPr>
          <a:xfrm>
            <a:off x="6105832" y="1033025"/>
            <a:ext cx="2804704" cy="3693319"/>
          </a:xfrm>
          <a:prstGeom prst="rect">
            <a:avLst/>
          </a:prstGeom>
          <a:noFill/>
        </p:spPr>
        <p:txBody>
          <a:bodyPr wrap="square" rtlCol="0">
            <a:spAutoFit/>
          </a:bodyPr>
          <a:lstStyle/>
          <a:p>
            <a:r>
              <a:rPr lang="en-US" dirty="0"/>
              <a:t>GHI measurements using PSP from 1981. </a:t>
            </a:r>
          </a:p>
          <a:p>
            <a:endParaRPr lang="en-US" dirty="0"/>
          </a:p>
          <a:p>
            <a:r>
              <a:rPr lang="en-US" dirty="0"/>
              <a:t>Factory calibration used initially.</a:t>
            </a:r>
          </a:p>
          <a:p>
            <a:endParaRPr lang="en-US" dirty="0"/>
          </a:p>
          <a:p>
            <a:r>
              <a:rPr lang="en-US" dirty="0"/>
              <a:t>NREL calibration process changed over the years.</a:t>
            </a:r>
          </a:p>
          <a:p>
            <a:endParaRPr lang="en-US" dirty="0"/>
          </a:p>
          <a:p>
            <a:r>
              <a:rPr lang="en-US" dirty="0"/>
              <a:t>Thermal offset correction needed for this instrument but was only used in later years.</a:t>
            </a:r>
          </a:p>
        </p:txBody>
      </p:sp>
    </p:spTree>
    <p:extLst>
      <p:ext uri="{BB962C8B-B14F-4D97-AF65-F5344CB8AC3E}">
        <p14:creationId xmlns:p14="http://schemas.microsoft.com/office/powerpoint/2010/main" val="1733469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0C2C-1CBE-2C40-AFB2-3AB08266FB43}"/>
              </a:ext>
            </a:extLst>
          </p:cNvPr>
          <p:cNvSpPr>
            <a:spLocks noGrp="1"/>
          </p:cNvSpPr>
          <p:nvPr>
            <p:ph type="title"/>
          </p:nvPr>
        </p:nvSpPr>
        <p:spPr/>
        <p:txBody>
          <a:bodyPr/>
          <a:lstStyle/>
          <a:p>
            <a:r>
              <a:rPr lang="en-US" dirty="0"/>
              <a:t>Standardization Helps</a:t>
            </a:r>
          </a:p>
        </p:txBody>
      </p:sp>
      <p:sp>
        <p:nvSpPr>
          <p:cNvPr id="3" name="TextBox 2">
            <a:extLst>
              <a:ext uri="{FF2B5EF4-FFF2-40B4-BE49-F238E27FC236}">
                <a16:creationId xmlns:a16="http://schemas.microsoft.com/office/drawing/2014/main" id="{66F9284F-115A-894B-9CB2-C3B9EA8802BF}"/>
              </a:ext>
            </a:extLst>
          </p:cNvPr>
          <p:cNvSpPr txBox="1"/>
          <p:nvPr/>
        </p:nvSpPr>
        <p:spPr>
          <a:xfrm>
            <a:off x="545690" y="1919842"/>
            <a:ext cx="8406581" cy="3139321"/>
          </a:xfrm>
          <a:prstGeom prst="rect">
            <a:avLst/>
          </a:prstGeom>
          <a:noFill/>
        </p:spPr>
        <p:txBody>
          <a:bodyPr wrap="square" rtlCol="0">
            <a:spAutoFit/>
          </a:bodyPr>
          <a:lstStyle/>
          <a:p>
            <a:r>
              <a:rPr lang="en-US" dirty="0"/>
              <a:t>E824-10 Standard Test Method for Transfer of Calibration From Reference to Field Radiometers </a:t>
            </a:r>
            <a:r>
              <a:rPr lang="en-US" b="1" dirty="0"/>
              <a:t>(Calibration Standard)</a:t>
            </a:r>
            <a:endParaRPr lang="en-US" dirty="0"/>
          </a:p>
          <a:p>
            <a:r>
              <a:rPr lang="en-US" dirty="0"/>
              <a:t>G173-03(2012) Standard Tables for Reference Solar Spectral Irradiances: Direct Normal and Hemispherical on 37° Tilted Surface </a:t>
            </a:r>
            <a:r>
              <a:rPr lang="en-US" b="1" dirty="0"/>
              <a:t>(Modeling standard)</a:t>
            </a:r>
          </a:p>
          <a:p>
            <a:r>
              <a:rPr lang="en-US" dirty="0"/>
              <a:t>G183-15 Standard Practice for Field Use of Pyranometers, Pyrheliometers and UV Radiometers </a:t>
            </a:r>
            <a:r>
              <a:rPr lang="en-US" b="1" dirty="0"/>
              <a:t>(Deployment standard)</a:t>
            </a:r>
          </a:p>
          <a:p>
            <a:r>
              <a:rPr lang="en-US" dirty="0"/>
              <a:t>ISO – 9060 – Specification and classification of instruments for measuring hemispherical solar and direct solar radiation,  </a:t>
            </a:r>
            <a:r>
              <a:rPr lang="en-US" b="1" dirty="0"/>
              <a:t>(Classification Standard)</a:t>
            </a:r>
          </a:p>
          <a:p>
            <a:r>
              <a:rPr lang="en-US" dirty="0"/>
              <a:t>E927-10(2015) Standard Specification for Solar Simulation for Photovoltaic Testing </a:t>
            </a:r>
            <a:r>
              <a:rPr lang="en-US" b="1" dirty="0"/>
              <a:t>(Technology Evaluation standard)</a:t>
            </a:r>
          </a:p>
          <a:p>
            <a:endParaRPr lang="en-US" b="1" dirty="0"/>
          </a:p>
        </p:txBody>
      </p:sp>
      <p:sp>
        <p:nvSpPr>
          <p:cNvPr id="4" name="TextBox 3">
            <a:extLst>
              <a:ext uri="{FF2B5EF4-FFF2-40B4-BE49-F238E27FC236}">
                <a16:creationId xmlns:a16="http://schemas.microsoft.com/office/drawing/2014/main" id="{49A3ABD4-FFFD-154C-8018-1D5FE5467783}"/>
              </a:ext>
            </a:extLst>
          </p:cNvPr>
          <p:cNvSpPr txBox="1"/>
          <p:nvPr/>
        </p:nvSpPr>
        <p:spPr>
          <a:xfrm>
            <a:off x="545690" y="1025013"/>
            <a:ext cx="8472949" cy="646331"/>
          </a:xfrm>
          <a:prstGeom prst="rect">
            <a:avLst/>
          </a:prstGeom>
          <a:solidFill>
            <a:schemeClr val="accent1">
              <a:lumMod val="20000"/>
              <a:lumOff val="80000"/>
            </a:schemeClr>
          </a:solidFill>
        </p:spPr>
        <p:txBody>
          <a:bodyPr wrap="square" rtlCol="0">
            <a:spAutoFit/>
          </a:bodyPr>
          <a:lstStyle/>
          <a:p>
            <a:r>
              <a:rPr lang="en-US" b="1" dirty="0"/>
              <a:t>Standards reduce the cost of doing business – essentially reducing the cost of generating electricity from renewable technologies.</a:t>
            </a:r>
          </a:p>
        </p:txBody>
      </p:sp>
    </p:spTree>
    <p:extLst>
      <p:ext uri="{BB962C8B-B14F-4D97-AF65-F5344CB8AC3E}">
        <p14:creationId xmlns:p14="http://schemas.microsoft.com/office/powerpoint/2010/main" val="1831876131"/>
      </p:ext>
    </p:extLst>
  </p:cSld>
  <p:clrMapOvr>
    <a:masterClrMapping/>
  </p:clrMapOvr>
</p:sld>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_NREL-presentation" id="{DA472D08-CE45-764A-AC61-D53D4AD804E0}" vid="{AB9DBDCF-5133-C443-88A9-D5526AB3E376}"/>
    </a:ext>
  </a:extLst>
</a:theme>
</file>

<file path=ppt/theme/theme2.xml><?xml version="1.0" encoding="utf-8"?>
<a:theme xmlns:a="http://schemas.openxmlformats.org/drawingml/2006/main" name="NREL_lab">
  <a:themeElements>
    <a:clrScheme name="Custom 2">
      <a:dk1>
        <a:srgbClr val="FFFFFF"/>
      </a:dk1>
      <a:lt1>
        <a:srgbClr val="0079C1"/>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1061</TotalTime>
  <Words>821</Words>
  <Application>Microsoft Macintosh PowerPoint</Application>
  <PresentationFormat>On-screen Show (16:9)</PresentationFormat>
  <Paragraphs>122</Paragraphs>
  <Slides>21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ＭＳ Ｐゴシック</vt:lpstr>
      <vt:lpstr>宋体</vt:lpstr>
      <vt:lpstr>Arial</vt:lpstr>
      <vt:lpstr>Calibri</vt:lpstr>
      <vt:lpstr>Calibri (Body)</vt:lpstr>
      <vt:lpstr>Courier New</vt:lpstr>
      <vt:lpstr>Wingdings</vt:lpstr>
      <vt:lpstr>时尚中黑简体</vt:lpstr>
      <vt:lpstr>Office Theme</vt:lpstr>
      <vt:lpstr>NREL_lab</vt:lpstr>
      <vt:lpstr>PowerPoint Presentation</vt:lpstr>
      <vt:lpstr>The Fuel is Free…but Variable</vt:lpstr>
      <vt:lpstr>PowerPoint Presentation</vt:lpstr>
      <vt:lpstr>What are our Research Objectives?</vt:lpstr>
      <vt:lpstr>PowerPoint Presentation</vt:lpstr>
      <vt:lpstr>How uncertain is our best measurement?</vt:lpstr>
      <vt:lpstr>Comparing Radiometers under All-sky Conditions</vt:lpstr>
      <vt:lpstr>Can we evaluate long-term variability?</vt:lpstr>
      <vt:lpstr>Standardization Helps</vt:lpstr>
      <vt:lpstr>PowerPoint Presentation</vt:lpstr>
      <vt:lpstr>The National Solar Radiation Data Base</vt:lpstr>
      <vt:lpstr>The Physical Solar Model (PSM) Framework</vt:lpstr>
      <vt:lpstr>Solar Energy Models are Empirical and Time-Efficient</vt:lpstr>
      <vt:lpstr>Fast All-sky Radiation Model for Solar applications (FARMS)</vt:lpstr>
      <vt:lpstr>Parameterization of Cloud Transmittance and Reflectance</vt:lpstr>
      <vt:lpstr>FARMS Is as Accurate as RRTMG</vt:lpstr>
      <vt:lpstr>FARMS Is Much More Time-Efficient</vt:lpstr>
      <vt:lpstr>Validating the NSRDB</vt:lpstr>
      <vt:lpstr>Making Technology Viable</vt:lpstr>
      <vt:lpstr>New Challenges</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Sengupta, Manajit</dc:creator>
  <cp:lastModifiedBy>Sengupta, Manajit</cp:lastModifiedBy>
  <cp:revision>21</cp:revision>
  <cp:lastPrinted>2018-01-04T20:30:58Z</cp:lastPrinted>
  <dcterms:created xsi:type="dcterms:W3CDTF">2018-07-13T21:14:59Z</dcterms:created>
  <dcterms:modified xsi:type="dcterms:W3CDTF">2018-07-14T18:28:09Z</dcterms:modified>
</cp:coreProperties>
</file>