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79" r:id="rId2"/>
    <p:sldId id="260" r:id="rId3"/>
    <p:sldId id="275" r:id="rId4"/>
    <p:sldId id="276" r:id="rId5"/>
    <p:sldId id="277" r:id="rId6"/>
    <p:sldId id="278" r:id="rId7"/>
    <p:sldId id="257" r:id="rId8"/>
    <p:sldId id="261" r:id="rId9"/>
    <p:sldId id="264" r:id="rId10"/>
    <p:sldId id="269" r:id="rId11"/>
    <p:sldId id="256" r:id="rId12"/>
    <p:sldId id="308" r:id="rId13"/>
    <p:sldId id="309" r:id="rId14"/>
    <p:sldId id="262" r:id="rId15"/>
    <p:sldId id="310" r:id="rId16"/>
    <p:sldId id="280" r:id="rId17"/>
    <p:sldId id="293" r:id="rId18"/>
    <p:sldId id="298" r:id="rId19"/>
    <p:sldId id="299" r:id="rId20"/>
    <p:sldId id="307" r:id="rId21"/>
    <p:sldId id="273" r:id="rId22"/>
    <p:sldId id="272" r:id="rId23"/>
    <p:sldId id="268" r:id="rId24"/>
    <p:sldId id="274" r:id="rId25"/>
    <p:sldId id="345" r:id="rId26"/>
    <p:sldId id="346" r:id="rId27"/>
    <p:sldId id="347" r:id="rId28"/>
    <p:sldId id="349" r:id="rId29"/>
    <p:sldId id="3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1"/>
    <p:restoredTop sz="94719"/>
  </p:normalViewPr>
  <p:slideViewPr>
    <p:cSldViewPr snapToGrid="0" snapToObjects="1">
      <p:cViewPr varScale="1">
        <p:scale>
          <a:sx n="66" d="100"/>
          <a:sy n="66" d="100"/>
        </p:scale>
        <p:origin x="224"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1179-01E5-F34F-BCAA-4D4B10FA7204}" type="datetimeFigureOut">
              <a:rPr lang="en-US" smtClean="0"/>
              <a:t>7/12/18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CBECD-2C99-F140-9182-5F22E58B260B}" type="slidenum">
              <a:rPr lang="en-US" smtClean="0"/>
              <a:t>‹#›</a:t>
            </a:fld>
            <a:endParaRPr lang="en-US"/>
          </a:p>
        </p:txBody>
      </p:sp>
    </p:spTree>
    <p:extLst>
      <p:ext uri="{BB962C8B-B14F-4D97-AF65-F5344CB8AC3E}">
        <p14:creationId xmlns:p14="http://schemas.microsoft.com/office/powerpoint/2010/main" val="88123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3A8D10-303F-2B44-931B-B9BB9D0EE08B}"/>
              </a:ext>
            </a:extLst>
          </p:cNvPr>
          <p:cNvSpPr>
            <a:spLocks noGrp="1" noChangeArrowheads="1"/>
          </p:cNvSpPr>
          <p:nvPr>
            <p:ph type="sldNum" sz="quarter" idx="5"/>
          </p:nvPr>
        </p:nvSpPr>
        <p:spPr>
          <a:ln/>
        </p:spPr>
        <p:txBody>
          <a:bodyPr/>
          <a:lstStyle/>
          <a:p>
            <a:fld id="{D2049460-CDEA-784B-84F1-4D7A5F91E518}" type="slidenum">
              <a:rPr lang="en-US" altLang="en-US"/>
              <a:pPr/>
              <a:t>17</a:t>
            </a:fld>
            <a:endParaRPr lang="en-US" altLang="en-US"/>
          </a:p>
        </p:txBody>
      </p:sp>
      <p:sp>
        <p:nvSpPr>
          <p:cNvPr id="39938" name="Rectangle 2">
            <a:extLst>
              <a:ext uri="{FF2B5EF4-FFF2-40B4-BE49-F238E27FC236}">
                <a16:creationId xmlns:a16="http://schemas.microsoft.com/office/drawing/2014/main" id="{503E2E7E-4E40-6D4B-8605-FA751CB02E29}"/>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6942C7EE-4F02-DE4B-853D-518DAA31BECF}"/>
              </a:ext>
            </a:extLst>
          </p:cNvPr>
          <p:cNvSpPr>
            <a:spLocks noGrp="1" noChangeArrowheads="1"/>
          </p:cNvSpPr>
          <p:nvPr>
            <p:ph type="body" idx="1"/>
          </p:nvPr>
        </p:nvSpPr>
        <p:spPr/>
        <p:txBody>
          <a:bodyPr/>
          <a:lstStyle/>
          <a:p>
            <a:r>
              <a:rPr lang="en-US" altLang="en-US"/>
              <a:t>Unique depiction of atmospheric water vapor measured by the SGP Raman lidar. This sequence captures the passage of a cold front across the central facility. Early in the day, there is warm, moist air present. About noon a layer of undercutting cold air shows up that displaces the moist air and pushes it up. The lifting produces some small clouds aloft which block the lidar beam. By the end of the day, the cold dry air has completely replaced the moist air. This is the only continuously operating Raman lidar in the world.</a:t>
            </a:r>
          </a:p>
        </p:txBody>
      </p:sp>
    </p:spTree>
    <p:extLst>
      <p:ext uri="{BB962C8B-B14F-4D97-AF65-F5344CB8AC3E}">
        <p14:creationId xmlns:p14="http://schemas.microsoft.com/office/powerpoint/2010/main" val="10656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4853-1773-D841-B02F-87387756E0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268A2A-E5AB-F84A-8C8A-36131D2962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73219-433F-7243-AA0D-ED00BA98DCE9}"/>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5" name="Footer Placeholder 4">
            <a:extLst>
              <a:ext uri="{FF2B5EF4-FFF2-40B4-BE49-F238E27FC236}">
                <a16:creationId xmlns:a16="http://schemas.microsoft.com/office/drawing/2014/main" id="{E7A945B3-9702-294E-B55A-D9EE2B47F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DDCD5-A01F-6F4B-851C-2FE45D5FD187}"/>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36249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12E6-72FC-D249-A42E-DE8DA7BBCD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B65DC1-7128-B048-A64E-76DBDBAACD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8DFA9-3494-444E-8D68-950760F39E1A}"/>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5" name="Footer Placeholder 4">
            <a:extLst>
              <a:ext uri="{FF2B5EF4-FFF2-40B4-BE49-F238E27FC236}">
                <a16:creationId xmlns:a16="http://schemas.microsoft.com/office/drawing/2014/main" id="{10213A8C-3463-6247-9D40-D9CAE4E8D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509B2-845C-E941-93B8-F6917B55C304}"/>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3966799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748B5F-7A40-874C-A03E-6A74900C92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CE9B41-5490-6744-98F8-D57BDFB930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FA132-731A-9B4A-934B-0A126B936108}"/>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5" name="Footer Placeholder 4">
            <a:extLst>
              <a:ext uri="{FF2B5EF4-FFF2-40B4-BE49-F238E27FC236}">
                <a16:creationId xmlns:a16="http://schemas.microsoft.com/office/drawing/2014/main" id="{0E90D2E2-9777-D64E-9F9A-A1B8684F9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ED6F8-9076-3745-8AEF-0E2FC3100E27}"/>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52073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8F7D-96D0-DD40-9430-B1151A9BDDC2}"/>
              </a:ext>
            </a:extLst>
          </p:cNvPr>
          <p:cNvSpPr>
            <a:spLocks noGrp="1"/>
          </p:cNvSpPr>
          <p:nvPr>
            <p:ph type="title"/>
          </p:nvPr>
        </p:nvSpPr>
        <p:spPr>
          <a:xfrm>
            <a:off x="838200" y="365126"/>
            <a:ext cx="10515600" cy="763284"/>
          </a:xfrm>
        </p:spPr>
        <p:txBody>
          <a:bodyPr>
            <a:normAutofit/>
          </a:bodyPr>
          <a:lstStyle>
            <a:lvl1pPr>
              <a:defRPr sz="3600" b="1">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B962DBF-6498-3141-8686-33E4442DAC34}"/>
              </a:ext>
            </a:extLst>
          </p:cNvPr>
          <p:cNvSpPr>
            <a:spLocks noGrp="1"/>
          </p:cNvSpPr>
          <p:nvPr>
            <p:ph idx="1"/>
          </p:nvPr>
        </p:nvSpPr>
        <p:spPr>
          <a:xfrm>
            <a:off x="838200" y="1303506"/>
            <a:ext cx="10515600" cy="4873457"/>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A8491E-A6A6-7F4D-A0E3-D2003934865E}"/>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5" name="Footer Placeholder 4">
            <a:extLst>
              <a:ext uri="{FF2B5EF4-FFF2-40B4-BE49-F238E27FC236}">
                <a16:creationId xmlns:a16="http://schemas.microsoft.com/office/drawing/2014/main" id="{0FCB1296-D852-8E4D-80AA-E6D849E69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7BBE9-D1D4-414F-A3D2-CE88905D3169}"/>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720117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4DF7-2DC5-0241-8A2C-3FAEB956CC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514E1D-5A1D-1048-8360-32D4BB77D1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D298B4-C02E-974E-89D6-D94593C6AFB0}"/>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5" name="Footer Placeholder 4">
            <a:extLst>
              <a:ext uri="{FF2B5EF4-FFF2-40B4-BE49-F238E27FC236}">
                <a16:creationId xmlns:a16="http://schemas.microsoft.com/office/drawing/2014/main" id="{4DFE1817-02A5-984B-9288-F89CA877C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0EB6B-1D29-124D-800B-7EF817464310}"/>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125266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7D2D-1B32-CE4B-8EFD-87437A6E5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DE4606-BF35-5B41-92DD-3760AF24EC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4B408-06DA-8040-8CFE-827CAC25F1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3ED5BF-E8FD-FF4D-ADDE-1F768472B204}"/>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6" name="Footer Placeholder 5">
            <a:extLst>
              <a:ext uri="{FF2B5EF4-FFF2-40B4-BE49-F238E27FC236}">
                <a16:creationId xmlns:a16="http://schemas.microsoft.com/office/drawing/2014/main" id="{49375F9A-968E-8544-AEF8-C48A10061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BAE60-CE6B-0D4E-8ED0-2C36BECBD4BA}"/>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76381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7DA7-3497-F64A-8EE5-E52A96BD89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B7BAE1-8EF4-8042-BA5A-D55B71247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036D7B-FBD2-0745-AC33-092B193B7E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E7DA30-5BB5-FA45-B500-84D3D6EA0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E2D492-D5AB-334E-877C-A99EED9F72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B7CC63-B394-F243-899F-A0FDBF81EDE7}"/>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8" name="Footer Placeholder 7">
            <a:extLst>
              <a:ext uri="{FF2B5EF4-FFF2-40B4-BE49-F238E27FC236}">
                <a16:creationId xmlns:a16="http://schemas.microsoft.com/office/drawing/2014/main" id="{821CE24E-A836-8848-BA47-B657636C4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8A29D6-5533-7C4F-B640-118A68F9E0BF}"/>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2414222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1712-6073-484C-89FA-AE2E85F522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CCCE30-C715-D243-A1F7-0452C455373A}"/>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4" name="Footer Placeholder 3">
            <a:extLst>
              <a:ext uri="{FF2B5EF4-FFF2-40B4-BE49-F238E27FC236}">
                <a16:creationId xmlns:a16="http://schemas.microsoft.com/office/drawing/2014/main" id="{37DC2C76-8AA8-9944-B2E1-B30EA718A3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D52CC6-33ED-FF43-A91B-7DF4BE683DB2}"/>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3872790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0B7DF-D56E-2A41-8482-A792684578AC}"/>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3" name="Footer Placeholder 2">
            <a:extLst>
              <a:ext uri="{FF2B5EF4-FFF2-40B4-BE49-F238E27FC236}">
                <a16:creationId xmlns:a16="http://schemas.microsoft.com/office/drawing/2014/main" id="{9A6719D2-BC33-6D4E-BC42-4298AC1358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628607-8E46-EA45-9E8B-9FBAA55C18DD}"/>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1362041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861E-CDC5-6F4F-AF2B-88008F3E7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21CE63-0151-1041-BFAF-8EE720A8C5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CC52F7-A5DC-CB4A-8744-09C333FCD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6F1DE1-D50F-314E-B93F-AD43BA9986B7}"/>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6" name="Footer Placeholder 5">
            <a:extLst>
              <a:ext uri="{FF2B5EF4-FFF2-40B4-BE49-F238E27FC236}">
                <a16:creationId xmlns:a16="http://schemas.microsoft.com/office/drawing/2014/main" id="{D3D99F93-34BE-4F47-B2C8-41EF6C341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236A9-7FF3-264D-B71A-91CD859C4DFB}"/>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93745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B4CA-AFC8-F643-B75D-1C20442BA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DFF7B-AEF1-3445-B133-151ACAC17D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A282BC-9E9B-7647-A028-0348307E1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75FEF3-CB7B-D94D-84E4-EDB166D9A260}"/>
              </a:ext>
            </a:extLst>
          </p:cNvPr>
          <p:cNvSpPr>
            <a:spLocks noGrp="1"/>
          </p:cNvSpPr>
          <p:nvPr>
            <p:ph type="dt" sz="half" idx="10"/>
          </p:nvPr>
        </p:nvSpPr>
        <p:spPr/>
        <p:txBody>
          <a:bodyPr/>
          <a:lstStyle/>
          <a:p>
            <a:fld id="{EB252B8C-4457-CA4B-8DA6-0186EAE3DC36}" type="datetimeFigureOut">
              <a:rPr lang="en-US" smtClean="0"/>
              <a:t>7/12/18</a:t>
            </a:fld>
            <a:endParaRPr lang="en-US"/>
          </a:p>
        </p:txBody>
      </p:sp>
      <p:sp>
        <p:nvSpPr>
          <p:cNvPr id="6" name="Footer Placeholder 5">
            <a:extLst>
              <a:ext uri="{FF2B5EF4-FFF2-40B4-BE49-F238E27FC236}">
                <a16:creationId xmlns:a16="http://schemas.microsoft.com/office/drawing/2014/main" id="{6E2199BB-AB7B-D843-B33B-72091236B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B76743-2B77-7B47-832E-F626412A282B}"/>
              </a:ext>
            </a:extLst>
          </p:cNvPr>
          <p:cNvSpPr>
            <a:spLocks noGrp="1"/>
          </p:cNvSpPr>
          <p:nvPr>
            <p:ph type="sldNum" sz="quarter" idx="12"/>
          </p:nvPr>
        </p:nvSpPr>
        <p:spPr/>
        <p:txBody>
          <a:bodyPr/>
          <a:lstStyle/>
          <a:p>
            <a:fld id="{01DD1850-A146-3E48-B22B-D7751E8EDB6D}" type="slidenum">
              <a:rPr lang="en-US" smtClean="0"/>
              <a:t>‹#›</a:t>
            </a:fld>
            <a:endParaRPr lang="en-US"/>
          </a:p>
        </p:txBody>
      </p:sp>
    </p:spTree>
    <p:extLst>
      <p:ext uri="{BB962C8B-B14F-4D97-AF65-F5344CB8AC3E}">
        <p14:creationId xmlns:p14="http://schemas.microsoft.com/office/powerpoint/2010/main" val="389391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A888A-C074-8D41-97B6-165E7F39C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CE5667-8B0C-474F-B43D-89D5331DF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62C8A-2361-6F4A-85BC-BA009A3A0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52B8C-4457-CA4B-8DA6-0186EAE3DC36}" type="datetimeFigureOut">
              <a:rPr lang="en-US" smtClean="0"/>
              <a:t>7/12/18</a:t>
            </a:fld>
            <a:endParaRPr lang="en-US"/>
          </a:p>
        </p:txBody>
      </p:sp>
      <p:sp>
        <p:nvSpPr>
          <p:cNvPr id="5" name="Footer Placeholder 4">
            <a:extLst>
              <a:ext uri="{FF2B5EF4-FFF2-40B4-BE49-F238E27FC236}">
                <a16:creationId xmlns:a16="http://schemas.microsoft.com/office/drawing/2014/main" id="{5B9A26DF-FB9A-3540-885A-67F3AEBBC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A70459-D53C-3C4A-B535-135DD50A15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D1850-A146-3E48-B22B-D7751E8EDB6D}" type="slidenum">
              <a:rPr lang="en-US" smtClean="0"/>
              <a:t>‹#›</a:t>
            </a:fld>
            <a:endParaRPr lang="en-US"/>
          </a:p>
        </p:txBody>
      </p:sp>
    </p:spTree>
    <p:extLst>
      <p:ext uri="{BB962C8B-B14F-4D97-AF65-F5344CB8AC3E}">
        <p14:creationId xmlns:p14="http://schemas.microsoft.com/office/powerpoint/2010/main" val="1758098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oleObject" Target="../embeddings/oleObject1.bin"/><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emf"/><Relationship Id="rId5" Type="http://schemas.openxmlformats.org/officeDocument/2006/relationships/oleObject" Target="../embeddings/oleObject1.bin"/><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9.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36BA2-5907-C54D-9C8E-E7FED0A426CD}"/>
              </a:ext>
            </a:extLst>
          </p:cNvPr>
          <p:cNvSpPr>
            <a:spLocks noGrp="1"/>
          </p:cNvSpPr>
          <p:nvPr>
            <p:ph type="ctrTitle"/>
          </p:nvPr>
        </p:nvSpPr>
        <p:spPr/>
        <p:txBody>
          <a:bodyPr/>
          <a:lstStyle/>
          <a:p>
            <a:r>
              <a:rPr lang="en-US" dirty="0"/>
              <a:t>Some Well-Wishes from Colleagues Unable to Attend</a:t>
            </a:r>
          </a:p>
        </p:txBody>
      </p:sp>
      <p:sp>
        <p:nvSpPr>
          <p:cNvPr id="5" name="Subtitle 4">
            <a:extLst>
              <a:ext uri="{FF2B5EF4-FFF2-40B4-BE49-F238E27FC236}">
                <a16:creationId xmlns:a16="http://schemas.microsoft.com/office/drawing/2014/main" id="{EF486D5E-C3E3-CE44-81C3-69D1E425C7C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0638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F39FF-9DCB-E347-BE07-D849268E7EC4}"/>
              </a:ext>
            </a:extLst>
          </p:cNvPr>
          <p:cNvPicPr>
            <a:picLocks noChangeAspect="1"/>
          </p:cNvPicPr>
          <p:nvPr/>
        </p:nvPicPr>
        <p:blipFill>
          <a:blip r:embed="rId2"/>
          <a:stretch>
            <a:fillRect/>
          </a:stretch>
        </p:blipFill>
        <p:spPr>
          <a:xfrm>
            <a:off x="1981200" y="457200"/>
            <a:ext cx="8229600" cy="5943600"/>
          </a:xfrm>
          <a:prstGeom prst="rect">
            <a:avLst/>
          </a:prstGeom>
        </p:spPr>
      </p:pic>
      <p:sp>
        <p:nvSpPr>
          <p:cNvPr id="4" name="TextBox 3">
            <a:extLst>
              <a:ext uri="{FF2B5EF4-FFF2-40B4-BE49-F238E27FC236}">
                <a16:creationId xmlns:a16="http://schemas.microsoft.com/office/drawing/2014/main" id="{754F4E5D-9380-E746-B7A5-A3EA0B06B155}"/>
              </a:ext>
            </a:extLst>
          </p:cNvPr>
          <p:cNvSpPr txBox="1"/>
          <p:nvPr/>
        </p:nvSpPr>
        <p:spPr>
          <a:xfrm>
            <a:off x="1600200" y="215900"/>
            <a:ext cx="2876621" cy="369332"/>
          </a:xfrm>
          <a:prstGeom prst="rect">
            <a:avLst/>
          </a:prstGeom>
          <a:noFill/>
        </p:spPr>
        <p:txBody>
          <a:bodyPr wrap="none" rtlCol="0">
            <a:spAutoFit/>
          </a:bodyPr>
          <a:lstStyle/>
          <a:p>
            <a:r>
              <a:rPr lang="en-US" dirty="0"/>
              <a:t>Arctic Haze Conference 1986</a:t>
            </a:r>
          </a:p>
        </p:txBody>
      </p:sp>
    </p:spTree>
    <p:extLst>
      <p:ext uri="{BB962C8B-B14F-4D97-AF65-F5344CB8AC3E}">
        <p14:creationId xmlns:p14="http://schemas.microsoft.com/office/powerpoint/2010/main" val="289683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31CCF-2576-C646-9A4C-2591E79B5F5E}"/>
              </a:ext>
            </a:extLst>
          </p:cNvPr>
          <p:cNvSpPr>
            <a:spLocks noGrp="1"/>
          </p:cNvSpPr>
          <p:nvPr>
            <p:ph type="ctrTitle"/>
          </p:nvPr>
        </p:nvSpPr>
        <p:spPr/>
        <p:txBody>
          <a:bodyPr/>
          <a:lstStyle/>
          <a:p>
            <a:r>
              <a:rPr lang="en-US" b="1" dirty="0">
                <a:latin typeface="+mn-lt"/>
              </a:rPr>
              <a:t>Cool Science from the ARM Raman Lidars</a:t>
            </a:r>
          </a:p>
        </p:txBody>
      </p:sp>
      <p:sp>
        <p:nvSpPr>
          <p:cNvPr id="3" name="Subtitle 2">
            <a:extLst>
              <a:ext uri="{FF2B5EF4-FFF2-40B4-BE49-F238E27FC236}">
                <a16:creationId xmlns:a16="http://schemas.microsoft.com/office/drawing/2014/main" id="{EE7B819B-C81D-8F44-A5CE-5C68560D93D1}"/>
              </a:ext>
            </a:extLst>
          </p:cNvPr>
          <p:cNvSpPr>
            <a:spLocks noGrp="1"/>
          </p:cNvSpPr>
          <p:nvPr>
            <p:ph type="subTitle" idx="1"/>
          </p:nvPr>
        </p:nvSpPr>
        <p:spPr/>
        <p:txBody>
          <a:bodyPr/>
          <a:lstStyle/>
          <a:p>
            <a:r>
              <a:rPr lang="en-US" dirty="0"/>
              <a:t>Dave Turner</a:t>
            </a:r>
          </a:p>
          <a:p>
            <a:r>
              <a:rPr lang="en-US" dirty="0"/>
              <a:t>NOAA Earth System Research Lab</a:t>
            </a:r>
          </a:p>
        </p:txBody>
      </p:sp>
      <p:sp>
        <p:nvSpPr>
          <p:cNvPr id="4" name="TextBox 3">
            <a:extLst>
              <a:ext uri="{FF2B5EF4-FFF2-40B4-BE49-F238E27FC236}">
                <a16:creationId xmlns:a16="http://schemas.microsoft.com/office/drawing/2014/main" id="{B215CC44-C694-1342-83F7-9A8E4CBFD5EC}"/>
              </a:ext>
            </a:extLst>
          </p:cNvPr>
          <p:cNvSpPr txBox="1"/>
          <p:nvPr/>
        </p:nvSpPr>
        <p:spPr>
          <a:xfrm>
            <a:off x="3865806" y="4558146"/>
            <a:ext cx="4460388" cy="461665"/>
          </a:xfrm>
          <a:prstGeom prst="rect">
            <a:avLst/>
          </a:prstGeom>
          <a:noFill/>
        </p:spPr>
        <p:txBody>
          <a:bodyPr wrap="none" rtlCol="0">
            <a:spAutoFit/>
          </a:bodyPr>
          <a:lstStyle/>
          <a:p>
            <a:r>
              <a:rPr lang="en-US" sz="2400" b="1" dirty="0">
                <a:solidFill>
                  <a:schemeClr val="accent5">
                    <a:lumMod val="50000"/>
                  </a:schemeClr>
                </a:solidFill>
              </a:rPr>
              <a:t>One of Tom’s “Adopted Students”</a:t>
            </a:r>
          </a:p>
        </p:txBody>
      </p:sp>
    </p:spTree>
    <p:extLst>
      <p:ext uri="{BB962C8B-B14F-4D97-AF65-F5344CB8AC3E}">
        <p14:creationId xmlns:p14="http://schemas.microsoft.com/office/powerpoint/2010/main" val="308777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C8DE-5F50-7A43-ACE8-337144203FCD}"/>
              </a:ext>
            </a:extLst>
          </p:cNvPr>
          <p:cNvSpPr>
            <a:spLocks noGrp="1"/>
          </p:cNvSpPr>
          <p:nvPr>
            <p:ph type="title"/>
          </p:nvPr>
        </p:nvSpPr>
        <p:spPr>
          <a:xfrm>
            <a:off x="838200" y="219651"/>
            <a:ext cx="10515600" cy="1325563"/>
          </a:xfrm>
        </p:spPr>
        <p:txBody>
          <a:bodyPr>
            <a:normAutofit/>
          </a:bodyPr>
          <a:lstStyle/>
          <a:p>
            <a:r>
              <a:rPr lang="en-US" b="1" dirty="0">
                <a:latin typeface="+mn-lt"/>
              </a:rPr>
              <a:t>Water Vapor: A Critical Variable to Measure</a:t>
            </a:r>
          </a:p>
        </p:txBody>
      </p:sp>
      <p:sp>
        <p:nvSpPr>
          <p:cNvPr id="3" name="Content Placeholder 2">
            <a:extLst>
              <a:ext uri="{FF2B5EF4-FFF2-40B4-BE49-F238E27FC236}">
                <a16:creationId xmlns:a16="http://schemas.microsoft.com/office/drawing/2014/main" id="{317CF1E3-FAFD-BB4F-808E-29815CA68986}"/>
              </a:ext>
            </a:extLst>
          </p:cNvPr>
          <p:cNvSpPr>
            <a:spLocks noGrp="1"/>
          </p:cNvSpPr>
          <p:nvPr>
            <p:ph idx="1"/>
          </p:nvPr>
        </p:nvSpPr>
        <p:spPr>
          <a:xfrm>
            <a:off x="838200" y="1413164"/>
            <a:ext cx="10515600" cy="5174672"/>
          </a:xfrm>
        </p:spPr>
        <p:txBody>
          <a:bodyPr>
            <a:normAutofit lnSpcReduction="10000"/>
          </a:bodyPr>
          <a:lstStyle/>
          <a:p>
            <a:r>
              <a:rPr lang="en-US" dirty="0"/>
              <a:t>Even from ARM’s early days, water vapor was a key variable</a:t>
            </a:r>
          </a:p>
          <a:p>
            <a:r>
              <a:rPr lang="en-US" dirty="0"/>
              <a:t>Program elders desired to have remote sensing methods to measure both water vapor and temperature</a:t>
            </a:r>
          </a:p>
          <a:p>
            <a:pPr lvl="1"/>
            <a:r>
              <a:rPr lang="en-US" dirty="0"/>
              <a:t>Did not want to depend on radiosondes</a:t>
            </a:r>
          </a:p>
          <a:p>
            <a:pPr lvl="1"/>
            <a:r>
              <a:rPr lang="en-US" dirty="0"/>
              <a:t>Hoped that Radar wind profilers / radio acoustic sounding systems would provide the temperature profiles</a:t>
            </a:r>
          </a:p>
          <a:p>
            <a:pPr lvl="1"/>
            <a:r>
              <a:rPr lang="en-US" dirty="0"/>
              <a:t>Either Differential Absorption Lidar (DIAL) or Raman lidar for water vapor profiling</a:t>
            </a:r>
          </a:p>
          <a:p>
            <a:r>
              <a:rPr lang="en-US" dirty="0"/>
              <a:t>DIAL laser transmitter too complicated; decision was to try Raman lidar</a:t>
            </a:r>
          </a:p>
          <a:p>
            <a:r>
              <a:rPr lang="en-US" dirty="0"/>
              <a:t>Several RLID approaches possible; ARM Instrument Development Program funded work to determine that narrowband, narrow FOV best with solid-state laser</a:t>
            </a:r>
          </a:p>
          <a:p>
            <a:pPr lvl="1"/>
            <a:r>
              <a:rPr lang="en-US" dirty="0"/>
              <a:t>RLID goal: to measure WV as well as possible (other fields are secondary importance)</a:t>
            </a:r>
          </a:p>
          <a:p>
            <a:r>
              <a:rPr lang="en-US" dirty="0"/>
              <a:t>ARM Raman lidar, built by John Goldsmith at Sandia Nat Lab,  deployed in summer 1995, but really didn’t start collecting data until summer 1996</a:t>
            </a:r>
          </a:p>
          <a:p>
            <a:pPr lvl="1"/>
            <a:r>
              <a:rPr lang="en-US" dirty="0"/>
              <a:t>That was just prior to the first water vapor IOP !</a:t>
            </a:r>
          </a:p>
        </p:txBody>
      </p:sp>
    </p:spTree>
    <p:extLst>
      <p:ext uri="{BB962C8B-B14F-4D97-AF65-F5344CB8AC3E}">
        <p14:creationId xmlns:p14="http://schemas.microsoft.com/office/powerpoint/2010/main" val="718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linds(horizontal)">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linds(horizontal)">
                                      <p:cBhvr>
                                        <p:cTn id="39" dur="500"/>
                                        <p:tgtEl>
                                          <p:spTgt spid="3">
                                            <p:txEl>
                                              <p:pRg st="8" end="8"/>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linds(horizontal)">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C4CD-4584-0746-B8B8-4F258AA5A076}"/>
              </a:ext>
            </a:extLst>
          </p:cNvPr>
          <p:cNvSpPr>
            <a:spLocks noGrp="1"/>
          </p:cNvSpPr>
          <p:nvPr>
            <p:ph type="title"/>
          </p:nvPr>
        </p:nvSpPr>
        <p:spPr/>
        <p:txBody>
          <a:bodyPr/>
          <a:lstStyle/>
          <a:p>
            <a:r>
              <a:rPr lang="en-US" dirty="0">
                <a:latin typeface="+mn-lt"/>
              </a:rPr>
              <a:t>But the Early Days Were Rough</a:t>
            </a:r>
          </a:p>
        </p:txBody>
      </p:sp>
      <p:sp>
        <p:nvSpPr>
          <p:cNvPr id="3" name="Content Placeholder 2">
            <a:extLst>
              <a:ext uri="{FF2B5EF4-FFF2-40B4-BE49-F238E27FC236}">
                <a16:creationId xmlns:a16="http://schemas.microsoft.com/office/drawing/2014/main" id="{2D0786F6-928F-754C-8FB5-F7A5BB5B4850}"/>
              </a:ext>
            </a:extLst>
          </p:cNvPr>
          <p:cNvSpPr>
            <a:spLocks noGrp="1"/>
          </p:cNvSpPr>
          <p:nvPr>
            <p:ph idx="1"/>
          </p:nvPr>
        </p:nvSpPr>
        <p:spPr/>
        <p:txBody>
          <a:bodyPr/>
          <a:lstStyle/>
          <a:p>
            <a:r>
              <a:rPr lang="en-US" dirty="0"/>
              <a:t>System uptime was less than 20% in 1996 and 1997</a:t>
            </a:r>
          </a:p>
          <a:p>
            <a:pPr lvl="1"/>
            <a:r>
              <a:rPr lang="en-US" dirty="0"/>
              <a:t>Optics were burning, laser was failing (expensive!)</a:t>
            </a:r>
          </a:p>
          <a:p>
            <a:pPr lvl="1"/>
            <a:r>
              <a:rPr lang="en-US" dirty="0"/>
              <a:t>Poor electrical service in rural OK; voltage dips would trip interlock which required manual restart (and would often happen after close of business or on weekends)</a:t>
            </a:r>
          </a:p>
          <a:p>
            <a:pPr lvl="1"/>
            <a:r>
              <a:rPr lang="en-US" dirty="0"/>
              <a:t>Possibility of severe weather often resulted in lidar being manually shutdown and secured for long stretches (a hail stone could trash a $60K telescope)</a:t>
            </a:r>
          </a:p>
          <a:p>
            <a:r>
              <a:rPr lang="en-US" dirty="0"/>
              <a:t>Tom took me aside in 1997: “I don’t think that instrument can ever be made to be operational; I wouldn’t bother &lt;working on it&gt;” (paraphrased)</a:t>
            </a:r>
          </a:p>
          <a:p>
            <a:endParaRPr lang="en-US" dirty="0"/>
          </a:p>
        </p:txBody>
      </p:sp>
      <p:grpSp>
        <p:nvGrpSpPr>
          <p:cNvPr id="16" name="Group 15">
            <a:extLst>
              <a:ext uri="{FF2B5EF4-FFF2-40B4-BE49-F238E27FC236}">
                <a16:creationId xmlns:a16="http://schemas.microsoft.com/office/drawing/2014/main" id="{C90A75E1-833A-D547-8255-F82D80D6B372}"/>
              </a:ext>
            </a:extLst>
          </p:cNvPr>
          <p:cNvGrpSpPr/>
          <p:nvPr/>
        </p:nvGrpSpPr>
        <p:grpSpPr>
          <a:xfrm>
            <a:off x="7563394" y="4167050"/>
            <a:ext cx="3355955" cy="2690949"/>
            <a:chOff x="7563394" y="4167050"/>
            <a:chExt cx="3355955" cy="2690949"/>
          </a:xfrm>
        </p:grpSpPr>
        <p:pic>
          <p:nvPicPr>
            <p:cNvPr id="5" name="Picture 4">
              <a:extLst>
                <a:ext uri="{FF2B5EF4-FFF2-40B4-BE49-F238E27FC236}">
                  <a16:creationId xmlns:a16="http://schemas.microsoft.com/office/drawing/2014/main" id="{180ADCD1-C7CD-3148-9ACB-661C01BA1520}"/>
                </a:ext>
              </a:extLst>
            </p:cNvPr>
            <p:cNvPicPr>
              <a:picLocks noChangeAspect="1"/>
            </p:cNvPicPr>
            <p:nvPr/>
          </p:nvPicPr>
          <p:blipFill rotWithShape="1">
            <a:blip r:embed="rId2"/>
            <a:srcRect l="9518" t="11675" r="7868"/>
            <a:stretch/>
          </p:blipFill>
          <p:spPr>
            <a:xfrm>
              <a:off x="7563394" y="4167050"/>
              <a:ext cx="3355955" cy="2690949"/>
            </a:xfrm>
            <a:prstGeom prst="rect">
              <a:avLst/>
            </a:prstGeom>
          </p:spPr>
        </p:pic>
        <p:sp>
          <p:nvSpPr>
            <p:cNvPr id="8" name="TextBox 7">
              <a:extLst>
                <a:ext uri="{FF2B5EF4-FFF2-40B4-BE49-F238E27FC236}">
                  <a16:creationId xmlns:a16="http://schemas.microsoft.com/office/drawing/2014/main" id="{6B015F77-D160-7049-AA3B-BC6B44AD7CD2}"/>
                </a:ext>
              </a:extLst>
            </p:cNvPr>
            <p:cNvSpPr txBox="1"/>
            <p:nvPr/>
          </p:nvSpPr>
          <p:spPr>
            <a:xfrm>
              <a:off x="10017423" y="4206239"/>
              <a:ext cx="862737" cy="276999"/>
            </a:xfrm>
            <a:prstGeom prst="rect">
              <a:avLst/>
            </a:prstGeom>
            <a:noFill/>
          </p:spPr>
          <p:txBody>
            <a:bodyPr wrap="none" rtlCol="0">
              <a:spAutoFit/>
            </a:bodyPr>
            <a:lstStyle/>
            <a:p>
              <a:r>
                <a:rPr lang="en-US" sz="1200" b="1" dirty="0">
                  <a:solidFill>
                    <a:schemeClr val="bg1"/>
                  </a:solidFill>
                </a:rPr>
                <a:t>Hail Shield</a:t>
              </a:r>
            </a:p>
          </p:txBody>
        </p:sp>
      </p:grpSp>
      <p:grpSp>
        <p:nvGrpSpPr>
          <p:cNvPr id="18" name="Group 17">
            <a:extLst>
              <a:ext uri="{FF2B5EF4-FFF2-40B4-BE49-F238E27FC236}">
                <a16:creationId xmlns:a16="http://schemas.microsoft.com/office/drawing/2014/main" id="{14EC3F6A-36A4-2045-918E-F9C8A3591780}"/>
              </a:ext>
            </a:extLst>
          </p:cNvPr>
          <p:cNvGrpSpPr/>
          <p:nvPr/>
        </p:nvGrpSpPr>
        <p:grpSpPr>
          <a:xfrm>
            <a:off x="1014986" y="4167050"/>
            <a:ext cx="4619461" cy="2690949"/>
            <a:chOff x="1014986" y="4167050"/>
            <a:chExt cx="4619461" cy="2690949"/>
          </a:xfrm>
        </p:grpSpPr>
        <p:pic>
          <p:nvPicPr>
            <p:cNvPr id="7" name="Picture 6">
              <a:extLst>
                <a:ext uri="{FF2B5EF4-FFF2-40B4-BE49-F238E27FC236}">
                  <a16:creationId xmlns:a16="http://schemas.microsoft.com/office/drawing/2014/main" id="{97518239-5AA0-5C4D-A2A5-5B1780DD962D}"/>
                </a:ext>
              </a:extLst>
            </p:cNvPr>
            <p:cNvPicPr>
              <a:picLocks noChangeAspect="1"/>
            </p:cNvPicPr>
            <p:nvPr/>
          </p:nvPicPr>
          <p:blipFill rotWithShape="1">
            <a:blip r:embed="rId3"/>
            <a:srcRect t="12136" b="10194"/>
            <a:stretch/>
          </p:blipFill>
          <p:spPr>
            <a:xfrm>
              <a:off x="1014986" y="4167050"/>
              <a:ext cx="4619461" cy="2690949"/>
            </a:xfrm>
            <a:prstGeom prst="rect">
              <a:avLst/>
            </a:prstGeom>
          </p:spPr>
        </p:pic>
        <p:sp>
          <p:nvSpPr>
            <p:cNvPr id="9" name="TextBox 8">
              <a:extLst>
                <a:ext uri="{FF2B5EF4-FFF2-40B4-BE49-F238E27FC236}">
                  <a16:creationId xmlns:a16="http://schemas.microsoft.com/office/drawing/2014/main" id="{4B909EA1-B8A2-5D4D-9E68-5BB071F8C6A0}"/>
                </a:ext>
              </a:extLst>
            </p:cNvPr>
            <p:cNvSpPr txBox="1"/>
            <p:nvPr/>
          </p:nvSpPr>
          <p:spPr>
            <a:xfrm>
              <a:off x="1143389" y="4444049"/>
              <a:ext cx="992772" cy="276999"/>
            </a:xfrm>
            <a:prstGeom prst="rect">
              <a:avLst/>
            </a:prstGeom>
            <a:noFill/>
          </p:spPr>
          <p:txBody>
            <a:bodyPr wrap="none" rtlCol="0">
              <a:spAutoFit/>
            </a:bodyPr>
            <a:lstStyle/>
            <a:p>
              <a:r>
                <a:rPr lang="en-US" sz="1200" b="1" dirty="0"/>
                <a:t>Massive UPS</a:t>
              </a:r>
            </a:p>
          </p:txBody>
        </p:sp>
        <p:sp>
          <p:nvSpPr>
            <p:cNvPr id="10" name="TextBox 9">
              <a:extLst>
                <a:ext uri="{FF2B5EF4-FFF2-40B4-BE49-F238E27FC236}">
                  <a16:creationId xmlns:a16="http://schemas.microsoft.com/office/drawing/2014/main" id="{ABD558D7-C53F-534E-BA4D-34C6F94DD6E4}"/>
                </a:ext>
              </a:extLst>
            </p:cNvPr>
            <p:cNvSpPr txBox="1"/>
            <p:nvPr/>
          </p:nvSpPr>
          <p:spPr>
            <a:xfrm>
              <a:off x="1143389" y="4216787"/>
              <a:ext cx="2479590" cy="276999"/>
            </a:xfrm>
            <a:prstGeom prst="rect">
              <a:avLst/>
            </a:prstGeom>
            <a:noFill/>
          </p:spPr>
          <p:txBody>
            <a:bodyPr wrap="none" rtlCol="0">
              <a:spAutoFit/>
            </a:bodyPr>
            <a:lstStyle/>
            <a:p>
              <a:r>
                <a:rPr lang="en-US" sz="1200" b="1" dirty="0"/>
                <a:t>Vestibule (cut down contamination)</a:t>
              </a:r>
            </a:p>
          </p:txBody>
        </p:sp>
        <p:cxnSp>
          <p:nvCxnSpPr>
            <p:cNvPr id="12" name="Straight Arrow Connector 11">
              <a:extLst>
                <a:ext uri="{FF2B5EF4-FFF2-40B4-BE49-F238E27FC236}">
                  <a16:creationId xmlns:a16="http://schemas.microsoft.com/office/drawing/2014/main" id="{7DA45434-F5A3-FF46-8761-0075F686AB2F}"/>
                </a:ext>
              </a:extLst>
            </p:cNvPr>
            <p:cNvCxnSpPr>
              <a:stCxn id="10" idx="2"/>
            </p:cNvCxnSpPr>
            <p:nvPr/>
          </p:nvCxnSpPr>
          <p:spPr>
            <a:xfrm>
              <a:off x="2383184" y="4493786"/>
              <a:ext cx="1416581" cy="796671"/>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6055F79-F59D-3849-B70F-1AA0B379C8CB}"/>
                </a:ext>
              </a:extLst>
            </p:cNvPr>
            <p:cNvCxnSpPr>
              <a:cxnSpLocks/>
              <a:stCxn id="9" idx="2"/>
            </p:cNvCxnSpPr>
            <p:nvPr/>
          </p:nvCxnSpPr>
          <p:spPr>
            <a:xfrm>
              <a:off x="1639775" y="4721048"/>
              <a:ext cx="308958" cy="461855"/>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95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l_g1_profiles">
            <a:extLst>
              <a:ext uri="{FF2B5EF4-FFF2-40B4-BE49-F238E27FC236}">
                <a16:creationId xmlns:a16="http://schemas.microsoft.com/office/drawing/2014/main" id="{A95146FB-3FFC-7845-8C28-A2767BBD9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632" y="1933421"/>
            <a:ext cx="5225371" cy="19496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74927C8-9E88-A548-9E7B-43BD2F6B8BF8}"/>
              </a:ext>
            </a:extLst>
          </p:cNvPr>
          <p:cNvPicPr>
            <a:picLocks noChangeAspect="1"/>
          </p:cNvPicPr>
          <p:nvPr/>
        </p:nvPicPr>
        <p:blipFill rotWithShape="1">
          <a:blip r:embed="rId4"/>
          <a:srcRect t="10394" r="34179" b="14606"/>
          <a:stretch/>
        </p:blipFill>
        <p:spPr>
          <a:xfrm>
            <a:off x="754950" y="393624"/>
            <a:ext cx="2914000" cy="2490281"/>
          </a:xfrm>
          <a:prstGeom prst="rect">
            <a:avLst/>
          </a:prstGeom>
        </p:spPr>
      </p:pic>
      <p:sp>
        <p:nvSpPr>
          <p:cNvPr id="4" name="Title 3">
            <a:extLst>
              <a:ext uri="{FF2B5EF4-FFF2-40B4-BE49-F238E27FC236}">
                <a16:creationId xmlns:a16="http://schemas.microsoft.com/office/drawing/2014/main" id="{6DBDC837-0B11-B945-AD18-5B184C04F715}"/>
              </a:ext>
            </a:extLst>
          </p:cNvPr>
          <p:cNvSpPr>
            <a:spLocks noGrp="1"/>
          </p:cNvSpPr>
          <p:nvPr>
            <p:ph type="title"/>
          </p:nvPr>
        </p:nvSpPr>
        <p:spPr>
          <a:xfrm>
            <a:off x="4046706" y="393624"/>
            <a:ext cx="6217596" cy="763284"/>
          </a:xfrm>
        </p:spPr>
        <p:txBody>
          <a:bodyPr/>
          <a:lstStyle/>
          <a:p>
            <a:r>
              <a:rPr lang="en-US" dirty="0">
                <a:latin typeface="+mn-lt"/>
              </a:rPr>
              <a:t>Early RLID Science</a:t>
            </a:r>
          </a:p>
        </p:txBody>
      </p:sp>
      <p:sp>
        <p:nvSpPr>
          <p:cNvPr id="5" name="Content Placeholder 4">
            <a:extLst>
              <a:ext uri="{FF2B5EF4-FFF2-40B4-BE49-F238E27FC236}">
                <a16:creationId xmlns:a16="http://schemas.microsoft.com/office/drawing/2014/main" id="{CA1E5DD4-6AF7-B044-A7FB-7FACE3BE4925}"/>
              </a:ext>
            </a:extLst>
          </p:cNvPr>
          <p:cNvSpPr>
            <a:spLocks noGrp="1"/>
          </p:cNvSpPr>
          <p:nvPr>
            <p:ph idx="1"/>
          </p:nvPr>
        </p:nvSpPr>
        <p:spPr>
          <a:xfrm>
            <a:off x="4046706" y="1108955"/>
            <a:ext cx="7307094" cy="3282652"/>
          </a:xfrm>
        </p:spPr>
        <p:txBody>
          <a:bodyPr/>
          <a:lstStyle/>
          <a:p>
            <a:r>
              <a:rPr lang="en-US" dirty="0"/>
              <a:t>WVIOPs were initial focus</a:t>
            </a:r>
          </a:p>
          <a:p>
            <a:pPr lvl="1"/>
            <a:r>
              <a:rPr lang="en-US" dirty="0"/>
              <a:t>Demonstrate how well RLID profiled WV, especially in the daytime (JTECH 1999)</a:t>
            </a:r>
          </a:p>
        </p:txBody>
      </p:sp>
      <p:sp>
        <p:nvSpPr>
          <p:cNvPr id="7" name="Content Placeholder 4">
            <a:extLst>
              <a:ext uri="{FF2B5EF4-FFF2-40B4-BE49-F238E27FC236}">
                <a16:creationId xmlns:a16="http://schemas.microsoft.com/office/drawing/2014/main" id="{B287460C-1B89-3246-BBD7-EA1BCA1CF8E4}"/>
              </a:ext>
            </a:extLst>
          </p:cNvPr>
          <p:cNvSpPr txBox="1">
            <a:spLocks/>
          </p:cNvSpPr>
          <p:nvPr/>
        </p:nvSpPr>
        <p:spPr>
          <a:xfrm>
            <a:off x="277221" y="3546630"/>
            <a:ext cx="11375957" cy="1773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But the aerosol measurements were totally unique</a:t>
            </a:r>
          </a:p>
          <a:p>
            <a:pPr lvl="1"/>
            <a:r>
              <a:rPr lang="en-US" dirty="0"/>
              <a:t>Studied aerosol extinction-to-backscatter ratio over the SGP (JGR 2001)</a:t>
            </a:r>
          </a:p>
        </p:txBody>
      </p:sp>
      <p:grpSp>
        <p:nvGrpSpPr>
          <p:cNvPr id="17" name="Group 16">
            <a:extLst>
              <a:ext uri="{FF2B5EF4-FFF2-40B4-BE49-F238E27FC236}">
                <a16:creationId xmlns:a16="http://schemas.microsoft.com/office/drawing/2014/main" id="{6E0415DE-30E0-AA4C-AF22-B26E8827CBCE}"/>
              </a:ext>
            </a:extLst>
          </p:cNvPr>
          <p:cNvGrpSpPr/>
          <p:nvPr/>
        </p:nvGrpSpPr>
        <p:grpSpPr>
          <a:xfrm>
            <a:off x="237654" y="4694248"/>
            <a:ext cx="3661918" cy="2096744"/>
            <a:chOff x="237654" y="4694248"/>
            <a:chExt cx="3661918" cy="2096744"/>
          </a:xfrm>
        </p:grpSpPr>
        <p:graphicFrame>
          <p:nvGraphicFramePr>
            <p:cNvPr id="8" name="Object 3">
              <a:extLst>
                <a:ext uri="{FF2B5EF4-FFF2-40B4-BE49-F238E27FC236}">
                  <a16:creationId xmlns:a16="http://schemas.microsoft.com/office/drawing/2014/main" id="{07F17774-2E30-594A-91FF-BB8F9026601F}"/>
                </a:ext>
              </a:extLst>
            </p:cNvPr>
            <p:cNvGraphicFramePr>
              <a:graphicFrameLocks noChangeAspect="1"/>
            </p:cNvGraphicFramePr>
            <p:nvPr>
              <p:extLst>
                <p:ext uri="{D42A27DB-BD31-4B8C-83A1-F6EECF244321}">
                  <p14:modId xmlns:p14="http://schemas.microsoft.com/office/powerpoint/2010/main" val="2848886846"/>
                </p:ext>
              </p:extLst>
            </p:nvPr>
          </p:nvGraphicFramePr>
          <p:xfrm>
            <a:off x="1585923" y="4694248"/>
            <a:ext cx="2313649" cy="2096744"/>
          </p:xfrm>
          <a:graphic>
            <a:graphicData uri="http://schemas.openxmlformats.org/presentationml/2006/ole">
              <mc:AlternateContent xmlns:mc="http://schemas.openxmlformats.org/markup-compatibility/2006">
                <mc:Choice xmlns:v="urn:schemas-microsoft-com:vml" Requires="v">
                  <p:oleObj spid="_x0000_s35871" name="STATISTICA Graph" r:id="rId5" imgW="149313900" imgH="98501200" progId="STATISTICAGraph">
                    <p:embed/>
                  </p:oleObj>
                </mc:Choice>
                <mc:Fallback>
                  <p:oleObj name="STATISTICA Graph" r:id="rId5" imgW="149313900" imgH="98501200" progId="STATISTICAGraph">
                    <p:embed/>
                    <p:pic>
                      <p:nvPicPr>
                        <p:cNvPr id="26627" name="Object 3">
                          <a:extLst>
                            <a:ext uri="{FF2B5EF4-FFF2-40B4-BE49-F238E27FC236}">
                              <a16:creationId xmlns:a16="http://schemas.microsoft.com/office/drawing/2014/main" id="{C88DFF91-CE9C-C740-9715-12DB132548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335"/>
                        <a:stretch>
                          <a:fillRect/>
                        </a:stretch>
                      </p:blipFill>
                      <p:spPr bwMode="auto">
                        <a:xfrm>
                          <a:off x="1585923" y="4694248"/>
                          <a:ext cx="2313649" cy="2096744"/>
                        </a:xfrm>
                        <a:prstGeom prst="rect">
                          <a:avLst/>
                        </a:prstGeom>
                        <a:noFill/>
                        <a:ln>
                          <a:noFill/>
                        </a:ln>
                        <a:effectLst/>
                      </p:spPr>
                    </p:pic>
                  </p:oleObj>
                </mc:Fallback>
              </mc:AlternateContent>
            </a:graphicData>
          </a:graphic>
        </p:graphicFrame>
        <p:sp>
          <p:nvSpPr>
            <p:cNvPr id="12" name="TextBox 11">
              <a:extLst>
                <a:ext uri="{FF2B5EF4-FFF2-40B4-BE49-F238E27FC236}">
                  <a16:creationId xmlns:a16="http://schemas.microsoft.com/office/drawing/2014/main" id="{0EA11BCE-F1F1-A240-BEF7-9C9FD36E6AD4}"/>
                </a:ext>
              </a:extLst>
            </p:cNvPr>
            <p:cNvSpPr txBox="1"/>
            <p:nvPr/>
          </p:nvSpPr>
          <p:spPr>
            <a:xfrm>
              <a:off x="237654" y="5241928"/>
              <a:ext cx="1251744" cy="646331"/>
            </a:xfrm>
            <a:prstGeom prst="rect">
              <a:avLst/>
            </a:prstGeom>
            <a:noFill/>
          </p:spPr>
          <p:txBody>
            <a:bodyPr wrap="square" rtlCol="0">
              <a:spAutoFit/>
            </a:bodyPr>
            <a:lstStyle/>
            <a:p>
              <a:pPr algn="ctr"/>
              <a:r>
                <a:rPr lang="en-US" b="1" dirty="0">
                  <a:solidFill>
                    <a:schemeClr val="accent5">
                      <a:lumMod val="50000"/>
                    </a:schemeClr>
                  </a:solidFill>
                </a:rPr>
                <a:t>Lidar Ratio vs. RH</a:t>
              </a:r>
            </a:p>
          </p:txBody>
        </p:sp>
      </p:grpSp>
      <p:grpSp>
        <p:nvGrpSpPr>
          <p:cNvPr id="11" name="Group 10">
            <a:extLst>
              <a:ext uri="{FF2B5EF4-FFF2-40B4-BE49-F238E27FC236}">
                <a16:creationId xmlns:a16="http://schemas.microsoft.com/office/drawing/2014/main" id="{990C8067-2967-7A42-877A-DE9C2140E8EC}"/>
              </a:ext>
            </a:extLst>
          </p:cNvPr>
          <p:cNvGrpSpPr/>
          <p:nvPr/>
        </p:nvGrpSpPr>
        <p:grpSpPr>
          <a:xfrm>
            <a:off x="4046706" y="2446951"/>
            <a:ext cx="2937754" cy="646331"/>
            <a:chOff x="4046706" y="2446951"/>
            <a:chExt cx="2937754" cy="646331"/>
          </a:xfrm>
        </p:grpSpPr>
        <p:sp>
          <p:nvSpPr>
            <p:cNvPr id="2" name="TextBox 1">
              <a:extLst>
                <a:ext uri="{FF2B5EF4-FFF2-40B4-BE49-F238E27FC236}">
                  <a16:creationId xmlns:a16="http://schemas.microsoft.com/office/drawing/2014/main" id="{D9501EAB-4DF9-9641-B3A2-A087A5067DB0}"/>
                </a:ext>
              </a:extLst>
            </p:cNvPr>
            <p:cNvSpPr txBox="1"/>
            <p:nvPr/>
          </p:nvSpPr>
          <p:spPr>
            <a:xfrm>
              <a:off x="4046706" y="2446951"/>
              <a:ext cx="2346548" cy="646331"/>
            </a:xfrm>
            <a:prstGeom prst="rect">
              <a:avLst/>
            </a:prstGeom>
            <a:noFill/>
          </p:spPr>
          <p:txBody>
            <a:bodyPr wrap="square" rtlCol="0">
              <a:spAutoFit/>
            </a:bodyPr>
            <a:lstStyle/>
            <a:p>
              <a:pPr algn="ctr"/>
              <a:r>
                <a:rPr lang="en-US" b="1" dirty="0"/>
                <a:t>Daytime comparisons to aircraft!</a:t>
              </a:r>
            </a:p>
          </p:txBody>
        </p:sp>
        <p:cxnSp>
          <p:nvCxnSpPr>
            <p:cNvPr id="10" name="Straight Arrow Connector 9">
              <a:extLst>
                <a:ext uri="{FF2B5EF4-FFF2-40B4-BE49-F238E27FC236}">
                  <a16:creationId xmlns:a16="http://schemas.microsoft.com/office/drawing/2014/main" id="{65C53144-5DDC-B74D-BD93-006DAD30F25B}"/>
                </a:ext>
              </a:extLst>
            </p:cNvPr>
            <p:cNvCxnSpPr/>
            <p:nvPr/>
          </p:nvCxnSpPr>
          <p:spPr>
            <a:xfrm>
              <a:off x="5700409" y="2770117"/>
              <a:ext cx="1284051"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8C975AD0-57E5-8048-AA9D-2B9870FAFB69}"/>
              </a:ext>
            </a:extLst>
          </p:cNvPr>
          <p:cNvSpPr txBox="1"/>
          <p:nvPr/>
        </p:nvSpPr>
        <p:spPr>
          <a:xfrm>
            <a:off x="933180" y="2463570"/>
            <a:ext cx="652743" cy="369332"/>
          </a:xfrm>
          <a:prstGeom prst="rect">
            <a:avLst/>
          </a:prstGeom>
          <a:noFill/>
        </p:spPr>
        <p:txBody>
          <a:bodyPr wrap="none" rtlCol="0">
            <a:spAutoFit/>
          </a:bodyPr>
          <a:lstStyle/>
          <a:p>
            <a:r>
              <a:rPr lang="en-US" dirty="0">
                <a:solidFill>
                  <a:schemeClr val="bg1"/>
                </a:solidFill>
              </a:rPr>
              <a:t>2004</a:t>
            </a:r>
          </a:p>
        </p:txBody>
      </p:sp>
    </p:spTree>
    <p:extLst>
      <p:ext uri="{BB962C8B-B14F-4D97-AF65-F5344CB8AC3E}">
        <p14:creationId xmlns:p14="http://schemas.microsoft.com/office/powerpoint/2010/main" val="87714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l_g1_profiles">
            <a:extLst>
              <a:ext uri="{FF2B5EF4-FFF2-40B4-BE49-F238E27FC236}">
                <a16:creationId xmlns:a16="http://schemas.microsoft.com/office/drawing/2014/main" id="{A95146FB-3FFC-7845-8C28-A2767BBD9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632" y="1933421"/>
            <a:ext cx="5225371" cy="19496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74927C8-9E88-A548-9E7B-43BD2F6B8BF8}"/>
              </a:ext>
            </a:extLst>
          </p:cNvPr>
          <p:cNvPicPr>
            <a:picLocks noChangeAspect="1"/>
          </p:cNvPicPr>
          <p:nvPr/>
        </p:nvPicPr>
        <p:blipFill rotWithShape="1">
          <a:blip r:embed="rId4"/>
          <a:srcRect t="10394" r="34179" b="14606"/>
          <a:stretch/>
        </p:blipFill>
        <p:spPr>
          <a:xfrm>
            <a:off x="754950" y="393624"/>
            <a:ext cx="2914000" cy="2490281"/>
          </a:xfrm>
          <a:prstGeom prst="rect">
            <a:avLst/>
          </a:prstGeom>
        </p:spPr>
      </p:pic>
      <p:sp>
        <p:nvSpPr>
          <p:cNvPr id="4" name="Title 3">
            <a:extLst>
              <a:ext uri="{FF2B5EF4-FFF2-40B4-BE49-F238E27FC236}">
                <a16:creationId xmlns:a16="http://schemas.microsoft.com/office/drawing/2014/main" id="{6DBDC837-0B11-B945-AD18-5B184C04F715}"/>
              </a:ext>
            </a:extLst>
          </p:cNvPr>
          <p:cNvSpPr>
            <a:spLocks noGrp="1"/>
          </p:cNvSpPr>
          <p:nvPr>
            <p:ph type="title"/>
          </p:nvPr>
        </p:nvSpPr>
        <p:spPr>
          <a:xfrm>
            <a:off x="4046706" y="393624"/>
            <a:ext cx="6217596" cy="763284"/>
          </a:xfrm>
        </p:spPr>
        <p:txBody>
          <a:bodyPr/>
          <a:lstStyle/>
          <a:p>
            <a:r>
              <a:rPr lang="en-US" dirty="0">
                <a:latin typeface="+mn-lt"/>
              </a:rPr>
              <a:t>Early RLID Science</a:t>
            </a:r>
          </a:p>
        </p:txBody>
      </p:sp>
      <p:sp>
        <p:nvSpPr>
          <p:cNvPr id="5" name="Content Placeholder 4">
            <a:extLst>
              <a:ext uri="{FF2B5EF4-FFF2-40B4-BE49-F238E27FC236}">
                <a16:creationId xmlns:a16="http://schemas.microsoft.com/office/drawing/2014/main" id="{CA1E5DD4-6AF7-B044-A7FB-7FACE3BE4925}"/>
              </a:ext>
            </a:extLst>
          </p:cNvPr>
          <p:cNvSpPr>
            <a:spLocks noGrp="1"/>
          </p:cNvSpPr>
          <p:nvPr>
            <p:ph idx="1"/>
          </p:nvPr>
        </p:nvSpPr>
        <p:spPr>
          <a:xfrm>
            <a:off x="4046706" y="1108955"/>
            <a:ext cx="7307094" cy="3282652"/>
          </a:xfrm>
        </p:spPr>
        <p:txBody>
          <a:bodyPr/>
          <a:lstStyle/>
          <a:p>
            <a:r>
              <a:rPr lang="en-US" dirty="0"/>
              <a:t>WVIOPs were initial focus</a:t>
            </a:r>
          </a:p>
          <a:p>
            <a:pPr lvl="1"/>
            <a:r>
              <a:rPr lang="en-US" dirty="0"/>
              <a:t>Demonstrate how well RLID profiled WV, especially in the daytime (JTECH 1999)</a:t>
            </a:r>
          </a:p>
        </p:txBody>
      </p:sp>
      <p:sp>
        <p:nvSpPr>
          <p:cNvPr id="7" name="Content Placeholder 4">
            <a:extLst>
              <a:ext uri="{FF2B5EF4-FFF2-40B4-BE49-F238E27FC236}">
                <a16:creationId xmlns:a16="http://schemas.microsoft.com/office/drawing/2014/main" id="{B287460C-1B89-3246-BBD7-EA1BCA1CF8E4}"/>
              </a:ext>
            </a:extLst>
          </p:cNvPr>
          <p:cNvSpPr txBox="1">
            <a:spLocks/>
          </p:cNvSpPr>
          <p:nvPr/>
        </p:nvSpPr>
        <p:spPr>
          <a:xfrm>
            <a:off x="277221" y="3546630"/>
            <a:ext cx="11375957" cy="1773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But the aerosol measurements were totally unique</a:t>
            </a:r>
          </a:p>
          <a:p>
            <a:pPr lvl="1"/>
            <a:r>
              <a:rPr lang="en-US" dirty="0"/>
              <a:t>Studied aerosol extinction-to-backscatter ratio over the SGP (JGR 2001)</a:t>
            </a:r>
          </a:p>
          <a:p>
            <a:pPr lvl="1"/>
            <a:r>
              <a:rPr lang="en-US" dirty="0"/>
              <a:t>Developed a 2-year “climatology” of water vapor and aerosol profiles (GRL 2001)</a:t>
            </a:r>
          </a:p>
        </p:txBody>
      </p:sp>
      <p:grpSp>
        <p:nvGrpSpPr>
          <p:cNvPr id="17" name="Group 16">
            <a:extLst>
              <a:ext uri="{FF2B5EF4-FFF2-40B4-BE49-F238E27FC236}">
                <a16:creationId xmlns:a16="http://schemas.microsoft.com/office/drawing/2014/main" id="{6E0415DE-30E0-AA4C-AF22-B26E8827CBCE}"/>
              </a:ext>
            </a:extLst>
          </p:cNvPr>
          <p:cNvGrpSpPr/>
          <p:nvPr/>
        </p:nvGrpSpPr>
        <p:grpSpPr>
          <a:xfrm>
            <a:off x="237654" y="4694248"/>
            <a:ext cx="3661918" cy="2096744"/>
            <a:chOff x="237654" y="4694248"/>
            <a:chExt cx="3661918" cy="2096744"/>
          </a:xfrm>
        </p:grpSpPr>
        <p:graphicFrame>
          <p:nvGraphicFramePr>
            <p:cNvPr id="8" name="Object 3">
              <a:extLst>
                <a:ext uri="{FF2B5EF4-FFF2-40B4-BE49-F238E27FC236}">
                  <a16:creationId xmlns:a16="http://schemas.microsoft.com/office/drawing/2014/main" id="{07F17774-2E30-594A-91FF-BB8F9026601F}"/>
                </a:ext>
              </a:extLst>
            </p:cNvPr>
            <p:cNvGraphicFramePr>
              <a:graphicFrameLocks noChangeAspect="1"/>
            </p:cNvGraphicFramePr>
            <p:nvPr/>
          </p:nvGraphicFramePr>
          <p:xfrm>
            <a:off x="1585923" y="4694248"/>
            <a:ext cx="2313649" cy="2096744"/>
          </p:xfrm>
          <a:graphic>
            <a:graphicData uri="http://schemas.openxmlformats.org/presentationml/2006/ole">
              <mc:AlternateContent xmlns:mc="http://schemas.openxmlformats.org/markup-compatibility/2006">
                <mc:Choice xmlns:v="urn:schemas-microsoft-com:vml" Requires="v">
                  <p:oleObj spid="_x0000_s36893" name="STATISTICA Graph" r:id="rId5" imgW="149313900" imgH="98501200" progId="STATISTICAGraph">
                    <p:embed/>
                  </p:oleObj>
                </mc:Choice>
                <mc:Fallback>
                  <p:oleObj name="STATISTICA Graph" r:id="rId5" imgW="149313900" imgH="98501200" progId="STATISTICAGraph">
                    <p:embed/>
                    <p:pic>
                      <p:nvPicPr>
                        <p:cNvPr id="8" name="Object 3">
                          <a:extLst>
                            <a:ext uri="{FF2B5EF4-FFF2-40B4-BE49-F238E27FC236}">
                              <a16:creationId xmlns:a16="http://schemas.microsoft.com/office/drawing/2014/main" id="{07F17774-2E30-594A-91FF-BB8F902660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335"/>
                        <a:stretch>
                          <a:fillRect/>
                        </a:stretch>
                      </p:blipFill>
                      <p:spPr bwMode="auto">
                        <a:xfrm>
                          <a:off x="1585923" y="4694248"/>
                          <a:ext cx="2313649" cy="2096744"/>
                        </a:xfrm>
                        <a:prstGeom prst="rect">
                          <a:avLst/>
                        </a:prstGeom>
                        <a:noFill/>
                        <a:ln>
                          <a:noFill/>
                        </a:ln>
                        <a:effectLst/>
                      </p:spPr>
                    </p:pic>
                  </p:oleObj>
                </mc:Fallback>
              </mc:AlternateContent>
            </a:graphicData>
          </a:graphic>
        </p:graphicFrame>
        <p:sp>
          <p:nvSpPr>
            <p:cNvPr id="12" name="TextBox 11">
              <a:extLst>
                <a:ext uri="{FF2B5EF4-FFF2-40B4-BE49-F238E27FC236}">
                  <a16:creationId xmlns:a16="http://schemas.microsoft.com/office/drawing/2014/main" id="{0EA11BCE-F1F1-A240-BEF7-9C9FD36E6AD4}"/>
                </a:ext>
              </a:extLst>
            </p:cNvPr>
            <p:cNvSpPr txBox="1"/>
            <p:nvPr/>
          </p:nvSpPr>
          <p:spPr>
            <a:xfrm>
              <a:off x="237654" y="5241928"/>
              <a:ext cx="1251744" cy="646331"/>
            </a:xfrm>
            <a:prstGeom prst="rect">
              <a:avLst/>
            </a:prstGeom>
            <a:noFill/>
          </p:spPr>
          <p:txBody>
            <a:bodyPr wrap="square" rtlCol="0">
              <a:spAutoFit/>
            </a:bodyPr>
            <a:lstStyle/>
            <a:p>
              <a:pPr algn="ctr"/>
              <a:r>
                <a:rPr lang="en-US" b="1" dirty="0">
                  <a:solidFill>
                    <a:schemeClr val="accent5">
                      <a:lumMod val="50000"/>
                    </a:schemeClr>
                  </a:solidFill>
                </a:rPr>
                <a:t>Lidar Ratio vs. RH</a:t>
              </a:r>
            </a:p>
          </p:txBody>
        </p:sp>
      </p:grpSp>
      <p:grpSp>
        <p:nvGrpSpPr>
          <p:cNvPr id="16" name="Group 15">
            <a:extLst>
              <a:ext uri="{FF2B5EF4-FFF2-40B4-BE49-F238E27FC236}">
                <a16:creationId xmlns:a16="http://schemas.microsoft.com/office/drawing/2014/main" id="{CD2C67FA-CD09-1449-AF8C-CA2D9AA0E131}"/>
              </a:ext>
            </a:extLst>
          </p:cNvPr>
          <p:cNvGrpSpPr/>
          <p:nvPr/>
        </p:nvGrpSpPr>
        <p:grpSpPr>
          <a:xfrm>
            <a:off x="4220961" y="4598371"/>
            <a:ext cx="3866926" cy="2223903"/>
            <a:chOff x="4220961" y="4598371"/>
            <a:chExt cx="3866926" cy="2223903"/>
          </a:xfrm>
        </p:grpSpPr>
        <p:pic>
          <p:nvPicPr>
            <p:cNvPr id="9" name="Picture 2" descr="T:\work\aerosol_paper\climatology_profiles\incoming\plot_bin_results.mr.gif">
              <a:extLst>
                <a:ext uri="{FF2B5EF4-FFF2-40B4-BE49-F238E27FC236}">
                  <a16:creationId xmlns:a16="http://schemas.microsoft.com/office/drawing/2014/main" id="{0CD857E3-9AA7-324F-A30D-CCE486E191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205" t="48016"/>
            <a:stretch/>
          </p:blipFill>
          <p:spPr bwMode="auto">
            <a:xfrm>
              <a:off x="5394327" y="4598371"/>
              <a:ext cx="2693560" cy="222390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F963F3D-2B6F-6C4F-8413-BA0C65597B84}"/>
                </a:ext>
              </a:extLst>
            </p:cNvPr>
            <p:cNvSpPr txBox="1"/>
            <p:nvPr/>
          </p:nvSpPr>
          <p:spPr>
            <a:xfrm>
              <a:off x="4220961" y="5106937"/>
              <a:ext cx="1251744" cy="1200329"/>
            </a:xfrm>
            <a:prstGeom prst="rect">
              <a:avLst/>
            </a:prstGeom>
            <a:noFill/>
          </p:spPr>
          <p:txBody>
            <a:bodyPr wrap="square" rtlCol="0">
              <a:spAutoFit/>
            </a:bodyPr>
            <a:lstStyle/>
            <a:p>
              <a:pPr algn="ctr"/>
              <a:r>
                <a:rPr lang="en-US" b="1" dirty="0">
                  <a:solidFill>
                    <a:schemeClr val="accent5">
                      <a:lumMod val="50000"/>
                    </a:schemeClr>
                  </a:solidFill>
                </a:rPr>
                <a:t>WV Mixing Ratio and Scale Height</a:t>
              </a:r>
            </a:p>
          </p:txBody>
        </p:sp>
      </p:grpSp>
      <p:grpSp>
        <p:nvGrpSpPr>
          <p:cNvPr id="15" name="Group 14">
            <a:extLst>
              <a:ext uri="{FF2B5EF4-FFF2-40B4-BE49-F238E27FC236}">
                <a16:creationId xmlns:a16="http://schemas.microsoft.com/office/drawing/2014/main" id="{ACD355F0-8394-4841-8B81-C5535F90F80B}"/>
              </a:ext>
            </a:extLst>
          </p:cNvPr>
          <p:cNvGrpSpPr/>
          <p:nvPr/>
        </p:nvGrpSpPr>
        <p:grpSpPr>
          <a:xfrm>
            <a:off x="8260176" y="4655197"/>
            <a:ext cx="3776770" cy="2162163"/>
            <a:chOff x="8260176" y="4655197"/>
            <a:chExt cx="3776770" cy="2162163"/>
          </a:xfrm>
        </p:grpSpPr>
        <p:pic>
          <p:nvPicPr>
            <p:cNvPr id="10" name="Picture 2" descr="T:\work\aerosol_paper\climatology_profiles\incoming\plot_bin_results.ext.gif">
              <a:extLst>
                <a:ext uri="{FF2B5EF4-FFF2-40B4-BE49-F238E27FC236}">
                  <a16:creationId xmlns:a16="http://schemas.microsoft.com/office/drawing/2014/main" id="{425023CB-1790-4743-BEB2-859E390D44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914" t="49300"/>
            <a:stretch/>
          </p:blipFill>
          <p:spPr bwMode="auto">
            <a:xfrm>
              <a:off x="9335156" y="4655197"/>
              <a:ext cx="2701790" cy="21621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5045969-C147-B04E-AC00-84D3415C9125}"/>
                </a:ext>
              </a:extLst>
            </p:cNvPr>
            <p:cNvSpPr txBox="1"/>
            <p:nvPr/>
          </p:nvSpPr>
          <p:spPr>
            <a:xfrm>
              <a:off x="8260176" y="5106938"/>
              <a:ext cx="1251744" cy="1200329"/>
            </a:xfrm>
            <a:prstGeom prst="rect">
              <a:avLst/>
            </a:prstGeom>
            <a:noFill/>
          </p:spPr>
          <p:txBody>
            <a:bodyPr wrap="square" rtlCol="0">
              <a:spAutoFit/>
            </a:bodyPr>
            <a:lstStyle/>
            <a:p>
              <a:pPr algn="ctr"/>
              <a:r>
                <a:rPr lang="en-US" b="1" dirty="0">
                  <a:solidFill>
                    <a:schemeClr val="accent5">
                      <a:lumMod val="50000"/>
                    </a:schemeClr>
                  </a:solidFill>
                </a:rPr>
                <a:t>Aerosol Extinction and Scale Height</a:t>
              </a:r>
            </a:p>
          </p:txBody>
        </p:sp>
      </p:grpSp>
    </p:spTree>
    <p:extLst>
      <p:ext uri="{BB962C8B-B14F-4D97-AF65-F5344CB8AC3E}">
        <p14:creationId xmlns:p14="http://schemas.microsoft.com/office/powerpoint/2010/main" val="177273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a:extLst>
              <a:ext uri="{FF2B5EF4-FFF2-40B4-BE49-F238E27FC236}">
                <a16:creationId xmlns:a16="http://schemas.microsoft.com/office/drawing/2014/main" id="{D1490741-DF46-A84A-B081-C490585E0C1E}"/>
              </a:ext>
            </a:extLst>
          </p:cNvPr>
          <p:cNvSpPr>
            <a:spLocks noGrp="1" noChangeArrowheads="1"/>
          </p:cNvSpPr>
          <p:nvPr>
            <p:ph type="ctrTitle"/>
          </p:nvPr>
        </p:nvSpPr>
        <p:spPr>
          <a:xfrm>
            <a:off x="2209800" y="1219200"/>
            <a:ext cx="7772400" cy="1143000"/>
          </a:xfrm>
        </p:spPr>
        <p:txBody>
          <a:bodyPr>
            <a:normAutofit fontScale="90000"/>
          </a:bodyPr>
          <a:lstStyle/>
          <a:p>
            <a:r>
              <a:rPr lang="en-US" altLang="en-US" sz="3200">
                <a:latin typeface="Arial" panose="020B0604020202020204" pitchFamily="34" charset="0"/>
                <a:cs typeface="Arial" panose="020B0604020202020204" pitchFamily="34" charset="0"/>
              </a:rPr>
              <a:t>Raman Lidar </a:t>
            </a:r>
            <a:br>
              <a:rPr lang="en-US" altLang="en-US" sz="3200">
                <a:latin typeface="Arial" panose="020B0604020202020204" pitchFamily="34" charset="0"/>
                <a:cs typeface="Arial" panose="020B0604020202020204" pitchFamily="34" charset="0"/>
              </a:rPr>
            </a:br>
            <a:r>
              <a:rPr lang="en-US" altLang="en-US" sz="3200" i="1">
                <a:latin typeface="Arial" panose="020B0604020202020204" pitchFamily="34" charset="0"/>
                <a:cs typeface="Arial" panose="020B0604020202020204" pitchFamily="34" charset="0"/>
              </a:rPr>
              <a:t>A Versatile Remote Sensing Instrument for Water Vapor </a:t>
            </a:r>
            <a:br>
              <a:rPr lang="en-US" altLang="en-US" sz="3200" i="1">
                <a:latin typeface="Arial" panose="020B0604020202020204" pitchFamily="34" charset="0"/>
                <a:cs typeface="Arial" panose="020B0604020202020204" pitchFamily="34" charset="0"/>
              </a:rPr>
            </a:br>
            <a:r>
              <a:rPr lang="en-US" altLang="en-US" sz="3200" i="1">
                <a:latin typeface="Arial" panose="020B0604020202020204" pitchFamily="34" charset="0"/>
                <a:cs typeface="Arial" panose="020B0604020202020204" pitchFamily="34" charset="0"/>
              </a:rPr>
              <a:t>and Cirrus Cloud Studies</a:t>
            </a:r>
          </a:p>
        </p:txBody>
      </p:sp>
      <p:sp>
        <p:nvSpPr>
          <p:cNvPr id="27653" name="Rectangle 5">
            <a:extLst>
              <a:ext uri="{FF2B5EF4-FFF2-40B4-BE49-F238E27FC236}">
                <a16:creationId xmlns:a16="http://schemas.microsoft.com/office/drawing/2014/main" id="{0693D431-3AC1-194A-AF21-A845675B8D8C}"/>
              </a:ext>
            </a:extLst>
          </p:cNvPr>
          <p:cNvSpPr>
            <a:spLocks noGrp="1" noChangeArrowheads="1"/>
          </p:cNvSpPr>
          <p:nvPr>
            <p:ph type="subTitle" idx="1"/>
          </p:nvPr>
        </p:nvSpPr>
        <p:spPr>
          <a:xfrm>
            <a:off x="2057400" y="3276600"/>
            <a:ext cx="7924800" cy="1143000"/>
          </a:xfrm>
        </p:spPr>
        <p:txBody>
          <a:bodyPr>
            <a:normAutofit fontScale="92500" lnSpcReduction="20000"/>
          </a:bodyPr>
          <a:lstStyle/>
          <a:p>
            <a:pPr>
              <a:spcBef>
                <a:spcPts val="500"/>
              </a:spcBef>
            </a:pPr>
            <a:r>
              <a:rPr lang="en-US" altLang="en-US" sz="2800">
                <a:latin typeface="Arial" panose="020B0604020202020204" pitchFamily="34" charset="0"/>
                <a:cs typeface="Arial" panose="020B0604020202020204" pitchFamily="34" charset="0"/>
              </a:rPr>
              <a:t>Tom Ackerman</a:t>
            </a:r>
          </a:p>
          <a:p>
            <a:pPr>
              <a:spcBef>
                <a:spcPts val="500"/>
              </a:spcBef>
            </a:pPr>
            <a:r>
              <a:rPr lang="en-US" altLang="en-US" sz="2800">
                <a:latin typeface="Arial" panose="020B0604020202020204" pitchFamily="34" charset="0"/>
                <a:cs typeface="Arial" panose="020B0604020202020204" pitchFamily="34" charset="0"/>
              </a:rPr>
              <a:t>Jennifer Comstock</a:t>
            </a:r>
          </a:p>
          <a:p>
            <a:pPr>
              <a:spcBef>
                <a:spcPts val="500"/>
              </a:spcBef>
            </a:pPr>
            <a:r>
              <a:rPr lang="en-US" altLang="en-US" sz="2800">
                <a:latin typeface="Arial" panose="020B0604020202020204" pitchFamily="34" charset="0"/>
                <a:cs typeface="Arial" panose="020B0604020202020204" pitchFamily="34" charset="0"/>
              </a:rPr>
              <a:t>David Turner</a:t>
            </a:r>
          </a:p>
        </p:txBody>
      </p:sp>
      <p:sp>
        <p:nvSpPr>
          <p:cNvPr id="27654" name="Rectangle 6">
            <a:extLst>
              <a:ext uri="{FF2B5EF4-FFF2-40B4-BE49-F238E27FC236}">
                <a16:creationId xmlns:a16="http://schemas.microsoft.com/office/drawing/2014/main" id="{44B88BBD-844E-7244-8746-568E5D5D8444}"/>
              </a:ext>
            </a:extLst>
          </p:cNvPr>
          <p:cNvSpPr>
            <a:spLocks noChangeArrowheads="1"/>
          </p:cNvSpPr>
          <p:nvPr/>
        </p:nvSpPr>
        <p:spPr bwMode="auto">
          <a:xfrm rot="8860669">
            <a:off x="4114800" y="3505200"/>
            <a:ext cx="4724400" cy="1219200"/>
          </a:xfrm>
          <a:prstGeom prst="rect">
            <a:avLst/>
          </a:prstGeom>
          <a:solidFill>
            <a:srgbClr val="FE1D0C">
              <a:alpha val="6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US" altLang="en-US" sz="2800">
                <a:latin typeface="Arial Black" panose="020B0604020202020204" pitchFamily="34" charset="0"/>
                <a:cs typeface="Arial" panose="020B0604020202020204" pitchFamily="34" charset="0"/>
              </a:rPr>
              <a:t>Disclaimer</a:t>
            </a:r>
          </a:p>
        </p:txBody>
      </p:sp>
      <p:sp>
        <p:nvSpPr>
          <p:cNvPr id="2" name="TextBox 1">
            <a:extLst>
              <a:ext uri="{FF2B5EF4-FFF2-40B4-BE49-F238E27FC236}">
                <a16:creationId xmlns:a16="http://schemas.microsoft.com/office/drawing/2014/main" id="{D6FB13CB-DC75-B842-97BA-14E7735C9F13}"/>
              </a:ext>
            </a:extLst>
          </p:cNvPr>
          <p:cNvSpPr txBox="1"/>
          <p:nvPr/>
        </p:nvSpPr>
        <p:spPr>
          <a:xfrm>
            <a:off x="311285" y="6167983"/>
            <a:ext cx="6428748" cy="461665"/>
          </a:xfrm>
          <a:prstGeom prst="rect">
            <a:avLst/>
          </a:prstGeom>
          <a:noFill/>
        </p:spPr>
        <p:txBody>
          <a:bodyPr wrap="none" rtlCol="0">
            <a:spAutoFit/>
          </a:bodyPr>
          <a:lstStyle/>
          <a:p>
            <a:r>
              <a:rPr lang="en-US" sz="2400" b="1" dirty="0">
                <a:solidFill>
                  <a:schemeClr val="accent2">
                    <a:lumMod val="75000"/>
                  </a:schemeClr>
                </a:solidFill>
              </a:rPr>
              <a:t>Presentation at the AMS Annual Meeting in 2003</a:t>
            </a:r>
          </a:p>
        </p:txBody>
      </p:sp>
    </p:spTree>
    <p:extLst>
      <p:ext uri="{BB962C8B-B14F-4D97-AF65-F5344CB8AC3E}">
        <p14:creationId xmlns:p14="http://schemas.microsoft.com/office/powerpoint/2010/main" val="4211617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wipe(down)">
                                      <p:cBhvr>
                                        <p:cTn id="7" dur="580">
                                          <p:stCondLst>
                                            <p:cond delay="0"/>
                                          </p:stCondLst>
                                        </p:cTn>
                                        <p:tgtEl>
                                          <p:spTgt spid="27654"/>
                                        </p:tgtEl>
                                      </p:cBhvr>
                                    </p:animEffect>
                                    <p:anim calcmode="lin" valueType="num">
                                      <p:cBhvr>
                                        <p:cTn id="8" dur="1822" tmFilter="0,0; 0.14,0.36; 0.43,0.73; 0.71,0.91; 1.0,1.0">
                                          <p:stCondLst>
                                            <p:cond delay="0"/>
                                          </p:stCondLst>
                                        </p:cTn>
                                        <p:tgtEl>
                                          <p:spTgt spid="276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6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6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6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654"/>
                                        </p:tgtEl>
                                        <p:attrNameLst>
                                          <p:attrName>ppt_y</p:attrName>
                                        </p:attrNameLst>
                                      </p:cBhvr>
                                      <p:tavLst>
                                        <p:tav tm="0" fmla="#ppt_y-sin(pi*$)/81">
                                          <p:val>
                                            <p:fltVal val="0"/>
                                          </p:val>
                                        </p:tav>
                                        <p:tav tm="100000">
                                          <p:val>
                                            <p:fltVal val="1"/>
                                          </p:val>
                                        </p:tav>
                                      </p:tavLst>
                                    </p:anim>
                                    <p:animScale>
                                      <p:cBhvr>
                                        <p:cTn id="13" dur="26">
                                          <p:stCondLst>
                                            <p:cond delay="650"/>
                                          </p:stCondLst>
                                        </p:cTn>
                                        <p:tgtEl>
                                          <p:spTgt spid="27654"/>
                                        </p:tgtEl>
                                      </p:cBhvr>
                                      <p:to x="100000" y="60000"/>
                                    </p:animScale>
                                    <p:animScale>
                                      <p:cBhvr>
                                        <p:cTn id="14" dur="166" decel="50000">
                                          <p:stCondLst>
                                            <p:cond delay="676"/>
                                          </p:stCondLst>
                                        </p:cTn>
                                        <p:tgtEl>
                                          <p:spTgt spid="27654"/>
                                        </p:tgtEl>
                                      </p:cBhvr>
                                      <p:to x="100000" y="100000"/>
                                    </p:animScale>
                                    <p:animScale>
                                      <p:cBhvr>
                                        <p:cTn id="15" dur="26">
                                          <p:stCondLst>
                                            <p:cond delay="1312"/>
                                          </p:stCondLst>
                                        </p:cTn>
                                        <p:tgtEl>
                                          <p:spTgt spid="27654"/>
                                        </p:tgtEl>
                                      </p:cBhvr>
                                      <p:to x="100000" y="80000"/>
                                    </p:animScale>
                                    <p:animScale>
                                      <p:cBhvr>
                                        <p:cTn id="16" dur="166" decel="50000">
                                          <p:stCondLst>
                                            <p:cond delay="1338"/>
                                          </p:stCondLst>
                                        </p:cTn>
                                        <p:tgtEl>
                                          <p:spTgt spid="27654"/>
                                        </p:tgtEl>
                                      </p:cBhvr>
                                      <p:to x="100000" y="100000"/>
                                    </p:animScale>
                                    <p:animScale>
                                      <p:cBhvr>
                                        <p:cTn id="17" dur="26">
                                          <p:stCondLst>
                                            <p:cond delay="1642"/>
                                          </p:stCondLst>
                                        </p:cTn>
                                        <p:tgtEl>
                                          <p:spTgt spid="27654"/>
                                        </p:tgtEl>
                                      </p:cBhvr>
                                      <p:to x="100000" y="90000"/>
                                    </p:animScale>
                                    <p:animScale>
                                      <p:cBhvr>
                                        <p:cTn id="18" dur="166" decel="50000">
                                          <p:stCondLst>
                                            <p:cond delay="1668"/>
                                          </p:stCondLst>
                                        </p:cTn>
                                        <p:tgtEl>
                                          <p:spTgt spid="27654"/>
                                        </p:tgtEl>
                                      </p:cBhvr>
                                      <p:to x="100000" y="100000"/>
                                    </p:animScale>
                                    <p:animScale>
                                      <p:cBhvr>
                                        <p:cTn id="19" dur="26">
                                          <p:stCondLst>
                                            <p:cond delay="1808"/>
                                          </p:stCondLst>
                                        </p:cTn>
                                        <p:tgtEl>
                                          <p:spTgt spid="27654"/>
                                        </p:tgtEl>
                                      </p:cBhvr>
                                      <p:to x="100000" y="95000"/>
                                    </p:animScale>
                                    <p:animScale>
                                      <p:cBhvr>
                                        <p:cTn id="20" dur="166" decel="50000">
                                          <p:stCondLst>
                                            <p:cond delay="1834"/>
                                          </p:stCondLst>
                                        </p:cTn>
                                        <p:tgtEl>
                                          <p:spTgt spid="276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0CC9CB0-5582-DE49-847F-A2F8C08C87EB}"/>
              </a:ext>
            </a:extLst>
          </p:cNvPr>
          <p:cNvSpPr>
            <a:spLocks noGrp="1" noChangeArrowheads="1"/>
          </p:cNvSpPr>
          <p:nvPr>
            <p:ph type="title"/>
          </p:nvPr>
        </p:nvSpPr>
        <p:spPr/>
        <p:txBody>
          <a:bodyPr/>
          <a:lstStyle/>
          <a:p>
            <a:endParaRPr lang="en-US" altLang="en-US"/>
          </a:p>
        </p:txBody>
      </p:sp>
      <p:graphicFrame>
        <p:nvGraphicFramePr>
          <p:cNvPr id="38915" name="Object 3">
            <a:extLst>
              <a:ext uri="{FF2B5EF4-FFF2-40B4-BE49-F238E27FC236}">
                <a16:creationId xmlns:a16="http://schemas.microsoft.com/office/drawing/2014/main" id="{3E449DDA-9708-954E-9C25-0292677F2F29}"/>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20516" name="Photo Editor Photo" r:id="rId4" imgW="4064000" imgH="4064000" progId="MSPhotoEd.3">
                  <p:embed/>
                </p:oleObj>
              </mc:Choice>
              <mc:Fallback>
                <p:oleObj name="Photo Editor Photo" r:id="rId4" imgW="4064000" imgH="4064000" progId="MSPhotoEd.3">
                  <p:embed/>
                  <p:pic>
                    <p:nvPicPr>
                      <p:cNvPr id="38915" name="Object 3">
                        <a:extLst>
                          <a:ext uri="{FF2B5EF4-FFF2-40B4-BE49-F238E27FC236}">
                            <a16:creationId xmlns:a16="http://schemas.microsoft.com/office/drawing/2014/main" id="{3E449DDA-9708-954E-9C25-0292677F2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55B48F9C-9186-C546-8D2F-4846ABB63A09}"/>
              </a:ext>
            </a:extLst>
          </p:cNvPr>
          <p:cNvSpPr txBox="1"/>
          <p:nvPr/>
        </p:nvSpPr>
        <p:spPr>
          <a:xfrm>
            <a:off x="198606" y="5992234"/>
            <a:ext cx="1964988" cy="707886"/>
          </a:xfrm>
          <a:prstGeom prst="rect">
            <a:avLst/>
          </a:prstGeom>
          <a:noFill/>
        </p:spPr>
        <p:txBody>
          <a:bodyPr wrap="square" rtlCol="0">
            <a:spAutoFit/>
          </a:bodyPr>
          <a:lstStyle/>
          <a:p>
            <a:r>
              <a:rPr lang="en-US" sz="2000" b="1" dirty="0">
                <a:solidFill>
                  <a:schemeClr val="accent2">
                    <a:lumMod val="50000"/>
                  </a:schemeClr>
                </a:solidFill>
              </a:rPr>
              <a:t>From Tom’s AMS Presentation</a:t>
            </a:r>
          </a:p>
        </p:txBody>
      </p:sp>
    </p:spTree>
    <p:extLst>
      <p:ext uri="{BB962C8B-B14F-4D97-AF65-F5344CB8AC3E}">
        <p14:creationId xmlns:p14="http://schemas.microsoft.com/office/powerpoint/2010/main" val="260714246"/>
      </p:ext>
    </p:extLst>
  </p:cSld>
  <p:clrMapOvr>
    <a:masterClrMapping/>
  </p:clrMapOvr>
  <p:transition>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0BA6006-0E2B-8A4B-881C-B53C952D3532}"/>
              </a:ext>
            </a:extLst>
          </p:cNvPr>
          <p:cNvSpPr>
            <a:spLocks noGrp="1" noChangeArrowheads="1"/>
          </p:cNvSpPr>
          <p:nvPr>
            <p:ph type="title"/>
          </p:nvPr>
        </p:nvSpPr>
        <p:spPr/>
        <p:txBody>
          <a:bodyPr/>
          <a:lstStyle/>
          <a:p>
            <a:r>
              <a:rPr lang="en-US" altLang="en-US" sz="3200">
                <a:latin typeface="Arial" panose="020B0604020202020204" pitchFamily="34" charset="0"/>
                <a:cs typeface="Arial" panose="020B0604020202020204" pitchFamily="34" charset="0"/>
              </a:rPr>
              <a:t>Raman Operations 1998 - 2002</a:t>
            </a:r>
          </a:p>
        </p:txBody>
      </p:sp>
      <p:pic>
        <p:nvPicPr>
          <p:cNvPr id="50179" name="Picture 3" descr="uptime">
            <a:extLst>
              <a:ext uri="{FF2B5EF4-FFF2-40B4-BE49-F238E27FC236}">
                <a16:creationId xmlns:a16="http://schemas.microsoft.com/office/drawing/2014/main" id="{49BAEE3F-6B0C-5B4A-971B-66EFD593B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16126"/>
            <a:ext cx="9144000" cy="39274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2" name="Rectangle 6">
            <a:extLst>
              <a:ext uri="{FF2B5EF4-FFF2-40B4-BE49-F238E27FC236}">
                <a16:creationId xmlns:a16="http://schemas.microsoft.com/office/drawing/2014/main" id="{4D1EAD68-A9BB-4540-A98C-6F1CA3602A7D}"/>
              </a:ext>
            </a:extLst>
          </p:cNvPr>
          <p:cNvSpPr>
            <a:spLocks noChangeArrowheads="1"/>
          </p:cNvSpPr>
          <p:nvPr/>
        </p:nvSpPr>
        <p:spPr bwMode="auto">
          <a:xfrm>
            <a:off x="5791200" y="2438400"/>
            <a:ext cx="1524000" cy="2667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 name="Text Box 7">
            <a:extLst>
              <a:ext uri="{FF2B5EF4-FFF2-40B4-BE49-F238E27FC236}">
                <a16:creationId xmlns:a16="http://schemas.microsoft.com/office/drawing/2014/main" id="{BF05075B-B8AE-0C4B-B25B-621A33B240D1}"/>
              </a:ext>
            </a:extLst>
          </p:cNvPr>
          <p:cNvSpPr txBox="1">
            <a:spLocks noChangeArrowheads="1"/>
          </p:cNvSpPr>
          <p:nvPr/>
        </p:nvSpPr>
        <p:spPr bwMode="auto">
          <a:xfrm>
            <a:off x="5791200" y="5562600"/>
            <a:ext cx="160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FE1D0C"/>
                </a:solidFill>
              </a:rPr>
              <a:t>2000</a:t>
            </a:r>
          </a:p>
        </p:txBody>
      </p:sp>
      <p:sp>
        <p:nvSpPr>
          <p:cNvPr id="6" name="TextBox 5">
            <a:extLst>
              <a:ext uri="{FF2B5EF4-FFF2-40B4-BE49-F238E27FC236}">
                <a16:creationId xmlns:a16="http://schemas.microsoft.com/office/drawing/2014/main" id="{761EA3B6-CE9B-0843-9B61-1724AF7CD424}"/>
              </a:ext>
            </a:extLst>
          </p:cNvPr>
          <p:cNvSpPr txBox="1"/>
          <p:nvPr/>
        </p:nvSpPr>
        <p:spPr>
          <a:xfrm>
            <a:off x="198606" y="5992234"/>
            <a:ext cx="1964988" cy="707886"/>
          </a:xfrm>
          <a:prstGeom prst="rect">
            <a:avLst/>
          </a:prstGeom>
          <a:noFill/>
        </p:spPr>
        <p:txBody>
          <a:bodyPr wrap="square" rtlCol="0">
            <a:spAutoFit/>
          </a:bodyPr>
          <a:lstStyle/>
          <a:p>
            <a:r>
              <a:rPr lang="en-US" sz="2000" b="1" dirty="0">
                <a:solidFill>
                  <a:schemeClr val="accent2">
                    <a:lumMod val="50000"/>
                  </a:schemeClr>
                </a:solidFill>
              </a:rPr>
              <a:t>From Tom’s AMS Presentation</a:t>
            </a:r>
          </a:p>
        </p:txBody>
      </p:sp>
    </p:spTree>
    <p:extLst>
      <p:ext uri="{BB962C8B-B14F-4D97-AF65-F5344CB8AC3E}">
        <p14:creationId xmlns:p14="http://schemas.microsoft.com/office/powerpoint/2010/main" val="2008944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gp10be_rh">
            <a:extLst>
              <a:ext uri="{FF2B5EF4-FFF2-40B4-BE49-F238E27FC236}">
                <a16:creationId xmlns:a16="http://schemas.microsoft.com/office/drawing/2014/main" id="{9A817600-2B7B-444B-9BB9-C49C453045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54195"/>
          <a:stretch/>
        </p:blipFill>
        <p:spPr bwMode="auto">
          <a:xfrm>
            <a:off x="45400" y="58364"/>
            <a:ext cx="6666688" cy="40721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gp10be_rh">
            <a:extLst>
              <a:ext uri="{FF2B5EF4-FFF2-40B4-BE49-F238E27FC236}">
                <a16:creationId xmlns:a16="http://schemas.microsoft.com/office/drawing/2014/main" id="{D2F6B6A5-A548-4845-B5E1-C194BDCE06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806" b="6667"/>
          <a:stretch/>
        </p:blipFill>
        <p:spPr bwMode="auto">
          <a:xfrm>
            <a:off x="5778228" y="2853355"/>
            <a:ext cx="6318726" cy="4004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9DDCDE-0EE8-7F40-9627-2E65BD3A1BF4}"/>
              </a:ext>
            </a:extLst>
          </p:cNvPr>
          <p:cNvSpPr txBox="1"/>
          <p:nvPr/>
        </p:nvSpPr>
        <p:spPr>
          <a:xfrm>
            <a:off x="198606" y="5992234"/>
            <a:ext cx="1964988" cy="707886"/>
          </a:xfrm>
          <a:prstGeom prst="rect">
            <a:avLst/>
          </a:prstGeom>
          <a:noFill/>
        </p:spPr>
        <p:txBody>
          <a:bodyPr wrap="square" rtlCol="0">
            <a:spAutoFit/>
          </a:bodyPr>
          <a:lstStyle/>
          <a:p>
            <a:r>
              <a:rPr lang="en-US" sz="2000" b="1" dirty="0">
                <a:solidFill>
                  <a:schemeClr val="accent2">
                    <a:lumMod val="50000"/>
                  </a:schemeClr>
                </a:solidFill>
              </a:rPr>
              <a:t>From Tom’s AMS Presentation</a:t>
            </a:r>
          </a:p>
        </p:txBody>
      </p:sp>
    </p:spTree>
    <p:extLst>
      <p:ext uri="{BB962C8B-B14F-4D97-AF65-F5344CB8AC3E}">
        <p14:creationId xmlns:p14="http://schemas.microsoft.com/office/powerpoint/2010/main" val="4271866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26F1A-3E3D-9A46-8D91-CC9712EBDEE3}"/>
              </a:ext>
            </a:extLst>
          </p:cNvPr>
          <p:cNvSpPr>
            <a:spLocks noGrp="1"/>
          </p:cNvSpPr>
          <p:nvPr>
            <p:ph type="title"/>
          </p:nvPr>
        </p:nvSpPr>
        <p:spPr>
          <a:xfrm>
            <a:off x="838200" y="1805997"/>
            <a:ext cx="10515600" cy="1325563"/>
          </a:xfrm>
        </p:spPr>
        <p:txBody>
          <a:bodyPr/>
          <a:lstStyle/>
          <a:p>
            <a:r>
              <a:rPr lang="en-US" dirty="0"/>
              <a:t>Congratulations on your retirement! Best wishes for your new endeavors…Bob Ellingson</a:t>
            </a:r>
          </a:p>
        </p:txBody>
      </p:sp>
      <p:pic>
        <p:nvPicPr>
          <p:cNvPr id="2" name="Picture 1">
            <a:extLst>
              <a:ext uri="{FF2B5EF4-FFF2-40B4-BE49-F238E27FC236}">
                <a16:creationId xmlns:a16="http://schemas.microsoft.com/office/drawing/2014/main" id="{FC84C518-197F-FD49-9782-26E5B0940016}"/>
              </a:ext>
            </a:extLst>
          </p:cNvPr>
          <p:cNvPicPr>
            <a:picLocks noChangeAspect="1"/>
          </p:cNvPicPr>
          <p:nvPr/>
        </p:nvPicPr>
        <p:blipFill>
          <a:blip r:embed="rId2"/>
          <a:stretch>
            <a:fillRect/>
          </a:stretch>
        </p:blipFill>
        <p:spPr>
          <a:xfrm>
            <a:off x="9663545" y="4098636"/>
            <a:ext cx="2286000" cy="2540000"/>
          </a:xfrm>
          <a:prstGeom prst="rect">
            <a:avLst/>
          </a:prstGeom>
        </p:spPr>
      </p:pic>
    </p:spTree>
    <p:extLst>
      <p:ext uri="{BB962C8B-B14F-4D97-AF65-F5344CB8AC3E}">
        <p14:creationId xmlns:p14="http://schemas.microsoft.com/office/powerpoint/2010/main" val="2581368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153302-4DA6-6648-9341-2BF096652935}"/>
              </a:ext>
            </a:extLst>
          </p:cNvPr>
          <p:cNvPicPr>
            <a:picLocks noChangeAspect="1"/>
          </p:cNvPicPr>
          <p:nvPr/>
        </p:nvPicPr>
        <p:blipFill rotWithShape="1">
          <a:blip r:embed="rId2"/>
          <a:srcRect t="44932"/>
          <a:stretch/>
        </p:blipFill>
        <p:spPr>
          <a:xfrm>
            <a:off x="365415" y="768923"/>
            <a:ext cx="10629900" cy="1580573"/>
          </a:xfrm>
          <a:prstGeom prst="rect">
            <a:avLst/>
          </a:prstGeom>
        </p:spPr>
      </p:pic>
      <p:pic>
        <p:nvPicPr>
          <p:cNvPr id="6" name="Picture 5">
            <a:extLst>
              <a:ext uri="{FF2B5EF4-FFF2-40B4-BE49-F238E27FC236}">
                <a16:creationId xmlns:a16="http://schemas.microsoft.com/office/drawing/2014/main" id="{63BEFC1C-DA3D-FD49-BD2E-A6CF91E607FC}"/>
              </a:ext>
            </a:extLst>
          </p:cNvPr>
          <p:cNvPicPr>
            <a:picLocks noChangeAspect="1"/>
          </p:cNvPicPr>
          <p:nvPr/>
        </p:nvPicPr>
        <p:blipFill rotWithShape="1">
          <a:blip r:embed="rId3"/>
          <a:srcRect t="2909" b="24507"/>
          <a:stretch/>
        </p:blipFill>
        <p:spPr>
          <a:xfrm>
            <a:off x="6068293" y="2057399"/>
            <a:ext cx="5986896" cy="4572001"/>
          </a:xfrm>
          <a:prstGeom prst="rect">
            <a:avLst/>
          </a:prstGeom>
        </p:spPr>
      </p:pic>
      <p:pic>
        <p:nvPicPr>
          <p:cNvPr id="3" name="Picture 2">
            <a:extLst>
              <a:ext uri="{FF2B5EF4-FFF2-40B4-BE49-F238E27FC236}">
                <a16:creationId xmlns:a16="http://schemas.microsoft.com/office/drawing/2014/main" id="{9548DA85-10AA-7341-A96B-35729D9D8ABA}"/>
              </a:ext>
            </a:extLst>
          </p:cNvPr>
          <p:cNvPicPr>
            <a:picLocks noChangeAspect="1"/>
          </p:cNvPicPr>
          <p:nvPr/>
        </p:nvPicPr>
        <p:blipFill rotWithShape="1">
          <a:blip r:embed="rId2"/>
          <a:srcRect b="73894"/>
          <a:stretch/>
        </p:blipFill>
        <p:spPr>
          <a:xfrm>
            <a:off x="365415" y="144316"/>
            <a:ext cx="10629900" cy="749300"/>
          </a:xfrm>
          <a:prstGeom prst="rect">
            <a:avLst/>
          </a:prstGeom>
        </p:spPr>
      </p:pic>
      <p:pic>
        <p:nvPicPr>
          <p:cNvPr id="7" name="Picture 6">
            <a:extLst>
              <a:ext uri="{FF2B5EF4-FFF2-40B4-BE49-F238E27FC236}">
                <a16:creationId xmlns:a16="http://schemas.microsoft.com/office/drawing/2014/main" id="{69A2503B-FE8C-B142-A85E-06A5225FA6E3}"/>
              </a:ext>
            </a:extLst>
          </p:cNvPr>
          <p:cNvPicPr>
            <a:picLocks noChangeAspect="1"/>
          </p:cNvPicPr>
          <p:nvPr/>
        </p:nvPicPr>
        <p:blipFill rotWithShape="1">
          <a:blip r:embed="rId3"/>
          <a:srcRect t="75494"/>
          <a:stretch/>
        </p:blipFill>
        <p:spPr>
          <a:xfrm>
            <a:off x="521280" y="4824394"/>
            <a:ext cx="5308021" cy="1368588"/>
          </a:xfrm>
          <a:prstGeom prst="rect">
            <a:avLst/>
          </a:prstGeom>
        </p:spPr>
      </p:pic>
    </p:spTree>
    <p:extLst>
      <p:ext uri="{BB962C8B-B14F-4D97-AF65-F5344CB8AC3E}">
        <p14:creationId xmlns:p14="http://schemas.microsoft.com/office/powerpoint/2010/main" val="1170318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15B96-BF63-7645-B44F-9B7E51DE98E4}"/>
              </a:ext>
            </a:extLst>
          </p:cNvPr>
          <p:cNvSpPr txBox="1"/>
          <p:nvPr/>
        </p:nvSpPr>
        <p:spPr>
          <a:xfrm>
            <a:off x="286050" y="2873046"/>
            <a:ext cx="5289123" cy="646331"/>
          </a:xfrm>
          <a:prstGeom prst="rect">
            <a:avLst/>
          </a:prstGeom>
          <a:noFill/>
        </p:spPr>
        <p:txBody>
          <a:bodyPr wrap="square" rtlCol="0">
            <a:spAutoFit/>
          </a:bodyPr>
          <a:lstStyle/>
          <a:p>
            <a:r>
              <a:rPr lang="en-US" dirty="0"/>
              <a:t>Around 2010, Tom excitedly introduced me to a new student he had in one of his classes, Tyler Thorsen.  </a:t>
            </a:r>
          </a:p>
        </p:txBody>
      </p:sp>
      <p:sp>
        <p:nvSpPr>
          <p:cNvPr id="7" name="TextBox 6">
            <a:extLst>
              <a:ext uri="{FF2B5EF4-FFF2-40B4-BE49-F238E27FC236}">
                <a16:creationId xmlns:a16="http://schemas.microsoft.com/office/drawing/2014/main" id="{70F75481-F0C1-2B46-A23A-3CA0676D126B}"/>
              </a:ext>
            </a:extLst>
          </p:cNvPr>
          <p:cNvSpPr txBox="1"/>
          <p:nvPr/>
        </p:nvSpPr>
        <p:spPr>
          <a:xfrm>
            <a:off x="598288" y="6037949"/>
            <a:ext cx="4917529" cy="646331"/>
          </a:xfrm>
          <a:prstGeom prst="rect">
            <a:avLst/>
          </a:prstGeom>
          <a:noFill/>
        </p:spPr>
        <p:txBody>
          <a:bodyPr wrap="square" rtlCol="0">
            <a:spAutoFit/>
          </a:bodyPr>
          <a:lstStyle/>
          <a:p>
            <a:r>
              <a:rPr lang="en-US" dirty="0"/>
              <a:t>Tyler’s codes are slowly replacing all of my original operational RLID processing codes…</a:t>
            </a:r>
          </a:p>
        </p:txBody>
      </p:sp>
      <p:grpSp>
        <p:nvGrpSpPr>
          <p:cNvPr id="12" name="Group 11">
            <a:extLst>
              <a:ext uri="{FF2B5EF4-FFF2-40B4-BE49-F238E27FC236}">
                <a16:creationId xmlns:a16="http://schemas.microsoft.com/office/drawing/2014/main" id="{74F2B99D-F8F9-A945-9AD2-2CAAA140CCB7}"/>
              </a:ext>
            </a:extLst>
          </p:cNvPr>
          <p:cNvGrpSpPr/>
          <p:nvPr/>
        </p:nvGrpSpPr>
        <p:grpSpPr>
          <a:xfrm>
            <a:off x="598288" y="1414417"/>
            <a:ext cx="11593712" cy="4368800"/>
            <a:chOff x="598288" y="1414417"/>
            <a:chExt cx="11593712" cy="4368800"/>
          </a:xfrm>
        </p:grpSpPr>
        <p:grpSp>
          <p:nvGrpSpPr>
            <p:cNvPr id="9" name="Group 8">
              <a:extLst>
                <a:ext uri="{FF2B5EF4-FFF2-40B4-BE49-F238E27FC236}">
                  <a16:creationId xmlns:a16="http://schemas.microsoft.com/office/drawing/2014/main" id="{913E083C-388B-674E-8C4C-26E8C01D6942}"/>
                </a:ext>
              </a:extLst>
            </p:cNvPr>
            <p:cNvGrpSpPr/>
            <p:nvPr/>
          </p:nvGrpSpPr>
          <p:grpSpPr>
            <a:xfrm>
              <a:off x="5397500" y="1414417"/>
              <a:ext cx="6794500" cy="4368800"/>
              <a:chOff x="5397500" y="1414417"/>
              <a:chExt cx="6794500" cy="4368800"/>
            </a:xfrm>
          </p:grpSpPr>
          <p:pic>
            <p:nvPicPr>
              <p:cNvPr id="4" name="Picture 3">
                <a:extLst>
                  <a:ext uri="{FF2B5EF4-FFF2-40B4-BE49-F238E27FC236}">
                    <a16:creationId xmlns:a16="http://schemas.microsoft.com/office/drawing/2014/main" id="{8E51800B-A213-5C45-8CFF-AA5D221A35F9}"/>
                  </a:ext>
                </a:extLst>
              </p:cNvPr>
              <p:cNvPicPr>
                <a:picLocks noChangeAspect="1"/>
              </p:cNvPicPr>
              <p:nvPr/>
            </p:nvPicPr>
            <p:blipFill>
              <a:blip r:embed="rId2"/>
              <a:stretch>
                <a:fillRect/>
              </a:stretch>
            </p:blipFill>
            <p:spPr>
              <a:xfrm>
                <a:off x="5397500" y="1414417"/>
                <a:ext cx="6794500" cy="4368800"/>
              </a:xfrm>
              <a:prstGeom prst="rect">
                <a:avLst/>
              </a:prstGeom>
            </p:spPr>
          </p:pic>
          <p:sp>
            <p:nvSpPr>
              <p:cNvPr id="8" name="TextBox 7">
                <a:extLst>
                  <a:ext uri="{FF2B5EF4-FFF2-40B4-BE49-F238E27FC236}">
                    <a16:creationId xmlns:a16="http://schemas.microsoft.com/office/drawing/2014/main" id="{E05099E0-D79B-B84D-AA0E-1749D6B634E4}"/>
                  </a:ext>
                </a:extLst>
              </p:cNvPr>
              <p:cNvSpPr txBox="1"/>
              <p:nvPr/>
            </p:nvSpPr>
            <p:spPr>
              <a:xfrm>
                <a:off x="8647611" y="1682544"/>
                <a:ext cx="3066032" cy="369332"/>
              </a:xfrm>
              <a:prstGeom prst="rect">
                <a:avLst/>
              </a:prstGeom>
              <a:noFill/>
            </p:spPr>
            <p:txBody>
              <a:bodyPr wrap="none" rtlCol="0">
                <a:spAutoFit/>
              </a:bodyPr>
              <a:lstStyle/>
              <a:p>
                <a:r>
                  <a:rPr lang="en-US" dirty="0">
                    <a:solidFill>
                      <a:schemeClr val="accent2">
                        <a:lumMod val="50000"/>
                      </a:schemeClr>
                    </a:solidFill>
                  </a:rPr>
                  <a:t>From Tyler’s class presentation</a:t>
                </a:r>
              </a:p>
            </p:txBody>
          </p:sp>
        </p:grpSp>
        <p:sp>
          <p:nvSpPr>
            <p:cNvPr id="5" name="TextBox 4">
              <a:extLst>
                <a:ext uri="{FF2B5EF4-FFF2-40B4-BE49-F238E27FC236}">
                  <a16:creationId xmlns:a16="http://schemas.microsoft.com/office/drawing/2014/main" id="{BA602454-802D-C746-B46F-767EE355406A}"/>
                </a:ext>
              </a:extLst>
            </p:cNvPr>
            <p:cNvSpPr txBox="1"/>
            <p:nvPr/>
          </p:nvSpPr>
          <p:spPr>
            <a:xfrm>
              <a:off x="598288" y="3700202"/>
              <a:ext cx="5289123" cy="923330"/>
            </a:xfrm>
            <a:prstGeom prst="rect">
              <a:avLst/>
            </a:prstGeom>
            <a:noFill/>
          </p:spPr>
          <p:txBody>
            <a:bodyPr wrap="square" rtlCol="0">
              <a:spAutoFit/>
            </a:bodyPr>
            <a:lstStyle/>
            <a:p>
              <a:r>
                <a:rPr lang="en-US" dirty="0"/>
                <a:t>Tom had Tyler develop code to derive water vapor from the raw Raman lidar signals as a class assignment and compare it to the operational </a:t>
              </a:r>
              <a:r>
                <a:rPr lang="en-US" dirty="0" err="1"/>
                <a:t>datastream</a:t>
              </a:r>
              <a:endParaRPr lang="en-US" dirty="0"/>
            </a:p>
          </p:txBody>
        </p:sp>
      </p:grpSp>
      <p:pic>
        <p:nvPicPr>
          <p:cNvPr id="11" name="Picture 10">
            <a:extLst>
              <a:ext uri="{FF2B5EF4-FFF2-40B4-BE49-F238E27FC236}">
                <a16:creationId xmlns:a16="http://schemas.microsoft.com/office/drawing/2014/main" id="{883F242C-2CA8-D44E-AE8F-BAEFEBFD4267}"/>
              </a:ext>
            </a:extLst>
          </p:cNvPr>
          <p:cNvPicPr>
            <a:picLocks noChangeAspect="1"/>
          </p:cNvPicPr>
          <p:nvPr/>
        </p:nvPicPr>
        <p:blipFill rotWithShape="1">
          <a:blip r:embed="rId3"/>
          <a:srcRect l="20476" t="16381" r="50038" b="37143"/>
          <a:stretch/>
        </p:blipFill>
        <p:spPr>
          <a:xfrm>
            <a:off x="1643829" y="74593"/>
            <a:ext cx="2116965" cy="2502588"/>
          </a:xfrm>
          <a:prstGeom prst="rect">
            <a:avLst/>
          </a:prstGeom>
        </p:spPr>
      </p:pic>
      <p:grpSp>
        <p:nvGrpSpPr>
          <p:cNvPr id="13" name="Group 12">
            <a:extLst>
              <a:ext uri="{FF2B5EF4-FFF2-40B4-BE49-F238E27FC236}">
                <a16:creationId xmlns:a16="http://schemas.microsoft.com/office/drawing/2014/main" id="{0BAA1D71-66EB-C54D-8259-D0B32B1DA052}"/>
              </a:ext>
            </a:extLst>
          </p:cNvPr>
          <p:cNvGrpSpPr/>
          <p:nvPr/>
        </p:nvGrpSpPr>
        <p:grpSpPr>
          <a:xfrm>
            <a:off x="286049" y="0"/>
            <a:ext cx="10739509" cy="6858000"/>
            <a:chOff x="286049" y="0"/>
            <a:chExt cx="10739509" cy="6858000"/>
          </a:xfrm>
        </p:grpSpPr>
        <p:pic>
          <p:nvPicPr>
            <p:cNvPr id="2" name="Picture 1">
              <a:extLst>
                <a:ext uri="{FF2B5EF4-FFF2-40B4-BE49-F238E27FC236}">
                  <a16:creationId xmlns:a16="http://schemas.microsoft.com/office/drawing/2014/main" id="{DD94F885-6741-2845-82E3-64B0E9B5C2D5}"/>
                </a:ext>
              </a:extLst>
            </p:cNvPr>
            <p:cNvPicPr>
              <a:picLocks noChangeAspect="1"/>
            </p:cNvPicPr>
            <p:nvPr/>
          </p:nvPicPr>
          <p:blipFill>
            <a:blip r:embed="rId4"/>
            <a:stretch>
              <a:fillRect/>
            </a:stretch>
          </p:blipFill>
          <p:spPr>
            <a:xfrm>
              <a:off x="5602632" y="0"/>
              <a:ext cx="5422926" cy="6858000"/>
            </a:xfrm>
            <a:prstGeom prst="rect">
              <a:avLst/>
            </a:prstGeom>
          </p:spPr>
        </p:pic>
        <p:sp>
          <p:nvSpPr>
            <p:cNvPr id="6" name="TextBox 5">
              <a:extLst>
                <a:ext uri="{FF2B5EF4-FFF2-40B4-BE49-F238E27FC236}">
                  <a16:creationId xmlns:a16="http://schemas.microsoft.com/office/drawing/2014/main" id="{3AD6CA85-851A-AC49-B99F-92BA121E909E}"/>
                </a:ext>
              </a:extLst>
            </p:cNvPr>
            <p:cNvSpPr txBox="1"/>
            <p:nvPr/>
          </p:nvSpPr>
          <p:spPr>
            <a:xfrm>
              <a:off x="286049" y="4850965"/>
              <a:ext cx="5289123" cy="923330"/>
            </a:xfrm>
            <a:prstGeom prst="rect">
              <a:avLst/>
            </a:prstGeom>
            <a:noFill/>
          </p:spPr>
          <p:txBody>
            <a:bodyPr wrap="square" rtlCol="0">
              <a:spAutoFit/>
            </a:bodyPr>
            <a:lstStyle/>
            <a:p>
              <a:r>
                <a:rPr lang="en-US" dirty="0"/>
                <a:t>Tyler completed his PhD in 2014 using the Raman lidar heavily to look at tropical cirrus, and is now a lidar scientist at NASA </a:t>
              </a:r>
              <a:r>
                <a:rPr lang="en-US" dirty="0" err="1"/>
                <a:t>LaRC</a:t>
              </a:r>
              <a:r>
                <a:rPr lang="en-US" dirty="0"/>
                <a:t>.</a:t>
              </a:r>
            </a:p>
          </p:txBody>
        </p:sp>
      </p:grpSp>
    </p:spTree>
    <p:extLst>
      <p:ext uri="{BB962C8B-B14F-4D97-AF65-F5344CB8AC3E}">
        <p14:creationId xmlns:p14="http://schemas.microsoft.com/office/powerpoint/2010/main" val="17605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B7CAC2-DF7C-3849-BAB2-25EA75ADDA7A}"/>
              </a:ext>
            </a:extLst>
          </p:cNvPr>
          <p:cNvPicPr>
            <a:picLocks noChangeAspect="1"/>
          </p:cNvPicPr>
          <p:nvPr/>
        </p:nvPicPr>
        <p:blipFill rotWithShape="1">
          <a:blip r:embed="rId2"/>
          <a:srcRect b="18909"/>
          <a:stretch/>
        </p:blipFill>
        <p:spPr>
          <a:xfrm>
            <a:off x="3714750" y="2794000"/>
            <a:ext cx="4762500" cy="1029855"/>
          </a:xfrm>
          <a:prstGeom prst="rect">
            <a:avLst/>
          </a:prstGeom>
        </p:spPr>
      </p:pic>
      <p:sp>
        <p:nvSpPr>
          <p:cNvPr id="3" name="TextBox 2">
            <a:extLst>
              <a:ext uri="{FF2B5EF4-FFF2-40B4-BE49-F238E27FC236}">
                <a16:creationId xmlns:a16="http://schemas.microsoft.com/office/drawing/2014/main" id="{7935BEA7-2E4F-BA48-9D85-B4D233C98C75}"/>
              </a:ext>
            </a:extLst>
          </p:cNvPr>
          <p:cNvSpPr txBox="1"/>
          <p:nvPr/>
        </p:nvSpPr>
        <p:spPr>
          <a:xfrm>
            <a:off x="1575880" y="1478604"/>
            <a:ext cx="4789003" cy="707886"/>
          </a:xfrm>
          <a:prstGeom prst="rect">
            <a:avLst/>
          </a:prstGeom>
          <a:noFill/>
        </p:spPr>
        <p:txBody>
          <a:bodyPr wrap="none" rtlCol="0">
            <a:spAutoFit/>
          </a:bodyPr>
          <a:lstStyle/>
          <a:p>
            <a:r>
              <a:rPr lang="en-US" sz="4000" dirty="0"/>
              <a:t>Tom is now one of the</a:t>
            </a:r>
          </a:p>
        </p:txBody>
      </p:sp>
    </p:spTree>
    <p:extLst>
      <p:ext uri="{BB962C8B-B14F-4D97-AF65-F5344CB8AC3E}">
        <p14:creationId xmlns:p14="http://schemas.microsoft.com/office/powerpoint/2010/main" val="56475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A64ED-E7B7-024C-AE9B-1481D7CAD36F}"/>
              </a:ext>
            </a:extLst>
          </p:cNvPr>
          <p:cNvPicPr>
            <a:picLocks noChangeAspect="1"/>
          </p:cNvPicPr>
          <p:nvPr/>
        </p:nvPicPr>
        <p:blipFill>
          <a:blip r:embed="rId2"/>
          <a:stretch>
            <a:fillRect/>
          </a:stretch>
        </p:blipFill>
        <p:spPr>
          <a:xfrm>
            <a:off x="2506494" y="476652"/>
            <a:ext cx="7240621" cy="5229337"/>
          </a:xfrm>
          <a:prstGeom prst="rect">
            <a:avLst/>
          </a:prstGeom>
        </p:spPr>
      </p:pic>
      <p:sp>
        <p:nvSpPr>
          <p:cNvPr id="2" name="TextBox 1">
            <a:extLst>
              <a:ext uri="{FF2B5EF4-FFF2-40B4-BE49-F238E27FC236}">
                <a16:creationId xmlns:a16="http://schemas.microsoft.com/office/drawing/2014/main" id="{9B758DC9-3BD2-AF4A-A59B-E61AA34326A2}"/>
              </a:ext>
            </a:extLst>
          </p:cNvPr>
          <p:cNvSpPr txBox="1"/>
          <p:nvPr/>
        </p:nvSpPr>
        <p:spPr>
          <a:xfrm>
            <a:off x="2095668" y="5972782"/>
            <a:ext cx="8062272" cy="461665"/>
          </a:xfrm>
          <a:prstGeom prst="rect">
            <a:avLst/>
          </a:prstGeom>
          <a:noFill/>
        </p:spPr>
        <p:txBody>
          <a:bodyPr wrap="none" rtlCol="0">
            <a:spAutoFit/>
          </a:bodyPr>
          <a:lstStyle/>
          <a:p>
            <a:r>
              <a:rPr lang="en-US" sz="2400" dirty="0"/>
              <a:t>Almost, anyway.  We are still worried about his fine motor skills</a:t>
            </a:r>
          </a:p>
        </p:txBody>
      </p:sp>
    </p:spTree>
    <p:extLst>
      <p:ext uri="{BB962C8B-B14F-4D97-AF65-F5344CB8AC3E}">
        <p14:creationId xmlns:p14="http://schemas.microsoft.com/office/powerpoint/2010/main" val="2035299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6DF6C-0A0B-8A48-A4B8-DB925A32CB8E}"/>
              </a:ext>
            </a:extLst>
          </p:cNvPr>
          <p:cNvSpPr>
            <a:spLocks noGrp="1"/>
          </p:cNvSpPr>
          <p:nvPr>
            <p:ph type="title"/>
          </p:nvPr>
        </p:nvSpPr>
        <p:spPr>
          <a:xfrm>
            <a:off x="838200" y="365125"/>
            <a:ext cx="10515600" cy="757093"/>
          </a:xfrm>
        </p:spPr>
        <p:txBody>
          <a:bodyPr/>
          <a:lstStyle/>
          <a:p>
            <a:r>
              <a:rPr lang="en-US" b="1" dirty="0">
                <a:latin typeface="+mn-lt"/>
              </a:rPr>
              <a:t>Uptime for the SGP Raman Lidar</a:t>
            </a:r>
          </a:p>
        </p:txBody>
      </p:sp>
      <p:sp>
        <p:nvSpPr>
          <p:cNvPr id="4" name="TextBox 3">
            <a:extLst>
              <a:ext uri="{FF2B5EF4-FFF2-40B4-BE49-F238E27FC236}">
                <a16:creationId xmlns:a16="http://schemas.microsoft.com/office/drawing/2014/main" id="{E4193ABD-0DD0-4944-A66B-D46609E40350}"/>
              </a:ext>
            </a:extLst>
          </p:cNvPr>
          <p:cNvSpPr txBox="1"/>
          <p:nvPr/>
        </p:nvSpPr>
        <p:spPr>
          <a:xfrm>
            <a:off x="9110788" y="3260535"/>
            <a:ext cx="2576947" cy="923330"/>
          </a:xfrm>
          <a:prstGeom prst="rect">
            <a:avLst/>
          </a:prstGeom>
          <a:noFill/>
        </p:spPr>
        <p:txBody>
          <a:bodyPr wrap="square" rtlCol="0">
            <a:spAutoFit/>
          </a:bodyPr>
          <a:lstStyle/>
          <a:p>
            <a:r>
              <a:rPr lang="en-US" dirty="0"/>
              <a:t>And the ENA Raman Lidar has been up 89% of the time since Jan 2017!</a:t>
            </a:r>
          </a:p>
        </p:txBody>
      </p:sp>
      <p:pic>
        <p:nvPicPr>
          <p:cNvPr id="6" name="Picture 5">
            <a:extLst>
              <a:ext uri="{FF2B5EF4-FFF2-40B4-BE49-F238E27FC236}">
                <a16:creationId xmlns:a16="http://schemas.microsoft.com/office/drawing/2014/main" id="{27CA187A-2FE9-1545-8FE4-D7D17658F075}"/>
              </a:ext>
            </a:extLst>
          </p:cNvPr>
          <p:cNvPicPr>
            <a:picLocks noChangeAspect="1"/>
          </p:cNvPicPr>
          <p:nvPr/>
        </p:nvPicPr>
        <p:blipFill>
          <a:blip r:embed="rId2"/>
          <a:stretch>
            <a:fillRect/>
          </a:stretch>
        </p:blipFill>
        <p:spPr>
          <a:xfrm>
            <a:off x="1147618" y="1397578"/>
            <a:ext cx="7257080" cy="4740512"/>
          </a:xfrm>
          <a:prstGeom prst="rect">
            <a:avLst/>
          </a:prstGeom>
        </p:spPr>
      </p:pic>
      <p:sp>
        <p:nvSpPr>
          <p:cNvPr id="2" name="TextBox 1">
            <a:extLst>
              <a:ext uri="{FF2B5EF4-FFF2-40B4-BE49-F238E27FC236}">
                <a16:creationId xmlns:a16="http://schemas.microsoft.com/office/drawing/2014/main" id="{5C86FA8A-A57A-994F-8E34-7DB954CDC0D6}"/>
              </a:ext>
            </a:extLst>
          </p:cNvPr>
          <p:cNvSpPr txBox="1"/>
          <p:nvPr/>
        </p:nvSpPr>
        <p:spPr>
          <a:xfrm>
            <a:off x="2256819" y="6150964"/>
            <a:ext cx="7609904" cy="461665"/>
          </a:xfrm>
          <a:prstGeom prst="rect">
            <a:avLst/>
          </a:prstGeom>
          <a:noFill/>
        </p:spPr>
        <p:txBody>
          <a:bodyPr wrap="none" rtlCol="0">
            <a:spAutoFit/>
          </a:bodyPr>
          <a:lstStyle/>
          <a:p>
            <a:r>
              <a:rPr lang="en-US" sz="2400" b="1" dirty="0">
                <a:solidFill>
                  <a:schemeClr val="accent2">
                    <a:lumMod val="50000"/>
                  </a:schemeClr>
                </a:solidFill>
              </a:rPr>
              <a:t>By far the longest record of Raman lidar data in the world!</a:t>
            </a:r>
          </a:p>
        </p:txBody>
      </p:sp>
    </p:spTree>
    <p:extLst>
      <p:ext uri="{BB962C8B-B14F-4D97-AF65-F5344CB8AC3E}">
        <p14:creationId xmlns:p14="http://schemas.microsoft.com/office/powerpoint/2010/main" val="1704880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 New Application: Turbulent Mixing</a:t>
            </a:r>
          </a:p>
        </p:txBody>
      </p:sp>
      <p:sp>
        <p:nvSpPr>
          <p:cNvPr id="3" name="Content Placeholder 2"/>
          <p:cNvSpPr>
            <a:spLocks noGrp="1"/>
          </p:cNvSpPr>
          <p:nvPr>
            <p:ph idx="1"/>
          </p:nvPr>
        </p:nvSpPr>
        <p:spPr>
          <a:xfrm>
            <a:off x="838200" y="1269465"/>
            <a:ext cx="10515600" cy="1769533"/>
          </a:xfrm>
        </p:spPr>
        <p:txBody>
          <a:bodyPr>
            <a:normAutofit/>
          </a:bodyPr>
          <a:lstStyle/>
          <a:p>
            <a:r>
              <a:rPr lang="en-US" dirty="0"/>
              <a:t>Measurements require high temporal and spatial resolution</a:t>
            </a:r>
          </a:p>
          <a:p>
            <a:pPr lvl="1"/>
            <a:r>
              <a:rPr lang="en-US" dirty="0"/>
              <a:t>Relative to the integral time scale of the eddies</a:t>
            </a:r>
          </a:p>
          <a:p>
            <a:r>
              <a:rPr lang="en-US" dirty="0"/>
              <a:t>“Low” noise</a:t>
            </a:r>
          </a:p>
          <a:p>
            <a:r>
              <a:rPr lang="en-US" dirty="0"/>
              <a:t>ARM Raman </a:t>
            </a:r>
            <a:r>
              <a:rPr lang="en-US" dirty="0" err="1"/>
              <a:t>lidars</a:t>
            </a:r>
            <a:r>
              <a:rPr lang="en-US" dirty="0"/>
              <a:t>, HSRLs, and Doppler </a:t>
            </a:r>
            <a:r>
              <a:rPr lang="en-US" dirty="0" err="1"/>
              <a:t>lidars</a:t>
            </a:r>
            <a:r>
              <a:rPr lang="en-US" dirty="0"/>
              <a:t> have these characteristics</a:t>
            </a:r>
          </a:p>
          <a:p>
            <a:endParaRPr lang="en-US" dirty="0"/>
          </a:p>
          <a:p>
            <a:endParaRPr lang="en-US" dirty="0"/>
          </a:p>
          <a:p>
            <a:endParaRPr lang="en-US" dirty="0"/>
          </a:p>
        </p:txBody>
      </p:sp>
      <p:sp>
        <p:nvSpPr>
          <p:cNvPr id="5" name="Content Placeholder 2"/>
          <p:cNvSpPr txBox="1">
            <a:spLocks/>
          </p:cNvSpPr>
          <p:nvPr/>
        </p:nvSpPr>
        <p:spPr>
          <a:xfrm>
            <a:off x="5861766" y="3049065"/>
            <a:ext cx="5492034" cy="3462877"/>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Requires that the BL be quasi-stationary (i.e., eddy characteristics are not changing with time)</a:t>
            </a:r>
          </a:p>
          <a:p>
            <a:r>
              <a:rPr lang="en-US" dirty="0"/>
              <a:t>Extract out time-series at different height ranges; processed independently</a:t>
            </a:r>
          </a:p>
          <a:p>
            <a:r>
              <a:rPr lang="en-US" dirty="0" err="1"/>
              <a:t>Autocovariance</a:t>
            </a:r>
            <a:r>
              <a:rPr lang="en-US" dirty="0"/>
              <a:t> technique used to separate atmospheric variability from lidar noise</a:t>
            </a:r>
          </a:p>
          <a:p>
            <a:r>
              <a:rPr lang="en-US" dirty="0"/>
              <a:t>Evaluated with aircraft </a:t>
            </a:r>
            <a:r>
              <a:rPr lang="en-US" dirty="0" err="1"/>
              <a:t>obs</a:t>
            </a:r>
            <a:endParaRPr lang="en-US" dirty="0"/>
          </a:p>
          <a:p>
            <a:endParaRPr lang="en-US" dirty="0"/>
          </a:p>
          <a:p>
            <a:endParaRPr lang="en-US" dirty="0"/>
          </a:p>
          <a:p>
            <a:endParaRPr lang="en-US" dirty="0"/>
          </a:p>
        </p:txBody>
      </p:sp>
      <p:pic>
        <p:nvPicPr>
          <p:cNvPr id="6" name="Picture 5" descr="tmp_xsec.200906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42" y="2996121"/>
            <a:ext cx="5245423" cy="3443591"/>
          </a:xfrm>
          <a:prstGeom prst="rect">
            <a:avLst/>
          </a:prstGeom>
        </p:spPr>
      </p:pic>
    </p:spTree>
    <p:extLst>
      <p:ext uri="{BB962C8B-B14F-4D97-AF65-F5344CB8AC3E}">
        <p14:creationId xmlns:p14="http://schemas.microsoft.com/office/powerpoint/2010/main" val="9442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linds(horizontal)">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Turbulence: Long-term Datasets are Key</a:t>
            </a:r>
          </a:p>
        </p:txBody>
      </p:sp>
      <p:sp>
        <p:nvSpPr>
          <p:cNvPr id="3" name="Content Placeholder 2"/>
          <p:cNvSpPr>
            <a:spLocks noGrp="1"/>
          </p:cNvSpPr>
          <p:nvPr>
            <p:ph idx="1"/>
          </p:nvPr>
        </p:nvSpPr>
        <p:spPr>
          <a:xfrm>
            <a:off x="838200" y="1128410"/>
            <a:ext cx="10515600" cy="5534857"/>
          </a:xfrm>
        </p:spPr>
        <p:txBody>
          <a:bodyPr>
            <a:normAutofit/>
          </a:bodyPr>
          <a:lstStyle/>
          <a:p>
            <a:r>
              <a:rPr lang="en-US" dirty="0"/>
              <a:t>CRMs / GCMs typically parameterize turbulence as functions of larger-scale variables that are predicted</a:t>
            </a:r>
          </a:p>
          <a:p>
            <a:r>
              <a:rPr lang="en-US" dirty="0"/>
              <a:t>Important to sample across wide range of atmospheric conditions and different seasons</a:t>
            </a:r>
          </a:p>
          <a:p>
            <a:r>
              <a:rPr lang="en-US" dirty="0"/>
              <a:t>300 cases in well-developed, quasi-stationary CBLs were identified from 6 years of SGP RLID data</a:t>
            </a:r>
          </a:p>
          <a:p>
            <a:pPr lvl="1"/>
            <a:r>
              <a:rPr lang="en-US" dirty="0"/>
              <a:t>Large number of statistics computed</a:t>
            </a:r>
          </a:p>
          <a:p>
            <a:pPr lvl="1"/>
            <a:r>
              <a:rPr lang="en-US" dirty="0"/>
              <a:t>E.g. variability of WV variance at top of CBL</a:t>
            </a:r>
          </a:p>
          <a:p>
            <a:pPr lvl="1"/>
            <a:endParaRPr lang="en-US" dirty="0"/>
          </a:p>
          <a:p>
            <a:pPr lvl="1"/>
            <a:endParaRPr lang="en-US" dirty="0"/>
          </a:p>
          <a:p>
            <a:pPr lvl="1"/>
            <a:endParaRPr lang="en-US" dirty="0"/>
          </a:p>
          <a:p>
            <a:r>
              <a:rPr lang="en-US" dirty="0" err="1"/>
              <a:t>UWisc</a:t>
            </a:r>
            <a:r>
              <a:rPr lang="en-US" dirty="0"/>
              <a:t> HSRL was deployed in Norman for summer 2012, and 17 cases in quasi-stationary CBLs were identified</a:t>
            </a:r>
          </a:p>
          <a:p>
            <a:pPr lvl="1"/>
            <a:r>
              <a:rPr lang="en-US" dirty="0"/>
              <a:t>Aerosol data require more care to avoid hygroscopic growth</a:t>
            </a:r>
          </a:p>
          <a:p>
            <a:pPr lvl="1"/>
            <a:r>
              <a:rPr lang="en-US" dirty="0"/>
              <a:t>Statistics (especially median </a:t>
            </a:r>
            <a:r>
              <a:rPr lang="en-US" dirty="0" err="1"/>
              <a:t>skewness</a:t>
            </a:r>
            <a:r>
              <a:rPr lang="en-US" dirty="0"/>
              <a:t> profile) matched RLID well</a:t>
            </a:r>
          </a:p>
        </p:txBody>
      </p:sp>
      <p:grpSp>
        <p:nvGrpSpPr>
          <p:cNvPr id="7" name="Group 6"/>
          <p:cNvGrpSpPr/>
          <p:nvPr/>
        </p:nvGrpSpPr>
        <p:grpSpPr>
          <a:xfrm>
            <a:off x="7042826" y="3054486"/>
            <a:ext cx="3832697" cy="2237362"/>
            <a:chOff x="6105973" y="3463544"/>
            <a:chExt cx="2975354" cy="1560668"/>
          </a:xfrm>
        </p:grpSpPr>
        <p:pic>
          <p:nvPicPr>
            <p:cNvPr id="4" name="Picture 3" descr="Fig09.paper.monthly_dist_varatmos.png"/>
            <p:cNvPicPr>
              <a:picLocks noChangeAspect="1"/>
            </p:cNvPicPr>
            <p:nvPr/>
          </p:nvPicPr>
          <p:blipFill rotWithShape="1">
            <a:blip r:embed="rId2">
              <a:extLst>
                <a:ext uri="{28A0092B-C50C-407E-A947-70E740481C1C}">
                  <a14:useLocalDpi xmlns:a14="http://schemas.microsoft.com/office/drawing/2010/main" val="0"/>
                </a:ext>
              </a:extLst>
            </a:blip>
            <a:srcRect l="17786" t="40286"/>
            <a:stretch/>
          </p:blipFill>
          <p:spPr>
            <a:xfrm>
              <a:off x="6580665" y="3666733"/>
              <a:ext cx="2500662" cy="1357479"/>
            </a:xfrm>
            <a:prstGeom prst="rect">
              <a:avLst/>
            </a:prstGeom>
          </p:spPr>
        </p:pic>
        <p:pic>
          <p:nvPicPr>
            <p:cNvPr id="5" name="Picture 4" descr="Fig09.paper.monthly_dist_varatmos.png"/>
            <p:cNvPicPr>
              <a:picLocks noChangeAspect="1"/>
            </p:cNvPicPr>
            <p:nvPr/>
          </p:nvPicPr>
          <p:blipFill rotWithShape="1">
            <a:blip r:embed="rId2">
              <a:extLst>
                <a:ext uri="{28A0092B-C50C-407E-A947-70E740481C1C}">
                  <a14:useLocalDpi xmlns:a14="http://schemas.microsoft.com/office/drawing/2010/main" val="0"/>
                </a:ext>
              </a:extLst>
            </a:blip>
            <a:srcRect l="24498" t="6612" b="86205"/>
            <a:stretch/>
          </p:blipFill>
          <p:spPr>
            <a:xfrm>
              <a:off x="6784559" y="3522819"/>
              <a:ext cx="2296507" cy="163291"/>
            </a:xfrm>
            <a:prstGeom prst="rect">
              <a:avLst/>
            </a:prstGeom>
          </p:spPr>
        </p:pic>
        <p:pic>
          <p:nvPicPr>
            <p:cNvPr id="6" name="Picture 5" descr="Fig09.paper.monthly_dist_varatmos.png"/>
            <p:cNvPicPr>
              <a:picLocks noChangeAspect="1"/>
            </p:cNvPicPr>
            <p:nvPr/>
          </p:nvPicPr>
          <p:blipFill rotWithShape="1">
            <a:blip r:embed="rId2">
              <a:extLst>
                <a:ext uri="{28A0092B-C50C-407E-A947-70E740481C1C}">
                  <a14:useLocalDpi xmlns:a14="http://schemas.microsoft.com/office/drawing/2010/main" val="0"/>
                </a:ext>
              </a:extLst>
            </a:blip>
            <a:srcRect t="14693" r="82213" b="25143"/>
            <a:stretch/>
          </p:blipFill>
          <p:spPr>
            <a:xfrm>
              <a:off x="6105973" y="3463544"/>
              <a:ext cx="541019" cy="1367708"/>
            </a:xfrm>
            <a:prstGeom prst="rect">
              <a:avLst/>
            </a:prstGeom>
          </p:spPr>
        </p:pic>
      </p:grpSp>
    </p:spTree>
    <p:extLst>
      <p:ext uri="{BB962C8B-B14F-4D97-AF65-F5344CB8AC3E}">
        <p14:creationId xmlns:p14="http://schemas.microsoft.com/office/powerpoint/2010/main" val="39887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linds(horizontal)">
                                      <p:cBhvr>
                                        <p:cTn id="34" dur="500"/>
                                        <p:tgtEl>
                                          <p:spTgt spid="3">
                                            <p:txEl>
                                              <p:pRg st="9" end="9"/>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linds(horizontal)">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503456" y="1495263"/>
            <a:ext cx="3217729" cy="2036581"/>
            <a:chOff x="2926169" y="1415333"/>
            <a:chExt cx="3217729" cy="2036581"/>
          </a:xfrm>
        </p:grpSpPr>
        <p:grpSp>
          <p:nvGrpSpPr>
            <p:cNvPr id="3" name="Group 2"/>
            <p:cNvGrpSpPr/>
            <p:nvPr/>
          </p:nvGrpSpPr>
          <p:grpSpPr>
            <a:xfrm>
              <a:off x="2926169" y="1415333"/>
              <a:ext cx="3217729" cy="2036581"/>
              <a:chOff x="3906088" y="414805"/>
              <a:chExt cx="3217729" cy="2036581"/>
            </a:xfrm>
          </p:grpSpPr>
          <p:pic>
            <p:nvPicPr>
              <p:cNvPr id="2" name="Picture 1" descr="tmp.20090615.png"/>
              <p:cNvPicPr>
                <a:picLocks noChangeAspect="1"/>
              </p:cNvPicPr>
              <p:nvPr/>
            </p:nvPicPr>
            <p:blipFill rotWithShape="1">
              <a:blip r:embed="rId2">
                <a:extLst>
                  <a:ext uri="{28A0092B-C50C-407E-A947-70E740481C1C}">
                    <a14:useLocalDpi xmlns:a14="http://schemas.microsoft.com/office/drawing/2010/main" val="0"/>
                  </a:ext>
                </a:extLst>
              </a:blip>
              <a:srcRect l="37716"/>
              <a:stretch/>
            </p:blipFill>
            <p:spPr>
              <a:xfrm>
                <a:off x="4218634" y="414805"/>
                <a:ext cx="2905183" cy="2036581"/>
              </a:xfrm>
              <a:prstGeom prst="rect">
                <a:avLst/>
              </a:prstGeom>
            </p:spPr>
          </p:pic>
          <p:pic>
            <p:nvPicPr>
              <p:cNvPr id="23" name="Picture 22" descr="tmp.20090615.png"/>
              <p:cNvPicPr>
                <a:picLocks noChangeAspect="1"/>
              </p:cNvPicPr>
              <p:nvPr/>
            </p:nvPicPr>
            <p:blipFill rotWithShape="1">
              <a:blip r:embed="rId2">
                <a:extLst>
                  <a:ext uri="{28A0092B-C50C-407E-A947-70E740481C1C}">
                    <a14:useLocalDpi xmlns:a14="http://schemas.microsoft.com/office/drawing/2010/main" val="0"/>
                  </a:ext>
                </a:extLst>
              </a:blip>
              <a:srcRect r="92680"/>
              <a:stretch/>
            </p:blipFill>
            <p:spPr>
              <a:xfrm>
                <a:off x="3906088" y="414805"/>
                <a:ext cx="341436" cy="2036581"/>
              </a:xfrm>
              <a:prstGeom prst="rect">
                <a:avLst/>
              </a:prstGeom>
            </p:spPr>
          </p:pic>
        </p:grpSp>
        <p:sp>
          <p:nvSpPr>
            <p:cNvPr id="26" name="TextBox 25"/>
            <p:cNvSpPr txBox="1"/>
            <p:nvPr/>
          </p:nvSpPr>
          <p:spPr>
            <a:xfrm>
              <a:off x="3548488" y="2759011"/>
              <a:ext cx="1993196" cy="430887"/>
            </a:xfrm>
            <a:prstGeom prst="rect">
              <a:avLst/>
            </a:prstGeom>
            <a:solidFill>
              <a:schemeClr val="bg1"/>
            </a:solidFill>
            <a:ln>
              <a:solidFill>
                <a:schemeClr val="tx1"/>
              </a:solidFill>
            </a:ln>
          </p:spPr>
          <p:txBody>
            <a:bodyPr wrap="square" rtlCol="0">
              <a:spAutoFit/>
            </a:bodyPr>
            <a:lstStyle/>
            <a:p>
              <a:r>
                <a:rPr lang="en-US" sz="1100" dirty="0"/>
                <a:t>(2) Compute variance(z) and </a:t>
              </a:r>
              <a:r>
                <a:rPr lang="en-US" sz="1100" dirty="0" err="1"/>
                <a:t>skewness</a:t>
              </a:r>
              <a:r>
                <a:rPr lang="en-US" sz="1100" dirty="0"/>
                <a:t>(z) for each case</a:t>
              </a:r>
            </a:p>
          </p:txBody>
        </p:sp>
      </p:grpSp>
      <p:sp>
        <p:nvSpPr>
          <p:cNvPr id="4" name="Title 3"/>
          <p:cNvSpPr>
            <a:spLocks noGrp="1"/>
          </p:cNvSpPr>
          <p:nvPr>
            <p:ph type="title"/>
          </p:nvPr>
        </p:nvSpPr>
        <p:spPr>
          <a:xfrm>
            <a:off x="578417" y="325826"/>
            <a:ext cx="11087911" cy="1325563"/>
          </a:xfrm>
        </p:spPr>
        <p:txBody>
          <a:bodyPr>
            <a:normAutofit/>
          </a:bodyPr>
          <a:lstStyle/>
          <a:p>
            <a:r>
              <a:rPr lang="en-US" sz="3600" b="1" dirty="0">
                <a:solidFill>
                  <a:srgbClr val="002060"/>
                </a:solidFill>
                <a:latin typeface="+mn-lt"/>
              </a:rPr>
              <a:t>Some Raw Ingredients to Improve BL </a:t>
            </a:r>
            <a:r>
              <a:rPr lang="en-US" sz="3600" b="1" dirty="0" err="1">
                <a:solidFill>
                  <a:srgbClr val="002060"/>
                </a:solidFill>
                <a:latin typeface="+mn-lt"/>
              </a:rPr>
              <a:t>Turb</a:t>
            </a:r>
            <a:r>
              <a:rPr lang="en-US" sz="3600" b="1" dirty="0">
                <a:solidFill>
                  <a:srgbClr val="002060"/>
                </a:solidFill>
                <a:latin typeface="+mn-lt"/>
              </a:rPr>
              <a:t> </a:t>
            </a:r>
            <a:r>
              <a:rPr lang="en-US" sz="3600" b="1" dirty="0" err="1">
                <a:solidFill>
                  <a:srgbClr val="002060"/>
                </a:solidFill>
                <a:latin typeface="+mn-lt"/>
              </a:rPr>
              <a:t>Parameteriz’s</a:t>
            </a:r>
            <a:endParaRPr lang="en-US" sz="3600" b="1" dirty="0">
              <a:solidFill>
                <a:srgbClr val="002060"/>
              </a:solidFill>
              <a:latin typeface="+mn-lt"/>
            </a:endParaRPr>
          </a:p>
        </p:txBody>
      </p:sp>
      <p:grpSp>
        <p:nvGrpSpPr>
          <p:cNvPr id="8" name="Group 7"/>
          <p:cNvGrpSpPr/>
          <p:nvPr/>
        </p:nvGrpSpPr>
        <p:grpSpPr>
          <a:xfrm>
            <a:off x="839317" y="4404650"/>
            <a:ext cx="3091250" cy="2034241"/>
            <a:chOff x="65823" y="4347881"/>
            <a:chExt cx="3091250" cy="2034241"/>
          </a:xfrm>
        </p:grpSpPr>
        <p:pic>
          <p:nvPicPr>
            <p:cNvPr id="9" name="Picture 8"/>
            <p:cNvPicPr>
              <a:picLocks noChangeAspect="1"/>
            </p:cNvPicPr>
            <p:nvPr/>
          </p:nvPicPr>
          <p:blipFill>
            <a:blip r:embed="rId3"/>
            <a:stretch>
              <a:fillRect/>
            </a:stretch>
          </p:blipFill>
          <p:spPr>
            <a:xfrm>
              <a:off x="941701" y="4347881"/>
              <a:ext cx="2215372" cy="2034241"/>
            </a:xfrm>
            <a:prstGeom prst="rect">
              <a:avLst/>
            </a:prstGeom>
          </p:spPr>
        </p:pic>
        <p:sp>
          <p:nvSpPr>
            <p:cNvPr id="10" name="TextBox 9"/>
            <p:cNvSpPr txBox="1"/>
            <p:nvPr/>
          </p:nvSpPr>
          <p:spPr>
            <a:xfrm>
              <a:off x="65823" y="4398644"/>
              <a:ext cx="2022337" cy="600164"/>
            </a:xfrm>
            <a:prstGeom prst="rect">
              <a:avLst/>
            </a:prstGeom>
            <a:solidFill>
              <a:schemeClr val="bg1"/>
            </a:solidFill>
            <a:ln>
              <a:solidFill>
                <a:schemeClr val="tx1"/>
              </a:solidFill>
            </a:ln>
          </p:spPr>
          <p:txBody>
            <a:bodyPr wrap="square" rtlCol="0">
              <a:spAutoFit/>
            </a:bodyPr>
            <a:lstStyle/>
            <a:p>
              <a:r>
                <a:rPr lang="en-US" sz="1100" dirty="0"/>
                <a:t>(6) Strong relationship between </a:t>
              </a:r>
              <a:r>
                <a:rPr lang="en-US" sz="1100" dirty="0" err="1"/>
                <a:t>skewness</a:t>
              </a:r>
              <a:r>
                <a:rPr lang="en-US" sz="1100" dirty="0"/>
                <a:t> and kurtosis at CBL top (HSRL)</a:t>
              </a:r>
            </a:p>
          </p:txBody>
        </p:sp>
      </p:grpSp>
      <p:pic>
        <p:nvPicPr>
          <p:cNvPr id="12" name="Picture 2" descr="time_height_xsec.gif"/>
          <p:cNvPicPr>
            <a:picLocks noChangeAspect="1"/>
          </p:cNvPicPr>
          <p:nvPr/>
        </p:nvPicPr>
        <p:blipFill rotWithShape="1">
          <a:blip r:embed="rId4"/>
          <a:srcRect r="15217"/>
          <a:stretch/>
        </p:blipFill>
        <p:spPr bwMode="auto">
          <a:xfrm>
            <a:off x="838199" y="1790601"/>
            <a:ext cx="2911212" cy="1962114"/>
          </a:xfrm>
          <a:prstGeom prst="rect">
            <a:avLst/>
          </a:prstGeom>
          <a:noFill/>
          <a:ln w="9525">
            <a:noFill/>
            <a:miter lim="800000"/>
            <a:headEnd/>
            <a:tailEnd/>
          </a:ln>
        </p:spPr>
      </p:pic>
      <p:sp>
        <p:nvSpPr>
          <p:cNvPr id="13" name="TextBox 12"/>
          <p:cNvSpPr txBox="1"/>
          <p:nvPr/>
        </p:nvSpPr>
        <p:spPr>
          <a:xfrm>
            <a:off x="2167008" y="2002738"/>
            <a:ext cx="2200837" cy="430887"/>
          </a:xfrm>
          <a:prstGeom prst="rect">
            <a:avLst/>
          </a:prstGeom>
          <a:solidFill>
            <a:schemeClr val="bg1"/>
          </a:solidFill>
          <a:ln>
            <a:solidFill>
              <a:schemeClr val="tx1"/>
            </a:solidFill>
          </a:ln>
        </p:spPr>
        <p:txBody>
          <a:bodyPr wrap="square" rtlCol="0">
            <a:spAutoFit/>
          </a:bodyPr>
          <a:lstStyle/>
          <a:p>
            <a:r>
              <a:rPr lang="en-US" sz="1100" dirty="0"/>
              <a:t>(1) Water Vapor Mixing Ratio from Raman lidar (75-m, 10-s)</a:t>
            </a:r>
          </a:p>
        </p:txBody>
      </p:sp>
      <p:grpSp>
        <p:nvGrpSpPr>
          <p:cNvPr id="15" name="Group 14"/>
          <p:cNvGrpSpPr/>
          <p:nvPr/>
        </p:nvGrpSpPr>
        <p:grpSpPr>
          <a:xfrm>
            <a:off x="8104761" y="4630992"/>
            <a:ext cx="3155828" cy="2057414"/>
            <a:chOff x="5898519" y="4301553"/>
            <a:chExt cx="3155828" cy="2057414"/>
          </a:xfrm>
        </p:grpSpPr>
        <p:grpSp>
          <p:nvGrpSpPr>
            <p:cNvPr id="16" name="Group 15"/>
            <p:cNvGrpSpPr/>
            <p:nvPr/>
          </p:nvGrpSpPr>
          <p:grpSpPr>
            <a:xfrm>
              <a:off x="5898519" y="4301553"/>
              <a:ext cx="3155828" cy="2057414"/>
              <a:chOff x="5898519" y="4301553"/>
              <a:chExt cx="3155828" cy="2057414"/>
            </a:xfrm>
          </p:grpSpPr>
          <p:pic>
            <p:nvPicPr>
              <p:cNvPr id="18" name="Picture 17"/>
              <p:cNvPicPr>
                <a:picLocks noChangeAspect="1"/>
              </p:cNvPicPr>
              <p:nvPr/>
            </p:nvPicPr>
            <p:blipFill>
              <a:blip r:embed="rId5"/>
              <a:stretch>
                <a:fillRect/>
              </a:stretch>
            </p:blipFill>
            <p:spPr>
              <a:xfrm>
                <a:off x="5898519" y="4355357"/>
                <a:ext cx="3155828" cy="2003610"/>
              </a:xfrm>
              <a:prstGeom prst="rect">
                <a:avLst/>
              </a:prstGeom>
            </p:spPr>
          </p:pic>
          <p:sp>
            <p:nvSpPr>
              <p:cNvPr id="19" name="TextBox 18"/>
              <p:cNvSpPr txBox="1"/>
              <p:nvPr/>
            </p:nvSpPr>
            <p:spPr>
              <a:xfrm>
                <a:off x="6545237" y="4301553"/>
                <a:ext cx="2200837" cy="430887"/>
              </a:xfrm>
              <a:prstGeom prst="rect">
                <a:avLst/>
              </a:prstGeom>
              <a:solidFill>
                <a:schemeClr val="bg1"/>
              </a:solidFill>
              <a:ln>
                <a:solidFill>
                  <a:schemeClr val="tx1"/>
                </a:solidFill>
              </a:ln>
            </p:spPr>
            <p:txBody>
              <a:bodyPr wrap="square" rtlCol="0">
                <a:spAutoFit/>
              </a:bodyPr>
              <a:lstStyle/>
              <a:p>
                <a:r>
                  <a:rPr lang="en-US" sz="1100" dirty="0"/>
                  <a:t>(4) Relating WV variance and WV gradient at CBL top</a:t>
                </a:r>
              </a:p>
            </p:txBody>
          </p:sp>
        </p:grpSp>
        <p:cxnSp>
          <p:nvCxnSpPr>
            <p:cNvPr id="17" name="Straight Connector 16"/>
            <p:cNvCxnSpPr/>
            <p:nvPr/>
          </p:nvCxnSpPr>
          <p:spPr>
            <a:xfrm flipV="1">
              <a:off x="6910294" y="4732441"/>
              <a:ext cx="1695824" cy="92279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4510672" y="3864053"/>
            <a:ext cx="3034721" cy="1964764"/>
            <a:chOff x="3491258" y="4362828"/>
            <a:chExt cx="3034721" cy="1964764"/>
          </a:xfrm>
        </p:grpSpPr>
        <p:pic>
          <p:nvPicPr>
            <p:cNvPr id="21" name="Picture 20"/>
            <p:cNvPicPr>
              <a:picLocks noChangeAspect="1"/>
            </p:cNvPicPr>
            <p:nvPr/>
          </p:nvPicPr>
          <p:blipFill>
            <a:blip r:embed="rId6"/>
            <a:stretch>
              <a:fillRect/>
            </a:stretch>
          </p:blipFill>
          <p:spPr>
            <a:xfrm>
              <a:off x="3491258" y="4362828"/>
              <a:ext cx="2227957" cy="1964764"/>
            </a:xfrm>
            <a:prstGeom prst="rect">
              <a:avLst/>
            </a:prstGeom>
          </p:spPr>
        </p:pic>
        <p:sp>
          <p:nvSpPr>
            <p:cNvPr id="22" name="TextBox 21"/>
            <p:cNvSpPr txBox="1"/>
            <p:nvPr/>
          </p:nvSpPr>
          <p:spPr>
            <a:xfrm>
              <a:off x="4882152" y="5090430"/>
              <a:ext cx="1643827" cy="769441"/>
            </a:xfrm>
            <a:prstGeom prst="rect">
              <a:avLst/>
            </a:prstGeom>
            <a:solidFill>
              <a:schemeClr val="bg1"/>
            </a:solidFill>
            <a:ln>
              <a:solidFill>
                <a:schemeClr val="tx1"/>
              </a:solidFill>
            </a:ln>
          </p:spPr>
          <p:txBody>
            <a:bodyPr wrap="square" rtlCol="0">
              <a:spAutoFit/>
            </a:bodyPr>
            <a:lstStyle/>
            <a:p>
              <a:r>
                <a:rPr lang="en-US" sz="1100" dirty="0"/>
                <a:t>(5) Correlation of WV variance at CBL top with 3rd moment of WV throughout BL</a:t>
              </a:r>
            </a:p>
          </p:txBody>
        </p:sp>
      </p:grpSp>
      <p:grpSp>
        <p:nvGrpSpPr>
          <p:cNvPr id="25" name="Group 24"/>
          <p:cNvGrpSpPr/>
          <p:nvPr/>
        </p:nvGrpSpPr>
        <p:grpSpPr>
          <a:xfrm>
            <a:off x="8104761" y="2120617"/>
            <a:ext cx="3368110" cy="2134250"/>
            <a:chOff x="5657105" y="2159266"/>
            <a:chExt cx="3368110" cy="2134250"/>
          </a:xfrm>
        </p:grpSpPr>
        <p:pic>
          <p:nvPicPr>
            <p:cNvPr id="6" name="Picture 5"/>
            <p:cNvPicPr>
              <a:picLocks noChangeAspect="1"/>
            </p:cNvPicPr>
            <p:nvPr/>
          </p:nvPicPr>
          <p:blipFill rotWithShape="1">
            <a:blip r:embed="rId7"/>
            <a:srcRect l="70120"/>
            <a:stretch/>
          </p:blipFill>
          <p:spPr>
            <a:xfrm>
              <a:off x="7531006" y="2159266"/>
              <a:ext cx="1494209" cy="2134250"/>
            </a:xfrm>
            <a:prstGeom prst="rect">
              <a:avLst/>
            </a:prstGeom>
          </p:spPr>
        </p:pic>
        <p:pic>
          <p:nvPicPr>
            <p:cNvPr id="24" name="Picture 23"/>
            <p:cNvPicPr>
              <a:picLocks noChangeAspect="1"/>
            </p:cNvPicPr>
            <p:nvPr/>
          </p:nvPicPr>
          <p:blipFill rotWithShape="1">
            <a:blip r:embed="rId7"/>
            <a:srcRect r="62526"/>
            <a:stretch/>
          </p:blipFill>
          <p:spPr>
            <a:xfrm>
              <a:off x="5657105" y="2159266"/>
              <a:ext cx="1873901" cy="2134250"/>
            </a:xfrm>
            <a:prstGeom prst="rect">
              <a:avLst/>
            </a:prstGeom>
          </p:spPr>
        </p:pic>
        <p:sp>
          <p:nvSpPr>
            <p:cNvPr id="7" name="TextBox 6"/>
            <p:cNvSpPr txBox="1"/>
            <p:nvPr/>
          </p:nvSpPr>
          <p:spPr>
            <a:xfrm>
              <a:off x="6545237" y="3317312"/>
              <a:ext cx="2200837" cy="430887"/>
            </a:xfrm>
            <a:prstGeom prst="rect">
              <a:avLst/>
            </a:prstGeom>
            <a:solidFill>
              <a:schemeClr val="bg1"/>
            </a:solidFill>
            <a:ln>
              <a:solidFill>
                <a:schemeClr val="tx1"/>
              </a:solidFill>
            </a:ln>
          </p:spPr>
          <p:txBody>
            <a:bodyPr wrap="square" rtlCol="0">
              <a:spAutoFit/>
            </a:bodyPr>
            <a:lstStyle/>
            <a:p>
              <a:r>
                <a:rPr lang="en-US" sz="1100" dirty="0"/>
                <a:t>(3) Statistics in CBL for 300 cases collected over 6 years</a:t>
              </a:r>
            </a:p>
          </p:txBody>
        </p:sp>
      </p:grpSp>
      <p:grpSp>
        <p:nvGrpSpPr>
          <p:cNvPr id="29" name="Group 28"/>
          <p:cNvGrpSpPr>
            <a:grpSpLocks noChangeAspect="1"/>
          </p:cNvGrpSpPr>
          <p:nvPr/>
        </p:nvGrpSpPr>
        <p:grpSpPr>
          <a:xfrm>
            <a:off x="4861973" y="5984674"/>
            <a:ext cx="3040362" cy="668076"/>
            <a:chOff x="25574347" y="30987119"/>
            <a:chExt cx="5067299" cy="1113460"/>
          </a:xfrm>
        </p:grpSpPr>
        <p:pic>
          <p:nvPicPr>
            <p:cNvPr id="31" name="Picture 30"/>
            <p:cNvPicPr>
              <a:picLocks noChangeAspect="1"/>
            </p:cNvPicPr>
            <p:nvPr/>
          </p:nvPicPr>
          <p:blipFill rotWithShape="1">
            <a:blip r:embed="rId8"/>
            <a:srcRect l="47572" t="62771"/>
            <a:stretch/>
          </p:blipFill>
          <p:spPr>
            <a:xfrm>
              <a:off x="26466799" y="30987119"/>
              <a:ext cx="4174847" cy="1113460"/>
            </a:xfrm>
            <a:prstGeom prst="rect">
              <a:avLst/>
            </a:prstGeom>
          </p:spPr>
        </p:pic>
        <p:pic>
          <p:nvPicPr>
            <p:cNvPr id="32" name="Picture 31"/>
            <p:cNvPicPr>
              <a:picLocks noChangeAspect="1"/>
            </p:cNvPicPr>
            <p:nvPr/>
          </p:nvPicPr>
          <p:blipFill rotWithShape="1">
            <a:blip r:embed="rId8"/>
            <a:srcRect t="62771" r="87198"/>
            <a:stretch/>
          </p:blipFill>
          <p:spPr>
            <a:xfrm>
              <a:off x="25574347" y="30987119"/>
              <a:ext cx="1019453" cy="1113460"/>
            </a:xfrm>
            <a:prstGeom prst="rect">
              <a:avLst/>
            </a:prstGeom>
          </p:spPr>
        </p:pic>
      </p:grpSp>
    </p:spTree>
    <p:extLst>
      <p:ext uri="{BB962C8B-B14F-4D97-AF65-F5344CB8AC3E}">
        <p14:creationId xmlns:p14="http://schemas.microsoft.com/office/powerpoint/2010/main" val="259780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Work that is already underway…</a:t>
            </a:r>
          </a:p>
        </p:txBody>
      </p:sp>
      <p:sp>
        <p:nvSpPr>
          <p:cNvPr id="3" name="Content Placeholder 2"/>
          <p:cNvSpPr>
            <a:spLocks noGrp="1"/>
          </p:cNvSpPr>
          <p:nvPr>
            <p:ph idx="1"/>
          </p:nvPr>
        </p:nvSpPr>
        <p:spPr>
          <a:xfrm>
            <a:off x="838201" y="1128410"/>
            <a:ext cx="10951722" cy="4222184"/>
          </a:xfrm>
        </p:spPr>
        <p:txBody>
          <a:bodyPr>
            <a:normAutofit fontScale="92500" lnSpcReduction="20000"/>
          </a:bodyPr>
          <a:lstStyle/>
          <a:p>
            <a:r>
              <a:rPr lang="en-US" dirty="0"/>
              <a:t>A range of “similarity relationships” have been developed from LES model output (e.g., Sorbian 2005)</a:t>
            </a:r>
          </a:p>
          <a:p>
            <a:r>
              <a:rPr lang="en-US" dirty="0"/>
              <a:t>Relationships are being tested with co-located RLID (q, T) and </a:t>
            </a:r>
            <a:r>
              <a:rPr lang="en-US" dirty="0" err="1"/>
              <a:t>Dopper</a:t>
            </a:r>
            <a:r>
              <a:rPr lang="en-US" dirty="0"/>
              <a:t> lidar (w, u, v) </a:t>
            </a:r>
            <a:r>
              <a:rPr lang="en-US" dirty="0" err="1"/>
              <a:t>obs</a:t>
            </a:r>
            <a:endParaRPr lang="en-US" dirty="0"/>
          </a:p>
          <a:p>
            <a:pPr lvl="1"/>
            <a:r>
              <a:rPr lang="en-US" dirty="0"/>
              <a:t>Paper by </a:t>
            </a:r>
            <a:r>
              <a:rPr lang="en-US" dirty="0" err="1"/>
              <a:t>Wulfmeyer</a:t>
            </a:r>
            <a:r>
              <a:rPr lang="en-US" dirty="0"/>
              <a:t> et al. (JAS, 2016) outlines how</a:t>
            </a:r>
          </a:p>
          <a:p>
            <a:r>
              <a:rPr lang="en-US" dirty="0"/>
              <a:t>Working on deriving latent heat profiles from the RLID and DLID datasets now</a:t>
            </a:r>
          </a:p>
          <a:p>
            <a:r>
              <a:rPr lang="en-US" dirty="0"/>
              <a:t>Higher order statistics being used to build </a:t>
            </a:r>
            <a:r>
              <a:rPr lang="en-US" dirty="0" err="1"/>
              <a:t>subgridscale</a:t>
            </a:r>
            <a:r>
              <a:rPr lang="en-US" dirty="0"/>
              <a:t> cloud parameterizations (Van </a:t>
            </a:r>
            <a:r>
              <a:rPr lang="en-US" dirty="0" err="1"/>
              <a:t>Weverberg</a:t>
            </a:r>
            <a:r>
              <a:rPr lang="en-US" dirty="0"/>
              <a:t> et al. 2016)</a:t>
            </a:r>
          </a:p>
          <a:p>
            <a:r>
              <a:rPr lang="en-US" dirty="0"/>
              <a:t>Have analyzed WV turbulence data from Darwin RLID also (Osman et al. JGR 2018)</a:t>
            </a:r>
          </a:p>
          <a:p>
            <a:r>
              <a:rPr lang="en-US" dirty="0"/>
              <a:t>These lidars allow us to study land-atmosphere interactions to really get at this chain of processes…</a:t>
            </a:r>
          </a:p>
          <a:p>
            <a:pPr lvl="1"/>
            <a:r>
              <a:rPr lang="en-US" dirty="0"/>
              <a:t>Conducted LAFE at SGP in Aug 2017</a:t>
            </a:r>
          </a:p>
          <a:p>
            <a:pPr lvl="2"/>
            <a:r>
              <a:rPr lang="en-US" dirty="0"/>
              <a:t>Eclipse event was superb case study for land-atmosphere interactions (GRL 2018)</a:t>
            </a:r>
          </a:p>
          <a:p>
            <a:pPr lvl="2"/>
            <a:r>
              <a:rPr lang="en-US" dirty="0"/>
              <a:t>Overview of LAFE in BAMS (accepted)</a:t>
            </a:r>
          </a:p>
          <a:p>
            <a:endParaRPr lang="en-US" dirty="0"/>
          </a:p>
        </p:txBody>
      </p:sp>
      <p:grpSp>
        <p:nvGrpSpPr>
          <p:cNvPr id="4" name="Group 3">
            <a:extLst>
              <a:ext uri="{FF2B5EF4-FFF2-40B4-BE49-F238E27FC236}">
                <a16:creationId xmlns:a16="http://schemas.microsoft.com/office/drawing/2014/main" id="{8BBC73A9-DBFB-7B45-AA6C-038C1E7446C0}"/>
              </a:ext>
            </a:extLst>
          </p:cNvPr>
          <p:cNvGrpSpPr/>
          <p:nvPr/>
        </p:nvGrpSpPr>
        <p:grpSpPr>
          <a:xfrm>
            <a:off x="838200" y="5194954"/>
            <a:ext cx="10646108" cy="1507406"/>
            <a:chOff x="838200" y="5194954"/>
            <a:chExt cx="10646108" cy="1507406"/>
          </a:xfrm>
        </p:grpSpPr>
        <p:pic>
          <p:nvPicPr>
            <p:cNvPr id="5" name="Picture 4">
              <a:extLst>
                <a:ext uri="{FF2B5EF4-FFF2-40B4-BE49-F238E27FC236}">
                  <a16:creationId xmlns:a16="http://schemas.microsoft.com/office/drawing/2014/main" id="{7A3E950A-E49D-B046-B193-B107C294E199}"/>
                </a:ext>
              </a:extLst>
            </p:cNvPr>
            <p:cNvPicPr>
              <a:picLocks noChangeAspect="1"/>
            </p:cNvPicPr>
            <p:nvPr/>
          </p:nvPicPr>
          <p:blipFill rotWithShape="1">
            <a:blip r:embed="rId2"/>
            <a:srcRect l="8365" t="69407"/>
            <a:stretch/>
          </p:blipFill>
          <p:spPr>
            <a:xfrm>
              <a:off x="838200" y="5194954"/>
              <a:ext cx="7821039" cy="1507406"/>
            </a:xfrm>
            <a:prstGeom prst="rect">
              <a:avLst/>
            </a:prstGeom>
          </p:spPr>
        </p:pic>
        <p:sp>
          <p:nvSpPr>
            <p:cNvPr id="6" name="TextBox 5">
              <a:extLst>
                <a:ext uri="{FF2B5EF4-FFF2-40B4-BE49-F238E27FC236}">
                  <a16:creationId xmlns:a16="http://schemas.microsoft.com/office/drawing/2014/main" id="{108CCFDC-C430-5640-A030-90ADE79803BC}"/>
                </a:ext>
              </a:extLst>
            </p:cNvPr>
            <p:cNvSpPr txBox="1"/>
            <p:nvPr/>
          </p:nvSpPr>
          <p:spPr>
            <a:xfrm>
              <a:off x="8659239" y="5486992"/>
              <a:ext cx="2825069" cy="923330"/>
            </a:xfrm>
            <a:prstGeom prst="rect">
              <a:avLst/>
            </a:prstGeom>
            <a:noFill/>
          </p:spPr>
          <p:txBody>
            <a:bodyPr wrap="none" rtlCol="0">
              <a:spAutoFit/>
            </a:bodyPr>
            <a:lstStyle/>
            <a:p>
              <a:r>
                <a:rPr lang="en-US" b="1" dirty="0"/>
                <a:t>Land-atmospheric feedback</a:t>
              </a:r>
            </a:p>
            <a:p>
              <a:r>
                <a:rPr lang="en-US" dirty="0">
                  <a:solidFill>
                    <a:srgbClr val="FF0000"/>
                  </a:solidFill>
                </a:rPr>
                <a:t>Red: Terrestrial leg</a:t>
              </a:r>
            </a:p>
            <a:p>
              <a:r>
                <a:rPr lang="en-US" dirty="0">
                  <a:solidFill>
                    <a:schemeClr val="accent5">
                      <a:lumMod val="50000"/>
                    </a:schemeClr>
                  </a:solidFill>
                </a:rPr>
                <a:t>Blue: Atmospheric leg</a:t>
              </a:r>
            </a:p>
          </p:txBody>
        </p:sp>
      </p:grpSp>
    </p:spTree>
    <p:extLst>
      <p:ext uri="{BB962C8B-B14F-4D97-AF65-F5344CB8AC3E}">
        <p14:creationId xmlns:p14="http://schemas.microsoft.com/office/powerpoint/2010/main" val="302007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linds(horizont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linds(horizontal)">
                                      <p:cBhvr>
                                        <p:cTn id="38" dur="500"/>
                                        <p:tgtEl>
                                          <p:spTgt spid="3">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linds(horizontal)">
                                      <p:cBhvr>
                                        <p:cTn id="41" dur="500"/>
                                        <p:tgtEl>
                                          <p:spTgt spid="3">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blinds(horizontal)">
                                      <p:cBhvr>
                                        <p:cTn id="44" dur="500"/>
                                        <p:tgtEl>
                                          <p:spTgt spid="3">
                                            <p:txEl>
                                              <p:pRg st="9" end="9"/>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linds(horizont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BA279D-1B06-CC4A-8E24-E1239FAD1239}"/>
              </a:ext>
            </a:extLst>
          </p:cNvPr>
          <p:cNvPicPr>
            <a:picLocks noChangeAspect="1"/>
          </p:cNvPicPr>
          <p:nvPr/>
        </p:nvPicPr>
        <p:blipFill>
          <a:blip r:embed="rId2"/>
          <a:stretch>
            <a:fillRect/>
          </a:stretch>
        </p:blipFill>
        <p:spPr>
          <a:xfrm>
            <a:off x="1482869" y="0"/>
            <a:ext cx="9226261" cy="6858000"/>
          </a:xfrm>
          <a:prstGeom prst="rect">
            <a:avLst/>
          </a:prstGeom>
        </p:spPr>
      </p:pic>
      <p:sp>
        <p:nvSpPr>
          <p:cNvPr id="2" name="Title 1">
            <a:extLst>
              <a:ext uri="{FF2B5EF4-FFF2-40B4-BE49-F238E27FC236}">
                <a16:creationId xmlns:a16="http://schemas.microsoft.com/office/drawing/2014/main" id="{53360113-940A-BA47-8963-6655E031B748}"/>
              </a:ext>
            </a:extLst>
          </p:cNvPr>
          <p:cNvSpPr>
            <a:spLocks noGrp="1"/>
          </p:cNvSpPr>
          <p:nvPr>
            <p:ph type="title"/>
          </p:nvPr>
        </p:nvSpPr>
        <p:spPr>
          <a:xfrm>
            <a:off x="1692617" y="326215"/>
            <a:ext cx="8824609" cy="1872236"/>
          </a:xfrm>
          <a:solidFill>
            <a:schemeClr val="bg1">
              <a:alpha val="50000"/>
            </a:schemeClr>
          </a:solidFill>
        </p:spPr>
        <p:txBody>
          <a:bodyPr>
            <a:noAutofit/>
          </a:bodyPr>
          <a:lstStyle/>
          <a:p>
            <a:pPr algn="ctr"/>
            <a:r>
              <a:rPr lang="en-US" sz="3200" dirty="0"/>
              <a:t>Even during a sunset, there is still so much promise and beauty!  I hope the next 30+ years are wonderful!  Thanks for everything, Tom!</a:t>
            </a:r>
          </a:p>
        </p:txBody>
      </p:sp>
    </p:spTree>
    <p:extLst>
      <p:ext uri="{BB962C8B-B14F-4D97-AF65-F5344CB8AC3E}">
        <p14:creationId xmlns:p14="http://schemas.microsoft.com/office/powerpoint/2010/main" val="121699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6DADE-82E8-6D49-B084-75B642DCFC7D}"/>
              </a:ext>
            </a:extLst>
          </p:cNvPr>
          <p:cNvSpPr>
            <a:spLocks noGrp="1"/>
          </p:cNvSpPr>
          <p:nvPr>
            <p:ph type="title"/>
          </p:nvPr>
        </p:nvSpPr>
        <p:spPr>
          <a:xfrm>
            <a:off x="644244" y="235532"/>
            <a:ext cx="9912927" cy="6160366"/>
          </a:xfrm>
        </p:spPr>
        <p:txBody>
          <a:bodyPr>
            <a:noAutofit/>
          </a:bodyPr>
          <a:lstStyle/>
          <a:p>
            <a:r>
              <a:rPr lang="en-US" sz="2800" dirty="0"/>
              <a:t>Dear Tom, </a:t>
            </a:r>
            <a:br>
              <a:rPr lang="en-US" sz="2800" dirty="0"/>
            </a:br>
            <a:br>
              <a:rPr lang="en-US" sz="2800" dirty="0"/>
            </a:br>
            <a:r>
              <a:rPr lang="en-US" sz="2800" dirty="0"/>
              <a:t>I have always liked the discussions we had - about the weather, politics, and American or Dutch culture. We have met on several occasions, but for me the first and the last time stand out. The first time was in Germany at an </a:t>
            </a:r>
            <a:r>
              <a:rPr lang="en-US" sz="2800" dirty="0" err="1"/>
              <a:t>EarthCare</a:t>
            </a:r>
            <a:r>
              <a:rPr lang="en-US" sz="2800" dirty="0"/>
              <a:t> meeting (I don't think it was called </a:t>
            </a:r>
            <a:r>
              <a:rPr lang="en-US" sz="2800" dirty="0" err="1"/>
              <a:t>EarthCare</a:t>
            </a:r>
            <a:r>
              <a:rPr lang="en-US" sz="2800" dirty="0"/>
              <a:t> back then), and the last time was at the 40 years anniversary of </a:t>
            </a:r>
            <a:r>
              <a:rPr lang="en-US" sz="2800" dirty="0" err="1"/>
              <a:t>Cabauw</a:t>
            </a:r>
            <a:r>
              <a:rPr lang="en-US" sz="2800" dirty="0"/>
              <a:t> (and now I have forgotten to mention your visit to Delft with overflowing canals and sand bags to keep the houses dry). You appeared as a man of strong opinions, with a strong sense of purpose, but open to other views and options- I liked that. I have always appreciated your scientific achievements - and your </a:t>
            </a:r>
            <a:r>
              <a:rPr lang="en-US" sz="2800" dirty="0" err="1"/>
              <a:t>humour</a:t>
            </a:r>
            <a:r>
              <a:rPr lang="en-US" sz="2800" dirty="0"/>
              <a:t>: science is serious fun after all. I wish you all the best for your future, </a:t>
            </a:r>
            <a:br>
              <a:rPr lang="en-US" sz="2800" dirty="0"/>
            </a:br>
            <a:br>
              <a:rPr lang="en-US" sz="2800" dirty="0"/>
            </a:br>
            <a:r>
              <a:rPr lang="en-US" sz="2800" dirty="0"/>
              <a:t>Herman </a:t>
            </a:r>
            <a:r>
              <a:rPr lang="en-US" sz="2800" dirty="0" err="1"/>
              <a:t>Russchenberg</a:t>
            </a:r>
            <a:r>
              <a:rPr lang="en-US" sz="2800" dirty="0"/>
              <a:t> </a:t>
            </a:r>
          </a:p>
        </p:txBody>
      </p:sp>
      <p:pic>
        <p:nvPicPr>
          <p:cNvPr id="4" name="Picture 3">
            <a:extLst>
              <a:ext uri="{FF2B5EF4-FFF2-40B4-BE49-F238E27FC236}">
                <a16:creationId xmlns:a16="http://schemas.microsoft.com/office/drawing/2014/main" id="{9E37874E-109F-7E43-8A9C-185EC3D2908B}"/>
              </a:ext>
            </a:extLst>
          </p:cNvPr>
          <p:cNvPicPr>
            <a:picLocks noChangeAspect="1"/>
          </p:cNvPicPr>
          <p:nvPr/>
        </p:nvPicPr>
        <p:blipFill rotWithShape="1">
          <a:blip r:embed="rId2"/>
          <a:srcRect l="21750" r="16068"/>
          <a:stretch/>
        </p:blipFill>
        <p:spPr>
          <a:xfrm>
            <a:off x="10238515" y="3685881"/>
            <a:ext cx="1904999" cy="3063595"/>
          </a:xfrm>
          <a:prstGeom prst="rect">
            <a:avLst/>
          </a:prstGeom>
        </p:spPr>
      </p:pic>
    </p:spTree>
    <p:extLst>
      <p:ext uri="{BB962C8B-B14F-4D97-AF65-F5344CB8AC3E}">
        <p14:creationId xmlns:p14="http://schemas.microsoft.com/office/powerpoint/2010/main" val="1495395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F903-17F4-E240-B8F0-09A472AC98DD}"/>
              </a:ext>
            </a:extLst>
          </p:cNvPr>
          <p:cNvSpPr>
            <a:spLocks noGrp="1"/>
          </p:cNvSpPr>
          <p:nvPr>
            <p:ph type="title"/>
          </p:nvPr>
        </p:nvSpPr>
        <p:spPr>
          <a:xfrm>
            <a:off x="609600" y="0"/>
            <a:ext cx="10515600" cy="5994111"/>
          </a:xfrm>
        </p:spPr>
        <p:txBody>
          <a:bodyPr>
            <a:noAutofit/>
          </a:bodyPr>
          <a:lstStyle/>
          <a:p>
            <a:r>
              <a:rPr lang="en-US" sz="2800" dirty="0"/>
              <a:t>Dear Tom, </a:t>
            </a:r>
            <a:br>
              <a:rPr lang="en-US" sz="2800" dirty="0"/>
            </a:br>
            <a:br>
              <a:rPr lang="en-US" sz="2800" dirty="0"/>
            </a:br>
            <a:r>
              <a:rPr lang="en-US" sz="2800" dirty="0"/>
              <a:t>You are and have been a highly regarded scientist in the area of clouds and atmospheric radiation [to name just a few]. We have crossed paths in the USA, Australia and the Netherlands and we shared many interests and research topics. I think that you may look back on a splendid carrier and your research papers and results will be used and referred to in many years to come. I have used them myself many times in the past! I wish you all the best for the future and hope that when you reflect on your own work and carrier that you may loop upon it with the satisfaction and the gratitude that it deserves. </a:t>
            </a:r>
            <a:br>
              <a:rPr lang="en-US" sz="2800" dirty="0"/>
            </a:br>
            <a:br>
              <a:rPr lang="en-US" sz="2800" dirty="0"/>
            </a:br>
            <a:r>
              <a:rPr lang="en-US" sz="2800" dirty="0" err="1"/>
              <a:t>Reinout</a:t>
            </a:r>
            <a:r>
              <a:rPr lang="en-US" sz="2800" dirty="0"/>
              <a:t> Boers</a:t>
            </a:r>
          </a:p>
        </p:txBody>
      </p:sp>
      <p:pic>
        <p:nvPicPr>
          <p:cNvPr id="3" name="Picture 2">
            <a:extLst>
              <a:ext uri="{FF2B5EF4-FFF2-40B4-BE49-F238E27FC236}">
                <a16:creationId xmlns:a16="http://schemas.microsoft.com/office/drawing/2014/main" id="{037521B9-3BF3-204A-B85B-5E4300B93F65}"/>
              </a:ext>
            </a:extLst>
          </p:cNvPr>
          <p:cNvPicPr>
            <a:picLocks noChangeAspect="1"/>
          </p:cNvPicPr>
          <p:nvPr/>
        </p:nvPicPr>
        <p:blipFill>
          <a:blip r:embed="rId2"/>
          <a:stretch>
            <a:fillRect/>
          </a:stretch>
        </p:blipFill>
        <p:spPr>
          <a:xfrm>
            <a:off x="10172700" y="4195618"/>
            <a:ext cx="1905000" cy="2540000"/>
          </a:xfrm>
          <a:prstGeom prst="rect">
            <a:avLst/>
          </a:prstGeom>
        </p:spPr>
      </p:pic>
    </p:spTree>
    <p:extLst>
      <p:ext uri="{BB962C8B-B14F-4D97-AF65-F5344CB8AC3E}">
        <p14:creationId xmlns:p14="http://schemas.microsoft.com/office/powerpoint/2010/main" val="102580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E7514-06EA-534A-85EC-F0DC40B1371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1598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385808" cy="7023608"/>
          </a:xfrm>
          <a:prstGeom prst="rect">
            <a:avLst/>
          </a:prstGeom>
        </p:spPr>
      </p:pic>
      <p:sp>
        <p:nvSpPr>
          <p:cNvPr id="2" name="Titel 1"/>
          <p:cNvSpPr>
            <a:spLocks noGrp="1"/>
          </p:cNvSpPr>
          <p:nvPr>
            <p:ph type="ctrTitle"/>
          </p:nvPr>
        </p:nvSpPr>
        <p:spPr/>
        <p:txBody>
          <a:bodyPr/>
          <a:lstStyle/>
          <a:p>
            <a:endParaRPr lang="de-DE" dirty="0"/>
          </a:p>
        </p:txBody>
      </p:sp>
      <p:sp>
        <p:nvSpPr>
          <p:cNvPr id="3" name="Untertitel 2"/>
          <p:cNvSpPr>
            <a:spLocks noGrp="1"/>
          </p:cNvSpPr>
          <p:nvPr>
            <p:ph type="subTitle" idx="1"/>
          </p:nvPr>
        </p:nvSpPr>
        <p:spPr/>
        <p:txBody>
          <a:bodyPr/>
          <a:lstStyle/>
          <a:p>
            <a:endParaRPr lang="de-DE"/>
          </a:p>
        </p:txBody>
      </p:sp>
      <p:sp>
        <p:nvSpPr>
          <p:cNvPr id="5" name="Textfeld 4"/>
          <p:cNvSpPr txBox="1"/>
          <p:nvPr/>
        </p:nvSpPr>
        <p:spPr>
          <a:xfrm>
            <a:off x="1757260" y="72468"/>
            <a:ext cx="2943626" cy="646331"/>
          </a:xfrm>
          <a:prstGeom prst="rect">
            <a:avLst/>
          </a:prstGeom>
          <a:noFill/>
        </p:spPr>
        <p:txBody>
          <a:bodyPr wrap="none" rtlCol="0">
            <a:spAutoFit/>
          </a:bodyPr>
          <a:lstStyle/>
          <a:p>
            <a:r>
              <a:rPr lang="de-DE" sz="3600" b="1" dirty="0"/>
              <a:t>Times Change </a:t>
            </a:r>
          </a:p>
        </p:txBody>
      </p:sp>
      <p:sp>
        <p:nvSpPr>
          <p:cNvPr id="9" name="Textfeld 8"/>
          <p:cNvSpPr txBox="1"/>
          <p:nvPr/>
        </p:nvSpPr>
        <p:spPr>
          <a:xfrm>
            <a:off x="1752599" y="1083381"/>
            <a:ext cx="3774689" cy="1477328"/>
          </a:xfrm>
          <a:prstGeom prst="rect">
            <a:avLst/>
          </a:prstGeom>
          <a:solidFill>
            <a:schemeClr val="bg1">
              <a:lumMod val="85000"/>
            </a:schemeClr>
          </a:solidFill>
        </p:spPr>
        <p:txBody>
          <a:bodyPr wrap="square" rtlCol="0">
            <a:spAutoFit/>
          </a:bodyPr>
          <a:lstStyle/>
          <a:p>
            <a:r>
              <a:rPr lang="de-DE" b="1" dirty="0"/>
              <a:t>I. </a:t>
            </a:r>
            <a:r>
              <a:rPr lang="de-DE" b="1" dirty="0" err="1"/>
              <a:t>Ground-based</a:t>
            </a:r>
            <a:r>
              <a:rPr lang="de-DE" b="1" dirty="0"/>
              <a:t> remote </a:t>
            </a:r>
            <a:r>
              <a:rPr lang="de-DE" b="1" dirty="0" err="1"/>
              <a:t>sensing</a:t>
            </a:r>
            <a:r>
              <a:rPr lang="de-DE" b="1" dirty="0"/>
              <a:t> </a:t>
            </a:r>
            <a:r>
              <a:rPr lang="de-DE" b="1" dirty="0" err="1"/>
              <a:t>sites</a:t>
            </a:r>
            <a:r>
              <a:rPr lang="de-DE" b="1" dirty="0"/>
              <a:t>: </a:t>
            </a:r>
          </a:p>
          <a:p>
            <a:r>
              <a:rPr lang="de-DE" dirty="0"/>
              <a:t>Who </a:t>
            </a:r>
            <a:r>
              <a:rPr lang="de-DE" dirty="0" err="1"/>
              <a:t>got</a:t>
            </a:r>
            <a:r>
              <a:rPr lang="de-DE" dirty="0"/>
              <a:t> </a:t>
            </a:r>
            <a:r>
              <a:rPr lang="de-DE" dirty="0" err="1"/>
              <a:t>the</a:t>
            </a:r>
            <a:r>
              <a:rPr lang="de-DE" dirty="0"/>
              <a:t> </a:t>
            </a:r>
            <a:r>
              <a:rPr lang="de-DE" dirty="0" err="1"/>
              <a:t>idea</a:t>
            </a:r>
            <a:r>
              <a:rPr lang="de-DE" dirty="0"/>
              <a:t>? </a:t>
            </a:r>
            <a:r>
              <a:rPr lang="de-DE" dirty="0" err="1"/>
              <a:t>Dealing</a:t>
            </a:r>
            <a:r>
              <a:rPr lang="de-DE" dirty="0"/>
              <a:t> </a:t>
            </a:r>
            <a:r>
              <a:rPr lang="de-DE" dirty="0" err="1"/>
              <a:t>with</a:t>
            </a:r>
            <a:r>
              <a:rPr lang="de-DE" dirty="0"/>
              <a:t> all </a:t>
            </a:r>
            <a:r>
              <a:rPr lang="de-DE" dirty="0" err="1"/>
              <a:t>these</a:t>
            </a:r>
            <a:r>
              <a:rPr lang="de-DE" dirty="0"/>
              <a:t> </a:t>
            </a:r>
            <a:r>
              <a:rPr lang="de-DE" dirty="0" err="1"/>
              <a:t>flaky</a:t>
            </a:r>
            <a:r>
              <a:rPr lang="de-DE" dirty="0"/>
              <a:t> </a:t>
            </a:r>
            <a:r>
              <a:rPr lang="de-DE" dirty="0" err="1"/>
              <a:t>instruments</a:t>
            </a:r>
            <a:r>
              <a:rPr lang="de-DE" dirty="0"/>
              <a:t> ..</a:t>
            </a:r>
            <a:br>
              <a:rPr lang="de-DE" dirty="0"/>
            </a:br>
            <a:r>
              <a:rPr lang="de-DE" dirty="0" err="1"/>
              <a:t>Why</a:t>
            </a:r>
            <a:r>
              <a:rPr lang="de-DE" dirty="0"/>
              <a:t> </a:t>
            </a:r>
            <a:r>
              <a:rPr lang="de-DE" dirty="0" err="1"/>
              <a:t>synergy</a:t>
            </a:r>
            <a:r>
              <a:rPr lang="de-DE" dirty="0"/>
              <a:t>? Just </a:t>
            </a:r>
            <a:r>
              <a:rPr lang="de-DE" dirty="0" err="1"/>
              <a:t>means</a:t>
            </a:r>
            <a:r>
              <a:rPr lang="de-DE" dirty="0"/>
              <a:t> </a:t>
            </a:r>
            <a:r>
              <a:rPr lang="de-DE" dirty="0" err="1"/>
              <a:t>more</a:t>
            </a:r>
            <a:r>
              <a:rPr lang="de-DE" dirty="0"/>
              <a:t> </a:t>
            </a:r>
            <a:r>
              <a:rPr lang="de-DE" dirty="0" err="1"/>
              <a:t>things</a:t>
            </a:r>
            <a:r>
              <a:rPr lang="de-DE" dirty="0"/>
              <a:t> </a:t>
            </a:r>
            <a:r>
              <a:rPr lang="de-DE" dirty="0" err="1"/>
              <a:t>can</a:t>
            </a:r>
            <a:r>
              <a:rPr lang="de-DE" dirty="0"/>
              <a:t> </a:t>
            </a:r>
            <a:r>
              <a:rPr lang="de-DE" dirty="0" err="1"/>
              <a:t>go</a:t>
            </a:r>
            <a:r>
              <a:rPr lang="de-DE" dirty="0"/>
              <a:t> </a:t>
            </a:r>
            <a:r>
              <a:rPr lang="de-DE" dirty="0" err="1"/>
              <a:t>wrong</a:t>
            </a:r>
            <a:r>
              <a:rPr lang="de-DE" dirty="0"/>
              <a:t>!</a:t>
            </a:r>
          </a:p>
        </p:txBody>
      </p:sp>
      <p:pic>
        <p:nvPicPr>
          <p:cNvPr id="8" name="Bi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051" y="2266486"/>
            <a:ext cx="1550020" cy="1162515"/>
          </a:xfrm>
          <a:prstGeom prst="rect">
            <a:avLst/>
          </a:prstGeom>
        </p:spPr>
      </p:pic>
      <p:sp>
        <p:nvSpPr>
          <p:cNvPr id="12" name="Textfeld 11"/>
          <p:cNvSpPr txBox="1"/>
          <p:nvPr/>
        </p:nvSpPr>
        <p:spPr>
          <a:xfrm>
            <a:off x="1968707" y="4216472"/>
            <a:ext cx="2212230" cy="1200329"/>
          </a:xfrm>
          <a:prstGeom prst="rect">
            <a:avLst/>
          </a:prstGeom>
          <a:solidFill>
            <a:schemeClr val="bg1">
              <a:lumMod val="85000"/>
            </a:schemeClr>
          </a:solidFill>
        </p:spPr>
        <p:txBody>
          <a:bodyPr wrap="square" rtlCol="0">
            <a:spAutoFit/>
          </a:bodyPr>
          <a:lstStyle/>
          <a:p>
            <a:r>
              <a:rPr lang="de-DE" b="1" dirty="0"/>
              <a:t>II. </a:t>
            </a:r>
            <a:r>
              <a:rPr lang="de-DE" b="1" dirty="0" err="1"/>
              <a:t>Advising</a:t>
            </a:r>
            <a:r>
              <a:rPr lang="de-DE" b="1" dirty="0"/>
              <a:t> </a:t>
            </a:r>
            <a:r>
              <a:rPr lang="de-DE" b="1" dirty="0" err="1"/>
              <a:t>students</a:t>
            </a:r>
            <a:r>
              <a:rPr lang="de-DE" b="1" dirty="0"/>
              <a:t>: </a:t>
            </a:r>
          </a:p>
          <a:p>
            <a:r>
              <a:rPr lang="de-DE" dirty="0" err="1"/>
              <a:t>Too</a:t>
            </a:r>
            <a:r>
              <a:rPr lang="de-DE" dirty="0"/>
              <a:t> </a:t>
            </a:r>
            <a:r>
              <a:rPr lang="de-DE" dirty="0" err="1"/>
              <a:t>many</a:t>
            </a:r>
            <a:r>
              <a:rPr lang="de-DE" dirty="0"/>
              <a:t> </a:t>
            </a:r>
            <a:r>
              <a:rPr lang="de-DE" dirty="0" err="1"/>
              <a:t>questions</a:t>
            </a:r>
            <a:r>
              <a:rPr lang="de-DE" dirty="0"/>
              <a:t>?</a:t>
            </a:r>
            <a:br>
              <a:rPr lang="de-DE" dirty="0"/>
            </a:br>
            <a:r>
              <a:rPr lang="de-DE" dirty="0" err="1"/>
              <a:t>Too</a:t>
            </a:r>
            <a:r>
              <a:rPr lang="de-DE" dirty="0"/>
              <a:t> smart?</a:t>
            </a:r>
            <a:br>
              <a:rPr lang="de-DE" dirty="0"/>
            </a:br>
            <a:r>
              <a:rPr lang="de-DE" dirty="0" err="1"/>
              <a:t>When</a:t>
            </a:r>
            <a:r>
              <a:rPr lang="de-DE" dirty="0"/>
              <a:t>?</a:t>
            </a:r>
          </a:p>
        </p:txBody>
      </p:sp>
      <p:sp>
        <p:nvSpPr>
          <p:cNvPr id="13" name="Textfeld 12"/>
          <p:cNvSpPr txBox="1"/>
          <p:nvPr/>
        </p:nvSpPr>
        <p:spPr>
          <a:xfrm>
            <a:off x="6893312" y="4468842"/>
            <a:ext cx="3774689" cy="646331"/>
          </a:xfrm>
          <a:prstGeom prst="rect">
            <a:avLst/>
          </a:prstGeom>
          <a:solidFill>
            <a:schemeClr val="bg1">
              <a:lumMod val="85000"/>
            </a:schemeClr>
          </a:solidFill>
        </p:spPr>
        <p:txBody>
          <a:bodyPr wrap="square" rtlCol="0">
            <a:spAutoFit/>
          </a:bodyPr>
          <a:lstStyle/>
          <a:p>
            <a:r>
              <a:rPr lang="de-DE" b="1" dirty="0"/>
              <a:t>III. Science </a:t>
            </a:r>
            <a:r>
              <a:rPr lang="de-DE" b="1" dirty="0" err="1"/>
              <a:t>politics</a:t>
            </a:r>
            <a:r>
              <a:rPr lang="de-DE" b="1" dirty="0"/>
              <a:t>: </a:t>
            </a:r>
          </a:p>
          <a:p>
            <a:r>
              <a:rPr lang="de-DE" dirty="0" err="1"/>
              <a:t>No</a:t>
            </a:r>
            <a:r>
              <a:rPr lang="de-DE" dirty="0"/>
              <a:t> </a:t>
            </a:r>
            <a:r>
              <a:rPr lang="de-DE" dirty="0" err="1"/>
              <a:t>words</a:t>
            </a:r>
            <a:endParaRPr lang="de-DE" dirty="0"/>
          </a:p>
        </p:txBody>
      </p:sp>
      <p:pic>
        <p:nvPicPr>
          <p:cNvPr id="10" name="Bild 9"/>
          <p:cNvPicPr>
            <a:picLocks noChangeAspect="1"/>
          </p:cNvPicPr>
          <p:nvPr/>
        </p:nvPicPr>
        <p:blipFill rotWithShape="1">
          <a:blip r:embed="rId4">
            <a:extLst>
              <a:ext uri="{28A0092B-C50C-407E-A947-70E740481C1C}">
                <a14:useLocalDpi xmlns:a14="http://schemas.microsoft.com/office/drawing/2010/main" val="0"/>
              </a:ext>
            </a:extLst>
          </a:blip>
          <a:srcRect l="23351" t="22110" r="6033" b="17172"/>
          <a:stretch/>
        </p:blipFill>
        <p:spPr>
          <a:xfrm>
            <a:off x="3178405" y="4871772"/>
            <a:ext cx="1574033" cy="1804552"/>
          </a:xfrm>
          <a:prstGeom prst="rect">
            <a:avLst/>
          </a:prstGeom>
        </p:spPr>
      </p:pic>
      <p:sp>
        <p:nvSpPr>
          <p:cNvPr id="16" name="Textfeld 15"/>
          <p:cNvSpPr txBox="1"/>
          <p:nvPr/>
        </p:nvSpPr>
        <p:spPr>
          <a:xfrm>
            <a:off x="7280606" y="587547"/>
            <a:ext cx="3774689" cy="646331"/>
          </a:xfrm>
          <a:prstGeom prst="rect">
            <a:avLst/>
          </a:prstGeom>
          <a:solidFill>
            <a:schemeClr val="bg1">
              <a:lumMod val="85000"/>
            </a:schemeClr>
          </a:solidFill>
        </p:spPr>
        <p:txBody>
          <a:bodyPr wrap="square" rtlCol="0">
            <a:spAutoFit/>
          </a:bodyPr>
          <a:lstStyle/>
          <a:p>
            <a:r>
              <a:rPr lang="de-DE" b="1" dirty="0"/>
              <a:t>IV. </a:t>
            </a:r>
            <a:r>
              <a:rPr lang="de-DE" b="1" dirty="0" err="1"/>
              <a:t>Retirement</a:t>
            </a:r>
            <a:r>
              <a:rPr lang="de-DE" b="1" dirty="0"/>
              <a:t> </a:t>
            </a:r>
          </a:p>
          <a:p>
            <a:r>
              <a:rPr lang="de-DE" dirty="0"/>
              <a:t>Go </a:t>
            </a:r>
            <a:r>
              <a:rPr lang="de-DE" dirty="0" err="1"/>
              <a:t>for</a:t>
            </a:r>
            <a:r>
              <a:rPr lang="de-DE" dirty="0"/>
              <a:t> </a:t>
            </a:r>
            <a:r>
              <a:rPr lang="de-DE" dirty="0" err="1"/>
              <a:t>gold</a:t>
            </a:r>
            <a:r>
              <a:rPr lang="de-DE" dirty="0"/>
              <a:t>!</a:t>
            </a:r>
          </a:p>
        </p:txBody>
      </p:sp>
      <p:sp>
        <p:nvSpPr>
          <p:cNvPr id="17" name="Textfeld 16"/>
          <p:cNvSpPr txBox="1"/>
          <p:nvPr/>
        </p:nvSpPr>
        <p:spPr>
          <a:xfrm>
            <a:off x="3455363" y="1836314"/>
            <a:ext cx="5143139" cy="2677656"/>
          </a:xfrm>
          <a:prstGeom prst="rect">
            <a:avLst/>
          </a:prstGeom>
          <a:solidFill>
            <a:schemeClr val="bg1">
              <a:lumMod val="85000"/>
            </a:schemeClr>
          </a:solidFill>
        </p:spPr>
        <p:txBody>
          <a:bodyPr wrap="none" rtlCol="0">
            <a:spAutoFit/>
          </a:bodyPr>
          <a:lstStyle/>
          <a:p>
            <a:r>
              <a:rPr lang="de-DE" sz="2800" b="1" dirty="0" err="1"/>
              <a:t>Dear</a:t>
            </a:r>
            <a:r>
              <a:rPr lang="de-DE" sz="2800" b="1" dirty="0"/>
              <a:t> Tom,</a:t>
            </a:r>
          </a:p>
          <a:p>
            <a:r>
              <a:rPr lang="de-DE" sz="2800" b="1" dirty="0"/>
              <a:t>all </a:t>
            </a:r>
            <a:r>
              <a:rPr lang="de-DE" sz="2800" b="1" dirty="0" err="1"/>
              <a:t>the</a:t>
            </a:r>
            <a:r>
              <a:rPr lang="de-DE" sz="2800" b="1" dirty="0"/>
              <a:t> </a:t>
            </a:r>
            <a:r>
              <a:rPr lang="de-DE" sz="2800" b="1" dirty="0" err="1"/>
              <a:t>best</a:t>
            </a:r>
            <a:r>
              <a:rPr lang="de-DE" sz="2800" b="1" dirty="0"/>
              <a:t> </a:t>
            </a:r>
            <a:r>
              <a:rPr lang="de-DE" sz="2800" b="1" dirty="0" err="1"/>
              <a:t>wishes</a:t>
            </a:r>
            <a:r>
              <a:rPr lang="de-DE" sz="2800" b="1" dirty="0"/>
              <a:t> </a:t>
            </a:r>
            <a:r>
              <a:rPr lang="de-DE" sz="2800" b="1" dirty="0" err="1"/>
              <a:t>for</a:t>
            </a:r>
            <a:r>
              <a:rPr lang="de-DE" sz="2800" b="1" dirty="0"/>
              <a:t> </a:t>
            </a:r>
            <a:r>
              <a:rPr lang="de-DE" sz="2800" b="1" dirty="0" err="1"/>
              <a:t>your</a:t>
            </a:r>
            <a:r>
              <a:rPr lang="de-DE" sz="2800" b="1" dirty="0"/>
              <a:t> </a:t>
            </a:r>
            <a:r>
              <a:rPr lang="de-DE" sz="2800" b="1" dirty="0" err="1"/>
              <a:t>next</a:t>
            </a:r>
            <a:r>
              <a:rPr lang="de-DE" sz="2800" b="1" dirty="0"/>
              <a:t> </a:t>
            </a:r>
            <a:br>
              <a:rPr lang="de-DE" sz="2800" b="1" dirty="0"/>
            </a:br>
            <a:r>
              <a:rPr lang="de-DE" sz="2800" b="1" dirty="0" err="1"/>
              <a:t>career</a:t>
            </a:r>
            <a:r>
              <a:rPr lang="de-DE" sz="2800" b="1" dirty="0"/>
              <a:t> </a:t>
            </a:r>
            <a:r>
              <a:rPr lang="de-DE" sz="2800" b="1" dirty="0" err="1"/>
              <a:t>steps</a:t>
            </a:r>
            <a:r>
              <a:rPr lang="de-DE" sz="2800" b="1" dirty="0"/>
              <a:t> </a:t>
            </a:r>
            <a:r>
              <a:rPr lang="mr-IN" sz="2800" b="1" dirty="0"/>
              <a:t>–</a:t>
            </a:r>
            <a:r>
              <a:rPr lang="de-DE" sz="2800" b="1" dirty="0"/>
              <a:t> </a:t>
            </a:r>
            <a:r>
              <a:rPr lang="de-DE" sz="2800" b="1" dirty="0" err="1"/>
              <a:t>enjoy</a:t>
            </a:r>
            <a:r>
              <a:rPr lang="de-DE" sz="2800" b="1" dirty="0"/>
              <a:t> </a:t>
            </a:r>
            <a:r>
              <a:rPr lang="de-DE" sz="2800" b="1" dirty="0" err="1"/>
              <a:t>the</a:t>
            </a:r>
            <a:r>
              <a:rPr lang="de-DE" sz="2800" b="1" dirty="0"/>
              <a:t> time </a:t>
            </a:r>
            <a:r>
              <a:rPr lang="de-DE" sz="2800" b="1" dirty="0" err="1"/>
              <a:t>and</a:t>
            </a:r>
            <a:br>
              <a:rPr lang="de-DE" sz="2800" b="1" dirty="0"/>
            </a:br>
            <a:r>
              <a:rPr lang="de-DE" sz="2800" b="1" dirty="0" err="1"/>
              <a:t>reach</a:t>
            </a:r>
            <a:r>
              <a:rPr lang="de-DE" sz="2800" b="1" dirty="0"/>
              <a:t> high!</a:t>
            </a:r>
          </a:p>
          <a:p>
            <a:r>
              <a:rPr lang="de-DE" sz="2800" b="1" dirty="0"/>
              <a:t>Sorry </a:t>
            </a:r>
            <a:r>
              <a:rPr lang="de-DE" sz="2800" b="1" dirty="0" err="1"/>
              <a:t>to</a:t>
            </a:r>
            <a:r>
              <a:rPr lang="de-DE" sz="2800" b="1" dirty="0"/>
              <a:t> not </a:t>
            </a:r>
            <a:r>
              <a:rPr lang="de-DE" sz="2800" b="1" dirty="0" err="1"/>
              <a:t>be</a:t>
            </a:r>
            <a:r>
              <a:rPr lang="de-DE" sz="2800" b="1" dirty="0"/>
              <a:t> in Seattle</a:t>
            </a:r>
          </a:p>
          <a:p>
            <a:r>
              <a:rPr lang="de-DE" sz="2800" b="1" dirty="0"/>
              <a:t>	Susanne</a:t>
            </a:r>
          </a:p>
        </p:txBody>
      </p:sp>
      <p:pic>
        <p:nvPicPr>
          <p:cNvPr id="18" name="Bild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7779" y="4871773"/>
            <a:ext cx="2710221" cy="1804552"/>
          </a:xfrm>
          <a:prstGeom prst="rect">
            <a:avLst/>
          </a:prstGeom>
        </p:spPr>
      </p:pic>
      <p:pic>
        <p:nvPicPr>
          <p:cNvPr id="6" name="Bild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7102" y="19816"/>
            <a:ext cx="1541310" cy="2428122"/>
          </a:xfrm>
          <a:prstGeom prst="rect">
            <a:avLst/>
          </a:prstGeom>
        </p:spPr>
      </p:pic>
    </p:spTree>
    <p:extLst>
      <p:ext uri="{BB962C8B-B14F-4D97-AF65-F5344CB8AC3E}">
        <p14:creationId xmlns:p14="http://schemas.microsoft.com/office/powerpoint/2010/main" val="34804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70FE6-DA86-E846-A581-18FD41F4C675}"/>
              </a:ext>
            </a:extLst>
          </p:cNvPr>
          <p:cNvSpPr txBox="1"/>
          <p:nvPr/>
        </p:nvSpPr>
        <p:spPr>
          <a:xfrm>
            <a:off x="600892" y="431074"/>
            <a:ext cx="9021637" cy="523220"/>
          </a:xfrm>
          <a:prstGeom prst="rect">
            <a:avLst/>
          </a:prstGeom>
          <a:noFill/>
        </p:spPr>
        <p:txBody>
          <a:bodyPr wrap="none" rtlCol="0">
            <a:spAutoFit/>
          </a:bodyPr>
          <a:lstStyle/>
          <a:p>
            <a:r>
              <a:rPr lang="en-US" sz="2800" dirty="0"/>
              <a:t>Christian Jakob and Peter May wish you a happy retirement! </a:t>
            </a:r>
          </a:p>
        </p:txBody>
      </p:sp>
      <p:pic>
        <p:nvPicPr>
          <p:cNvPr id="6" name="Picture 5">
            <a:extLst>
              <a:ext uri="{FF2B5EF4-FFF2-40B4-BE49-F238E27FC236}">
                <a16:creationId xmlns:a16="http://schemas.microsoft.com/office/drawing/2014/main" id="{8C5BFE7E-2733-604B-98EA-5651CBF2C5BC}"/>
              </a:ext>
            </a:extLst>
          </p:cNvPr>
          <p:cNvPicPr>
            <a:picLocks noChangeAspect="1"/>
          </p:cNvPicPr>
          <p:nvPr/>
        </p:nvPicPr>
        <p:blipFill>
          <a:blip r:embed="rId2"/>
          <a:stretch>
            <a:fillRect/>
          </a:stretch>
        </p:blipFill>
        <p:spPr>
          <a:xfrm>
            <a:off x="4994367" y="1417320"/>
            <a:ext cx="7019107" cy="5264330"/>
          </a:xfrm>
          <a:prstGeom prst="rect">
            <a:avLst/>
          </a:prstGeom>
        </p:spPr>
      </p:pic>
      <p:pic>
        <p:nvPicPr>
          <p:cNvPr id="4" name="Picture 3">
            <a:extLst>
              <a:ext uri="{FF2B5EF4-FFF2-40B4-BE49-F238E27FC236}">
                <a16:creationId xmlns:a16="http://schemas.microsoft.com/office/drawing/2014/main" id="{9619870B-05ED-9F49-BFE1-098D39C3E2D0}"/>
              </a:ext>
            </a:extLst>
          </p:cNvPr>
          <p:cNvPicPr>
            <a:picLocks noChangeAspect="1"/>
          </p:cNvPicPr>
          <p:nvPr/>
        </p:nvPicPr>
        <p:blipFill rotWithShape="1">
          <a:blip r:embed="rId3"/>
          <a:srcRect l="10948" r="7754"/>
          <a:stretch/>
        </p:blipFill>
        <p:spPr>
          <a:xfrm>
            <a:off x="642029" y="1156480"/>
            <a:ext cx="4786009" cy="4415246"/>
          </a:xfrm>
          <a:prstGeom prst="rect">
            <a:avLst/>
          </a:prstGeom>
        </p:spPr>
      </p:pic>
    </p:spTree>
    <p:extLst>
      <p:ext uri="{BB962C8B-B14F-4D97-AF65-F5344CB8AC3E}">
        <p14:creationId xmlns:p14="http://schemas.microsoft.com/office/powerpoint/2010/main" val="13954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7B860A5-2B8F-6444-A3EB-1C45B03F9A60}"/>
              </a:ext>
            </a:extLst>
          </p:cNvPr>
          <p:cNvGrpSpPr/>
          <p:nvPr/>
        </p:nvGrpSpPr>
        <p:grpSpPr>
          <a:xfrm>
            <a:off x="8492761" y="881311"/>
            <a:ext cx="2997985" cy="5584749"/>
            <a:chOff x="8492761" y="881311"/>
            <a:chExt cx="2997985" cy="5584749"/>
          </a:xfrm>
        </p:grpSpPr>
        <p:pic>
          <p:nvPicPr>
            <p:cNvPr id="6" name="Picture 5">
              <a:extLst>
                <a:ext uri="{FF2B5EF4-FFF2-40B4-BE49-F238E27FC236}">
                  <a16:creationId xmlns:a16="http://schemas.microsoft.com/office/drawing/2014/main" id="{3E8C6C69-CBBB-724A-970F-BA0794B21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9351" y="3776759"/>
              <a:ext cx="2881395" cy="2689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EA992D9-AB42-CA4D-A83E-E705D177BC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2761" y="881311"/>
              <a:ext cx="2895992" cy="2171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865D782-0125-5F47-928D-2DF196D8F598}"/>
                </a:ext>
              </a:extLst>
            </p:cNvPr>
            <p:cNvSpPr txBox="1"/>
            <p:nvPr/>
          </p:nvSpPr>
          <p:spPr>
            <a:xfrm>
              <a:off x="8674319" y="3230366"/>
              <a:ext cx="2715680" cy="369332"/>
            </a:xfrm>
            <a:prstGeom prst="rect">
              <a:avLst/>
            </a:prstGeom>
            <a:noFill/>
          </p:spPr>
          <p:txBody>
            <a:bodyPr wrap="none" rtlCol="0">
              <a:spAutoFit/>
            </a:bodyPr>
            <a:lstStyle/>
            <a:p>
              <a:r>
                <a:rPr lang="en-US" dirty="0"/>
                <a:t>With Tony </a:t>
              </a:r>
              <a:r>
                <a:rPr lang="en-US" dirty="0" err="1"/>
                <a:t>Slingo</a:t>
              </a:r>
              <a:r>
                <a:rPr lang="en-US" dirty="0"/>
                <a:t>, Sep 2006</a:t>
              </a:r>
            </a:p>
          </p:txBody>
        </p:sp>
      </p:grpSp>
      <p:sp>
        <p:nvSpPr>
          <p:cNvPr id="2" name="TextBox 1">
            <a:extLst>
              <a:ext uri="{FF2B5EF4-FFF2-40B4-BE49-F238E27FC236}">
                <a16:creationId xmlns:a16="http://schemas.microsoft.com/office/drawing/2014/main" id="{D9B00D28-A5D2-9745-B83B-FF4C09973E2D}"/>
              </a:ext>
            </a:extLst>
          </p:cNvPr>
          <p:cNvSpPr txBox="1"/>
          <p:nvPr/>
        </p:nvSpPr>
        <p:spPr>
          <a:xfrm>
            <a:off x="661481" y="419646"/>
            <a:ext cx="3070841" cy="461665"/>
          </a:xfrm>
          <a:prstGeom prst="rect">
            <a:avLst/>
          </a:prstGeom>
          <a:noFill/>
        </p:spPr>
        <p:txBody>
          <a:bodyPr wrap="none" rtlCol="0">
            <a:spAutoFit/>
          </a:bodyPr>
          <a:lstStyle/>
          <a:p>
            <a:r>
              <a:rPr lang="en-US" sz="2400" dirty="0"/>
              <a:t>Some Random Pictures</a:t>
            </a:r>
          </a:p>
        </p:txBody>
      </p:sp>
      <p:grpSp>
        <p:nvGrpSpPr>
          <p:cNvPr id="4" name="Group 3">
            <a:extLst>
              <a:ext uri="{FF2B5EF4-FFF2-40B4-BE49-F238E27FC236}">
                <a16:creationId xmlns:a16="http://schemas.microsoft.com/office/drawing/2014/main" id="{C80B84EE-4045-4243-AFCD-EF92114D7D1E}"/>
              </a:ext>
            </a:extLst>
          </p:cNvPr>
          <p:cNvGrpSpPr/>
          <p:nvPr/>
        </p:nvGrpSpPr>
        <p:grpSpPr>
          <a:xfrm>
            <a:off x="389903" y="1387146"/>
            <a:ext cx="2286000" cy="3048000"/>
            <a:chOff x="389903" y="1173141"/>
            <a:chExt cx="2286000" cy="3048000"/>
          </a:xfrm>
        </p:grpSpPr>
        <p:pic>
          <p:nvPicPr>
            <p:cNvPr id="9" name="Picture 8">
              <a:extLst>
                <a:ext uri="{FF2B5EF4-FFF2-40B4-BE49-F238E27FC236}">
                  <a16:creationId xmlns:a16="http://schemas.microsoft.com/office/drawing/2014/main" id="{3F55B373-F558-D24B-B842-C95E1FA7F85E}"/>
                </a:ext>
              </a:extLst>
            </p:cNvPr>
            <p:cNvPicPr>
              <a:picLocks noChangeAspect="1"/>
            </p:cNvPicPr>
            <p:nvPr/>
          </p:nvPicPr>
          <p:blipFill>
            <a:blip r:embed="rId4"/>
            <a:stretch>
              <a:fillRect/>
            </a:stretch>
          </p:blipFill>
          <p:spPr>
            <a:xfrm>
              <a:off x="389903" y="1173141"/>
              <a:ext cx="2286000" cy="3048000"/>
            </a:xfrm>
            <a:prstGeom prst="rect">
              <a:avLst/>
            </a:prstGeom>
          </p:spPr>
        </p:pic>
        <p:sp>
          <p:nvSpPr>
            <p:cNvPr id="3" name="TextBox 2">
              <a:extLst>
                <a:ext uri="{FF2B5EF4-FFF2-40B4-BE49-F238E27FC236}">
                  <a16:creationId xmlns:a16="http://schemas.microsoft.com/office/drawing/2014/main" id="{3AACC07E-43BE-2942-BDD8-9DD79D7ACD20}"/>
                </a:ext>
              </a:extLst>
            </p:cNvPr>
            <p:cNvSpPr txBox="1"/>
            <p:nvPr/>
          </p:nvSpPr>
          <p:spPr>
            <a:xfrm>
              <a:off x="502129" y="3776759"/>
              <a:ext cx="652743" cy="369332"/>
            </a:xfrm>
            <a:prstGeom prst="rect">
              <a:avLst/>
            </a:prstGeom>
            <a:noFill/>
          </p:spPr>
          <p:txBody>
            <a:bodyPr wrap="none" rtlCol="0">
              <a:spAutoFit/>
            </a:bodyPr>
            <a:lstStyle/>
            <a:p>
              <a:r>
                <a:rPr lang="en-US" dirty="0">
                  <a:solidFill>
                    <a:schemeClr val="bg1"/>
                  </a:solidFill>
                </a:rPr>
                <a:t>2004</a:t>
              </a:r>
            </a:p>
          </p:txBody>
        </p:sp>
      </p:grpSp>
      <p:grpSp>
        <p:nvGrpSpPr>
          <p:cNvPr id="12" name="Group 11">
            <a:extLst>
              <a:ext uri="{FF2B5EF4-FFF2-40B4-BE49-F238E27FC236}">
                <a16:creationId xmlns:a16="http://schemas.microsoft.com/office/drawing/2014/main" id="{D01C71FE-7F26-5C40-BE4C-4DDA5F30B119}"/>
              </a:ext>
            </a:extLst>
          </p:cNvPr>
          <p:cNvGrpSpPr/>
          <p:nvPr/>
        </p:nvGrpSpPr>
        <p:grpSpPr>
          <a:xfrm>
            <a:off x="2788129" y="990978"/>
            <a:ext cx="5512340" cy="4478776"/>
            <a:chOff x="2788129" y="990978"/>
            <a:chExt cx="5512340" cy="4478776"/>
          </a:xfrm>
        </p:grpSpPr>
        <p:pic>
          <p:nvPicPr>
            <p:cNvPr id="11" name="Picture 10">
              <a:extLst>
                <a:ext uri="{FF2B5EF4-FFF2-40B4-BE49-F238E27FC236}">
                  <a16:creationId xmlns:a16="http://schemas.microsoft.com/office/drawing/2014/main" id="{4C29F39E-3EFA-0D48-BB7C-31246BE8D89D}"/>
                </a:ext>
              </a:extLst>
            </p:cNvPr>
            <p:cNvPicPr>
              <a:picLocks noChangeAspect="1"/>
            </p:cNvPicPr>
            <p:nvPr/>
          </p:nvPicPr>
          <p:blipFill>
            <a:blip r:embed="rId5"/>
            <a:stretch>
              <a:fillRect/>
            </a:stretch>
          </p:blipFill>
          <p:spPr>
            <a:xfrm>
              <a:off x="2788129" y="990978"/>
              <a:ext cx="5512340" cy="4478776"/>
            </a:xfrm>
            <a:prstGeom prst="rect">
              <a:avLst/>
            </a:prstGeom>
          </p:spPr>
        </p:pic>
        <p:sp>
          <p:nvSpPr>
            <p:cNvPr id="5" name="TextBox 4">
              <a:extLst>
                <a:ext uri="{FF2B5EF4-FFF2-40B4-BE49-F238E27FC236}">
                  <a16:creationId xmlns:a16="http://schemas.microsoft.com/office/drawing/2014/main" id="{C2C2A155-6B28-6246-8429-02EF1C1C0278}"/>
                </a:ext>
              </a:extLst>
            </p:cNvPr>
            <p:cNvSpPr txBox="1"/>
            <p:nvPr/>
          </p:nvSpPr>
          <p:spPr>
            <a:xfrm>
              <a:off x="7165541" y="4752077"/>
              <a:ext cx="652743" cy="369332"/>
            </a:xfrm>
            <a:prstGeom prst="rect">
              <a:avLst/>
            </a:prstGeom>
            <a:noFill/>
          </p:spPr>
          <p:txBody>
            <a:bodyPr wrap="none" rtlCol="0">
              <a:spAutoFit/>
            </a:bodyPr>
            <a:lstStyle/>
            <a:p>
              <a:r>
                <a:rPr lang="en-US" dirty="0">
                  <a:solidFill>
                    <a:schemeClr val="bg1"/>
                  </a:solidFill>
                </a:rPr>
                <a:t>1997</a:t>
              </a:r>
            </a:p>
          </p:txBody>
        </p:sp>
      </p:grpSp>
      <p:pic>
        <p:nvPicPr>
          <p:cNvPr id="10" name="Picture 9">
            <a:extLst>
              <a:ext uri="{FF2B5EF4-FFF2-40B4-BE49-F238E27FC236}">
                <a16:creationId xmlns:a16="http://schemas.microsoft.com/office/drawing/2014/main" id="{2C81305F-F0B2-624F-B5EE-479EB7579988}"/>
              </a:ext>
            </a:extLst>
          </p:cNvPr>
          <p:cNvPicPr>
            <a:picLocks noChangeAspect="1"/>
          </p:cNvPicPr>
          <p:nvPr/>
        </p:nvPicPr>
        <p:blipFill>
          <a:blip r:embed="rId6"/>
          <a:stretch>
            <a:fillRect/>
          </a:stretch>
        </p:blipFill>
        <p:spPr>
          <a:xfrm>
            <a:off x="1768885" y="3762508"/>
            <a:ext cx="3211678" cy="2823093"/>
          </a:xfrm>
          <a:prstGeom prst="rect">
            <a:avLst/>
          </a:prstGeom>
        </p:spPr>
      </p:pic>
    </p:spTree>
    <p:extLst>
      <p:ext uri="{BB962C8B-B14F-4D97-AF65-F5344CB8AC3E}">
        <p14:creationId xmlns:p14="http://schemas.microsoft.com/office/powerpoint/2010/main" val="417508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43BD875-18F5-3643-867C-75EC2259C763}"/>
              </a:ext>
            </a:extLst>
          </p:cNvPr>
          <p:cNvGrpSpPr/>
          <p:nvPr/>
        </p:nvGrpSpPr>
        <p:grpSpPr>
          <a:xfrm>
            <a:off x="7276292" y="2548647"/>
            <a:ext cx="4683783" cy="4007795"/>
            <a:chOff x="7159562" y="2548647"/>
            <a:chExt cx="4683783" cy="4007795"/>
          </a:xfrm>
        </p:grpSpPr>
        <p:pic>
          <p:nvPicPr>
            <p:cNvPr id="3" name="Picture 2">
              <a:extLst>
                <a:ext uri="{FF2B5EF4-FFF2-40B4-BE49-F238E27FC236}">
                  <a16:creationId xmlns:a16="http://schemas.microsoft.com/office/drawing/2014/main" id="{01BA8B14-BE9E-A345-BA52-113F7FBD39A6}"/>
                </a:ext>
              </a:extLst>
            </p:cNvPr>
            <p:cNvPicPr>
              <a:picLocks noChangeAspect="1"/>
            </p:cNvPicPr>
            <p:nvPr/>
          </p:nvPicPr>
          <p:blipFill>
            <a:blip r:embed="rId2"/>
            <a:stretch>
              <a:fillRect/>
            </a:stretch>
          </p:blipFill>
          <p:spPr>
            <a:xfrm>
              <a:off x="7427941" y="3054485"/>
              <a:ext cx="4310101" cy="3501957"/>
            </a:xfrm>
            <a:prstGeom prst="rect">
              <a:avLst/>
            </a:prstGeom>
          </p:spPr>
        </p:pic>
        <p:sp>
          <p:nvSpPr>
            <p:cNvPr id="2" name="TextBox 1">
              <a:extLst>
                <a:ext uri="{FF2B5EF4-FFF2-40B4-BE49-F238E27FC236}">
                  <a16:creationId xmlns:a16="http://schemas.microsoft.com/office/drawing/2014/main" id="{06B39121-3418-A241-BA18-AE67FEDB0401}"/>
                </a:ext>
              </a:extLst>
            </p:cNvPr>
            <p:cNvSpPr txBox="1"/>
            <p:nvPr/>
          </p:nvSpPr>
          <p:spPr>
            <a:xfrm>
              <a:off x="7159562" y="2548647"/>
              <a:ext cx="4683783" cy="369332"/>
            </a:xfrm>
            <a:prstGeom prst="rect">
              <a:avLst/>
            </a:prstGeom>
            <a:noFill/>
          </p:spPr>
          <p:txBody>
            <a:bodyPr wrap="none" rtlCol="0">
              <a:spAutoFit/>
            </a:bodyPr>
            <a:lstStyle/>
            <a:p>
              <a:r>
                <a:rPr lang="en-US" dirty="0"/>
                <a:t>Tony Del </a:t>
              </a:r>
              <a:r>
                <a:rPr lang="en-US" dirty="0" err="1"/>
                <a:t>Genio’s</a:t>
              </a:r>
              <a:r>
                <a:rPr lang="en-US" dirty="0"/>
                <a:t> roast of Tom at ARM STM 2004</a:t>
              </a:r>
            </a:p>
          </p:txBody>
        </p:sp>
      </p:grpSp>
      <p:grpSp>
        <p:nvGrpSpPr>
          <p:cNvPr id="7" name="Group 6">
            <a:extLst>
              <a:ext uri="{FF2B5EF4-FFF2-40B4-BE49-F238E27FC236}">
                <a16:creationId xmlns:a16="http://schemas.microsoft.com/office/drawing/2014/main" id="{06207116-574E-884C-B4F7-833920E4C696}"/>
              </a:ext>
            </a:extLst>
          </p:cNvPr>
          <p:cNvGrpSpPr/>
          <p:nvPr/>
        </p:nvGrpSpPr>
        <p:grpSpPr>
          <a:xfrm>
            <a:off x="253897" y="2470823"/>
            <a:ext cx="5373782" cy="4280170"/>
            <a:chOff x="253897" y="2276273"/>
            <a:chExt cx="5373782" cy="4280170"/>
          </a:xfrm>
        </p:grpSpPr>
        <p:pic>
          <p:nvPicPr>
            <p:cNvPr id="5" name="Picture 4">
              <a:extLst>
                <a:ext uri="{FF2B5EF4-FFF2-40B4-BE49-F238E27FC236}">
                  <a16:creationId xmlns:a16="http://schemas.microsoft.com/office/drawing/2014/main" id="{3BE1DFC4-8385-3141-B90E-344B7E6C5E66}"/>
                </a:ext>
              </a:extLst>
            </p:cNvPr>
            <p:cNvPicPr>
              <a:picLocks noChangeAspect="1"/>
            </p:cNvPicPr>
            <p:nvPr/>
          </p:nvPicPr>
          <p:blipFill>
            <a:blip r:embed="rId3"/>
            <a:stretch>
              <a:fillRect/>
            </a:stretch>
          </p:blipFill>
          <p:spPr>
            <a:xfrm>
              <a:off x="253897" y="2276273"/>
              <a:ext cx="5373782" cy="4280170"/>
            </a:xfrm>
            <a:prstGeom prst="rect">
              <a:avLst/>
            </a:prstGeom>
          </p:spPr>
        </p:pic>
        <p:sp>
          <p:nvSpPr>
            <p:cNvPr id="4" name="TextBox 3">
              <a:extLst>
                <a:ext uri="{FF2B5EF4-FFF2-40B4-BE49-F238E27FC236}">
                  <a16:creationId xmlns:a16="http://schemas.microsoft.com/office/drawing/2014/main" id="{B69692F4-5CC1-334D-ACD8-BED642BA4CA5}"/>
                </a:ext>
              </a:extLst>
            </p:cNvPr>
            <p:cNvSpPr txBox="1"/>
            <p:nvPr/>
          </p:nvSpPr>
          <p:spPr>
            <a:xfrm>
              <a:off x="447472" y="6050604"/>
              <a:ext cx="652743" cy="369332"/>
            </a:xfrm>
            <a:prstGeom prst="rect">
              <a:avLst/>
            </a:prstGeom>
            <a:noFill/>
          </p:spPr>
          <p:txBody>
            <a:bodyPr wrap="none" rtlCol="0">
              <a:spAutoFit/>
            </a:bodyPr>
            <a:lstStyle/>
            <a:p>
              <a:r>
                <a:rPr lang="en-US" dirty="0">
                  <a:solidFill>
                    <a:schemeClr val="bg1"/>
                  </a:solidFill>
                </a:rPr>
                <a:t>2007</a:t>
              </a:r>
            </a:p>
          </p:txBody>
        </p:sp>
      </p:grpSp>
      <p:grpSp>
        <p:nvGrpSpPr>
          <p:cNvPr id="10" name="Group 9">
            <a:extLst>
              <a:ext uri="{FF2B5EF4-FFF2-40B4-BE49-F238E27FC236}">
                <a16:creationId xmlns:a16="http://schemas.microsoft.com/office/drawing/2014/main" id="{9FE910FC-C0A7-5844-8B38-C8C00DADA409}"/>
              </a:ext>
            </a:extLst>
          </p:cNvPr>
          <p:cNvGrpSpPr/>
          <p:nvPr/>
        </p:nvGrpSpPr>
        <p:grpSpPr>
          <a:xfrm>
            <a:off x="2529196" y="0"/>
            <a:ext cx="4761169" cy="3868450"/>
            <a:chOff x="2898842" y="0"/>
            <a:chExt cx="4761169" cy="3868450"/>
          </a:xfrm>
        </p:grpSpPr>
        <p:pic>
          <p:nvPicPr>
            <p:cNvPr id="8" name="Picture 7">
              <a:extLst>
                <a:ext uri="{FF2B5EF4-FFF2-40B4-BE49-F238E27FC236}">
                  <a16:creationId xmlns:a16="http://schemas.microsoft.com/office/drawing/2014/main" id="{B5BB14EF-39D7-804D-9A9B-3EEE928204D2}"/>
                </a:ext>
              </a:extLst>
            </p:cNvPr>
            <p:cNvPicPr>
              <a:picLocks noChangeAspect="1"/>
            </p:cNvPicPr>
            <p:nvPr/>
          </p:nvPicPr>
          <p:blipFill>
            <a:blip r:embed="rId4"/>
            <a:stretch>
              <a:fillRect/>
            </a:stretch>
          </p:blipFill>
          <p:spPr>
            <a:xfrm>
              <a:off x="2898842" y="0"/>
              <a:ext cx="4761169" cy="3868450"/>
            </a:xfrm>
            <a:prstGeom prst="rect">
              <a:avLst/>
            </a:prstGeom>
          </p:spPr>
        </p:pic>
        <p:sp>
          <p:nvSpPr>
            <p:cNvPr id="9" name="TextBox 8">
              <a:extLst>
                <a:ext uri="{FF2B5EF4-FFF2-40B4-BE49-F238E27FC236}">
                  <a16:creationId xmlns:a16="http://schemas.microsoft.com/office/drawing/2014/main" id="{F4A5A8F4-5D7F-F348-AE48-3E6C24A44744}"/>
                </a:ext>
              </a:extLst>
            </p:cNvPr>
            <p:cNvSpPr txBox="1"/>
            <p:nvPr/>
          </p:nvSpPr>
          <p:spPr>
            <a:xfrm>
              <a:off x="3081531" y="1809983"/>
              <a:ext cx="1575881" cy="923330"/>
            </a:xfrm>
            <a:prstGeom prst="rect">
              <a:avLst/>
            </a:prstGeom>
            <a:noFill/>
          </p:spPr>
          <p:txBody>
            <a:bodyPr wrap="square" rtlCol="0">
              <a:spAutoFit/>
            </a:bodyPr>
            <a:lstStyle/>
            <a:p>
              <a:r>
                <a:rPr lang="en-US" dirty="0">
                  <a:solidFill>
                    <a:schemeClr val="bg1"/>
                  </a:solidFill>
                </a:rPr>
                <a:t>“The AMF fell off a cliff!”</a:t>
              </a:r>
            </a:p>
            <a:p>
              <a:r>
                <a:rPr lang="en-US" dirty="0">
                  <a:solidFill>
                    <a:schemeClr val="bg1"/>
                  </a:solidFill>
                </a:rPr>
                <a:t>2005</a:t>
              </a:r>
            </a:p>
          </p:txBody>
        </p:sp>
      </p:grpSp>
      <p:grpSp>
        <p:nvGrpSpPr>
          <p:cNvPr id="13" name="Group 12">
            <a:extLst>
              <a:ext uri="{FF2B5EF4-FFF2-40B4-BE49-F238E27FC236}">
                <a16:creationId xmlns:a16="http://schemas.microsoft.com/office/drawing/2014/main" id="{E69BB662-EFC2-204A-B893-2A779E22324B}"/>
              </a:ext>
            </a:extLst>
          </p:cNvPr>
          <p:cNvGrpSpPr/>
          <p:nvPr/>
        </p:nvGrpSpPr>
        <p:grpSpPr>
          <a:xfrm>
            <a:off x="7159562" y="68253"/>
            <a:ext cx="4876800" cy="2412141"/>
            <a:chOff x="7159562" y="68253"/>
            <a:chExt cx="4876800" cy="2412141"/>
          </a:xfrm>
        </p:grpSpPr>
        <p:pic>
          <p:nvPicPr>
            <p:cNvPr id="11" name="Picture 10">
              <a:extLst>
                <a:ext uri="{FF2B5EF4-FFF2-40B4-BE49-F238E27FC236}">
                  <a16:creationId xmlns:a16="http://schemas.microsoft.com/office/drawing/2014/main" id="{FBB203D1-31A2-8C44-A791-91A9FD525B44}"/>
                </a:ext>
              </a:extLst>
            </p:cNvPr>
            <p:cNvPicPr>
              <a:picLocks noChangeAspect="1"/>
            </p:cNvPicPr>
            <p:nvPr/>
          </p:nvPicPr>
          <p:blipFill rotWithShape="1">
            <a:blip r:embed="rId5"/>
            <a:srcRect b="34051"/>
            <a:stretch/>
          </p:blipFill>
          <p:spPr>
            <a:xfrm>
              <a:off x="7159562" y="68253"/>
              <a:ext cx="4876800" cy="2412141"/>
            </a:xfrm>
            <a:prstGeom prst="rect">
              <a:avLst/>
            </a:prstGeom>
          </p:spPr>
        </p:pic>
        <p:sp>
          <p:nvSpPr>
            <p:cNvPr id="12" name="TextBox 11">
              <a:extLst>
                <a:ext uri="{FF2B5EF4-FFF2-40B4-BE49-F238E27FC236}">
                  <a16:creationId xmlns:a16="http://schemas.microsoft.com/office/drawing/2014/main" id="{FDBA723B-DB5F-DF48-B8A7-4DF067593A96}"/>
                </a:ext>
              </a:extLst>
            </p:cNvPr>
            <p:cNvSpPr txBox="1"/>
            <p:nvPr/>
          </p:nvSpPr>
          <p:spPr>
            <a:xfrm>
              <a:off x="7645940" y="197712"/>
              <a:ext cx="652743" cy="369332"/>
            </a:xfrm>
            <a:prstGeom prst="rect">
              <a:avLst/>
            </a:prstGeom>
            <a:noFill/>
          </p:spPr>
          <p:txBody>
            <a:bodyPr wrap="none" rtlCol="0">
              <a:spAutoFit/>
            </a:bodyPr>
            <a:lstStyle/>
            <a:p>
              <a:r>
                <a:rPr lang="en-US" dirty="0">
                  <a:solidFill>
                    <a:schemeClr val="bg1"/>
                  </a:solidFill>
                </a:rPr>
                <a:t>2011</a:t>
              </a:r>
            </a:p>
          </p:txBody>
        </p:sp>
      </p:grpSp>
    </p:spTree>
    <p:extLst>
      <p:ext uri="{BB962C8B-B14F-4D97-AF65-F5344CB8AC3E}">
        <p14:creationId xmlns:p14="http://schemas.microsoft.com/office/powerpoint/2010/main" val="293777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1320</Words>
  <Application>Microsoft Macintosh PowerPoint</Application>
  <PresentationFormat>Widescreen</PresentationFormat>
  <Paragraphs>137</Paragraphs>
  <Slides>29</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7" baseType="lpstr">
      <vt:lpstr>Arial</vt:lpstr>
      <vt:lpstr>Arial Black</vt:lpstr>
      <vt:lpstr>Calibri</vt:lpstr>
      <vt:lpstr>Calibri Light</vt:lpstr>
      <vt:lpstr>Mangal</vt:lpstr>
      <vt:lpstr>Office Theme</vt:lpstr>
      <vt:lpstr>STATISTICA Graph</vt:lpstr>
      <vt:lpstr>Photo Editor Photo</vt:lpstr>
      <vt:lpstr>Some Well-Wishes from Colleagues Unable to Attend</vt:lpstr>
      <vt:lpstr>Congratulations on your retirement! Best wishes for your new endeavors…Bob Ellingson</vt:lpstr>
      <vt:lpstr>Dear Tom,   I have always liked the discussions we had - about the weather, politics, and American or Dutch culture. We have met on several occasions, but for me the first and the last time stand out. The first time was in Germany at an EarthCare meeting (I don't think it was called EarthCare back then), and the last time was at the 40 years anniversary of Cabauw (and now I have forgotten to mention your visit to Delft with overflowing canals and sand bags to keep the houses dry). You appeared as a man of strong opinions, with a strong sense of purpose, but open to other views and options- I liked that. I have always appreciated your scientific achievements - and your humour: science is serious fun after all. I wish you all the best for your future,   Herman Russchenberg </vt:lpstr>
      <vt:lpstr>Dear Tom,   You are and have been a highly regarded scientist in the area of clouds and atmospheric radiation [to name just a few]. We have crossed paths in the USA, Australia and the Netherlands and we shared many interests and research topics. I think that you may look back on a splendid carrier and your research papers and results will be used and referred to in many years to come. I have used them myself many times in the past! I wish you all the best for the future and hope that when you reflect on your own work and carrier that you may loop upon it with the satisfaction and the gratitude that it deserves.   Reinout Boers</vt:lpstr>
      <vt:lpstr>PowerPoint Presentation</vt:lpstr>
      <vt:lpstr>PowerPoint Presentation</vt:lpstr>
      <vt:lpstr>PowerPoint Presentation</vt:lpstr>
      <vt:lpstr>PowerPoint Presentation</vt:lpstr>
      <vt:lpstr>PowerPoint Presentation</vt:lpstr>
      <vt:lpstr>PowerPoint Presentation</vt:lpstr>
      <vt:lpstr>Cool Science from the ARM Raman Lidars</vt:lpstr>
      <vt:lpstr>Water Vapor: A Critical Variable to Measure</vt:lpstr>
      <vt:lpstr>But the Early Days Were Rough</vt:lpstr>
      <vt:lpstr>Early RLID Science</vt:lpstr>
      <vt:lpstr>Early RLID Science</vt:lpstr>
      <vt:lpstr>Raman Lidar  A Versatile Remote Sensing Instrument for Water Vapor  and Cirrus Cloud Studies</vt:lpstr>
      <vt:lpstr>PowerPoint Presentation</vt:lpstr>
      <vt:lpstr>Raman Operations 1998 - 2002</vt:lpstr>
      <vt:lpstr>PowerPoint Presentation</vt:lpstr>
      <vt:lpstr>PowerPoint Presentation</vt:lpstr>
      <vt:lpstr>PowerPoint Presentation</vt:lpstr>
      <vt:lpstr>PowerPoint Presentation</vt:lpstr>
      <vt:lpstr>PowerPoint Presentation</vt:lpstr>
      <vt:lpstr>Uptime for the SGP Raman Lidar</vt:lpstr>
      <vt:lpstr>A New Application: Turbulent Mixing</vt:lpstr>
      <vt:lpstr>Turbulence: Long-term Datasets are Key</vt:lpstr>
      <vt:lpstr>Some Raw Ingredients to Improve BL Turb Parameteriz’s</vt:lpstr>
      <vt:lpstr>Work that is already underway…</vt:lpstr>
      <vt:lpstr>Even during a sunset, there is still so much promise and beauty!  I hope the next 30+ years are wonderful!  Thanks for everything, Tom!</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Turner</dc:creator>
  <cp:lastModifiedBy>Dave Turner</cp:lastModifiedBy>
  <cp:revision>54</cp:revision>
  <dcterms:created xsi:type="dcterms:W3CDTF">2018-06-05T15:48:14Z</dcterms:created>
  <dcterms:modified xsi:type="dcterms:W3CDTF">2018-07-13T05:47:15Z</dcterms:modified>
</cp:coreProperties>
</file>