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299" r:id="rId1"/>
  </p:sldMasterIdLst>
  <p:notesMasterIdLst>
    <p:notesMasterId r:id="rId25"/>
  </p:notesMasterIdLst>
  <p:sldIdLst>
    <p:sldId id="260" r:id="rId2"/>
    <p:sldId id="281" r:id="rId3"/>
    <p:sldId id="283" r:id="rId4"/>
    <p:sldId id="296" r:id="rId5"/>
    <p:sldId id="282" r:id="rId6"/>
    <p:sldId id="284" r:id="rId7"/>
    <p:sldId id="293" r:id="rId8"/>
    <p:sldId id="290" r:id="rId9"/>
    <p:sldId id="292" r:id="rId10"/>
    <p:sldId id="263" r:id="rId11"/>
    <p:sldId id="268" r:id="rId12"/>
    <p:sldId id="269" r:id="rId13"/>
    <p:sldId id="270" r:id="rId14"/>
    <p:sldId id="298" r:id="rId15"/>
    <p:sldId id="285" r:id="rId16"/>
    <p:sldId id="291" r:id="rId17"/>
    <p:sldId id="287" r:id="rId18"/>
    <p:sldId id="289" r:id="rId19"/>
    <p:sldId id="297" r:id="rId20"/>
    <p:sldId id="402" r:id="rId21"/>
    <p:sldId id="295" r:id="rId22"/>
    <p:sldId id="403" r:id="rId23"/>
    <p:sldId id="404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66" autoAdjust="0"/>
    <p:restoredTop sz="90160"/>
  </p:normalViewPr>
  <p:slideViewPr>
    <p:cSldViewPr>
      <p:cViewPr varScale="1">
        <p:scale>
          <a:sx n="128" d="100"/>
          <a:sy n="128" d="100"/>
        </p:scale>
        <p:origin x="23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4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jpeg"/><Relationship Id="rId4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AEBC71-B64D-6344-98F7-4148F92A3886}" type="doc">
      <dgm:prSet loTypeId="urn:microsoft.com/office/officeart/2005/8/layout/cycle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6B8423-9ED2-8048-9288-75074D378AB7}">
      <dgm:prSet phldrT="[Text]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n-US" dirty="0"/>
            <a:t> </a:t>
          </a:r>
        </a:p>
      </dgm:t>
    </dgm:pt>
    <dgm:pt modelId="{D40164CA-C7CB-B44E-87C6-BC204C77B44A}" type="parTrans" cxnId="{F6FEE594-E6F0-1140-971B-36711945651C}">
      <dgm:prSet/>
      <dgm:spPr/>
      <dgm:t>
        <a:bodyPr/>
        <a:lstStyle/>
        <a:p>
          <a:endParaRPr lang="en-US"/>
        </a:p>
      </dgm:t>
    </dgm:pt>
    <dgm:pt modelId="{10986398-85AD-AF48-B387-B0CAA3C6251E}" type="sibTrans" cxnId="{F6FEE594-E6F0-1140-971B-36711945651C}">
      <dgm:prSet/>
      <dgm:spPr>
        <a:solidFill>
          <a:srgbClr val="BDBBBB"/>
        </a:solidFill>
      </dgm:spPr>
      <dgm:t>
        <a:bodyPr/>
        <a:lstStyle/>
        <a:p>
          <a:endParaRPr lang="en-US"/>
        </a:p>
      </dgm:t>
    </dgm:pt>
    <dgm:pt modelId="{BA68F76A-2145-E949-B0A5-3D97C7A14609}">
      <dgm:prSet phldrT="[Text]"/>
      <dgm:spPr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n-US" dirty="0"/>
            <a:t> </a:t>
          </a:r>
        </a:p>
      </dgm:t>
    </dgm:pt>
    <dgm:pt modelId="{85FBBB0F-F2FF-8D42-9883-3F5AD677C1F8}" type="parTrans" cxnId="{AA4DE835-B9EF-1442-940C-B45DC4029BAE}">
      <dgm:prSet/>
      <dgm:spPr/>
      <dgm:t>
        <a:bodyPr/>
        <a:lstStyle/>
        <a:p>
          <a:endParaRPr lang="en-US"/>
        </a:p>
      </dgm:t>
    </dgm:pt>
    <dgm:pt modelId="{7D2B4A01-0F57-774E-B772-401C3D879EB2}" type="sibTrans" cxnId="{AA4DE835-B9EF-1442-940C-B45DC4029BAE}">
      <dgm:prSet/>
      <dgm:spPr/>
      <dgm:t>
        <a:bodyPr/>
        <a:lstStyle/>
        <a:p>
          <a:endParaRPr lang="en-US"/>
        </a:p>
      </dgm:t>
    </dgm:pt>
    <dgm:pt modelId="{961C816B-E40A-9745-815C-C6E8E8BE14AF}">
      <dgm:prSet phldrT="[Text]"/>
      <dgm:spPr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n-US" dirty="0"/>
            <a:t> </a:t>
          </a:r>
        </a:p>
      </dgm:t>
    </dgm:pt>
    <dgm:pt modelId="{5634901E-F395-9845-88B4-819BA15547D5}" type="parTrans" cxnId="{C5BABA60-CC48-B54D-9BBD-683638ACC071}">
      <dgm:prSet/>
      <dgm:spPr/>
      <dgm:t>
        <a:bodyPr/>
        <a:lstStyle/>
        <a:p>
          <a:endParaRPr lang="en-US"/>
        </a:p>
      </dgm:t>
    </dgm:pt>
    <dgm:pt modelId="{1BE8BD1F-3149-A647-BC84-8E7F93162185}" type="sibTrans" cxnId="{C5BABA60-CC48-B54D-9BBD-683638ACC071}">
      <dgm:prSet/>
      <dgm:spPr/>
      <dgm:t>
        <a:bodyPr/>
        <a:lstStyle/>
        <a:p>
          <a:endParaRPr lang="en-US"/>
        </a:p>
      </dgm:t>
    </dgm:pt>
    <dgm:pt modelId="{0F97CEFC-047E-D84A-9D11-1D5525AD10BF}">
      <dgm:prSet phldrT="[Text]"/>
      <dgm:spPr>
        <a:blipFill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n-US" dirty="0"/>
            <a:t> </a:t>
          </a:r>
        </a:p>
      </dgm:t>
    </dgm:pt>
    <dgm:pt modelId="{961D0B43-704A-9B41-B46A-799B6E0685AE}" type="parTrans" cxnId="{B30F41F4-5ECD-4140-B845-6CC7DFE3B5B1}">
      <dgm:prSet/>
      <dgm:spPr/>
      <dgm:t>
        <a:bodyPr/>
        <a:lstStyle/>
        <a:p>
          <a:endParaRPr lang="en-US"/>
        </a:p>
      </dgm:t>
    </dgm:pt>
    <dgm:pt modelId="{3D94FE49-4A4E-C046-B3F7-BBE1F421E954}" type="sibTrans" cxnId="{B30F41F4-5ECD-4140-B845-6CC7DFE3B5B1}">
      <dgm:prSet/>
      <dgm:spPr/>
      <dgm:t>
        <a:bodyPr/>
        <a:lstStyle/>
        <a:p>
          <a:endParaRPr lang="en-US"/>
        </a:p>
      </dgm:t>
    </dgm:pt>
    <dgm:pt modelId="{B2384EBF-89CD-F245-BBAB-5ABEBEF768E6}">
      <dgm:prSet phldrT="[Text]"/>
      <dgm:spPr/>
      <dgm:t>
        <a:bodyPr/>
        <a:lstStyle/>
        <a:p>
          <a:r>
            <a:rPr lang="en-US" dirty="0"/>
            <a:t>Image with several scientists collaborating on a problem (e.g. at a meeting)</a:t>
          </a:r>
        </a:p>
      </dgm:t>
    </dgm:pt>
    <dgm:pt modelId="{D9250606-590B-FC4A-968D-90033ABBBC0D}" type="sibTrans" cxnId="{8B67C406-C9D6-AF45-A983-881E47E2C093}">
      <dgm:prSet/>
      <dgm:spPr/>
      <dgm:t>
        <a:bodyPr/>
        <a:lstStyle/>
        <a:p>
          <a:endParaRPr lang="en-US"/>
        </a:p>
      </dgm:t>
    </dgm:pt>
    <dgm:pt modelId="{57C931A5-5EBE-5047-BF48-79C3FE7D1B7D}" type="parTrans" cxnId="{8B67C406-C9D6-AF45-A983-881E47E2C093}">
      <dgm:prSet/>
      <dgm:spPr/>
      <dgm:t>
        <a:bodyPr/>
        <a:lstStyle/>
        <a:p>
          <a:endParaRPr lang="en-US"/>
        </a:p>
      </dgm:t>
    </dgm:pt>
    <dgm:pt modelId="{3077C36D-8BCC-5741-8EB3-24DB9D4ED331}" type="pres">
      <dgm:prSet presAssocID="{50AEBC71-B64D-6344-98F7-4148F92A3886}" presName="Name0" presStyleCnt="0">
        <dgm:presLayoutVars>
          <dgm:dir/>
          <dgm:resizeHandles val="exact"/>
        </dgm:presLayoutVars>
      </dgm:prSet>
      <dgm:spPr/>
    </dgm:pt>
    <dgm:pt modelId="{51412A67-81F7-C042-A69C-89D92ABE4DF0}" type="pres">
      <dgm:prSet presAssocID="{50AEBC71-B64D-6344-98F7-4148F92A3886}" presName="cycle" presStyleCnt="0"/>
      <dgm:spPr/>
    </dgm:pt>
    <dgm:pt modelId="{EE0BA20D-BE7F-BD4D-8063-DB2962535EDC}" type="pres">
      <dgm:prSet presAssocID="{F56B8423-9ED2-8048-9288-75074D378AB7}" presName="nodeFirstNode" presStyleLbl="node1" presStyleIdx="0" presStyleCnt="5" custScaleX="104470" custScaleY="142479">
        <dgm:presLayoutVars>
          <dgm:bulletEnabled val="1"/>
        </dgm:presLayoutVars>
      </dgm:prSet>
      <dgm:spPr/>
    </dgm:pt>
    <dgm:pt modelId="{44D6EFB8-F4BE-3D42-97CA-01A11D6B5763}" type="pres">
      <dgm:prSet presAssocID="{10986398-85AD-AF48-B387-B0CAA3C6251E}" presName="sibTransFirstNode" presStyleLbl="bgShp" presStyleIdx="0" presStyleCnt="1"/>
      <dgm:spPr/>
    </dgm:pt>
    <dgm:pt modelId="{70619E80-9A36-3E47-84CE-42602B08438D}" type="pres">
      <dgm:prSet presAssocID="{BA68F76A-2145-E949-B0A5-3D97C7A14609}" presName="nodeFollowingNodes" presStyleLbl="node1" presStyleIdx="1" presStyleCnt="5" custScaleX="112959" custScaleY="147726" custRadScaleRad="96663" custRadScaleInc="12837">
        <dgm:presLayoutVars>
          <dgm:bulletEnabled val="1"/>
        </dgm:presLayoutVars>
      </dgm:prSet>
      <dgm:spPr/>
    </dgm:pt>
    <dgm:pt modelId="{A783EE1C-F8FF-CE4E-AEFC-EF07DE95F1A4}" type="pres">
      <dgm:prSet presAssocID="{961C816B-E40A-9745-815C-C6E8E8BE14AF}" presName="nodeFollowingNodes" presStyleLbl="node1" presStyleIdx="2" presStyleCnt="5" custScaleX="119735" custScaleY="135936" custRadScaleRad="108300" custRadScaleInc="-9447">
        <dgm:presLayoutVars>
          <dgm:bulletEnabled val="1"/>
        </dgm:presLayoutVars>
      </dgm:prSet>
      <dgm:spPr/>
    </dgm:pt>
    <dgm:pt modelId="{28E0D6BF-3B91-414A-9629-2233B2F4A0D9}" type="pres">
      <dgm:prSet presAssocID="{0F97CEFC-047E-D84A-9D11-1D5525AD10BF}" presName="nodeFollowingNodes" presStyleLbl="node1" presStyleIdx="3" presStyleCnt="5" custScaleX="94263" custScaleY="139207" custRadScaleRad="111279" custRadScaleInc="12272">
        <dgm:presLayoutVars>
          <dgm:bulletEnabled val="1"/>
        </dgm:presLayoutVars>
      </dgm:prSet>
      <dgm:spPr/>
    </dgm:pt>
    <dgm:pt modelId="{9A04615C-C1B0-A946-B70C-BB271822C33B}" type="pres">
      <dgm:prSet presAssocID="{B2384EBF-89CD-F245-BBAB-5ABEBEF768E6}" presName="nodeFollowingNodes" presStyleLbl="node1" presStyleIdx="4" presStyleCnt="5" custScaleX="109586" custScaleY="147726" custRadScaleRad="103619" custRadScaleInc="-13626">
        <dgm:presLayoutVars>
          <dgm:bulletEnabled val="1"/>
        </dgm:presLayoutVars>
      </dgm:prSet>
      <dgm:spPr/>
    </dgm:pt>
  </dgm:ptLst>
  <dgm:cxnLst>
    <dgm:cxn modelId="{8B67C406-C9D6-AF45-A983-881E47E2C093}" srcId="{50AEBC71-B64D-6344-98F7-4148F92A3886}" destId="{B2384EBF-89CD-F245-BBAB-5ABEBEF768E6}" srcOrd="4" destOrd="0" parTransId="{57C931A5-5EBE-5047-BF48-79C3FE7D1B7D}" sibTransId="{D9250606-590B-FC4A-968D-90033ABBBC0D}"/>
    <dgm:cxn modelId="{6B927508-1C9E-984C-BC34-95E8EC42157A}" type="presOf" srcId="{0F97CEFC-047E-D84A-9D11-1D5525AD10BF}" destId="{28E0D6BF-3B91-414A-9629-2233B2F4A0D9}" srcOrd="0" destOrd="0" presId="urn:microsoft.com/office/officeart/2005/8/layout/cycle3"/>
    <dgm:cxn modelId="{AA4DE835-B9EF-1442-940C-B45DC4029BAE}" srcId="{50AEBC71-B64D-6344-98F7-4148F92A3886}" destId="{BA68F76A-2145-E949-B0A5-3D97C7A14609}" srcOrd="1" destOrd="0" parTransId="{85FBBB0F-F2FF-8D42-9883-3F5AD677C1F8}" sibTransId="{7D2B4A01-0F57-774E-B772-401C3D879EB2}"/>
    <dgm:cxn modelId="{8A46DA38-5211-5440-B78F-DB4A45A87F8A}" type="presOf" srcId="{10986398-85AD-AF48-B387-B0CAA3C6251E}" destId="{44D6EFB8-F4BE-3D42-97CA-01A11D6B5763}" srcOrd="0" destOrd="0" presId="urn:microsoft.com/office/officeart/2005/8/layout/cycle3"/>
    <dgm:cxn modelId="{C5BABA60-CC48-B54D-9BBD-683638ACC071}" srcId="{50AEBC71-B64D-6344-98F7-4148F92A3886}" destId="{961C816B-E40A-9745-815C-C6E8E8BE14AF}" srcOrd="2" destOrd="0" parTransId="{5634901E-F395-9845-88B4-819BA15547D5}" sibTransId="{1BE8BD1F-3149-A647-BC84-8E7F93162185}"/>
    <dgm:cxn modelId="{19D8306D-1FD3-1C4B-B03E-49F436A83833}" type="presOf" srcId="{961C816B-E40A-9745-815C-C6E8E8BE14AF}" destId="{A783EE1C-F8FF-CE4E-AEFC-EF07DE95F1A4}" srcOrd="0" destOrd="0" presId="urn:microsoft.com/office/officeart/2005/8/layout/cycle3"/>
    <dgm:cxn modelId="{C559746E-3239-8547-9A1E-3048254F2A4D}" type="presOf" srcId="{F56B8423-9ED2-8048-9288-75074D378AB7}" destId="{EE0BA20D-BE7F-BD4D-8063-DB2962535EDC}" srcOrd="0" destOrd="0" presId="urn:microsoft.com/office/officeart/2005/8/layout/cycle3"/>
    <dgm:cxn modelId="{74B1EE6E-14A9-FE46-AC27-C286584F16CD}" type="presOf" srcId="{BA68F76A-2145-E949-B0A5-3D97C7A14609}" destId="{70619E80-9A36-3E47-84CE-42602B08438D}" srcOrd="0" destOrd="0" presId="urn:microsoft.com/office/officeart/2005/8/layout/cycle3"/>
    <dgm:cxn modelId="{F6FEE594-E6F0-1140-971B-36711945651C}" srcId="{50AEBC71-B64D-6344-98F7-4148F92A3886}" destId="{F56B8423-9ED2-8048-9288-75074D378AB7}" srcOrd="0" destOrd="0" parTransId="{D40164CA-C7CB-B44E-87C6-BC204C77B44A}" sibTransId="{10986398-85AD-AF48-B387-B0CAA3C6251E}"/>
    <dgm:cxn modelId="{D95742B0-B5E1-D64B-92A8-88FD83C7C5C1}" type="presOf" srcId="{B2384EBF-89CD-F245-BBAB-5ABEBEF768E6}" destId="{9A04615C-C1B0-A946-B70C-BB271822C33B}" srcOrd="0" destOrd="0" presId="urn:microsoft.com/office/officeart/2005/8/layout/cycle3"/>
    <dgm:cxn modelId="{32FD85DF-50F2-2143-8A43-EFF80971A47E}" type="presOf" srcId="{50AEBC71-B64D-6344-98F7-4148F92A3886}" destId="{3077C36D-8BCC-5741-8EB3-24DB9D4ED331}" srcOrd="0" destOrd="0" presId="urn:microsoft.com/office/officeart/2005/8/layout/cycle3"/>
    <dgm:cxn modelId="{B30F41F4-5ECD-4140-B845-6CC7DFE3B5B1}" srcId="{50AEBC71-B64D-6344-98F7-4148F92A3886}" destId="{0F97CEFC-047E-D84A-9D11-1D5525AD10BF}" srcOrd="3" destOrd="0" parTransId="{961D0B43-704A-9B41-B46A-799B6E0685AE}" sibTransId="{3D94FE49-4A4E-C046-B3F7-BBE1F421E954}"/>
    <dgm:cxn modelId="{335B6E17-EDA3-A244-8C8E-F9E944585D26}" type="presParOf" srcId="{3077C36D-8BCC-5741-8EB3-24DB9D4ED331}" destId="{51412A67-81F7-C042-A69C-89D92ABE4DF0}" srcOrd="0" destOrd="0" presId="urn:microsoft.com/office/officeart/2005/8/layout/cycle3"/>
    <dgm:cxn modelId="{F074CFAD-3D74-D448-85EF-E59D258669B2}" type="presParOf" srcId="{51412A67-81F7-C042-A69C-89D92ABE4DF0}" destId="{EE0BA20D-BE7F-BD4D-8063-DB2962535EDC}" srcOrd="0" destOrd="0" presId="urn:microsoft.com/office/officeart/2005/8/layout/cycle3"/>
    <dgm:cxn modelId="{FC046CC8-0C5F-834D-BA8B-C72AEF98158E}" type="presParOf" srcId="{51412A67-81F7-C042-A69C-89D92ABE4DF0}" destId="{44D6EFB8-F4BE-3D42-97CA-01A11D6B5763}" srcOrd="1" destOrd="0" presId="urn:microsoft.com/office/officeart/2005/8/layout/cycle3"/>
    <dgm:cxn modelId="{0F131FD2-BE7F-674B-BE13-43771C05DC77}" type="presParOf" srcId="{51412A67-81F7-C042-A69C-89D92ABE4DF0}" destId="{70619E80-9A36-3E47-84CE-42602B08438D}" srcOrd="2" destOrd="0" presId="urn:microsoft.com/office/officeart/2005/8/layout/cycle3"/>
    <dgm:cxn modelId="{B422ECF0-E84F-4841-914C-D14AD7C93B6F}" type="presParOf" srcId="{51412A67-81F7-C042-A69C-89D92ABE4DF0}" destId="{A783EE1C-F8FF-CE4E-AEFC-EF07DE95F1A4}" srcOrd="3" destOrd="0" presId="urn:microsoft.com/office/officeart/2005/8/layout/cycle3"/>
    <dgm:cxn modelId="{4E49C897-4DC7-E945-8470-FBF6F5AF1DE6}" type="presParOf" srcId="{51412A67-81F7-C042-A69C-89D92ABE4DF0}" destId="{28E0D6BF-3B91-414A-9629-2233B2F4A0D9}" srcOrd="4" destOrd="0" presId="urn:microsoft.com/office/officeart/2005/8/layout/cycle3"/>
    <dgm:cxn modelId="{94113E02-DA1E-FB45-8102-26E782BBBB8F}" type="presParOf" srcId="{51412A67-81F7-C042-A69C-89D92ABE4DF0}" destId="{9A04615C-C1B0-A946-B70C-BB271822C33B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D6EFB8-F4BE-3D42-97CA-01A11D6B5763}">
      <dsp:nvSpPr>
        <dsp:cNvPr id="0" name=""/>
        <dsp:cNvSpPr/>
      </dsp:nvSpPr>
      <dsp:spPr>
        <a:xfrm>
          <a:off x="743708" y="-28514"/>
          <a:ext cx="3062650" cy="3062650"/>
        </a:xfrm>
        <a:prstGeom prst="circularArrow">
          <a:avLst>
            <a:gd name="adj1" fmla="val 5544"/>
            <a:gd name="adj2" fmla="val 330680"/>
            <a:gd name="adj3" fmla="val 13778796"/>
            <a:gd name="adj4" fmla="val 17384217"/>
            <a:gd name="adj5" fmla="val 5757"/>
          </a:avLst>
        </a:prstGeom>
        <a:solidFill>
          <a:srgbClr val="BDBBBB"/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E0BA20D-BE7F-BD4D-8063-DB2962535EDC}">
      <dsp:nvSpPr>
        <dsp:cNvPr id="0" name=""/>
        <dsp:cNvSpPr/>
      </dsp:nvSpPr>
      <dsp:spPr>
        <a:xfrm>
          <a:off x="1558858" y="-139684"/>
          <a:ext cx="1432350" cy="976739"/>
        </a:xfrm>
        <a:prstGeom prst="roundRect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 </a:t>
          </a:r>
        </a:p>
      </dsp:txBody>
      <dsp:txXfrm>
        <a:off x="1606538" y="-92004"/>
        <a:ext cx="1336990" cy="881379"/>
      </dsp:txXfrm>
    </dsp:sp>
    <dsp:sp modelId="{70619E80-9A36-3E47-84CE-42602B08438D}">
      <dsp:nvSpPr>
        <dsp:cNvPr id="0" name=""/>
        <dsp:cNvSpPr/>
      </dsp:nvSpPr>
      <dsp:spPr>
        <a:xfrm>
          <a:off x="2742780" y="922683"/>
          <a:ext cx="1548740" cy="1012709"/>
        </a:xfrm>
        <a:prstGeom prst="roundRect">
          <a:avLst/>
        </a:prstGeom>
        <a:blipFill rotWithShape="0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 </a:t>
          </a:r>
        </a:p>
      </dsp:txBody>
      <dsp:txXfrm>
        <a:off x="2792216" y="972119"/>
        <a:ext cx="1449868" cy="913837"/>
      </dsp:txXfrm>
    </dsp:sp>
    <dsp:sp modelId="{A783EE1C-F8FF-CE4E-AEFC-EF07DE95F1A4}">
      <dsp:nvSpPr>
        <dsp:cNvPr id="0" name=""/>
        <dsp:cNvSpPr/>
      </dsp:nvSpPr>
      <dsp:spPr>
        <a:xfrm>
          <a:off x="2394551" y="2245370"/>
          <a:ext cx="1641643" cy="931884"/>
        </a:xfrm>
        <a:prstGeom prst="roundRect">
          <a:avLst/>
        </a:prstGeom>
        <a:blipFill rotWithShape="0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 </a:t>
          </a:r>
        </a:p>
      </dsp:txBody>
      <dsp:txXfrm>
        <a:off x="2440042" y="2290861"/>
        <a:ext cx="1550661" cy="840902"/>
      </dsp:txXfrm>
    </dsp:sp>
    <dsp:sp modelId="{28E0D6BF-3B91-414A-9629-2233B2F4A0D9}">
      <dsp:nvSpPr>
        <dsp:cNvPr id="0" name=""/>
        <dsp:cNvSpPr/>
      </dsp:nvSpPr>
      <dsp:spPr>
        <a:xfrm>
          <a:off x="630936" y="2234168"/>
          <a:ext cx="1292406" cy="954308"/>
        </a:xfrm>
        <a:prstGeom prst="roundRect">
          <a:avLst/>
        </a:prstGeom>
        <a:blipFill rotWithShape="0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 </a:t>
          </a:r>
        </a:p>
      </dsp:txBody>
      <dsp:txXfrm>
        <a:off x="677521" y="2280753"/>
        <a:ext cx="1199236" cy="861138"/>
      </dsp:txXfrm>
    </dsp:sp>
    <dsp:sp modelId="{9A04615C-C1B0-A946-B70C-BB271822C33B}">
      <dsp:nvSpPr>
        <dsp:cNvPr id="0" name=""/>
        <dsp:cNvSpPr/>
      </dsp:nvSpPr>
      <dsp:spPr>
        <a:xfrm>
          <a:off x="190332" y="917452"/>
          <a:ext cx="1502494" cy="101270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Image with several scientists collaborating on a problem (e.g. at a meeting)</a:t>
          </a:r>
        </a:p>
      </dsp:txBody>
      <dsp:txXfrm>
        <a:off x="239768" y="966888"/>
        <a:ext cx="1403622" cy="9138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FE104-E6D1-6840-B801-8DF2A25031D6}" type="datetimeFigureOut">
              <a:rPr lang="en-US" smtClean="0"/>
              <a:t>7/14/18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5E3633-1F94-3149-8D90-35B99D237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09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Observed strong westerly wind burst preceding the ENSO event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E3633-1F94-3149-8D90-35B99D2376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34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200" dirty="0">
                <a:solidFill>
                  <a:schemeClr val="accent1">
                    <a:lumMod val="50000"/>
                  </a:schemeClr>
                </a:solidFill>
              </a:rPr>
              <a:t>The PARSL radar was built by Kevin Widener. Other members of the PARSL team included: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1200" dirty="0">
                <a:solidFill>
                  <a:schemeClr val="accent1">
                    <a:lumMod val="50000"/>
                  </a:schemeClr>
                </a:solidFill>
              </a:rPr>
              <a:t>Connor Flynn, Chuck Long, Roger Marchand, Dave Turner, and others from PNNL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E3633-1F94-3149-8D90-35B99D2376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23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Following the Ackerman “Heating rates from tropical anvils” paper – unpublished. Suppressed period.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5E3633-1F94-3149-8D90-35B99D2376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8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Title-R1d.png">
            <a:extLst>
              <a:ext uri="{FF2B5EF4-FFF2-40B4-BE49-F238E27FC236}">
                <a16:creationId xmlns:a16="http://schemas.microsoft.com/office/drawing/2014/main" id="{8813AC43-911B-0F4D-91D4-08D0BF0F1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/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E0EC4A9-5C8E-8F4A-8F46-69C4A067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94D3C1-A1C8-8948-9CDD-E31AB01E1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64DA05-58DA-EA49-987A-1B4DD535D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97D84-8450-4640-B1A6-34F7E33248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1618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>
            <a:extLst>
              <a:ext uri="{FF2B5EF4-FFF2-40B4-BE49-F238E27FC236}">
                <a16:creationId xmlns:a16="http://schemas.microsoft.com/office/drawing/2014/main" id="{711325D4-FA0C-1F45-8753-54386DACC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68A4D82D-06C1-0C49-88C3-BCF41931F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FFED9411-477A-984E-9CF9-01216A4E4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AB9FAEF-93C8-AA46-891E-BDE397C2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87121-4E9C-8543-AFB3-7715E5EA0E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6291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>
            <a:extLst>
              <a:ext uri="{FF2B5EF4-FFF2-40B4-BE49-F238E27FC236}">
                <a16:creationId xmlns:a16="http://schemas.microsoft.com/office/drawing/2014/main" id="{1E94A04F-65B3-D448-AF9E-AA06EE0E8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D0FAA08-F4B6-2048-A667-07696BDE9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5635BBF-2720-AF48-A6C2-EE206E26F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89CFFB5-3893-054D-A17B-C6321FFD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44EF7-D8A7-624B-9D8B-171BF8D9F4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095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>
            <a:extLst>
              <a:ext uri="{FF2B5EF4-FFF2-40B4-BE49-F238E27FC236}">
                <a16:creationId xmlns:a16="http://schemas.microsoft.com/office/drawing/2014/main" id="{1F3CBD3D-BF96-AB44-A5A2-B64AA3F33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3D49AE-9D39-4F45-8E3B-EAE34815E943}"/>
              </a:ext>
            </a:extLst>
          </p:cNvPr>
          <p:cNvSpPr txBox="1"/>
          <p:nvPr/>
        </p:nvSpPr>
        <p:spPr>
          <a:xfrm>
            <a:off x="738188" y="887413"/>
            <a:ext cx="5461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26DAFC-365E-FA44-851F-F64A4EDAA544}"/>
              </a:ext>
            </a:extLst>
          </p:cNvPr>
          <p:cNvSpPr txBox="1"/>
          <p:nvPr/>
        </p:nvSpPr>
        <p:spPr>
          <a:xfrm>
            <a:off x="7850188" y="3119438"/>
            <a:ext cx="554037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B9758F25-4D26-D54A-B366-1FA0704AE0E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2592D1B5-7A0E-1946-8B3B-39EFA05182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647FCCBF-759D-6649-AEFB-DC64D3E8EA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A5AA1-07F4-9744-B909-095E0A7EBD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180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>
            <a:extLst>
              <a:ext uri="{FF2B5EF4-FFF2-40B4-BE49-F238E27FC236}">
                <a16:creationId xmlns:a16="http://schemas.microsoft.com/office/drawing/2014/main" id="{DB455D65-79F5-2149-B3CF-F18E2D34C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FF5D272-B8CE-3D46-A923-2196C7F38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E4A7B76-F725-6346-9ABC-0EC160B23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DEAF67F-6C07-BE47-88D0-4558841F7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B7DF3-D0E3-F947-8FAA-E2C8DC4DEC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454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7" descr="Droplets-SD-Content-R1d.png">
            <a:extLst>
              <a:ext uri="{FF2B5EF4-FFF2-40B4-BE49-F238E27FC236}">
                <a16:creationId xmlns:a16="http://schemas.microsoft.com/office/drawing/2014/main" id="{2BEFF32A-D5E5-BA44-8814-DBC1BC8D3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CA71D50C-AF9F-F64C-B5FF-A884B2AB0FE8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6D6FFF76-E909-5E44-9815-3095E3B8249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5E581F7C-0D4E-9E4F-8FE1-E638FB61F608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5552D-5B86-2341-819A-8C5AACAED0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000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Droplets-SD-Content-R1d.png">
            <a:extLst>
              <a:ext uri="{FF2B5EF4-FFF2-40B4-BE49-F238E27FC236}">
                <a16:creationId xmlns:a16="http://schemas.microsoft.com/office/drawing/2014/main" id="{DF8F38A8-25B0-934F-9342-5CCFC39C2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A1632418-2144-3A45-AF7B-999EB4575827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3F3A359-308C-1F43-98E9-3A3B697E0422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116CD56A-CE5C-1841-8A3C-6FDF834BE11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77DCC-05B1-D74E-B752-9DFBA9A5E5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3580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>
            <a:extLst>
              <a:ext uri="{FF2B5EF4-FFF2-40B4-BE49-F238E27FC236}">
                <a16:creationId xmlns:a16="http://schemas.microsoft.com/office/drawing/2014/main" id="{22ABA514-91C5-DB43-9A9A-F0278762A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08A20A-F524-5F45-8EFA-474D43473FC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AA2DE1-8804-FE45-80B4-3EC7EC2993B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9F793F-EF90-6A46-92B2-FDB9645BC5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49C5F-F773-0945-AECA-6715D732EE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749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>
            <a:extLst>
              <a:ext uri="{FF2B5EF4-FFF2-40B4-BE49-F238E27FC236}">
                <a16:creationId xmlns:a16="http://schemas.microsoft.com/office/drawing/2014/main" id="{9EACB037-DD77-254C-8D83-A42376253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CFFFA2B-8184-D447-A2F9-C314B6C4360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6D6136-4915-3A4A-95E5-E57A8610C72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02C10E-82C8-6348-9F5F-1F7CAC6BF6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EF3B4-9A8F-4B42-A393-1F9F502426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938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>
            <a:extLst>
              <a:ext uri="{FF2B5EF4-FFF2-40B4-BE49-F238E27FC236}">
                <a16:creationId xmlns:a16="http://schemas.microsoft.com/office/drawing/2014/main" id="{3589DB67-415C-204A-8B2C-0C622221B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4C0C739-0888-0C4F-A663-9C73381B8B6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97983D-0CE1-B147-B9BF-E18A67CA9A4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9C0979C-641E-C949-8BC5-573BBD3DF8B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F0541-5824-0048-BF7B-84667F2097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701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Droplets-SD-Content-R1d.png">
            <a:extLst>
              <a:ext uri="{FF2B5EF4-FFF2-40B4-BE49-F238E27FC236}">
                <a16:creationId xmlns:a16="http://schemas.microsoft.com/office/drawing/2014/main" id="{6ED266B2-7956-7D49-9976-BFBA340AC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3AA57F8-DD58-6148-9486-352384546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7B7BD5-D076-ED42-964F-4217FB15F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7421DA4-6559-6B43-98EE-0B3A34C9E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D6FF8-4695-2E43-814E-A8CCD9CC61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891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>
            <a:extLst>
              <a:ext uri="{FF2B5EF4-FFF2-40B4-BE49-F238E27FC236}">
                <a16:creationId xmlns:a16="http://schemas.microsoft.com/office/drawing/2014/main" id="{1F4C1853-61FD-8F4A-8CF3-028D2CFB1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17B1CAC-1B5A-7140-A5E4-72FCA55213D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38A56811-DEE6-9E4E-8D08-C167D6E2A90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79D85FB-50DC-4D40-8EC8-D494D5BF10E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2DCDF-CA6F-DB44-A06E-E5F7BF6BFB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192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Droplets-SD-Content-R1d.png">
            <a:extLst>
              <a:ext uri="{FF2B5EF4-FFF2-40B4-BE49-F238E27FC236}">
                <a16:creationId xmlns:a16="http://schemas.microsoft.com/office/drawing/2014/main" id="{859377CE-F232-0E4E-9D91-2B439FC61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71A2F167-5C4F-2044-908F-7E7B9A46C15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6C5A5948-6157-444B-B637-15D2CE3794D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DF495231-ADA7-7E43-AA6F-B867F7E791B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7F8CE2-6570-884A-A102-090D4F41AB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333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Droplets-SD-Content-R1d.png">
            <a:extLst>
              <a:ext uri="{FF2B5EF4-FFF2-40B4-BE49-F238E27FC236}">
                <a16:creationId xmlns:a16="http://schemas.microsoft.com/office/drawing/2014/main" id="{CEA1981E-BE3A-EA46-9103-E0F45D4E4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D7C7C843-9939-9C4D-B3BC-574C40980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AA355B4-888F-574F-A87E-B344362A9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BEAF2EC-D6B1-DE48-B7C3-4F22D874A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5002B-54AC-5F4F-A13C-96CB6F1EC4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243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Droplets-SD-Content-R1d.png">
            <a:extLst>
              <a:ext uri="{FF2B5EF4-FFF2-40B4-BE49-F238E27FC236}">
                <a16:creationId xmlns:a16="http://schemas.microsoft.com/office/drawing/2014/main" id="{580A1E2D-3AE2-634A-A522-5F9647FB6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0824A77C-C24C-A641-BA6F-B6D770CC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563D5D8-1070-8340-99BD-1D4F106A4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6087255-5A3D-CD41-9983-C8982BDF0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A3AAF-64D4-5248-B424-30E199486C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0367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>
            <a:extLst>
              <a:ext uri="{FF2B5EF4-FFF2-40B4-BE49-F238E27FC236}">
                <a16:creationId xmlns:a16="http://schemas.microsoft.com/office/drawing/2014/main" id="{62857663-E923-2A45-88EE-EB7CB8179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4D9A9AF-9163-0C41-B7D9-C62AC680505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2B4F040-3021-0540-99DB-2F19B33DF8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1052484-8351-CE48-AA13-1D78EBD7116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FB91F-5861-C547-81AF-485730C2B5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771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Droplets-SD-Content-R1d.png">
            <a:extLst>
              <a:ext uri="{FF2B5EF4-FFF2-40B4-BE49-F238E27FC236}">
                <a16:creationId xmlns:a16="http://schemas.microsoft.com/office/drawing/2014/main" id="{BFC6C23B-4132-2C4A-ABBD-F493815A3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D35E462-C207-0C49-9E0D-123D09C07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4461CE4-5872-6E40-A29B-4B4616997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DEA8A61-7C60-DF42-9936-B888D39E1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53D51-06FC-594B-A2F3-2F3B903DED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4780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B8B8B8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>
            <a:extLst>
              <a:ext uri="{FF2B5EF4-FFF2-40B4-BE49-F238E27FC236}">
                <a16:creationId xmlns:a16="http://schemas.microsoft.com/office/drawing/2014/main" id="{5D2D46B7-7EC5-B74C-B297-DA7B22860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E2731-8BAF-C34C-8900-0C682B9F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19125"/>
            <a:ext cx="7772400" cy="1595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61026-B0D7-F54F-A882-4E4D1A7D3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366963"/>
            <a:ext cx="7772400" cy="3424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A027D-F702-8E4F-BD33-31498095F7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9450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9BA13-66A5-B343-8346-401F9BC979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5883275"/>
            <a:ext cx="500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FB6B3-197E-A849-BAA5-93E1765A84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5113" y="5883275"/>
            <a:ext cx="5730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51B7359-BB20-F744-8B78-77169D8C09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04" r:id="rId1"/>
    <p:sldLayoutId id="2147485505" r:id="rId2"/>
    <p:sldLayoutId id="2147485506" r:id="rId3"/>
    <p:sldLayoutId id="2147485507" r:id="rId4"/>
    <p:sldLayoutId id="2147485508" r:id="rId5"/>
    <p:sldLayoutId id="2147485509" r:id="rId6"/>
    <p:sldLayoutId id="2147485510" r:id="rId7"/>
    <p:sldLayoutId id="2147485511" r:id="rId8"/>
    <p:sldLayoutId id="2147485512" r:id="rId9"/>
    <p:sldLayoutId id="2147485513" r:id="rId10"/>
    <p:sldLayoutId id="2147485514" r:id="rId11"/>
    <p:sldLayoutId id="2147485515" r:id="rId12"/>
    <p:sldLayoutId id="2147485516" r:id="rId13"/>
    <p:sldLayoutId id="2147485517" r:id="rId14"/>
    <p:sldLayoutId id="2147485518" r:id="rId15"/>
    <p:sldLayoutId id="2147485519" r:id="rId16"/>
    <p:sldLayoutId id="2147485520" r:id="rId17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77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77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77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77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77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77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77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 panose="020B0602020104020603" pitchFamily="34" charset="77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 kern="1200" cap="all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kern="1200" cap="all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600" kern="1200" cap="all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400" kern="1200" cap="all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0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4">
            <a:extLst>
              <a:ext uri="{FF2B5EF4-FFF2-40B4-BE49-F238E27FC236}">
                <a16:creationId xmlns:a16="http://schemas.microsoft.com/office/drawing/2014/main" id="{08D7D98F-4D3F-8048-863F-8DBC7A3E1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752600"/>
            <a:ext cx="73152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25 years of Cloud and Radiative Transfer Studies with ARM and ARM-like Observations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Tom Ackerman’s Retirement Seminar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University of Washington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July 14, 2018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Jim Mather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4">
            <a:extLst>
              <a:ext uri="{FF2B5EF4-FFF2-40B4-BE49-F238E27FC236}">
                <a16:creationId xmlns:a16="http://schemas.microsoft.com/office/drawing/2014/main" id="{790F0BA1-C7BD-994E-BAB4-FD447B48D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09600"/>
            <a:ext cx="65532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Calculating Radiative Heating Rate Profiles from ARM Measurements</a:t>
            </a:r>
          </a:p>
        </p:txBody>
      </p:sp>
      <p:sp>
        <p:nvSpPr>
          <p:cNvPr id="29698" name="Text Box 5">
            <a:extLst>
              <a:ext uri="{FF2B5EF4-FFF2-40B4-BE49-F238E27FC236}">
                <a16:creationId xmlns:a16="http://schemas.microsoft.com/office/drawing/2014/main" id="{3E258F54-1CA1-5649-833B-312331947C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1752600"/>
            <a:ext cx="8474075" cy="14747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Radiosonde profiles of temperature and humidity +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Microwave radiometer precipitable water +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High temporal resolution surface air temperature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sym typeface="Wingdings" pitchFamily="2" charset="2"/>
              </a:rPr>
              <a:t>    Constrained profiles of temperature and humidity at high temporal resolution</a:t>
            </a:r>
            <a:endParaRPr lang="en-US" altLang="en-US" sz="18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29699" name="Text Box 6">
            <a:extLst>
              <a:ext uri="{FF2B5EF4-FFF2-40B4-BE49-F238E27FC236}">
                <a16:creationId xmlns:a16="http://schemas.microsoft.com/office/drawing/2014/main" id="{9E3DE0E3-F963-AA4B-8B5E-F6B01C8FA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3429000"/>
            <a:ext cx="8474075" cy="14747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Radar profiles of reflected power +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Radiosonde temperature profiles +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Field observations of cloud particle distributions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  </a:t>
            </a: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sym typeface="Wingdings" pitchFamily="2" charset="2"/>
              </a:rPr>
              <a:t>  Profiles of liquid and ice water content and effective particle size</a:t>
            </a:r>
            <a:endParaRPr lang="en-US" altLang="en-US" sz="18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29700" name="Text Box 7">
            <a:extLst>
              <a:ext uri="{FF2B5EF4-FFF2-40B4-BE49-F238E27FC236}">
                <a16:creationId xmlns:a16="http://schemas.microsoft.com/office/drawing/2014/main" id="{CC6177DB-7894-3242-B6D5-DC3BFCA2F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137150"/>
            <a:ext cx="8474075" cy="147478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Derived profiles of temperature and humidity +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Derived profiles of cloud water content and particle size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  </a:t>
            </a:r>
            <a:r>
              <a:rPr lang="en-US" altLang="en-US" sz="18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sym typeface="Wingdings" pitchFamily="2" charset="2"/>
              </a:rPr>
              <a:t> 4-stream radiative transfer model (Fu and Liou, 1992)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sym typeface="Wingdings" pitchFamily="2" charset="2"/>
              </a:rPr>
              <a:t>           Radiative Fluxes and heating rates</a:t>
            </a:r>
            <a:endParaRPr lang="en-US" altLang="en-US" sz="180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20000313_nethrimage">
            <a:extLst>
              <a:ext uri="{FF2B5EF4-FFF2-40B4-BE49-F238E27FC236}">
                <a16:creationId xmlns:a16="http://schemas.microsoft.com/office/drawing/2014/main" id="{D4F8843F-BD5A-D640-A590-841597A70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5298"/>
          <a:stretch>
            <a:fillRect/>
          </a:stretch>
        </p:blipFill>
        <p:spPr bwMode="auto">
          <a:xfrm>
            <a:off x="123825" y="1676400"/>
            <a:ext cx="665797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 Box 5">
            <a:extLst>
              <a:ext uri="{FF2B5EF4-FFF2-40B4-BE49-F238E27FC236}">
                <a16:creationId xmlns:a16="http://schemas.microsoft.com/office/drawing/2014/main" id="{52257190-5523-0141-B2C9-F40F545D6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379" y="634425"/>
            <a:ext cx="60156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Tropical Radiative Heating Rates</a:t>
            </a:r>
          </a:p>
        </p:txBody>
      </p:sp>
      <p:sp>
        <p:nvSpPr>
          <p:cNvPr id="30723" name="Text Box 6">
            <a:extLst>
              <a:ext uri="{FF2B5EF4-FFF2-40B4-BE49-F238E27FC236}">
                <a16:creationId xmlns:a16="http://schemas.microsoft.com/office/drawing/2014/main" id="{BAD86EAE-8419-BD44-B70F-8F2657FADC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25" y="1976438"/>
            <a:ext cx="2301875" cy="9159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002060"/>
                </a:solidFill>
                <a:latin typeface="Tahoma" panose="020B0604030504040204" pitchFamily="34" charset="0"/>
              </a:rPr>
              <a:t>Strong heating at cloud base and cooling at cloud top.</a:t>
            </a:r>
          </a:p>
        </p:txBody>
      </p:sp>
      <p:sp>
        <p:nvSpPr>
          <p:cNvPr id="30724" name="Oval 7">
            <a:extLst>
              <a:ext uri="{FF2B5EF4-FFF2-40B4-BE49-F238E27FC236}">
                <a16:creationId xmlns:a16="http://schemas.microsoft.com/office/drawing/2014/main" id="{2EE7466A-2BA4-3A4F-A7E9-B954E40EE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2209800"/>
            <a:ext cx="1295400" cy="1828800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30725" name="Oval 8">
            <a:extLst>
              <a:ext uri="{FF2B5EF4-FFF2-40B4-BE49-F238E27FC236}">
                <a16:creationId xmlns:a16="http://schemas.microsoft.com/office/drawing/2014/main" id="{DCB3316D-0FD6-9D4E-980A-942836E28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3733800"/>
            <a:ext cx="1066800" cy="762000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A06557D6-6FC2-AA4A-A229-416BAE5B7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80" y="5878294"/>
            <a:ext cx="34747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Mather, McFarlane, Miller and Johnson 2007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20000313_nethrimage">
            <a:extLst>
              <a:ext uri="{FF2B5EF4-FFF2-40B4-BE49-F238E27FC236}">
                <a16:creationId xmlns:a16="http://schemas.microsoft.com/office/drawing/2014/main" id="{B323733A-C369-C942-892B-0D13B0D60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5298"/>
          <a:stretch>
            <a:fillRect/>
          </a:stretch>
        </p:blipFill>
        <p:spPr bwMode="auto">
          <a:xfrm>
            <a:off x="123825" y="1676400"/>
            <a:ext cx="665797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4">
            <a:extLst>
              <a:ext uri="{FF2B5EF4-FFF2-40B4-BE49-F238E27FC236}">
                <a16:creationId xmlns:a16="http://schemas.microsoft.com/office/drawing/2014/main" id="{377B706D-2135-234B-9B1E-C66537B57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25" y="1978025"/>
            <a:ext cx="2301875" cy="2289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002060"/>
                </a:solidFill>
                <a:latin typeface="Tahoma" panose="020B0604030504040204" pitchFamily="34" charset="0"/>
              </a:rPr>
              <a:t>Strong heating at cloud base and cooling at cloud top.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rgbClr val="002060"/>
              </a:solidFill>
              <a:latin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002060"/>
                </a:solidFill>
                <a:latin typeface="Tahoma" panose="020B0604030504040204" pitchFamily="34" charset="0"/>
              </a:rPr>
              <a:t>Optically thin clouds can experience heating throughout the layer.</a:t>
            </a:r>
          </a:p>
        </p:txBody>
      </p:sp>
      <p:sp>
        <p:nvSpPr>
          <p:cNvPr id="31748" name="Oval 5">
            <a:extLst>
              <a:ext uri="{FF2B5EF4-FFF2-40B4-BE49-F238E27FC236}">
                <a16:creationId xmlns:a16="http://schemas.microsoft.com/office/drawing/2014/main" id="{C797BE4E-B440-7447-B9A4-5060DB132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209800"/>
            <a:ext cx="457200" cy="990600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615159E6-6A21-1B45-BA70-C694A1287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80" y="5878294"/>
            <a:ext cx="34747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Mather, McFarlane, Miller and Johnson 2007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F9E527C8-5485-6E43-BC17-D84FA2EB0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379" y="634425"/>
            <a:ext cx="60156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Tropical Radiative Heating Rates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20000313_nethrimage">
            <a:extLst>
              <a:ext uri="{FF2B5EF4-FFF2-40B4-BE49-F238E27FC236}">
                <a16:creationId xmlns:a16="http://schemas.microsoft.com/office/drawing/2014/main" id="{AD70427E-A247-B946-9E86-F281A1111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" t="5298"/>
          <a:stretch>
            <a:fillRect/>
          </a:stretch>
        </p:blipFill>
        <p:spPr bwMode="auto">
          <a:xfrm>
            <a:off x="123825" y="1676400"/>
            <a:ext cx="665797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4">
            <a:extLst>
              <a:ext uri="{FF2B5EF4-FFF2-40B4-BE49-F238E27FC236}">
                <a16:creationId xmlns:a16="http://schemas.microsoft.com/office/drawing/2014/main" id="{BE485AED-ACC3-9D42-AA69-A4366784C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25" y="1976438"/>
            <a:ext cx="2301875" cy="311308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002060"/>
                </a:solidFill>
                <a:latin typeface="Tahoma" panose="020B0604030504040204" pitchFamily="34" charset="0"/>
              </a:rPr>
              <a:t>Strong heating at cloud base and cooling at cloud top.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rgbClr val="002060"/>
              </a:solidFill>
              <a:latin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002060"/>
                </a:solidFill>
                <a:latin typeface="Tahoma" panose="020B0604030504040204" pitchFamily="34" charset="0"/>
              </a:rPr>
              <a:t>Optically thin clouds can experience heating throughout the layer.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rgbClr val="002060"/>
              </a:solidFill>
              <a:latin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002060"/>
                </a:solidFill>
                <a:latin typeface="Tahoma" panose="020B0604030504040204" pitchFamily="34" charset="0"/>
              </a:rPr>
              <a:t>Also see heating below cloud base.</a:t>
            </a:r>
          </a:p>
        </p:txBody>
      </p:sp>
      <p:sp>
        <p:nvSpPr>
          <p:cNvPr id="32772" name="Oval 5">
            <a:extLst>
              <a:ext uri="{FF2B5EF4-FFF2-40B4-BE49-F238E27FC236}">
                <a16:creationId xmlns:a16="http://schemas.microsoft.com/office/drawing/2014/main" id="{54C21621-ABD0-994E-9F87-6A9BBEE33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200400"/>
            <a:ext cx="457200" cy="762000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32773" name="Oval 6">
            <a:extLst>
              <a:ext uri="{FF2B5EF4-FFF2-40B4-BE49-F238E27FC236}">
                <a16:creationId xmlns:a16="http://schemas.microsoft.com/office/drawing/2014/main" id="{A1C593FD-8B75-F042-924B-881427571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267200"/>
            <a:ext cx="914400" cy="609600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>
              <a:latin typeface="Tahoma" panose="020B060403050404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7B3AA12C-63BF-9E40-91EE-D6AF2D96F3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80" y="5878294"/>
            <a:ext cx="34747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Mather, McFarlane, Miller and Johnson 2007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FC3F0A2B-B4D0-6643-8219-9633F142B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4379" y="634425"/>
            <a:ext cx="60156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Tropical Radiative Heating Rates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>
            <a:extLst>
              <a:ext uri="{FF2B5EF4-FFF2-40B4-BE49-F238E27FC236}">
                <a16:creationId xmlns:a16="http://schemas.microsoft.com/office/drawing/2014/main" id="{D04CA6B4-460B-EA43-B3EF-A023651A7C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82025"/>
            <a:ext cx="56070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TWP Heating Rate Structure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5C8CD8-E58C-6A4A-9004-F257C6879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76400"/>
            <a:ext cx="8382000" cy="3568683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92C62360-6869-0E4C-B8CB-9B7929174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380" y="5878294"/>
            <a:ext cx="34747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Mather, McFarlane, Miller and Johnson 2007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166083A9-8FAB-644E-8D48-1AD49C966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362945"/>
            <a:ext cx="91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Manus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F5FF186E-08E4-C040-951A-364C8DCA7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4243" y="1369504"/>
            <a:ext cx="914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Nauru</a:t>
            </a:r>
          </a:p>
        </p:txBody>
      </p:sp>
    </p:spTree>
    <p:extLst>
      <p:ext uri="{BB962C8B-B14F-4D97-AF65-F5344CB8AC3E}">
        <p14:creationId xmlns:p14="http://schemas.microsoft.com/office/powerpoint/2010/main" val="888659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6">
            <a:extLst>
              <a:ext uri="{FF2B5EF4-FFF2-40B4-BE49-F238E27FC236}">
                <a16:creationId xmlns:a16="http://schemas.microsoft.com/office/drawing/2014/main" id="{27E50101-1A2B-284A-885B-7AF4A3CA0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609600"/>
            <a:ext cx="6842125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PNNL Atmospheric Remote Sensing Laboratory (PARSL)</a:t>
            </a:r>
          </a:p>
        </p:txBody>
      </p:sp>
      <p:sp>
        <p:nvSpPr>
          <p:cNvPr id="17410" name="TextBox 1">
            <a:extLst>
              <a:ext uri="{FF2B5EF4-FFF2-40B4-BE49-F238E27FC236}">
                <a16:creationId xmlns:a16="http://schemas.microsoft.com/office/drawing/2014/main" id="{1E3D695B-6D46-0F4D-9968-265BDA91D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828800"/>
            <a:ext cx="5257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PARSL included many instruments found in an ARM observatory: 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Radiometers (Broadband, MFRSR, MWR)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Radiosonde system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94 GHz radar</a:t>
            </a:r>
          </a:p>
          <a:p>
            <a:pPr marL="0" indent="0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PARSL was deployed 5 times between 2000-2006.</a:t>
            </a:r>
          </a:p>
        </p:txBody>
      </p:sp>
      <p:pic>
        <p:nvPicPr>
          <p:cNvPr id="34819" name="Picture 2">
            <a:extLst>
              <a:ext uri="{FF2B5EF4-FFF2-40B4-BE49-F238E27FC236}">
                <a16:creationId xmlns:a16="http://schemas.microsoft.com/office/drawing/2014/main" id="{8E20B609-7FAB-6841-814A-1B07369B3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r="29942" b="20845"/>
          <a:stretch>
            <a:fillRect/>
          </a:stretch>
        </p:blipFill>
        <p:spPr bwMode="auto">
          <a:xfrm>
            <a:off x="5638800" y="4424363"/>
            <a:ext cx="3505200" cy="243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>
            <a:extLst>
              <a:ext uri="{FF2B5EF4-FFF2-40B4-BE49-F238E27FC236}">
                <a16:creationId xmlns:a16="http://schemas.microsoft.com/office/drawing/2014/main" id="{D0FA16F0-F0AD-6741-ACD5-420248CC9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9673" r="5978" b="18230"/>
          <a:stretch>
            <a:fillRect/>
          </a:stretch>
        </p:blipFill>
        <p:spPr bwMode="auto">
          <a:xfrm>
            <a:off x="6086475" y="1371600"/>
            <a:ext cx="29051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9695361B-C209-B74C-99A2-0D455D10A6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725" y="4419600"/>
            <a:ext cx="487847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</a:rPr>
              <a:t>Pilot deployment to Long Beach, WA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</a:rPr>
              <a:t>IMPROVE2: Sisters, OR (2001)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</a:rPr>
              <a:t>CRYSTAL-FACE: Everglades City, FL (2002)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</a:rPr>
              <a:t>M-PACE: Oliktok, AK (2004)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</a:rPr>
              <a:t>TWP-ICE: Darwin, Australia (2006)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endParaRPr lang="en-US" altLang="en-US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6">
            <a:extLst>
              <a:ext uri="{FF2B5EF4-FFF2-40B4-BE49-F238E27FC236}">
                <a16:creationId xmlns:a16="http://schemas.microsoft.com/office/drawing/2014/main" id="{27E50101-1A2B-284A-885B-7AF4A3CA0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609600"/>
            <a:ext cx="74517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PARSL Observations: CRYSTAL-FACE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38723E-5455-BD4E-9272-A95E48EE1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56" r="7143" b="4102"/>
          <a:stretch/>
        </p:blipFill>
        <p:spPr>
          <a:xfrm>
            <a:off x="76200" y="1193800"/>
            <a:ext cx="3733800" cy="3069104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64B8353-CDF6-0041-B7F9-20BD68C87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" t="57534" r="1369"/>
          <a:stretch/>
        </p:blipFill>
        <p:spPr bwMode="auto">
          <a:xfrm>
            <a:off x="3886200" y="1242811"/>
            <a:ext cx="5181600" cy="2262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5A6D93-E1F5-4843-8522-FD1E6F5C9A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00" r="7000" b="3333"/>
          <a:stretch/>
        </p:blipFill>
        <p:spPr>
          <a:xfrm>
            <a:off x="5181600" y="3581400"/>
            <a:ext cx="3886200" cy="3238500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8F8A8CEA-9C9E-4243-8858-83E504CBA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953000"/>
            <a:ext cx="3581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The strong sea-breeze-driven diurnal cycle is evident in the PARSL observations from south Florida.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6">
            <a:extLst>
              <a:ext uri="{FF2B5EF4-FFF2-40B4-BE49-F238E27FC236}">
                <a16:creationId xmlns:a16="http://schemas.microsoft.com/office/drawing/2014/main" id="{27E50101-1A2B-284A-885B-7AF4A3CA0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609600"/>
            <a:ext cx="6842125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The Tropical Warm Pool International Cloud Experiment (TWP-ICE)</a:t>
            </a:r>
          </a:p>
        </p:txBody>
      </p:sp>
      <p:sp>
        <p:nvSpPr>
          <p:cNvPr id="17410" name="TextBox 1">
            <a:extLst>
              <a:ext uri="{FF2B5EF4-FFF2-40B4-BE49-F238E27FC236}">
                <a16:creationId xmlns:a16="http://schemas.microsoft.com/office/drawing/2014/main" id="{1E3D695B-6D46-0F4D-9968-265BDA91D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76400"/>
            <a:ext cx="36576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Close collaboration between ARM and the Australia Bureau of Meteorology 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Coordinated with the UK-based ACTIVE aerosol and chemistry campaign  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Has resulted in &gt; 80 publications</a:t>
            </a:r>
          </a:p>
        </p:txBody>
      </p:sp>
      <p:sp>
        <p:nvSpPr>
          <p:cNvPr id="17411" name="Text Box 6">
            <a:extLst>
              <a:ext uri="{FF2B5EF4-FFF2-40B4-BE49-F238E27FC236}">
                <a16:creationId xmlns:a16="http://schemas.microsoft.com/office/drawing/2014/main" id="{1102D68D-09DF-9746-886C-283B03A6F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600" y="5848350"/>
            <a:ext cx="20066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May et al., 2008</a:t>
            </a:r>
          </a:p>
        </p:txBody>
      </p:sp>
      <p:pic>
        <p:nvPicPr>
          <p:cNvPr id="6" name="Picture 2" descr="Darwin_map2">
            <a:extLst>
              <a:ext uri="{FF2B5EF4-FFF2-40B4-BE49-F238E27FC236}">
                <a16:creationId xmlns:a16="http://schemas.microsoft.com/office/drawing/2014/main" id="{981B7A38-402D-044C-9238-F3F95CF09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395" y="1645868"/>
            <a:ext cx="4332805" cy="406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MWCR_Darwin">
            <a:extLst>
              <a:ext uri="{FF2B5EF4-FFF2-40B4-BE49-F238E27FC236}">
                <a16:creationId xmlns:a16="http://schemas.microsoft.com/office/drawing/2014/main" id="{BAE7B865-3B29-BE46-9FB0-9531201D1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9" b="26157"/>
          <a:stretch/>
        </p:blipFill>
        <p:spPr bwMode="auto">
          <a:xfrm>
            <a:off x="266700" y="4419601"/>
            <a:ext cx="3886200" cy="20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6">
            <a:extLst>
              <a:ext uri="{FF2B5EF4-FFF2-40B4-BE49-F238E27FC236}">
                <a16:creationId xmlns:a16="http://schemas.microsoft.com/office/drawing/2014/main" id="{27E50101-1A2B-284A-885B-7AF4A3CA0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8671" y="388203"/>
            <a:ext cx="56991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Radiative Heating and Dynamics </a:t>
            </a: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(Convectively Suppressed Period)</a:t>
            </a:r>
          </a:p>
        </p:txBody>
      </p:sp>
      <p:pic>
        <p:nvPicPr>
          <p:cNvPr id="6" name="Picture 6" descr="sndheating_o5_j31_f5">
            <a:extLst>
              <a:ext uri="{FF2B5EF4-FFF2-40B4-BE49-F238E27FC236}">
                <a16:creationId xmlns:a16="http://schemas.microsoft.com/office/drawing/2014/main" id="{17FD23E5-76FD-CC49-8BE4-E175BAAAD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muheating_j31_f5">
            <a:extLst>
              <a:ext uri="{FF2B5EF4-FFF2-40B4-BE49-F238E27FC236}">
                <a16:creationId xmlns:a16="http://schemas.microsoft.com/office/drawing/2014/main" id="{2D34D528-9AF3-7743-8A28-A53D68909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eatingresidual_o5_j31_f5">
            <a:extLst>
              <a:ext uri="{FF2B5EF4-FFF2-40B4-BE49-F238E27FC236}">
                <a16:creationId xmlns:a16="http://schemas.microsoft.com/office/drawing/2014/main" id="{CA540784-C3D6-5C44-AFBF-70156A5B2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06636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velocity_o5_j31_f5">
            <a:extLst>
              <a:ext uri="{FF2B5EF4-FFF2-40B4-BE49-F238E27FC236}">
                <a16:creationId xmlns:a16="http://schemas.microsoft.com/office/drawing/2014/main" id="{7FFC0631-C720-4F4C-A63D-76E2DEB79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106636"/>
            <a:ext cx="35814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D5B599E6-F28D-F44D-93D4-148EA3F17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132" y="2219945"/>
            <a:ext cx="470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__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2ED919DA-D217-B442-88AF-47EEAA201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630" y="4992469"/>
            <a:ext cx="4539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3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=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0F1B1CBA-637F-5843-BAFF-CA0804E53C07}"/>
              </a:ext>
            </a:extLst>
          </p:cNvPr>
          <p:cNvSpPr/>
          <p:nvPr/>
        </p:nvSpPr>
        <p:spPr>
          <a:xfrm>
            <a:off x="4495800" y="5154247"/>
            <a:ext cx="484868" cy="255953"/>
          </a:xfrm>
          <a:prstGeom prst="rightArrow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6">
            <a:extLst>
              <a:ext uri="{FF2B5EF4-FFF2-40B4-BE49-F238E27FC236}">
                <a16:creationId xmlns:a16="http://schemas.microsoft.com/office/drawing/2014/main" id="{27E50101-1A2B-284A-885B-7AF4A3CA0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685800"/>
            <a:ext cx="55467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ARM Technical Coordination</a:t>
            </a:r>
          </a:p>
        </p:txBody>
      </p:sp>
      <p:sp>
        <p:nvSpPr>
          <p:cNvPr id="17410" name="TextBox 1">
            <a:extLst>
              <a:ext uri="{FF2B5EF4-FFF2-40B4-BE49-F238E27FC236}">
                <a16:creationId xmlns:a16="http://schemas.microsoft.com/office/drawing/2014/main" id="{1E3D695B-6D46-0F4D-9968-265BDA91D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752600"/>
            <a:ext cx="73914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ClrTx/>
              <a:buSzTx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Expanding measurement capabilities through the 2009 Recovery Act</a:t>
            </a:r>
          </a:p>
          <a:p>
            <a:pPr>
              <a:spcBef>
                <a:spcPct val="0"/>
              </a:spcBef>
              <a:spcAft>
                <a:spcPts val="1200"/>
              </a:spcAft>
              <a:buClrTx/>
              <a:buSzTx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Establishment of new sites at Oliktok and Graciosa Island – and the subsequent end of the TWP sites</a:t>
            </a:r>
          </a:p>
          <a:p>
            <a:pPr>
              <a:spcBef>
                <a:spcPct val="0"/>
              </a:spcBef>
              <a:spcAft>
                <a:spcPts val="1200"/>
              </a:spcAft>
              <a:buClrTx/>
              <a:buSzTx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Incorporation of an aerial facility within ARM</a:t>
            </a:r>
          </a:p>
          <a:p>
            <a:pPr>
              <a:spcBef>
                <a:spcPct val="0"/>
              </a:spcBef>
              <a:spcAft>
                <a:spcPts val="1200"/>
              </a:spcAft>
              <a:buClrTx/>
              <a:buSzTx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Implementation of Unmanned Aerial Systems and Tethered Balloon Systems</a:t>
            </a:r>
          </a:p>
          <a:p>
            <a:pPr>
              <a:spcBef>
                <a:spcPct val="0"/>
              </a:spcBef>
              <a:spcAft>
                <a:spcPts val="1200"/>
              </a:spcAft>
              <a:buClrTx/>
              <a:buSzTx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Development of an integrated observation and modeling framework</a:t>
            </a:r>
          </a:p>
        </p:txBody>
      </p:sp>
    </p:spTree>
    <p:extLst>
      <p:ext uri="{BB962C8B-B14F-4D97-AF65-F5344CB8AC3E}">
        <p14:creationId xmlns:p14="http://schemas.microsoft.com/office/powerpoint/2010/main" val="4055425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6">
            <a:extLst>
              <a:ext uri="{FF2B5EF4-FFF2-40B4-BE49-F238E27FC236}">
                <a16:creationId xmlns:a16="http://schemas.microsoft.com/office/drawing/2014/main" id="{AF40431A-96B7-5441-9BFF-F81FADE96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75" y="330200"/>
            <a:ext cx="38068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An Influential Class</a:t>
            </a:r>
          </a:p>
        </p:txBody>
      </p:sp>
      <p:sp>
        <p:nvSpPr>
          <p:cNvPr id="15362" name="TextBox 1">
            <a:extLst>
              <a:ext uri="{FF2B5EF4-FFF2-40B4-BE49-F238E27FC236}">
                <a16:creationId xmlns:a16="http://schemas.microsoft.com/office/drawing/2014/main" id="{5E4C6F4C-F854-7648-A643-28E821CFA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2209800"/>
            <a:ext cx="396240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First encounter with Tom in a radiative transfer class at Penn State (1989).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First real atmospheric science project: an analysis of Singer’s critique of the Turco et al. nuclear winter work</a:t>
            </a: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412D9744-488D-DD4E-9D9D-C50FB85F5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968500"/>
            <a:ext cx="415925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6">
            <a:extLst>
              <a:ext uri="{FF2B5EF4-FFF2-40B4-BE49-F238E27FC236}">
                <a16:creationId xmlns:a16="http://schemas.microsoft.com/office/drawing/2014/main" id="{53ED0C0A-0092-B440-B3B1-8A5051887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4857750"/>
            <a:ext cx="2293937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From Singer, 1988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6">
            <a:extLst>
              <a:ext uri="{FF2B5EF4-FFF2-40B4-BE49-F238E27FC236}">
                <a16:creationId xmlns:a16="http://schemas.microsoft.com/office/drawing/2014/main" id="{27E50101-1A2B-284A-885B-7AF4A3CA0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1" y="646093"/>
            <a:ext cx="5486399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LES ARM Symbiotic Simulation and Observation (LASSO)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CBF9DA4-52E9-374C-9A6F-1234A2047579}"/>
              </a:ext>
            </a:extLst>
          </p:cNvPr>
          <p:cNvGraphicFramePr/>
          <p:nvPr>
            <p:extLst/>
          </p:nvPr>
        </p:nvGraphicFramePr>
        <p:xfrm>
          <a:off x="140909" y="2172933"/>
          <a:ext cx="4573191" cy="3048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32B09C23-C40A-AA46-A8DF-8B4CE643FF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239" y="2935131"/>
            <a:ext cx="1661354" cy="1129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3A81B6-A84E-7847-867A-AEC94806B3C7}"/>
              </a:ext>
            </a:extLst>
          </p:cNvPr>
          <p:cNvSpPr txBox="1"/>
          <p:nvPr/>
        </p:nvSpPr>
        <p:spPr>
          <a:xfrm>
            <a:off x="4696950" y="1827074"/>
            <a:ext cx="3989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 defTabSz="342991">
              <a:buClr>
                <a:srgbClr val="194173"/>
              </a:buClr>
              <a:buSzPct val="100000"/>
            </a:pPr>
            <a:r>
              <a:rPr lang="en-US" dirty="0">
                <a:solidFill>
                  <a:srgbClr val="194173"/>
                </a:solidFill>
              </a:rPr>
              <a:t>LASSO integrates high-resolution (100 m) atmospheric simulations with ARM observations and diagnostics – currently over the Southern Great Plains during shallow convection events.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23D14B04-CEF5-284D-BFAC-4CA577F77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0" y="3727609"/>
            <a:ext cx="40767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</a:rPr>
              <a:t>Cases released for 2015/16; 2017 underway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</a:rPr>
              <a:t>Soliciting ideas for next phase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</a:rPr>
              <a:t>Measurement-based diagnostics</a:t>
            </a:r>
          </a:p>
          <a:p>
            <a:pPr lvl="1">
              <a:spcBef>
                <a:spcPct val="0"/>
              </a:spcBef>
              <a:defRPr/>
            </a:pPr>
            <a:r>
              <a:rPr lang="en-US" altLang="en-US" sz="1600" dirty="0">
                <a:solidFill>
                  <a:schemeClr val="accent1">
                    <a:lumMod val="50000"/>
                  </a:schemeClr>
                </a:solidFill>
              </a:rPr>
              <a:t>Cloud Fraction</a:t>
            </a:r>
          </a:p>
          <a:p>
            <a:pPr lvl="1">
              <a:spcBef>
                <a:spcPct val="0"/>
              </a:spcBef>
              <a:defRPr/>
            </a:pPr>
            <a:r>
              <a:rPr lang="en-US" altLang="en-US" sz="1600" dirty="0">
                <a:solidFill>
                  <a:schemeClr val="accent1">
                    <a:lumMod val="50000"/>
                  </a:schemeClr>
                </a:solidFill>
              </a:rPr>
              <a:t>Cloud Base Height</a:t>
            </a:r>
          </a:p>
          <a:p>
            <a:pPr lvl="1">
              <a:spcBef>
                <a:spcPct val="0"/>
              </a:spcBef>
              <a:defRPr/>
            </a:pPr>
            <a:r>
              <a:rPr lang="en-US" altLang="en-US" sz="1600" dirty="0">
                <a:solidFill>
                  <a:schemeClr val="accent1">
                    <a:lumMod val="50000"/>
                  </a:schemeClr>
                </a:solidFill>
              </a:rPr>
              <a:t>Liquid Water Path</a:t>
            </a:r>
          </a:p>
          <a:p>
            <a:pPr marL="0" indent="0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787243F0-0F6C-3E45-93F2-5599176B8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394" y="5743575"/>
            <a:ext cx="31053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Led by Bill Gustafson and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Andy </a:t>
            </a:r>
            <a:r>
              <a:rPr lang="en-US" altLang="en-US" sz="20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Vogelmann</a:t>
            </a:r>
            <a:endParaRPr lang="en-US" altLang="en-US" sz="2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626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6">
            <a:extLst>
              <a:ext uri="{FF2B5EF4-FFF2-40B4-BE49-F238E27FC236}">
                <a16:creationId xmlns:a16="http://schemas.microsoft.com/office/drawing/2014/main" id="{27E50101-1A2B-284A-885B-7AF4A3CA0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85800"/>
            <a:ext cx="67786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Framework for Deriving Cloud Properties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CA037DAE-7748-7648-B6DA-DB0A0A1EB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47775"/>
            <a:ext cx="845820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56CDFC6D-8108-AE48-A15E-C93B05AC4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7150" y="6324600"/>
            <a:ext cx="20510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Ackerman, 2001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6">
            <a:extLst>
              <a:ext uri="{FF2B5EF4-FFF2-40B4-BE49-F238E27FC236}">
                <a16:creationId xmlns:a16="http://schemas.microsoft.com/office/drawing/2014/main" id="{27E50101-1A2B-284A-885B-7AF4A3CA0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85800"/>
            <a:ext cx="66135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Operational Ground-Based Retrieval for Clouds (OGRE-Clouds)</a:t>
            </a:r>
          </a:p>
        </p:txBody>
      </p:sp>
      <p:pic>
        <p:nvPicPr>
          <p:cNvPr id="4" name="Picture 3" descr="OGRE_FlowDiagram_pg2.jpg">
            <a:extLst>
              <a:ext uri="{FF2B5EF4-FFF2-40B4-BE49-F238E27FC236}">
                <a16:creationId xmlns:a16="http://schemas.microsoft.com/office/drawing/2014/main" id="{ECAC9283-BADB-694F-A070-E5064DD354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7" b="29377"/>
          <a:stretch/>
        </p:blipFill>
        <p:spPr>
          <a:xfrm>
            <a:off x="3962400" y="3581400"/>
            <a:ext cx="5034220" cy="2064005"/>
          </a:xfrm>
          <a:prstGeom prst="rect">
            <a:avLst/>
          </a:prstGeom>
        </p:spPr>
      </p:pic>
      <p:pic>
        <p:nvPicPr>
          <p:cNvPr id="5" name="Picture 4" descr="OGRE_FlowDiagram.jpg">
            <a:extLst>
              <a:ext uri="{FF2B5EF4-FFF2-40B4-BE49-F238E27FC236}">
                <a16:creationId xmlns:a16="http://schemas.microsoft.com/office/drawing/2014/main" id="{AFDCA17B-C159-BA4F-A35D-D68505D8C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971800"/>
            <a:ext cx="4992420" cy="3744316"/>
          </a:xfrm>
          <a:prstGeom prst="rect">
            <a:avLst/>
          </a:prstGeom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0A5D0C1B-27C9-0343-B1AE-6EA9DD478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1020" y="5741123"/>
            <a:ext cx="296267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Led by Mike Jensen and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colleagues at BNL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F1BBFF40-7EE6-C24C-B341-EBDBDDEDC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730514"/>
            <a:ext cx="64389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Framework for development, testing, and improvement of continuous cloud microphysics products</a:t>
            </a:r>
          </a:p>
        </p:txBody>
      </p:sp>
    </p:spTree>
    <p:extLst>
      <p:ext uri="{BB962C8B-B14F-4D97-AF65-F5344CB8AC3E}">
        <p14:creationId xmlns:p14="http://schemas.microsoft.com/office/powerpoint/2010/main" val="3534541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ext Box 4">
            <a:extLst>
              <a:ext uri="{FF2B5EF4-FFF2-40B4-BE49-F238E27FC236}">
                <a16:creationId xmlns:a16="http://schemas.microsoft.com/office/drawing/2014/main" id="{35420291-B036-B844-8D2B-85E0E4412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0736" y="762000"/>
            <a:ext cx="58635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800" dirty="0">
                <a:solidFill>
                  <a:schemeClr val="accent1">
                    <a:lumMod val="50000"/>
                  </a:schemeClr>
                </a:solidFill>
              </a:rPr>
              <a:t>Speaking out about Climate Science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7B02A-24ED-AD4D-AF17-A04A50357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0920"/>
            <a:ext cx="9144000" cy="343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334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6">
            <a:extLst>
              <a:ext uri="{FF2B5EF4-FFF2-40B4-BE49-F238E27FC236}">
                <a16:creationId xmlns:a16="http://schemas.microsoft.com/office/drawing/2014/main" id="{AF40431A-96B7-5441-9BFF-F81FADE96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22288"/>
            <a:ext cx="6934200" cy="107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The Tropical Western Pacific (TWP) Site Science Team </a:t>
            </a:r>
          </a:p>
        </p:txBody>
      </p:sp>
      <p:sp>
        <p:nvSpPr>
          <p:cNvPr id="15362" name="TextBox 1">
            <a:extLst>
              <a:ext uri="{FF2B5EF4-FFF2-40B4-BE49-F238E27FC236}">
                <a16:creationId xmlns:a16="http://schemas.microsoft.com/office/drawing/2014/main" id="{5E4C6F4C-F854-7648-A643-28E821CFA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676525"/>
            <a:ext cx="693420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indent="0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Early ARM responsibilities and opportunities (my next homework assignment):</a:t>
            </a:r>
          </a:p>
          <a:p>
            <a:pPr marL="0" indent="0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0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Providing data quality assessments and scientific input to the TWP operations team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Refining and applying a correlated-k 2/4-stream model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2000" dirty="0">
                <a:solidFill>
                  <a:srgbClr val="002060"/>
                </a:solidFill>
              </a:rPr>
              <a:t>Engaging with the TWP measurements</a:t>
            </a:r>
          </a:p>
          <a:p>
            <a:pPr lvl="1">
              <a:spcBef>
                <a:spcPct val="0"/>
              </a:spcBef>
              <a:defRPr/>
            </a:pPr>
            <a:r>
              <a:rPr lang="en-US" altLang="en-US" sz="1600" dirty="0">
                <a:solidFill>
                  <a:srgbClr val="002060"/>
                </a:solidFill>
              </a:rPr>
              <a:t>TOGA-COARE</a:t>
            </a:r>
          </a:p>
          <a:p>
            <a:pPr lvl="1">
              <a:spcBef>
                <a:spcPct val="0"/>
              </a:spcBef>
              <a:defRPr/>
            </a:pPr>
            <a:r>
              <a:rPr lang="en-US" altLang="en-US" sz="1600" dirty="0">
                <a:solidFill>
                  <a:srgbClr val="002060"/>
                </a:solidFill>
              </a:rPr>
              <a:t>ARM-TWP</a:t>
            </a:r>
          </a:p>
          <a:p>
            <a:pPr>
              <a:spcBef>
                <a:spcPct val="0"/>
              </a:spcBef>
              <a:buClr>
                <a:srgbClr val="002060"/>
              </a:buClr>
              <a:defRPr/>
            </a:pPr>
            <a:r>
              <a:rPr lang="en-US" altLang="en-US" sz="2000" dirty="0">
                <a:solidFill>
                  <a:srgbClr val="002060"/>
                </a:solidFill>
              </a:rPr>
              <a:t>… and many trips to Albuquerque</a:t>
            </a:r>
          </a:p>
          <a:p>
            <a:pPr>
              <a:spcBef>
                <a:spcPct val="0"/>
              </a:spcBef>
              <a:defRPr/>
            </a:pPr>
            <a:endParaRPr lang="en-US" alt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364" name="Text Box 6">
            <a:extLst>
              <a:ext uri="{FF2B5EF4-FFF2-40B4-BE49-F238E27FC236}">
                <a16:creationId xmlns:a16="http://schemas.microsoft.com/office/drawing/2014/main" id="{53ED0C0A-0092-B440-B3B1-8A5051887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746250"/>
            <a:ext cx="5638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5 years, 1 OH instrument, and 2 tropospheric chemistry field campaigns later…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6">
            <a:extLst>
              <a:ext uri="{FF2B5EF4-FFF2-40B4-BE49-F238E27FC236}">
                <a16:creationId xmlns:a16="http://schemas.microsoft.com/office/drawing/2014/main" id="{AF40431A-96B7-5441-9BFF-F81FADE96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22288"/>
            <a:ext cx="6934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Manus Island, Papua New Guinea </a:t>
            </a:r>
          </a:p>
        </p:txBody>
      </p:sp>
      <p:sp>
        <p:nvSpPr>
          <p:cNvPr id="15364" name="Text Box 6">
            <a:extLst>
              <a:ext uri="{FF2B5EF4-FFF2-40B4-BE49-F238E27FC236}">
                <a16:creationId xmlns:a16="http://schemas.microsoft.com/office/drawing/2014/main" id="{53ED0C0A-0092-B440-B3B1-8A5051887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352490"/>
            <a:ext cx="52578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Installation of the first TWP ARM site in 1996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0F0537-4224-9F46-99D9-7C9D98A99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3696" r="20733" b="5394"/>
          <a:stretch/>
        </p:blipFill>
        <p:spPr>
          <a:xfrm>
            <a:off x="152400" y="1676400"/>
            <a:ext cx="3352800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926270-F1E2-DE49-B1FD-C4CDC4AD8B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0" t="7583" r="1667" b="11325"/>
          <a:stretch/>
        </p:blipFill>
        <p:spPr>
          <a:xfrm>
            <a:off x="156587" y="4065396"/>
            <a:ext cx="4472355" cy="2667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47E9E1-4E7F-DC4B-BC4E-7C2AF1693B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34" t="30039" r="40000"/>
          <a:stretch/>
        </p:blipFill>
        <p:spPr>
          <a:xfrm>
            <a:off x="4876800" y="1928819"/>
            <a:ext cx="4038600" cy="427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7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6">
            <a:extLst>
              <a:ext uri="{FF2B5EF4-FFF2-40B4-BE49-F238E27FC236}">
                <a16:creationId xmlns:a16="http://schemas.microsoft.com/office/drawing/2014/main" id="{27E50101-1A2B-284A-885B-7AF4A3CA0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50" y="609600"/>
            <a:ext cx="426085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A First Look at Manus </a:t>
            </a:r>
          </a:p>
        </p:txBody>
      </p:sp>
      <p:sp>
        <p:nvSpPr>
          <p:cNvPr id="23554" name="TextBox 1">
            <a:extLst>
              <a:ext uri="{FF2B5EF4-FFF2-40B4-BE49-F238E27FC236}">
                <a16:creationId xmlns:a16="http://schemas.microsoft.com/office/drawing/2014/main" id="{130CE9A2-A327-8348-A99E-749ED8D9F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1752600"/>
            <a:ext cx="4572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77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77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77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77"/>
              </a:defRPr>
            </a:lvl9pPr>
          </a:lstStyle>
          <a:p>
            <a:pPr mar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The first 18 months of measurements: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n-US" altLang="en-US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Distinctive vertical cloud structure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Clear MJO cycle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Char char="•"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</a:rPr>
              <a:t>Strong ENSO event</a:t>
            </a:r>
          </a:p>
        </p:txBody>
      </p:sp>
      <p:sp>
        <p:nvSpPr>
          <p:cNvPr id="17411" name="Text Box 6">
            <a:extLst>
              <a:ext uri="{FF2B5EF4-FFF2-40B4-BE49-F238E27FC236}">
                <a16:creationId xmlns:a16="http://schemas.microsoft.com/office/drawing/2014/main" id="{1102D68D-09DF-9746-886C-283B03A6F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61" y="5463659"/>
            <a:ext cx="34747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Mather, Ackerman, Jensen and Clements 1998</a:t>
            </a:r>
          </a:p>
        </p:txBody>
      </p:sp>
      <p:pic>
        <p:nvPicPr>
          <p:cNvPr id="23556" name="Picture 3">
            <a:extLst>
              <a:ext uri="{FF2B5EF4-FFF2-40B4-BE49-F238E27FC236}">
                <a16:creationId xmlns:a16="http://schemas.microsoft.com/office/drawing/2014/main" id="{4EC3012B-E20F-F140-B67C-031C11A8A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14487"/>
            <a:ext cx="3905250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3EF933-D693-F541-B6E3-A1A931888A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4092579"/>
            <a:ext cx="4819650" cy="26581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6">
            <a:extLst>
              <a:ext uri="{FF2B5EF4-FFF2-40B4-BE49-F238E27FC236}">
                <a16:creationId xmlns:a16="http://schemas.microsoft.com/office/drawing/2014/main" id="{27E50101-1A2B-284A-885B-7AF4A3CA0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81000"/>
            <a:ext cx="44291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The TWP Environment </a:t>
            </a:r>
          </a:p>
        </p:txBody>
      </p:sp>
      <p:sp>
        <p:nvSpPr>
          <p:cNvPr id="17411" name="Text Box 6">
            <a:extLst>
              <a:ext uri="{FF2B5EF4-FFF2-40B4-BE49-F238E27FC236}">
                <a16:creationId xmlns:a16="http://schemas.microsoft.com/office/drawing/2014/main" id="{1102D68D-09DF-9746-886C-283B03A6F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6381750"/>
            <a:ext cx="16795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Mather, 2005</a:t>
            </a:r>
          </a:p>
        </p:txBody>
      </p:sp>
      <p:pic>
        <p:nvPicPr>
          <p:cNvPr id="26627" name="Picture 6">
            <a:extLst>
              <a:ext uri="{FF2B5EF4-FFF2-40B4-BE49-F238E27FC236}">
                <a16:creationId xmlns:a16="http://schemas.microsoft.com/office/drawing/2014/main" id="{622C8616-4230-A249-A69A-D2A2286ED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6400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E3A2CBFE-FB6E-9F4A-9426-09E32AF0F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371600"/>
            <a:ext cx="2133600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Annual average and standard deviation of out-going longwave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Radiation.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6">
            <a:extLst>
              <a:ext uri="{FF2B5EF4-FFF2-40B4-BE49-F238E27FC236}">
                <a16:creationId xmlns:a16="http://schemas.microsoft.com/office/drawing/2014/main" id="{27E50101-1A2B-284A-885B-7AF4A3CA0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50" y="609600"/>
            <a:ext cx="44291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The TWP Environment </a:t>
            </a:r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16965196-B16B-8B41-B91A-AC1C1B193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4419600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48481466-0558-0040-8D14-25B7C58E8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51325"/>
            <a:ext cx="4430712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>
            <a:extLst>
              <a:ext uri="{FF2B5EF4-FFF2-40B4-BE49-F238E27FC236}">
                <a16:creationId xmlns:a16="http://schemas.microsoft.com/office/drawing/2014/main" id="{8E7BC6E5-0351-F74B-A534-A67CF921A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972736"/>
            <a:ext cx="3505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Examining the relationship between convection and cloudiness at Manus relative to the maritime continent region.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80556480-8C06-3341-BF56-C1011D277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946776"/>
            <a:ext cx="16795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Mather, 2005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9C9F3044-5C66-E244-8022-AD0733A88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1078468"/>
            <a:ext cx="4775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Outgoing Longwave Radiation at 4 Locations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38349D8A-4443-4642-8440-D89B48132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3897313"/>
            <a:ext cx="46089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5-year Composite of Precipitation at Manus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6">
            <a:extLst>
              <a:ext uri="{FF2B5EF4-FFF2-40B4-BE49-F238E27FC236}">
                <a16:creationId xmlns:a16="http://schemas.microsoft.com/office/drawing/2014/main" id="{27E50101-1A2B-284A-885B-7AF4A3CA0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275" y="771525"/>
            <a:ext cx="68421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The ARM Mission (1996)</a:t>
            </a:r>
          </a:p>
        </p:txBody>
      </p:sp>
      <p:sp>
        <p:nvSpPr>
          <p:cNvPr id="17410" name="TextBox 1">
            <a:extLst>
              <a:ext uri="{FF2B5EF4-FFF2-40B4-BE49-F238E27FC236}">
                <a16:creationId xmlns:a16="http://schemas.microsoft.com/office/drawing/2014/main" id="{1E3D695B-6D46-0F4D-9968-265BDA91D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020888"/>
            <a:ext cx="7620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Relate observed radiative fluxes to the temperature and composition of the atmosphere, specifically including water vapor and clouds, and to surface properties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Develop and test parameterizations (for general circulation models) that can be used to accurately predict the radiative properties and model the radiative interactions involving water vapor and clouds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6">
            <a:extLst>
              <a:ext uri="{FF2B5EF4-FFF2-40B4-BE49-F238E27FC236}">
                <a16:creationId xmlns:a16="http://schemas.microsoft.com/office/drawing/2014/main" id="{27E50101-1A2B-284A-885B-7AF4A3CA0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72180"/>
            <a:ext cx="60198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State of ARM After One Decade</a:t>
            </a:r>
          </a:p>
        </p:txBody>
      </p:sp>
      <p:sp>
        <p:nvSpPr>
          <p:cNvPr id="17410" name="TextBox 1">
            <a:extLst>
              <a:ext uri="{FF2B5EF4-FFF2-40B4-BE49-F238E27FC236}">
                <a16:creationId xmlns:a16="http://schemas.microsoft.com/office/drawing/2014/main" id="{1E3D695B-6D46-0F4D-9968-265BDA91D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31745"/>
            <a:ext cx="8153400" cy="295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ARM is alive and healthy after a decade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We need a tighter focus on our primary goal of improving cloud and radiation parameterization</a:t>
            </a:r>
          </a:p>
          <a:p>
            <a:pPr>
              <a:spcBef>
                <a:spcPct val="0"/>
              </a:spcBef>
              <a:buClrTx/>
              <a:buSzTx/>
              <a:defRPr/>
            </a:pPr>
            <a:r>
              <a:rPr lang="en-US" altLang="en-US" sz="2000" dirty="0">
                <a:solidFill>
                  <a:schemeClr val="accent1">
                    <a:lumMod val="50000"/>
                  </a:schemeClr>
                </a:solidFill>
              </a:rPr>
              <a:t>Important science goals include:</a:t>
            </a:r>
          </a:p>
          <a:p>
            <a:pPr lvl="1">
              <a:spcBef>
                <a:spcPct val="0"/>
              </a:spcBef>
              <a:defRPr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</a:rPr>
              <a:t>Assessing modeled heating rate profiles (and importance of doing so)</a:t>
            </a:r>
          </a:p>
          <a:p>
            <a:pPr lvl="1">
              <a:spcBef>
                <a:spcPct val="0"/>
              </a:spcBef>
              <a:defRPr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</a:rPr>
              <a:t>Relating aerosol optical properties to composition</a:t>
            </a:r>
          </a:p>
          <a:p>
            <a:pPr lvl="1">
              <a:spcBef>
                <a:spcPct val="0"/>
              </a:spcBef>
              <a:defRPr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</a:rPr>
              <a:t>Deriving cloud properties from remote sensors</a:t>
            </a:r>
          </a:p>
          <a:p>
            <a:pPr lvl="1">
              <a:spcBef>
                <a:spcPct val="0"/>
              </a:spcBef>
              <a:defRPr/>
            </a:pP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</a:rPr>
              <a:t>Assessing cloud resolving model (CRM) simulations with observations and using CRM simulations to extend observations</a:t>
            </a:r>
          </a:p>
          <a:p>
            <a:pPr lvl="1">
              <a:spcBef>
                <a:spcPct val="0"/>
              </a:spcBef>
              <a:defRPr/>
            </a:pPr>
            <a:endParaRPr lang="en-US" alt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263FD3AC-9660-9C43-B527-60BCD381E3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425714"/>
            <a:ext cx="3886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000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</a:rPr>
              <a:t>From Tom’s 2001 Presentation to the ARM Science Team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{19E66A5F-F348-B846-B408-2BE168ADA862}tf10001073</Template>
  <TotalTime>1217</TotalTime>
  <Words>979</Words>
  <Application>Microsoft Macintosh PowerPoint</Application>
  <PresentationFormat>On-screen Show (4:3)</PresentationFormat>
  <Paragraphs>143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Tahoma</vt:lpstr>
      <vt:lpstr>Tw Cen MT</vt:lpstr>
      <vt:lpstr>Wingdings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Pacific Northwest National Laboratory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d3k782</dc:creator>
  <cp:lastModifiedBy>Jim Mather</cp:lastModifiedBy>
  <cp:revision>132</cp:revision>
  <dcterms:created xsi:type="dcterms:W3CDTF">2006-04-11T03:00:17Z</dcterms:created>
  <dcterms:modified xsi:type="dcterms:W3CDTF">2018-07-14T13:34:59Z</dcterms:modified>
</cp:coreProperties>
</file>