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6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7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4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4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1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6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1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4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77DDA-5067-1645-95C2-152AFA75CF91}" type="datetimeFigureOut">
              <a:rPr lang="en-US" smtClean="0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7119-D5D3-2044-A594-B52A2828E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1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KSEA 021153Z </a:t>
            </a:r>
            <a:r>
              <a:rPr lang="en-US" dirty="0">
                <a:latin typeface="Courier"/>
                <a:cs typeface="Courier"/>
              </a:rPr>
              <a:t>01012KT 10SM BKN240 02/M01 A3039 RMK AO2 SLP301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36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01012KT</a:t>
            </a:r>
            <a:r>
              <a:rPr lang="en-US" dirty="0">
                <a:latin typeface="Courier"/>
                <a:cs typeface="Courier"/>
              </a:rPr>
              <a:t> 10SM BKN240 02/M01 A3039 RMK AO2 SLP301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01012KT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07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10SM</a:t>
            </a:r>
            <a:r>
              <a:rPr lang="en-US" dirty="0">
                <a:latin typeface="Courier"/>
                <a:cs typeface="Courier"/>
              </a:rPr>
              <a:t> BKN240 02/M01 A3039 RMK AO2 SLP301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10SM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38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10SM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BKN240</a:t>
            </a:r>
            <a:r>
              <a:rPr lang="en-US" dirty="0">
                <a:latin typeface="Courier"/>
                <a:cs typeface="Courier"/>
              </a:rPr>
              <a:t> 02/M01 A3039 RMK AO2 SLP301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10SM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BKN240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cloud cover and ceiling = Broken at 24,000’</a:t>
            </a:r>
          </a:p>
          <a:p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10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10SM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02/M01 </a:t>
            </a:r>
            <a:r>
              <a:rPr lang="en-US" dirty="0">
                <a:latin typeface="Courier"/>
                <a:cs typeface="Courier"/>
              </a:rPr>
              <a:t>A3039 RMK AO2 SLP301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10SM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cloud cover and ceiling = Broken at 24,000’</a:t>
            </a:r>
          </a:p>
          <a:p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02/M01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T=2°C and Td= -1°C (M means negative values)</a:t>
            </a:r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8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10SM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A3039</a:t>
            </a:r>
            <a:r>
              <a:rPr lang="en-US" dirty="0">
                <a:latin typeface="Courier"/>
                <a:cs typeface="Courier"/>
              </a:rPr>
              <a:t> RMK AO2 SLP301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2554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10SM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cloud cover and ceiling = Broken at 24,000’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T=2°C and Td= -1°C (M means negative values)</a:t>
            </a:r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A3039</a:t>
            </a:r>
            <a:r>
              <a:rPr lang="en-US" sz="1600" dirty="0" smtClean="0">
                <a:cs typeface="Courier"/>
              </a:rPr>
              <a:t> = Altimeter correction = 30.39 inches of Mercury</a:t>
            </a:r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8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10SM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A3039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RMK</a:t>
            </a:r>
            <a:r>
              <a:rPr lang="en-US" dirty="0">
                <a:latin typeface="Courier"/>
                <a:cs typeface="Courier"/>
              </a:rPr>
              <a:t> AO2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SLP301</a:t>
            </a:r>
            <a:r>
              <a:rPr lang="en-US" dirty="0">
                <a:latin typeface="Courier"/>
                <a:cs typeface="Courier"/>
              </a:rPr>
              <a:t> T00171011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9" y="1484051"/>
            <a:ext cx="8338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10SM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cloud cover and ceiling = Broken at 24,000’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T=2°C and Td= -1°C (M means negative values)</a:t>
            </a:r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A3039</a:t>
            </a:r>
            <a:r>
              <a:rPr lang="en-US" sz="1600" dirty="0" smtClean="0">
                <a:cs typeface="Courier"/>
              </a:rPr>
              <a:t> = Altimeter correction = 30.39 inches of Mercury</a:t>
            </a:r>
          </a:p>
          <a:p>
            <a:endParaRPr lang="en-US" sz="1600" dirty="0">
              <a:solidFill>
                <a:srgbClr val="000000"/>
              </a:solidFill>
              <a:cs typeface="Courier"/>
            </a:endParaRPr>
          </a:p>
          <a:p>
            <a:r>
              <a:rPr lang="en-US" sz="1600" dirty="0" smtClean="0">
                <a:solidFill>
                  <a:srgbClr val="000000"/>
                </a:solidFill>
                <a:cs typeface="Courier"/>
              </a:rPr>
              <a:t>Remark Section: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SLP301 </a:t>
            </a:r>
            <a:r>
              <a:rPr lang="en-US" sz="1600" dirty="0" smtClean="0">
                <a:cs typeface="Courier"/>
              </a:rPr>
              <a:t>= Sea Level Pressure in 1/10ths of hPa = </a:t>
            </a:r>
            <a:r>
              <a:rPr lang="en-US" sz="1600" dirty="0" smtClean="0">
                <a:solidFill>
                  <a:srgbClr val="FF0000"/>
                </a:solidFill>
                <a:cs typeface="Courier"/>
              </a:rPr>
              <a:t>10</a:t>
            </a:r>
            <a:r>
              <a:rPr lang="en-US" sz="1600" dirty="0" smtClean="0">
                <a:cs typeface="Courier"/>
              </a:rPr>
              <a:t>30.1 hPa (sometimes leading 9 is dropped)</a:t>
            </a:r>
            <a:endParaRPr lang="en-US" sz="1600" dirty="0">
              <a:solidFill>
                <a:srgbClr val="000000"/>
              </a:solidFill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04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10SM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A3039</a:t>
            </a:r>
            <a:r>
              <a:rPr lang="en-US" dirty="0">
                <a:latin typeface="Courier"/>
                <a:cs typeface="Courier"/>
              </a:rPr>
              <a:t> RMK AO2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SLP301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T00171011</a:t>
            </a:r>
            <a:r>
              <a:rPr lang="en-US" dirty="0">
                <a:latin typeface="Courier"/>
                <a:cs typeface="Courier"/>
              </a:rPr>
              <a:t> 10022 20011 58002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8" y="1484051"/>
            <a:ext cx="8623781" cy="409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10SM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cloud cover and ceiling = Broken at 24,000’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T=2°C and Td= -1°C (M means negative values)</a:t>
            </a:r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A3039</a:t>
            </a:r>
            <a:r>
              <a:rPr lang="en-US" sz="1600" dirty="0" smtClean="0">
                <a:cs typeface="Courier"/>
              </a:rPr>
              <a:t> = Altimeter correction = 30.39 inches of Mercury</a:t>
            </a:r>
          </a:p>
          <a:p>
            <a:endParaRPr lang="en-US" sz="1600" dirty="0">
              <a:solidFill>
                <a:srgbClr val="000000"/>
              </a:solidFill>
              <a:cs typeface="Courier"/>
            </a:endParaRPr>
          </a:p>
          <a:p>
            <a:r>
              <a:rPr lang="en-US" sz="1600" dirty="0" smtClean="0">
                <a:solidFill>
                  <a:srgbClr val="000000"/>
                </a:solidFill>
                <a:cs typeface="Courier"/>
              </a:rPr>
              <a:t>Remark Section: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SLP301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cs typeface="Courier"/>
              </a:rPr>
              <a:t>= Sea Level Pressure in 1/10ths of hPa =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10</a:t>
            </a:r>
            <a:r>
              <a:rPr lang="en-US" sz="1600" dirty="0" smtClean="0">
                <a:cs typeface="Courier"/>
              </a:rPr>
              <a:t>30.1 hPa (sometimes leading 9 is dropped)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T00171011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more accurate = Temp = 1.7°C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-1.1°C The leading ‘10’ means negative values</a:t>
            </a:r>
            <a:endParaRPr lang="en-US" sz="1600" dirty="0">
              <a:solidFill>
                <a:srgbClr val="000000"/>
              </a:solidFill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55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0219" y="443685"/>
            <a:ext cx="8338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KSEA 021153Z 01012KT</a:t>
            </a:r>
            <a:r>
              <a:rPr lang="en-US" dirty="0">
                <a:latin typeface="Courier"/>
                <a:cs typeface="Courier"/>
              </a:rPr>
              <a:t> 10SM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A3039</a:t>
            </a:r>
            <a:r>
              <a:rPr lang="en-US" dirty="0">
                <a:latin typeface="Courier"/>
                <a:cs typeface="Courier"/>
              </a:rPr>
              <a:t> RMK AO2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SLP301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T00171011</a:t>
            </a:r>
            <a:r>
              <a:rPr lang="en-US" dirty="0">
                <a:latin typeface="Courier"/>
                <a:cs typeface="Courier"/>
              </a:rPr>
              <a:t> 10022 20011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58002</a:t>
            </a:r>
            <a:r>
              <a:rPr lang="en-US" dirty="0">
                <a:latin typeface="Courier"/>
                <a:cs typeface="Courier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18" y="1484051"/>
            <a:ext cx="8623781" cy="4862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KSEA 021153Z </a:t>
            </a:r>
            <a:r>
              <a:rPr lang="en-US" sz="1600" b="1" dirty="0" smtClean="0">
                <a:cs typeface="Courier"/>
              </a:rPr>
              <a:t>= </a:t>
            </a:r>
            <a:r>
              <a:rPr lang="en-US" sz="1600" dirty="0" smtClean="0">
                <a:cs typeface="Courier"/>
              </a:rPr>
              <a:t>SeaTac airport at 1153 UTC on the 2</a:t>
            </a:r>
            <a:r>
              <a:rPr lang="en-US" sz="1600" baseline="30000" dirty="0" smtClean="0">
                <a:cs typeface="Courier"/>
              </a:rPr>
              <a:t>nd</a:t>
            </a:r>
            <a:r>
              <a:rPr lang="en-US" sz="1600" dirty="0" smtClean="0">
                <a:cs typeface="Courier"/>
              </a:rPr>
              <a:t> (of January)</a:t>
            </a:r>
          </a:p>
          <a:p>
            <a:endParaRPr lang="en-US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01012KT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winds from the NE (10° from North) at 12 knots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10SM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Visibility = 10 Statute Miles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BKN240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= cloud cover and ceiling = Broken at 24,000’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02/M01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T=2°C and Td= -1°C (M means negative values)</a:t>
            </a:r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A3039</a:t>
            </a:r>
            <a:r>
              <a:rPr lang="en-US" sz="1600" dirty="0" smtClean="0">
                <a:cs typeface="Courier"/>
              </a:rPr>
              <a:t> = Altimeter correction = 30.39 inches of Mercury</a:t>
            </a:r>
          </a:p>
          <a:p>
            <a:endParaRPr lang="en-US" sz="1600" dirty="0">
              <a:solidFill>
                <a:srgbClr val="000000"/>
              </a:solidFill>
              <a:cs typeface="Courier"/>
            </a:endParaRPr>
          </a:p>
          <a:p>
            <a:r>
              <a:rPr lang="en-US" sz="1600" dirty="0" smtClean="0">
                <a:solidFill>
                  <a:srgbClr val="000000"/>
                </a:solidFill>
                <a:cs typeface="Courier"/>
              </a:rPr>
              <a:t>Remark Section: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SLP301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cs typeface="Courier"/>
              </a:rPr>
              <a:t>= Sea Level Pressure in 1/10ths of hPa = </a:t>
            </a:r>
            <a:r>
              <a:rPr lang="en-US" sz="1600" dirty="0" smtClean="0">
                <a:solidFill>
                  <a:srgbClr val="000000"/>
                </a:solidFill>
                <a:cs typeface="Courier"/>
              </a:rPr>
              <a:t>10</a:t>
            </a:r>
            <a:r>
              <a:rPr lang="en-US" sz="1600" dirty="0" smtClean="0">
                <a:cs typeface="Courier"/>
              </a:rPr>
              <a:t>30.1 hPa (sometimes leading 9 is dropped)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T00171011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cs typeface="Courier"/>
              </a:rPr>
              <a:t>= Temperature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more accurate = Temp = 1.7°C and </a:t>
            </a:r>
            <a:r>
              <a:rPr lang="en-US" sz="1600" dirty="0" err="1" smtClean="0">
                <a:cs typeface="Courier"/>
              </a:rPr>
              <a:t>Dewpoint</a:t>
            </a:r>
            <a:r>
              <a:rPr lang="en-US" sz="1600" dirty="0" smtClean="0">
                <a:cs typeface="Courier"/>
              </a:rPr>
              <a:t> = -1.1°C The leading ‘10’ means negative values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58002 </a:t>
            </a:r>
            <a:r>
              <a:rPr lang="en-US" sz="1600" dirty="0" smtClean="0">
                <a:cs typeface="Courier"/>
              </a:rPr>
              <a:t>= The leading 5 means Pressure Tendency group. The next digit is the symbol for pressure tendency. 8 = Steady or rising, then falling. 002 = the amount pressure has changed in 1/10ths. So in this case, pressure falls 0.2 hPa in 3 hours.</a:t>
            </a:r>
            <a:endParaRPr lang="en-US" sz="1600" dirty="0">
              <a:solidFill>
                <a:srgbClr val="000000"/>
              </a:solidFill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cs typeface="Courier"/>
            </a:endParaRPr>
          </a:p>
          <a:p>
            <a:endParaRPr lang="en-US" b="1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18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862</Words>
  <Application>Microsoft Macintosh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McMurdie</dc:creator>
  <cp:lastModifiedBy>Lynn McMurdie</cp:lastModifiedBy>
  <cp:revision>7</cp:revision>
  <dcterms:created xsi:type="dcterms:W3CDTF">2018-01-03T01:07:57Z</dcterms:created>
  <dcterms:modified xsi:type="dcterms:W3CDTF">2018-01-03T02:04:51Z</dcterms:modified>
</cp:coreProperties>
</file>