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77" r:id="rId2"/>
    <p:sldId id="256" r:id="rId3"/>
    <p:sldId id="260" r:id="rId4"/>
    <p:sldId id="259" r:id="rId5"/>
    <p:sldId id="257" r:id="rId6"/>
    <p:sldId id="258" r:id="rId7"/>
    <p:sldId id="261" r:id="rId8"/>
    <p:sldId id="268" r:id="rId9"/>
    <p:sldId id="272" r:id="rId10"/>
    <p:sldId id="264" r:id="rId11"/>
    <p:sldId id="266" r:id="rId12"/>
    <p:sldId id="269" r:id="rId13"/>
    <p:sldId id="270" r:id="rId14"/>
    <p:sldId id="271" r:id="rId15"/>
    <p:sldId id="267" r:id="rId16"/>
    <p:sldId id="275" r:id="rId17"/>
    <p:sldId id="276" r:id="rId18"/>
    <p:sldId id="274" r:id="rId1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71"/>
    <p:restoredTop sz="94606"/>
  </p:normalViewPr>
  <p:slideViewPr>
    <p:cSldViewPr>
      <p:cViewPr varScale="1">
        <p:scale>
          <a:sx n="119" d="100"/>
          <a:sy n="119" d="100"/>
        </p:scale>
        <p:origin x="480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D866896-94CD-B1D6-1D6D-C599ABA3207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0C90890-81C1-C964-64FF-76252CB874A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9225BD1-FA3E-7B62-EF64-6A9002D6B3B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4DCE5B-C552-AC43-8278-B72792C9D7B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0748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FE1FA7-DE4F-244C-A49B-90482846403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18E2287-B7CA-86C8-EF79-558BF902E0F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84AA78F-2D55-8E3D-60BF-28DAA21E3D7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2BF3FA-D8F3-4B45-853A-F13D78900E4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46349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AC26207-B987-5DB9-1AB2-8D1D7D7A71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49F0FCE-7393-1157-56F0-E06EC73EA72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EECA65D-0D6C-9962-F90B-806DD6C4191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690C6F-BF24-6A45-AC85-FD49E6ACF32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3010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DA7F1D7-509C-17B1-7A02-4F1781C982A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4EC43CA-E6B1-1252-B25F-9B3E25958A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D33BFF7-B33D-68A4-FD5D-0F213BAA185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4A027-6EB4-9F40-9C16-761415DB4E4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3898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F4AC38E-14EF-2B7C-2D39-B754E0090CB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DA806BF-D721-3CBF-94FD-570DBC9CBCC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DDDFEC1-393C-A453-56E6-A74DB2A9207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CE9C45-BAEB-CB4E-8C39-A234B4735A0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7842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445B5B0-744F-E129-3B9A-1671082FC50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32BB94F-1705-DF4F-CEE8-627538F543E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DD59EA6-F9A5-D077-5093-F6084D297FF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C6550F-9438-804B-B817-3EF58FD426C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2567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21825EC-C535-E6F4-3992-B77E78E374A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FAEFC8A2-ECBF-8423-AC6A-67C8D6534BF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C68F88B0-C75A-3FF0-6572-0329E0D02EF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FF7312-2328-6445-A147-58D2DCB4ED5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1200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5DC45490-B33A-31E7-A2AB-DA9D6757BD0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1C4FACB-D103-4D0B-FBEE-F38B381AA07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71E3542-6F97-B21D-11AD-F8B1ACF0C40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07E286-47A8-3C44-981E-2E6991EE30F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2127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4600B905-DF5F-F9FB-D425-D4419F2E60B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EA74CCAB-B18F-06E6-DEE2-854D3021B62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A2A8EBC-1BD8-4EAF-9FB0-547F366885B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676EBA-1C0E-D04D-A586-E135C8999A9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6615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980251F-8139-6476-3AC5-63EDF9771A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67AB6B9-9210-6674-18A2-E27641C4D5F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E6763F0-3975-5A01-7863-8E10E1D0BB1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43262B-29AE-DB45-A640-54C0EEE24B9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4106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240232D-713C-0EBC-CB78-482FA5648BA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26CE3D2-3B72-603F-6289-92F5A7A076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9A36EF1-0EF3-7419-3457-92E15D87ED4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416AD9-BD62-824D-B7FA-E7E3D5BA688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0029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A89BC86-DA85-EBF2-3321-D3F97FD439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6643931-28F0-D035-B896-731DF739D72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26551FB9-5EE8-37DB-ED6C-641C472862F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" pitchFamily="-1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5BF77F89-0B29-2614-1A9B-D96FF67DA78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" pitchFamily="-1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E4ECFF0C-300B-7FAF-F53E-B474496DF31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9ADCA3FF-9836-DF43-90FC-AC2DC2BF3A3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-65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-65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-65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-65" charset="0"/>
          <a:ea typeface="ＭＳ Ｐゴシック" charset="-128"/>
          <a:cs typeface="ＭＳ Ｐゴシック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-65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-65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-65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pitchFamily="-65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pitchFamily="-65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65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65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65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65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65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65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65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>
            <a:extLst>
              <a:ext uri="{FF2B5EF4-FFF2-40B4-BE49-F238E27FC236}">
                <a16:creationId xmlns:a16="http://schemas.microsoft.com/office/drawing/2014/main" id="{71229D87-354F-862C-058F-BFD16F06E2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0" y="2514600"/>
            <a:ext cx="7772400" cy="1143000"/>
          </a:xfrm>
        </p:spPr>
        <p:txBody>
          <a:bodyPr/>
          <a:lstStyle/>
          <a:p>
            <a:r>
              <a:rPr lang="en-US" altLang="en-US" dirty="0">
                <a:solidFill>
                  <a:schemeClr val="accent2"/>
                </a:solidFill>
                <a:ea typeface="ＭＳ Ｐゴシック" panose="020B0600070205080204" pitchFamily="34" charset="-128"/>
              </a:rPr>
              <a:t>Psychology of Weather Prediction</a:t>
            </a:r>
            <a:br>
              <a:rPr lang="en-US" altLang="en-US" dirty="0">
                <a:solidFill>
                  <a:schemeClr val="accent2"/>
                </a:solidFill>
                <a:ea typeface="ＭＳ Ｐゴシック" panose="020B0600070205080204" pitchFamily="34" charset="-128"/>
              </a:rPr>
            </a:br>
            <a:r>
              <a:rPr lang="en-US" altLang="en-US" dirty="0">
                <a:solidFill>
                  <a:schemeClr val="accent2"/>
                </a:solidFill>
                <a:ea typeface="ＭＳ Ｐゴシック" panose="020B0600070205080204" pitchFamily="34" charset="-128"/>
              </a:rPr>
              <a:t>Atmospheric Sciences 452</a:t>
            </a:r>
            <a:br>
              <a:rPr lang="en-US" altLang="en-US" dirty="0">
                <a:solidFill>
                  <a:schemeClr val="accent2"/>
                </a:solidFill>
                <a:ea typeface="ＭＳ Ｐゴシック" panose="020B0600070205080204" pitchFamily="34" charset="-128"/>
              </a:rPr>
            </a:br>
            <a:r>
              <a:rPr lang="en-US" altLang="en-US" dirty="0">
                <a:ea typeface="ＭＳ Ｐゴシック" panose="020B0600070205080204" pitchFamily="34" charset="-128"/>
              </a:rPr>
              <a:t>Spring 2024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>
            <a:extLst>
              <a:ext uri="{FF2B5EF4-FFF2-40B4-BE49-F238E27FC236}">
                <a16:creationId xmlns:a16="http://schemas.microsoft.com/office/drawing/2014/main" id="{79D34007-0C5A-05F8-B031-A255CED2B07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295400"/>
            <a:ext cx="7772400" cy="1143000"/>
          </a:xfrm>
        </p:spPr>
        <p:txBody>
          <a:bodyPr/>
          <a:lstStyle/>
          <a:p>
            <a:r>
              <a:rPr lang="en-US" altLang="en-US">
                <a:solidFill>
                  <a:schemeClr val="accent2"/>
                </a:solidFill>
                <a:ea typeface="ＭＳ Ｐゴシック" panose="020B0600070205080204" pitchFamily="34" charset="-128"/>
              </a:rPr>
              <a:t>NWS Precipitation Icons</a:t>
            </a:r>
          </a:p>
        </p:txBody>
      </p:sp>
      <p:pic>
        <p:nvPicPr>
          <p:cNvPr id="21506" name="Picture 4" descr="chance3.tiff                                                   00029E37&#10;Cliff Disk                     BB5EA40C:">
            <a:extLst>
              <a:ext uri="{FF2B5EF4-FFF2-40B4-BE49-F238E27FC236}">
                <a16:creationId xmlns:a16="http://schemas.microsoft.com/office/drawing/2014/main" id="{6B7666E1-1136-09DE-723D-9F7CF7DAE0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2895600"/>
            <a:ext cx="1314450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7" name="Picture 5" descr="chance2.tiff                                                   00029E37&#10;Cliff Disk                     BB5EA40C:">
            <a:extLst>
              <a:ext uri="{FF2B5EF4-FFF2-40B4-BE49-F238E27FC236}">
                <a16:creationId xmlns:a16="http://schemas.microsoft.com/office/drawing/2014/main" id="{EDA83BB6-BC82-2590-C1D1-DDF74AF5CC4E}"/>
              </a:ext>
            </a:extLst>
          </p:cNvPr>
          <p:cNvPicPr>
            <a:picLocks noGrp="1" noChangeAspect="1" noChangeArrowheads="1"/>
          </p:cNvPicPr>
          <p:nvPr>
            <p:ph type="body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16"/>
          <a:stretch>
            <a:fillRect/>
          </a:stretch>
        </p:blipFill>
        <p:spPr>
          <a:xfrm>
            <a:off x="3810000" y="3048000"/>
            <a:ext cx="1298575" cy="2762250"/>
          </a:xfrm>
          <a:noFill/>
        </p:spPr>
      </p:pic>
      <p:pic>
        <p:nvPicPr>
          <p:cNvPr id="21508" name="Picture 6" descr="chance8.tiff                                                   00029E37&#10;Cliff Disk                     BB5EA40C:">
            <a:extLst>
              <a:ext uri="{FF2B5EF4-FFF2-40B4-BE49-F238E27FC236}">
                <a16:creationId xmlns:a16="http://schemas.microsoft.com/office/drawing/2014/main" id="{C26F1797-F32F-2AC1-D633-64CB697339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8006"/>
          <a:stretch>
            <a:fillRect/>
          </a:stretch>
        </p:blipFill>
        <p:spPr bwMode="auto">
          <a:xfrm>
            <a:off x="1752600" y="2971800"/>
            <a:ext cx="1622425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>
            <a:extLst>
              <a:ext uri="{FF2B5EF4-FFF2-40B4-BE49-F238E27FC236}">
                <a16:creationId xmlns:a16="http://schemas.microsoft.com/office/drawing/2014/main" id="{1380BB5A-1D86-3957-0809-FC1B933C6B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14388" y="990600"/>
            <a:ext cx="7772400" cy="11430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And a “slight” chance of freezing drizzle reminds one of a trip to Antarctica</a:t>
            </a:r>
          </a:p>
        </p:txBody>
      </p:sp>
      <p:pic>
        <p:nvPicPr>
          <p:cNvPr id="22530" name="Picture 4" descr="chance9.tiff                                                   00029E37&#10;Cliff Disk                     BB5EA40C:">
            <a:extLst>
              <a:ext uri="{FF2B5EF4-FFF2-40B4-BE49-F238E27FC236}">
                <a16:creationId xmlns:a16="http://schemas.microsoft.com/office/drawing/2014/main" id="{4F52CEA5-1A46-C496-38D7-F3093F2681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2743200"/>
            <a:ext cx="1782763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Picture 4" descr="Precipicon.tiff                                                00029E37&#10;Cliff Disk                     BB5EA40C:">
            <a:extLst>
              <a:ext uri="{FF2B5EF4-FFF2-40B4-BE49-F238E27FC236}">
                <a16:creationId xmlns:a16="http://schemas.microsoft.com/office/drawing/2014/main" id="{FC8145FF-3726-0DB9-15F4-C5FD569917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381000"/>
            <a:ext cx="4295775" cy="614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2" name="TextBox 2">
            <a:extLst>
              <a:ext uri="{FF2B5EF4-FFF2-40B4-BE49-F238E27FC236}">
                <a16:creationId xmlns:a16="http://schemas.microsoft.com/office/drawing/2014/main" id="{B45340F6-04E9-A09C-A52F-11C7E53147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2133600"/>
            <a:ext cx="2667000" cy="206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chemeClr val="accent2"/>
                </a:solidFill>
              </a:rPr>
              <a:t>Study by Professor Joslyn and students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5" name="Picture 4" descr="precipsurvey.tiff                                              00029E37&#10;Cliff Disk                     BB5EA40C:">
            <a:extLst>
              <a:ext uri="{FF2B5EF4-FFF2-40B4-BE49-F238E27FC236}">
                <a16:creationId xmlns:a16="http://schemas.microsoft.com/office/drawing/2014/main" id="{103E9AA7-A5E0-C568-D40C-AC0E8EC8CD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350" y="158750"/>
            <a:ext cx="7353300" cy="654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>
            <a:extLst>
              <a:ext uri="{FF2B5EF4-FFF2-40B4-BE49-F238E27FC236}">
                <a16:creationId xmlns:a16="http://schemas.microsoft.com/office/drawing/2014/main" id="{97AD59FB-69C0-7418-8935-D590D619FA8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The Winner</a:t>
            </a:r>
          </a:p>
        </p:txBody>
      </p:sp>
      <p:pic>
        <p:nvPicPr>
          <p:cNvPr id="27650" name="Picture 4" descr="PrecipiconSmall.tiff                                           00029E37&#10;Cliff Disk                     BB5EA40C:">
            <a:extLst>
              <a:ext uri="{FF2B5EF4-FFF2-40B4-BE49-F238E27FC236}">
                <a16:creationId xmlns:a16="http://schemas.microsoft.com/office/drawing/2014/main" id="{0BFDE1DB-E0D1-BAA5-405E-12085F9D25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2438400"/>
            <a:ext cx="3162300" cy="2274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>
            <a:extLst>
              <a:ext uri="{FF2B5EF4-FFF2-40B4-BE49-F238E27FC236}">
                <a16:creationId xmlns:a16="http://schemas.microsoft.com/office/drawing/2014/main" id="{74AA320D-B727-5CCE-34EC-927A063510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>
                <a:solidFill>
                  <a:schemeClr val="accent2"/>
                </a:solidFill>
                <a:ea typeface="ＭＳ Ｐゴシック" panose="020B0600070205080204" pitchFamily="34" charset="-128"/>
              </a:rPr>
              <a:t>Getting the Correct Response to Forecasts</a:t>
            </a:r>
          </a:p>
        </p:txBody>
      </p:sp>
      <p:sp>
        <p:nvSpPr>
          <p:cNvPr id="28674" name="Content Placeholder 2">
            <a:extLst>
              <a:ext uri="{FF2B5EF4-FFF2-40B4-BE49-F238E27FC236}">
                <a16:creationId xmlns:a16="http://schemas.microsoft.com/office/drawing/2014/main" id="{1A5C792D-5566-0244-4B6E-FF44982DD87E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Problem example: Excellent tornado forecasts (2011) in Joplin, MI were unable to stop massive deaths and injury.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Forecasts were very skillful but folks did not take the correct actions.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Shows the need for psychological studies.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Also true with Hurricane Katrina.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Many other examples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>
            <a:extLst>
              <a:ext uri="{FF2B5EF4-FFF2-40B4-BE49-F238E27FC236}">
                <a16:creationId xmlns:a16="http://schemas.microsoft.com/office/drawing/2014/main" id="{83B65E24-8086-77B7-9910-66F8E83944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57225" y="914400"/>
            <a:ext cx="7991475" cy="1143000"/>
          </a:xfrm>
        </p:spPr>
        <p:txBody>
          <a:bodyPr/>
          <a:lstStyle/>
          <a:p>
            <a:r>
              <a:rPr lang="en-US" altLang="en-US" b="1">
                <a:solidFill>
                  <a:schemeClr val="accent2"/>
                </a:solidFill>
                <a:ea typeface="ＭＳ Ｐゴシック" panose="020B0600070205080204" pitchFamily="34" charset="-128"/>
              </a:rPr>
              <a:t>National Weather Service is Putting Increasing Emphasis on IDSS (Impact-Based Decision Support Services)</a:t>
            </a:r>
          </a:p>
        </p:txBody>
      </p:sp>
      <p:pic>
        <p:nvPicPr>
          <p:cNvPr id="29698" name="Content Placeholder 4">
            <a:extLst>
              <a:ext uri="{FF2B5EF4-FFF2-40B4-BE49-F238E27FC236}">
                <a16:creationId xmlns:a16="http://schemas.microsoft.com/office/drawing/2014/main" id="{7097379C-840E-18A7-90EB-BFA37051C6D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41350" y="2971800"/>
            <a:ext cx="7772400" cy="1639888"/>
          </a:xfrm>
        </p:spPr>
      </p:pic>
      <p:sp>
        <p:nvSpPr>
          <p:cNvPr id="29699" name="TextBox 5">
            <a:extLst>
              <a:ext uri="{FF2B5EF4-FFF2-40B4-BE49-F238E27FC236}">
                <a16:creationId xmlns:a16="http://schemas.microsoft.com/office/drawing/2014/main" id="{0124E61A-CC0B-2615-38CC-46F30D76C4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" y="4514850"/>
            <a:ext cx="8153400" cy="206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dirty="0"/>
              <a:t>IDSS includes forecast advice and interpretative services that the NWS provides to help partners, such as emergency personnel and public safety officials, make decisions.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>
            <a:extLst>
              <a:ext uri="{FF2B5EF4-FFF2-40B4-BE49-F238E27FC236}">
                <a16:creationId xmlns:a16="http://schemas.microsoft.com/office/drawing/2014/main" id="{611B21E4-5B0A-0534-8B13-9CB5F7DD3B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>
                <a:solidFill>
                  <a:schemeClr val="accent2"/>
                </a:solidFill>
                <a:ea typeface="ＭＳ Ｐゴシック" panose="020B0600070205080204" pitchFamily="34" charset="-128"/>
              </a:rPr>
              <a:t>NWS IDSS Goals</a:t>
            </a:r>
          </a:p>
        </p:txBody>
      </p:sp>
      <p:pic>
        <p:nvPicPr>
          <p:cNvPr id="30722" name="Content Placeholder 4">
            <a:extLst>
              <a:ext uri="{FF2B5EF4-FFF2-40B4-BE49-F238E27FC236}">
                <a16:creationId xmlns:a16="http://schemas.microsoft.com/office/drawing/2014/main" id="{F8063AD0-7E46-686A-EC3D-9DF0F4CC7A6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15913" y="2286000"/>
            <a:ext cx="8617264" cy="3124200"/>
          </a:xfr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>
            <a:extLst>
              <a:ext uri="{FF2B5EF4-FFF2-40B4-BE49-F238E27FC236}">
                <a16:creationId xmlns:a16="http://schemas.microsoft.com/office/drawing/2014/main" id="{89809350-733A-E74D-0BA9-8A4F47BE23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>
                <a:solidFill>
                  <a:schemeClr val="accent2"/>
                </a:solidFill>
                <a:ea typeface="ＭＳ Ｐゴシック" panose="020B0600070205080204" pitchFamily="34" charset="-128"/>
              </a:rPr>
              <a:t>Summary</a:t>
            </a:r>
          </a:p>
        </p:txBody>
      </p:sp>
      <p:sp>
        <p:nvSpPr>
          <p:cNvPr id="31746" name="Content Placeholder 2">
            <a:extLst>
              <a:ext uri="{FF2B5EF4-FFF2-40B4-BE49-F238E27FC236}">
                <a16:creationId xmlns:a16="http://schemas.microsoft.com/office/drawing/2014/main" id="{ACF0C38B-CA56-3486-B3B8-FE1ED8FD894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Making </a:t>
            </a:r>
            <a:r>
              <a:rPr lang="en-US" altLang="en-US">
                <a:ea typeface="ＭＳ Ｐゴシック" panose="020B0600070205080204" pitchFamily="34" charset="-128"/>
              </a:rPr>
              <a:t>skillful weather forecasts </a:t>
            </a:r>
            <a:r>
              <a:rPr lang="en-US" altLang="en-US" dirty="0">
                <a:ea typeface="ＭＳ Ｐゴシック" panose="020B0600070205080204" pitchFamily="34" charset="-128"/>
              </a:rPr>
              <a:t>is only half the battle.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Just as important, </a:t>
            </a:r>
            <a:r>
              <a:rPr lang="en-US" altLang="en-US" b="1" dirty="0">
                <a:ea typeface="ＭＳ Ｐゴシック" panose="020B0600070205080204" pitchFamily="34" charset="-128"/>
              </a:rPr>
              <a:t>and harder</a:t>
            </a:r>
            <a:r>
              <a:rPr lang="en-US" altLang="en-US" dirty="0">
                <a:ea typeface="ＭＳ Ｐゴシック" panose="020B0600070205080204" pitchFamily="34" charset="-128"/>
              </a:rPr>
              <a:t>, is to: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Communicate forecasts skillfully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Get society to pay attention and to respond appropriately to save lives and property and to secure maximum economic benefit.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>
            <a:extLst>
              <a:ext uri="{FF2B5EF4-FFF2-40B4-BE49-F238E27FC236}">
                <a16:creationId xmlns:a16="http://schemas.microsoft.com/office/drawing/2014/main" id="{F1DE058A-61B0-DAED-A559-A78C6375B9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533400"/>
          </a:xfrm>
        </p:spPr>
        <p:txBody>
          <a:bodyPr/>
          <a:lstStyle/>
          <a:p>
            <a:r>
              <a:rPr lang="en-US" altLang="en-US" sz="3600">
                <a:solidFill>
                  <a:schemeClr val="accent2"/>
                </a:solidFill>
                <a:ea typeface="ＭＳ Ｐゴシック" panose="020B0600070205080204" pitchFamily="34" charset="-128"/>
              </a:rPr>
              <a:t>Psychology of Weather Prediction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4338" name="Rectangle 3">
            <a:extLst>
              <a:ext uri="{FF2B5EF4-FFF2-40B4-BE49-F238E27FC236}">
                <a16:creationId xmlns:a16="http://schemas.microsoft.com/office/drawing/2014/main" id="{827A11FD-CE23-84F5-B4D8-0EF147D614B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066800"/>
            <a:ext cx="7772400" cy="5029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Psychological elements are crucial.  Must strive to be mentally neutral about forecasts.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dirty="0">
                <a:ea typeface="ＭＳ Ｐゴシック" panose="020B0600070205080204" pitchFamily="34" charset="-128"/>
              </a:rPr>
              <a:t>	Think like Spock (or Data)</a:t>
            </a:r>
          </a:p>
          <a:p>
            <a:pPr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In some ways, meteorologists are the </a:t>
            </a:r>
            <a:r>
              <a:rPr lang="en-US" altLang="en-US" u="sng" dirty="0">
                <a:ea typeface="ＭＳ Ｐゴシック" panose="020B0600070205080204" pitchFamily="34" charset="-128"/>
              </a:rPr>
              <a:t>last</a:t>
            </a:r>
            <a:r>
              <a:rPr lang="en-US" altLang="en-US" dirty="0">
                <a:ea typeface="ＭＳ Ｐゴシック" panose="020B0600070205080204" pitchFamily="34" charset="-128"/>
              </a:rPr>
              <a:t> people you want making forecasts, because we love interesting weather and have a bias to forecast intense weather too frequently.</a:t>
            </a:r>
          </a:p>
          <a:p>
            <a:pPr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Sometimes forecasters with great technical knowledge have poor performance because of psychological reasons!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>
            <a:extLst>
              <a:ext uri="{FF2B5EF4-FFF2-40B4-BE49-F238E27FC236}">
                <a16:creationId xmlns:a16="http://schemas.microsoft.com/office/drawing/2014/main" id="{6667F80D-5003-0186-54EB-5754EFA779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>
                <a:solidFill>
                  <a:schemeClr val="accent2"/>
                </a:solidFill>
                <a:ea typeface="ＭＳ Ｐゴシック" panose="020B0600070205080204" pitchFamily="34" charset="-128"/>
              </a:rPr>
              <a:t>Potentially Good Forecasters</a:t>
            </a:r>
          </a:p>
        </p:txBody>
      </p:sp>
      <p:pic>
        <p:nvPicPr>
          <p:cNvPr id="15362" name="Content Placeholder 3" descr="spockfor.jpg">
            <a:extLst>
              <a:ext uri="{FF2B5EF4-FFF2-40B4-BE49-F238E27FC236}">
                <a16:creationId xmlns:a16="http://schemas.microsoft.com/office/drawing/2014/main" id="{DCFF8069-8877-A40B-ED95-87381FA91791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6997" r="-26997"/>
          <a:stretch>
            <a:fillRect/>
          </a:stretch>
        </p:blipFill>
        <p:spPr>
          <a:xfrm>
            <a:off x="-457200" y="2438400"/>
            <a:ext cx="6045200" cy="3200400"/>
          </a:xfrm>
        </p:spPr>
      </p:pic>
      <p:pic>
        <p:nvPicPr>
          <p:cNvPr id="15363" name="Picture 4" descr="DataTNG.jpg">
            <a:extLst>
              <a:ext uri="{FF2B5EF4-FFF2-40B4-BE49-F238E27FC236}">
                <a16:creationId xmlns:a16="http://schemas.microsoft.com/office/drawing/2014/main" id="{804860A0-A5CE-478D-77C6-559780D66AA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1905000"/>
            <a:ext cx="3251200" cy="396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026">
            <a:extLst>
              <a:ext uri="{FF2B5EF4-FFF2-40B4-BE49-F238E27FC236}">
                <a16:creationId xmlns:a16="http://schemas.microsoft.com/office/drawing/2014/main" id="{3773D2AB-3EC0-B26C-C2AB-C30F64607C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8153400" cy="1143000"/>
          </a:xfrm>
        </p:spPr>
        <p:txBody>
          <a:bodyPr/>
          <a:lstStyle/>
          <a:p>
            <a:r>
              <a:rPr lang="en-US" altLang="en-US" b="1">
                <a:solidFill>
                  <a:schemeClr val="accent2"/>
                </a:solidFill>
                <a:ea typeface="ＭＳ Ｐゴシック" panose="020B0600070205080204" pitchFamily="34" charset="-128"/>
              </a:rPr>
              <a:t>Psychology of Weather Prediction</a:t>
            </a:r>
          </a:p>
        </p:txBody>
      </p:sp>
      <p:sp>
        <p:nvSpPr>
          <p:cNvPr id="16386" name="Rectangle 1027">
            <a:extLst>
              <a:ext uri="{FF2B5EF4-FFF2-40B4-BE49-F238E27FC236}">
                <a16:creationId xmlns:a16="http://schemas.microsoft.com/office/drawing/2014/main" id="{8A764BB0-F670-96A2-A29C-3D35FDE6EC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When many things are happening at once, meteorologists often focus on one of them to the detriment of others.</a:t>
            </a:r>
          </a:p>
          <a:p>
            <a:pPr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Humans like conceptual models and often hold on to them even when reality is at odds with such models. (like fronts)</a:t>
            </a:r>
          </a:p>
          <a:p>
            <a:pPr>
              <a:lnSpc>
                <a:spcPct val="90000"/>
              </a:lnSpc>
            </a:pPr>
            <a:r>
              <a:rPr lang="en-US" altLang="en-US" dirty="0">
                <a:ea typeface="ＭＳ Ｐゴシック" panose="020B0600070205080204" pitchFamily="34" charset="-128"/>
              </a:rPr>
              <a:t>Humans are deterministic animals and often push uncertainty away when we shouldn’t.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>
            <a:extLst>
              <a:ext uri="{FF2B5EF4-FFF2-40B4-BE49-F238E27FC236}">
                <a16:creationId xmlns:a16="http://schemas.microsoft.com/office/drawing/2014/main" id="{CB4C4789-6DE9-D264-574A-62EFF1D064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533400"/>
          </a:xfrm>
        </p:spPr>
        <p:txBody>
          <a:bodyPr/>
          <a:lstStyle/>
          <a:p>
            <a:r>
              <a:rPr lang="en-US" altLang="en-US" sz="3600">
                <a:solidFill>
                  <a:schemeClr val="accent2"/>
                </a:solidFill>
                <a:ea typeface="ＭＳ Ｐゴシック" panose="020B0600070205080204" pitchFamily="34" charset="-128"/>
              </a:rPr>
              <a:t>Major Psychological Elements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7410" name="Rectangle 3">
            <a:extLst>
              <a:ext uri="{FF2B5EF4-FFF2-40B4-BE49-F238E27FC236}">
                <a16:creationId xmlns:a16="http://schemas.microsoft.com/office/drawing/2014/main" id="{BE72902A-E8E5-6A7F-DE27-D6CE1B56C1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6700" y="990600"/>
            <a:ext cx="8724900" cy="5486400"/>
          </a:xfrm>
        </p:spPr>
        <p:txBody>
          <a:bodyPr/>
          <a:lstStyle/>
          <a:p>
            <a:r>
              <a:rPr lang="en-US" altLang="en-US">
                <a:solidFill>
                  <a:srgbClr val="333300"/>
                </a:solidFill>
                <a:ea typeface="ＭＳ Ｐゴシック" panose="020B0600070205080204" pitchFamily="34" charset="-128"/>
              </a:rPr>
              <a:t>LOVE</a:t>
            </a:r>
          </a:p>
          <a:p>
            <a:pPr>
              <a:buFontTx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	Meteorologists love interesting weather and tend to overforecast it</a:t>
            </a:r>
          </a:p>
          <a:p>
            <a:r>
              <a:rPr lang="en-US" altLang="en-US">
                <a:solidFill>
                  <a:srgbClr val="333300"/>
                </a:solidFill>
                <a:ea typeface="ＭＳ Ｐゴシック" panose="020B0600070205080204" pitchFamily="34" charset="-128"/>
              </a:rPr>
              <a:t>OVERCOMPENSATION</a:t>
            </a:r>
            <a:endParaRPr lang="en-US" altLang="en-US">
              <a:ea typeface="ＭＳ Ｐゴシック" panose="020B0600070205080204" pitchFamily="34" charset="-128"/>
            </a:endParaRPr>
          </a:p>
          <a:p>
            <a:pPr>
              <a:buFontTx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	We tend to excessively compensate for previous errors.  This can produce a classic sinusoidal error evolution.</a:t>
            </a:r>
            <a:endParaRPr lang="en-US" altLang="en-US">
              <a:ea typeface="ＭＳ Ｐゴシック" panose="020B0600070205080204" pitchFamily="34" charset="-128"/>
            </a:endParaRPr>
          </a:p>
          <a:p>
            <a:r>
              <a:rPr lang="en-US" altLang="en-US">
                <a:solidFill>
                  <a:srgbClr val="333300"/>
                </a:solidFill>
                <a:ea typeface="ＭＳ Ｐゴシック" panose="020B0600070205080204" pitchFamily="34" charset="-128"/>
              </a:rPr>
              <a:t>MACHO</a:t>
            </a:r>
          </a:p>
          <a:p>
            <a:pPr>
              <a:buFontTx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	There is a tendency to go for extreme or improbable situations.  If you hit, it is like meteorological cocaine high!</a:t>
            </a:r>
            <a:r>
              <a:rPr lang="en-US" altLang="en-US">
                <a:ea typeface="ＭＳ Ｐゴシック" panose="020B0600070205080204" pitchFamily="34" charset="-128"/>
              </a:rPr>
              <a:t>  </a:t>
            </a:r>
          </a:p>
          <a:p>
            <a:r>
              <a:rPr lang="en-US" altLang="en-US">
                <a:solidFill>
                  <a:srgbClr val="333300"/>
                </a:solidFill>
                <a:ea typeface="ＭＳ Ｐゴシック" panose="020B0600070205080204" pitchFamily="34" charset="-128"/>
              </a:rPr>
              <a:t>INSECURE</a:t>
            </a:r>
          </a:p>
          <a:p>
            <a:pPr>
              <a:buFontTx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	Going with MOS or NWS forecast or fearing to deviate from them substantially</a:t>
            </a:r>
            <a:r>
              <a:rPr lang="en-US" altLang="en-US">
                <a:ea typeface="ＭＳ Ｐゴシック" panose="020B0600070205080204" pitchFamily="34" charset="-128"/>
              </a:rPr>
              <a:t>.</a:t>
            </a:r>
          </a:p>
          <a:p>
            <a:pPr>
              <a:buFontTx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>
            <a:extLst>
              <a:ext uri="{FF2B5EF4-FFF2-40B4-BE49-F238E27FC236}">
                <a16:creationId xmlns:a16="http://schemas.microsoft.com/office/drawing/2014/main" id="{D1C92761-BC92-6FE6-EDE1-49550FD0451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solidFill>
                  <a:schemeClr val="accent2"/>
                </a:solidFill>
                <a:ea typeface="ＭＳ Ｐゴシック" panose="020B0600070205080204" pitchFamily="34" charset="-128"/>
              </a:rPr>
              <a:t>The Bottom Line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8434" name="Rectangle 3">
            <a:extLst>
              <a:ext uri="{FF2B5EF4-FFF2-40B4-BE49-F238E27FC236}">
                <a16:creationId xmlns:a16="http://schemas.microsoft.com/office/drawing/2014/main" id="{70EA4C96-5E7A-974F-858B-37703551CA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b="1" dirty="0">
                <a:ea typeface="ＭＳ Ｐゴシック" panose="020B0600070205080204" pitchFamily="34" charset="-128"/>
              </a:rPr>
              <a:t>Forecasting is very important and critically affects people’s lives.  It requires professional detachment.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>
            <a:extLst>
              <a:ext uri="{FF2B5EF4-FFF2-40B4-BE49-F238E27FC236}">
                <a16:creationId xmlns:a16="http://schemas.microsoft.com/office/drawing/2014/main" id="{0643C78F-5825-2AB5-4B87-2F4C321265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8077200" cy="1143000"/>
          </a:xfrm>
        </p:spPr>
        <p:txBody>
          <a:bodyPr/>
          <a:lstStyle/>
          <a:p>
            <a:r>
              <a:rPr lang="en-US" altLang="en-US">
                <a:solidFill>
                  <a:schemeClr val="accent2"/>
                </a:solidFill>
                <a:ea typeface="ＭＳ Ｐゴシック" panose="020B0600070205080204" pitchFamily="34" charset="-128"/>
              </a:rPr>
              <a:t>Understanding How Our Customers Use Weather Forecasts</a:t>
            </a:r>
          </a:p>
        </p:txBody>
      </p:sp>
      <p:sp>
        <p:nvSpPr>
          <p:cNvPr id="19458" name="Content Placeholder 2">
            <a:extLst>
              <a:ext uri="{FF2B5EF4-FFF2-40B4-BE49-F238E27FC236}">
                <a16:creationId xmlns:a16="http://schemas.microsoft.com/office/drawing/2014/main" id="{4D39BD91-824C-DC09-725A-CEC879578DF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3400" y="1828800"/>
            <a:ext cx="8229600" cy="4114800"/>
          </a:xfrm>
        </p:spPr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Psychological studies are required to understand how people interpret and use forecasts.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How can we express predictions in a way to maximize understanding and correct response?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A particular issue is probabilistic prediction.  How to communicate uncertainty?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>
            <a:extLst>
              <a:ext uri="{FF2B5EF4-FFF2-40B4-BE49-F238E27FC236}">
                <a16:creationId xmlns:a16="http://schemas.microsoft.com/office/drawing/2014/main" id="{06165A9C-539F-7221-502B-6886BEA220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0" y="2438400"/>
            <a:ext cx="7772400" cy="1143000"/>
          </a:xfrm>
        </p:spPr>
        <p:txBody>
          <a:bodyPr/>
          <a:lstStyle/>
          <a:p>
            <a:r>
              <a:rPr lang="en-US" altLang="en-US" b="1">
                <a:solidFill>
                  <a:schemeClr val="accent2"/>
                </a:solidFill>
                <a:ea typeface="ＭＳ Ｐゴシック" panose="020B0600070205080204" pitchFamily="34" charset="-128"/>
              </a:rPr>
              <a:t>Communication Issue:  Poor Icons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>
            <a:extLst>
              <a:ext uri="{FF2B5EF4-FFF2-40B4-BE49-F238E27FC236}">
                <a16:creationId xmlns:a16="http://schemas.microsoft.com/office/drawing/2014/main" id="{49922300-868F-D058-0D07-FDE370D914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 NWS Icons</a:t>
            </a:r>
          </a:p>
        </p:txBody>
      </p:sp>
      <p:pic>
        <p:nvPicPr>
          <p:cNvPr id="23554" name="Content Placeholder 3" descr="newicon.tiff">
            <a:extLst>
              <a:ext uri="{FF2B5EF4-FFF2-40B4-BE49-F238E27FC236}">
                <a16:creationId xmlns:a16="http://schemas.microsoft.com/office/drawing/2014/main" id="{9521F1FB-0306-6A23-1C0B-2A3E12DF58B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3931" b="-3075"/>
          <a:stretch/>
        </p:blipFill>
        <p:spPr>
          <a:xfrm>
            <a:off x="914400" y="2819400"/>
            <a:ext cx="7772400" cy="1905000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pitchFamily="-65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pitchFamily="-65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311</TotalTime>
  <Words>468</Words>
  <Application>Microsoft Macintosh PowerPoint</Application>
  <PresentationFormat>On-screen Show (4:3)</PresentationFormat>
  <Paragraphs>46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ＭＳ Ｐゴシック</vt:lpstr>
      <vt:lpstr>Times</vt:lpstr>
      <vt:lpstr>Office Theme</vt:lpstr>
      <vt:lpstr>Psychology of Weather Prediction Atmospheric Sciences 452 Spring 2024</vt:lpstr>
      <vt:lpstr>Psychology of Weather Prediction</vt:lpstr>
      <vt:lpstr>Potentially Good Forecasters</vt:lpstr>
      <vt:lpstr>Psychology of Weather Prediction</vt:lpstr>
      <vt:lpstr>Major Psychological Elements</vt:lpstr>
      <vt:lpstr>The Bottom Line</vt:lpstr>
      <vt:lpstr>Understanding How Our Customers Use Weather Forecasts</vt:lpstr>
      <vt:lpstr>Communication Issue:  Poor Icons</vt:lpstr>
      <vt:lpstr> NWS Icons</vt:lpstr>
      <vt:lpstr>NWS Precipitation Icons</vt:lpstr>
      <vt:lpstr>And a “slight” chance of freezing drizzle reminds one of a trip to Antarctica</vt:lpstr>
      <vt:lpstr>PowerPoint Presentation</vt:lpstr>
      <vt:lpstr>PowerPoint Presentation</vt:lpstr>
      <vt:lpstr>The Winner</vt:lpstr>
      <vt:lpstr>Getting the Correct Response to Forecasts</vt:lpstr>
      <vt:lpstr>National Weather Service is Putting Increasing Emphasis on IDSS (Impact-Based Decision Support Services)</vt:lpstr>
      <vt:lpstr>NWS IDSS Goals</vt:lpstr>
      <vt:lpstr>Summary</vt:lpstr>
    </vt:vector>
  </TitlesOfParts>
  <Company>University of Washington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Psychology of Weather Prediction</dc:title>
  <dc:creator>Cliff Mass</dc:creator>
  <cp:lastModifiedBy>Clifford F. Mass</cp:lastModifiedBy>
  <cp:revision>36</cp:revision>
  <cp:lastPrinted>2001-03-28T01:45:55Z</cp:lastPrinted>
  <dcterms:created xsi:type="dcterms:W3CDTF">2014-04-02T00:31:47Z</dcterms:created>
  <dcterms:modified xsi:type="dcterms:W3CDTF">2024-03-27T00:16:29Z</dcterms:modified>
</cp:coreProperties>
</file>