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86"/>
  </p:notesMasterIdLst>
  <p:handoutMasterIdLst>
    <p:handoutMasterId r:id="rId87"/>
  </p:handoutMasterIdLst>
  <p:sldIdLst>
    <p:sldId id="342" r:id="rId2"/>
    <p:sldId id="313" r:id="rId3"/>
    <p:sldId id="314" r:id="rId4"/>
    <p:sldId id="316" r:id="rId5"/>
    <p:sldId id="318" r:id="rId6"/>
    <p:sldId id="315" r:id="rId7"/>
    <p:sldId id="343" r:id="rId8"/>
    <p:sldId id="319" r:id="rId9"/>
    <p:sldId id="320" r:id="rId10"/>
    <p:sldId id="321" r:id="rId11"/>
    <p:sldId id="322" r:id="rId12"/>
    <p:sldId id="351" r:id="rId13"/>
    <p:sldId id="278" r:id="rId14"/>
    <p:sldId id="268" r:id="rId15"/>
    <p:sldId id="279" r:id="rId16"/>
    <p:sldId id="280" r:id="rId17"/>
    <p:sldId id="281" r:id="rId18"/>
    <p:sldId id="282" r:id="rId19"/>
    <p:sldId id="283" r:id="rId20"/>
    <p:sldId id="296" r:id="rId21"/>
    <p:sldId id="284" r:id="rId22"/>
    <p:sldId id="352" r:id="rId23"/>
    <p:sldId id="345" r:id="rId24"/>
    <p:sldId id="285" r:id="rId25"/>
    <p:sldId id="344" r:id="rId26"/>
    <p:sldId id="258" r:id="rId27"/>
    <p:sldId id="287" r:id="rId28"/>
    <p:sldId id="286" r:id="rId29"/>
    <p:sldId id="288" r:id="rId30"/>
    <p:sldId id="346" r:id="rId31"/>
    <p:sldId id="289" r:id="rId32"/>
    <p:sldId id="290" r:id="rId33"/>
    <p:sldId id="291" r:id="rId34"/>
    <p:sldId id="353" r:id="rId35"/>
    <p:sldId id="292" r:id="rId36"/>
    <p:sldId id="311" r:id="rId37"/>
    <p:sldId id="303" r:id="rId38"/>
    <p:sldId id="347" r:id="rId39"/>
    <p:sldId id="304" r:id="rId40"/>
    <p:sldId id="305" r:id="rId41"/>
    <p:sldId id="302" r:id="rId42"/>
    <p:sldId id="259" r:id="rId43"/>
    <p:sldId id="260" r:id="rId44"/>
    <p:sldId id="306" r:id="rId45"/>
    <p:sldId id="293" r:id="rId46"/>
    <p:sldId id="261" r:id="rId47"/>
    <p:sldId id="262" r:id="rId48"/>
    <p:sldId id="263" r:id="rId49"/>
    <p:sldId id="264" r:id="rId50"/>
    <p:sldId id="265" r:id="rId51"/>
    <p:sldId id="307" r:id="rId52"/>
    <p:sldId id="294" r:id="rId53"/>
    <p:sldId id="266" r:id="rId54"/>
    <p:sldId id="308" r:id="rId55"/>
    <p:sldId id="267" r:id="rId56"/>
    <p:sldId id="273" r:id="rId57"/>
    <p:sldId id="309" r:id="rId58"/>
    <p:sldId id="348" r:id="rId59"/>
    <p:sldId id="272" r:id="rId60"/>
    <p:sldId id="270" r:id="rId61"/>
    <p:sldId id="324" r:id="rId62"/>
    <p:sldId id="310" r:id="rId63"/>
    <p:sldId id="325" r:id="rId64"/>
    <p:sldId id="354" r:id="rId65"/>
    <p:sldId id="297" r:id="rId66"/>
    <p:sldId id="326" r:id="rId67"/>
    <p:sldId id="327" r:id="rId68"/>
    <p:sldId id="328" r:id="rId69"/>
    <p:sldId id="329" r:id="rId70"/>
    <p:sldId id="349" r:id="rId71"/>
    <p:sldId id="330" r:id="rId72"/>
    <p:sldId id="331" r:id="rId73"/>
    <p:sldId id="350" r:id="rId74"/>
    <p:sldId id="332" r:id="rId75"/>
    <p:sldId id="334" r:id="rId76"/>
    <p:sldId id="295" r:id="rId77"/>
    <p:sldId id="301" r:id="rId78"/>
    <p:sldId id="335" r:id="rId79"/>
    <p:sldId id="337" r:id="rId80"/>
    <p:sldId id="338" r:id="rId81"/>
    <p:sldId id="339" r:id="rId82"/>
    <p:sldId id="340" r:id="rId83"/>
    <p:sldId id="336" r:id="rId84"/>
    <p:sldId id="341" r:id="rId8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0667"/>
    <p:restoredTop sz="94709"/>
  </p:normalViewPr>
  <p:slideViewPr>
    <p:cSldViewPr>
      <p:cViewPr varScale="1">
        <p:scale>
          <a:sx n="92" d="100"/>
          <a:sy n="92" d="100"/>
        </p:scale>
        <p:origin x="896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heme" Target="theme/theme1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handoutMaster" Target="handoutMasters/handout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0A31CCE-6D38-67A3-B177-1746B359A54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6B2BED-2340-4BB9-4272-47FA023C827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fld id="{6E707757-FEFA-384B-B13F-B3299EEA88DF}" type="datetimeFigureOut">
              <a:rPr lang="en-US"/>
              <a:pPr>
                <a:defRPr/>
              </a:pPr>
              <a:t>10/17/22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095C83-B529-E609-0297-9D4E68AFFB2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9C14F8-802E-3C49-8232-DC08FA1075C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944F1EF-FE70-3D4A-A79E-5BE566439F1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9F265B12-95E2-2F88-8393-D85949FFC47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3B166986-A81F-1296-7921-2BFB28281C96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5FF22E7B-A4F2-3B5E-D0E8-88D3BEEEE3F0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7" name="Rectangle 5">
            <a:extLst>
              <a:ext uri="{FF2B5EF4-FFF2-40B4-BE49-F238E27FC236}">
                <a16:creationId xmlns:a16="http://schemas.microsoft.com/office/drawing/2014/main" id="{4F098547-8D8F-FE20-4B52-F9AE67C568E1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4038" name="Rectangle 6">
            <a:extLst>
              <a:ext uri="{FF2B5EF4-FFF2-40B4-BE49-F238E27FC236}">
                <a16:creationId xmlns:a16="http://schemas.microsoft.com/office/drawing/2014/main" id="{8C72B21C-E720-F834-7EB8-16939CCC5F1C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4039" name="Rectangle 7">
            <a:extLst>
              <a:ext uri="{FF2B5EF4-FFF2-40B4-BE49-F238E27FC236}">
                <a16:creationId xmlns:a16="http://schemas.microsoft.com/office/drawing/2014/main" id="{971D2F60-7738-AC24-5701-1690C9ED656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E115F93-983F-9E46-9E27-95ED293D87A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>
            <a:extLst>
              <a:ext uri="{FF2B5EF4-FFF2-40B4-BE49-F238E27FC236}">
                <a16:creationId xmlns:a16="http://schemas.microsoft.com/office/drawing/2014/main" id="{744F0B12-4D9E-8F44-0F2D-30D0F5F4BC9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956C2618-1530-1749-AC31-EAB59AE4F6E8}" type="slidenum">
              <a:rPr lang="en-US" altLang="en-US" sz="1200" smtClean="0"/>
              <a:pPr/>
              <a:t>13</a:t>
            </a:fld>
            <a:endParaRPr lang="en-US" altLang="en-US" sz="1200"/>
          </a:p>
        </p:txBody>
      </p:sp>
      <p:sp>
        <p:nvSpPr>
          <p:cNvPr id="27650" name="Rectangle 2">
            <a:extLst>
              <a:ext uri="{FF2B5EF4-FFF2-40B4-BE49-F238E27FC236}">
                <a16:creationId xmlns:a16="http://schemas.microsoft.com/office/drawing/2014/main" id="{35B8E66B-B09A-C19D-67FA-E305B7B0CC5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6A5AD4F9-79A1-F5FF-69A5-C296474FD2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>
            <a:extLst>
              <a:ext uri="{FF2B5EF4-FFF2-40B4-BE49-F238E27FC236}">
                <a16:creationId xmlns:a16="http://schemas.microsoft.com/office/drawing/2014/main" id="{F6AC7C40-2C8A-3A1C-A49C-2452573A732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39C8B7A8-F578-BD41-9E1B-8F51ACC69F3E}" type="slidenum">
              <a:rPr lang="en-US" altLang="en-US" sz="1200" smtClean="0"/>
              <a:pPr/>
              <a:t>24</a:t>
            </a:fld>
            <a:endParaRPr lang="en-US" altLang="en-US" sz="1200"/>
          </a:p>
        </p:txBody>
      </p:sp>
      <p:sp>
        <p:nvSpPr>
          <p:cNvPr id="47106" name="Rectangle 2">
            <a:extLst>
              <a:ext uri="{FF2B5EF4-FFF2-40B4-BE49-F238E27FC236}">
                <a16:creationId xmlns:a16="http://schemas.microsoft.com/office/drawing/2014/main" id="{14B1A85A-A5CC-FE39-63C2-1C31E7E90F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F9AB4E3C-0CAA-7794-4DFD-415E833B08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>
            <a:extLst>
              <a:ext uri="{FF2B5EF4-FFF2-40B4-BE49-F238E27FC236}">
                <a16:creationId xmlns:a16="http://schemas.microsoft.com/office/drawing/2014/main" id="{DF75791A-14AE-C687-F8DF-36847F51F2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39922A23-2264-EA4F-B46A-7C80F30496CD}" type="slidenum">
              <a:rPr lang="en-US" altLang="en-US" sz="1200" smtClean="0"/>
              <a:pPr/>
              <a:t>26</a:t>
            </a:fld>
            <a:endParaRPr lang="en-US" altLang="en-US" sz="1200"/>
          </a:p>
        </p:txBody>
      </p:sp>
      <p:sp>
        <p:nvSpPr>
          <p:cNvPr id="50178" name="Rectangle 2">
            <a:extLst>
              <a:ext uri="{FF2B5EF4-FFF2-40B4-BE49-F238E27FC236}">
                <a16:creationId xmlns:a16="http://schemas.microsoft.com/office/drawing/2014/main" id="{15547882-EFA0-B2D6-4AE5-ED84D2882F9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02BEAB8E-8EF8-F412-01D7-F323EA64D2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>
            <a:extLst>
              <a:ext uri="{FF2B5EF4-FFF2-40B4-BE49-F238E27FC236}">
                <a16:creationId xmlns:a16="http://schemas.microsoft.com/office/drawing/2014/main" id="{31626712-9DCD-510E-8E95-29206B5519B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064172B7-361D-0248-93DC-43CD37BFCEA0}" type="slidenum">
              <a:rPr lang="en-US" altLang="en-US" sz="1200" smtClean="0"/>
              <a:pPr/>
              <a:t>27</a:t>
            </a:fld>
            <a:endParaRPr lang="en-US" altLang="en-US" sz="1200"/>
          </a:p>
        </p:txBody>
      </p:sp>
      <p:sp>
        <p:nvSpPr>
          <p:cNvPr id="52226" name="Rectangle 2">
            <a:extLst>
              <a:ext uri="{FF2B5EF4-FFF2-40B4-BE49-F238E27FC236}">
                <a16:creationId xmlns:a16="http://schemas.microsoft.com/office/drawing/2014/main" id="{F19E4296-246D-D5D8-AF3B-7E0368B6923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0B9202F1-C039-9BB6-4852-3733B92D02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>
            <a:extLst>
              <a:ext uri="{FF2B5EF4-FFF2-40B4-BE49-F238E27FC236}">
                <a16:creationId xmlns:a16="http://schemas.microsoft.com/office/drawing/2014/main" id="{AE294453-3468-FC22-CFCA-4A56B7AE247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008BFD7D-DC06-FE4E-BC9A-7A2887B90B34}" type="slidenum">
              <a:rPr lang="en-US" altLang="en-US" sz="1200" smtClean="0"/>
              <a:pPr/>
              <a:t>28</a:t>
            </a:fld>
            <a:endParaRPr lang="en-US" altLang="en-US" sz="1200"/>
          </a:p>
        </p:txBody>
      </p:sp>
      <p:sp>
        <p:nvSpPr>
          <p:cNvPr id="54274" name="Rectangle 2">
            <a:extLst>
              <a:ext uri="{FF2B5EF4-FFF2-40B4-BE49-F238E27FC236}">
                <a16:creationId xmlns:a16="http://schemas.microsoft.com/office/drawing/2014/main" id="{99417641-1FB0-A92F-8C7D-CC8B50646AD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15BFCA8D-9C2A-1D60-FE6D-BF62E9C184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>
            <a:extLst>
              <a:ext uri="{FF2B5EF4-FFF2-40B4-BE49-F238E27FC236}">
                <a16:creationId xmlns:a16="http://schemas.microsoft.com/office/drawing/2014/main" id="{C4B5D001-268E-CD47-16EE-461F655FBF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442AB013-714B-504D-BDA5-CC649CE5DFC0}" type="slidenum">
              <a:rPr lang="en-US" altLang="en-US" sz="1200" smtClean="0"/>
              <a:pPr/>
              <a:t>29</a:t>
            </a:fld>
            <a:endParaRPr lang="en-US" altLang="en-US" sz="1200"/>
          </a:p>
        </p:txBody>
      </p:sp>
      <p:sp>
        <p:nvSpPr>
          <p:cNvPr id="56322" name="Rectangle 2">
            <a:extLst>
              <a:ext uri="{FF2B5EF4-FFF2-40B4-BE49-F238E27FC236}">
                <a16:creationId xmlns:a16="http://schemas.microsoft.com/office/drawing/2014/main" id="{A041381E-07C6-3EAB-9407-FC7733EAB9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id="{30A19025-06A3-230F-5625-F35193247F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>
            <a:extLst>
              <a:ext uri="{FF2B5EF4-FFF2-40B4-BE49-F238E27FC236}">
                <a16:creationId xmlns:a16="http://schemas.microsoft.com/office/drawing/2014/main" id="{9B53068A-8831-6E72-A42A-EB4AB7ED35F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76BD4C44-9953-514D-8DD5-CF6191E79F50}" type="slidenum">
              <a:rPr lang="en-US" altLang="en-US" sz="1200" smtClean="0"/>
              <a:pPr/>
              <a:t>31</a:t>
            </a:fld>
            <a:endParaRPr lang="en-US" altLang="en-US" sz="1200"/>
          </a:p>
        </p:txBody>
      </p:sp>
      <p:sp>
        <p:nvSpPr>
          <p:cNvPr id="59394" name="Rectangle 2">
            <a:extLst>
              <a:ext uri="{FF2B5EF4-FFF2-40B4-BE49-F238E27FC236}">
                <a16:creationId xmlns:a16="http://schemas.microsoft.com/office/drawing/2014/main" id="{429B51AE-F2B7-4272-F2CB-3BE3C8BE4CF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9B10C9B0-971C-0CB1-38F9-4344B58A93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>
            <a:extLst>
              <a:ext uri="{FF2B5EF4-FFF2-40B4-BE49-F238E27FC236}">
                <a16:creationId xmlns:a16="http://schemas.microsoft.com/office/drawing/2014/main" id="{63E160FD-8687-8D09-E86D-9E5FB1AD3E7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945C2DA2-BE4D-734F-8415-6DCB6B0F3F25}" type="slidenum">
              <a:rPr lang="en-US" altLang="en-US" sz="1200" smtClean="0"/>
              <a:pPr/>
              <a:t>32</a:t>
            </a:fld>
            <a:endParaRPr lang="en-US" altLang="en-US" sz="1200"/>
          </a:p>
        </p:txBody>
      </p:sp>
      <p:sp>
        <p:nvSpPr>
          <p:cNvPr id="61442" name="Rectangle 2">
            <a:extLst>
              <a:ext uri="{FF2B5EF4-FFF2-40B4-BE49-F238E27FC236}">
                <a16:creationId xmlns:a16="http://schemas.microsoft.com/office/drawing/2014/main" id="{AE88E459-4945-A4A8-A6F5-E6640DB2E1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2F6172DB-1BF4-6B52-8B56-7D9B852193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>
            <a:extLst>
              <a:ext uri="{FF2B5EF4-FFF2-40B4-BE49-F238E27FC236}">
                <a16:creationId xmlns:a16="http://schemas.microsoft.com/office/drawing/2014/main" id="{46C6B728-6140-FCD8-5D1A-ADBC91AB74C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8DF4A199-1AD1-B64D-AA9C-13DC8BF05F50}" type="slidenum">
              <a:rPr lang="en-US" altLang="en-US" sz="1200" smtClean="0"/>
              <a:pPr/>
              <a:t>33</a:t>
            </a:fld>
            <a:endParaRPr lang="en-US" altLang="en-US" sz="1200"/>
          </a:p>
        </p:txBody>
      </p:sp>
      <p:sp>
        <p:nvSpPr>
          <p:cNvPr id="63490" name="Rectangle 2">
            <a:extLst>
              <a:ext uri="{FF2B5EF4-FFF2-40B4-BE49-F238E27FC236}">
                <a16:creationId xmlns:a16="http://schemas.microsoft.com/office/drawing/2014/main" id="{DCA6F052-01A2-BF91-D567-964DDE32045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4F3A521B-282B-AF46-309C-39F222C750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>
            <a:extLst>
              <a:ext uri="{FF2B5EF4-FFF2-40B4-BE49-F238E27FC236}">
                <a16:creationId xmlns:a16="http://schemas.microsoft.com/office/drawing/2014/main" id="{D8146CC3-F396-C259-2A64-F10E208E5AE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44A80549-7C2F-C945-826F-E6D21FD481D4}" type="slidenum">
              <a:rPr lang="en-US" altLang="en-US" sz="1200" smtClean="0"/>
              <a:pPr/>
              <a:t>35</a:t>
            </a:fld>
            <a:endParaRPr lang="en-US" altLang="en-US" sz="1200"/>
          </a:p>
        </p:txBody>
      </p:sp>
      <p:sp>
        <p:nvSpPr>
          <p:cNvPr id="65538" name="Rectangle 2">
            <a:extLst>
              <a:ext uri="{FF2B5EF4-FFF2-40B4-BE49-F238E27FC236}">
                <a16:creationId xmlns:a16="http://schemas.microsoft.com/office/drawing/2014/main" id="{0042544B-AF95-C0ED-5DF7-776A3C135BC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4CDEE83A-4514-1B5D-DA7F-83ED88852E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7">
            <a:extLst>
              <a:ext uri="{FF2B5EF4-FFF2-40B4-BE49-F238E27FC236}">
                <a16:creationId xmlns:a16="http://schemas.microsoft.com/office/drawing/2014/main" id="{7AE19268-89E8-BAF7-6E32-3A85BB3CEEC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463539CE-2DC1-6C4B-8995-87DBE071BC72}" type="slidenum">
              <a:rPr lang="en-US" altLang="en-US" sz="1200" smtClean="0"/>
              <a:pPr/>
              <a:t>42</a:t>
            </a:fld>
            <a:endParaRPr lang="en-US" altLang="en-US" sz="1200"/>
          </a:p>
        </p:txBody>
      </p:sp>
      <p:sp>
        <p:nvSpPr>
          <p:cNvPr id="73730" name="Rectangle 2">
            <a:extLst>
              <a:ext uri="{FF2B5EF4-FFF2-40B4-BE49-F238E27FC236}">
                <a16:creationId xmlns:a16="http://schemas.microsoft.com/office/drawing/2014/main" id="{5DF12B28-00AF-A03D-67E5-3C558AC0A61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>
            <a:extLst>
              <a:ext uri="{FF2B5EF4-FFF2-40B4-BE49-F238E27FC236}">
                <a16:creationId xmlns:a16="http://schemas.microsoft.com/office/drawing/2014/main" id="{D7BEB4E3-CE28-7A7B-9097-F0CBAD7F1F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>
            <a:extLst>
              <a:ext uri="{FF2B5EF4-FFF2-40B4-BE49-F238E27FC236}">
                <a16:creationId xmlns:a16="http://schemas.microsoft.com/office/drawing/2014/main" id="{033C08E1-E424-5EE0-5671-42F93EB1C18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418680DA-519E-2C47-BED2-E467EEA06F5C}" type="slidenum">
              <a:rPr lang="en-US" altLang="en-US" sz="1200" smtClean="0"/>
              <a:pPr/>
              <a:t>14</a:t>
            </a:fld>
            <a:endParaRPr lang="en-US" altLang="en-US" sz="1200"/>
          </a:p>
        </p:txBody>
      </p:sp>
      <p:sp>
        <p:nvSpPr>
          <p:cNvPr id="29698" name="Rectangle 2">
            <a:extLst>
              <a:ext uri="{FF2B5EF4-FFF2-40B4-BE49-F238E27FC236}">
                <a16:creationId xmlns:a16="http://schemas.microsoft.com/office/drawing/2014/main" id="{0C0FDA66-7CA1-90C0-C841-C812AEE0393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1CFFF11E-4004-E147-EC87-7D0C4FB67F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>
            <a:extLst>
              <a:ext uri="{FF2B5EF4-FFF2-40B4-BE49-F238E27FC236}">
                <a16:creationId xmlns:a16="http://schemas.microsoft.com/office/drawing/2014/main" id="{9917DF9C-4F74-4464-E971-ED9BFFBBB13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AEA20461-127C-0542-B450-98ED1FA08CEF}" type="slidenum">
              <a:rPr lang="en-US" altLang="en-US" sz="1200" smtClean="0"/>
              <a:pPr/>
              <a:t>43</a:t>
            </a:fld>
            <a:endParaRPr lang="en-US" altLang="en-US" sz="1200"/>
          </a:p>
        </p:txBody>
      </p:sp>
      <p:sp>
        <p:nvSpPr>
          <p:cNvPr id="75778" name="Rectangle 2">
            <a:extLst>
              <a:ext uri="{FF2B5EF4-FFF2-40B4-BE49-F238E27FC236}">
                <a16:creationId xmlns:a16="http://schemas.microsoft.com/office/drawing/2014/main" id="{8AB650E6-173B-FB70-1752-1E005D0FB6B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>
            <a:extLst>
              <a:ext uri="{FF2B5EF4-FFF2-40B4-BE49-F238E27FC236}">
                <a16:creationId xmlns:a16="http://schemas.microsoft.com/office/drawing/2014/main" id="{77B1AE05-7BDD-42CF-9610-0FA90FB87E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>
            <a:extLst>
              <a:ext uri="{FF2B5EF4-FFF2-40B4-BE49-F238E27FC236}">
                <a16:creationId xmlns:a16="http://schemas.microsoft.com/office/drawing/2014/main" id="{6F6FA495-12F1-4285-A2B6-46BE698015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FA4D6476-521B-0F42-B189-6F216466DCA4}" type="slidenum">
              <a:rPr lang="en-US" altLang="en-US" sz="1200" smtClean="0"/>
              <a:pPr/>
              <a:t>45</a:t>
            </a:fld>
            <a:endParaRPr lang="en-US" altLang="en-US" sz="1200"/>
          </a:p>
        </p:txBody>
      </p:sp>
      <p:sp>
        <p:nvSpPr>
          <p:cNvPr id="78850" name="Rectangle 2">
            <a:extLst>
              <a:ext uri="{FF2B5EF4-FFF2-40B4-BE49-F238E27FC236}">
                <a16:creationId xmlns:a16="http://schemas.microsoft.com/office/drawing/2014/main" id="{CD5186FA-4F65-BFC8-5D3A-A0FDB00EFD4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>
            <a:extLst>
              <a:ext uri="{FF2B5EF4-FFF2-40B4-BE49-F238E27FC236}">
                <a16:creationId xmlns:a16="http://schemas.microsoft.com/office/drawing/2014/main" id="{4E783725-30A5-590E-0B8B-60B23E1F30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7">
            <a:extLst>
              <a:ext uri="{FF2B5EF4-FFF2-40B4-BE49-F238E27FC236}">
                <a16:creationId xmlns:a16="http://schemas.microsoft.com/office/drawing/2014/main" id="{6D50BA69-6D5A-26CA-E3AA-D1235337CBF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FF7EE9FC-A043-EA4D-837A-2DAC57ED1CC3}" type="slidenum">
              <a:rPr lang="en-US" altLang="en-US" sz="1200" smtClean="0"/>
              <a:pPr/>
              <a:t>46</a:t>
            </a:fld>
            <a:endParaRPr lang="en-US" altLang="en-US" sz="1200"/>
          </a:p>
        </p:txBody>
      </p:sp>
      <p:sp>
        <p:nvSpPr>
          <p:cNvPr id="80898" name="Rectangle 2">
            <a:extLst>
              <a:ext uri="{FF2B5EF4-FFF2-40B4-BE49-F238E27FC236}">
                <a16:creationId xmlns:a16="http://schemas.microsoft.com/office/drawing/2014/main" id="{77B31D0D-48DE-2506-68D5-D473872A10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>
            <a:extLst>
              <a:ext uri="{FF2B5EF4-FFF2-40B4-BE49-F238E27FC236}">
                <a16:creationId xmlns:a16="http://schemas.microsoft.com/office/drawing/2014/main" id="{66CFF9A2-891C-48DB-97FC-F4F2B0C359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>
            <a:extLst>
              <a:ext uri="{FF2B5EF4-FFF2-40B4-BE49-F238E27FC236}">
                <a16:creationId xmlns:a16="http://schemas.microsoft.com/office/drawing/2014/main" id="{EAFFAC65-507A-DE82-CF3A-19F26386DE9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F43D3163-64AA-3F43-95EC-E05010029AD3}" type="slidenum">
              <a:rPr lang="en-US" altLang="en-US" sz="1200" smtClean="0"/>
              <a:pPr/>
              <a:t>47</a:t>
            </a:fld>
            <a:endParaRPr lang="en-US" altLang="en-US" sz="1200"/>
          </a:p>
        </p:txBody>
      </p:sp>
      <p:sp>
        <p:nvSpPr>
          <p:cNvPr id="82946" name="Rectangle 2">
            <a:extLst>
              <a:ext uri="{FF2B5EF4-FFF2-40B4-BE49-F238E27FC236}">
                <a16:creationId xmlns:a16="http://schemas.microsoft.com/office/drawing/2014/main" id="{95F4BB10-8965-524E-3BBD-549EA25CA02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976BE227-85AD-C2D4-18D8-C324738A3C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7">
            <a:extLst>
              <a:ext uri="{FF2B5EF4-FFF2-40B4-BE49-F238E27FC236}">
                <a16:creationId xmlns:a16="http://schemas.microsoft.com/office/drawing/2014/main" id="{8803D9F6-1AB5-FA45-8B32-47B622506E4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FE67B5B2-2AC9-9A46-8E43-381721B64E1F}" type="slidenum">
              <a:rPr lang="en-US" altLang="en-US" sz="1200" smtClean="0"/>
              <a:pPr/>
              <a:t>48</a:t>
            </a:fld>
            <a:endParaRPr lang="en-US" altLang="en-US" sz="1200"/>
          </a:p>
        </p:txBody>
      </p:sp>
      <p:sp>
        <p:nvSpPr>
          <p:cNvPr id="84994" name="Rectangle 2">
            <a:extLst>
              <a:ext uri="{FF2B5EF4-FFF2-40B4-BE49-F238E27FC236}">
                <a16:creationId xmlns:a16="http://schemas.microsoft.com/office/drawing/2014/main" id="{340DA9DC-6F9D-2F9C-9DC0-746D5B24885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>
            <a:extLst>
              <a:ext uri="{FF2B5EF4-FFF2-40B4-BE49-F238E27FC236}">
                <a16:creationId xmlns:a16="http://schemas.microsoft.com/office/drawing/2014/main" id="{AF9A89D5-B939-7CC9-1770-F917BE0696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7">
            <a:extLst>
              <a:ext uri="{FF2B5EF4-FFF2-40B4-BE49-F238E27FC236}">
                <a16:creationId xmlns:a16="http://schemas.microsoft.com/office/drawing/2014/main" id="{E0BCC5E4-CB39-9BEC-ACE0-0E4EA79B020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32DB8B04-76CD-0441-B2AF-121A66A31B76}" type="slidenum">
              <a:rPr lang="en-US" altLang="en-US" sz="1200" smtClean="0"/>
              <a:pPr/>
              <a:t>49</a:t>
            </a:fld>
            <a:endParaRPr lang="en-US" altLang="en-US" sz="1200"/>
          </a:p>
        </p:txBody>
      </p:sp>
      <p:sp>
        <p:nvSpPr>
          <p:cNvPr id="87042" name="Rectangle 2">
            <a:extLst>
              <a:ext uri="{FF2B5EF4-FFF2-40B4-BE49-F238E27FC236}">
                <a16:creationId xmlns:a16="http://schemas.microsoft.com/office/drawing/2014/main" id="{4221CE5B-220C-D8E2-13B0-165ED33F342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>
            <a:extLst>
              <a:ext uri="{FF2B5EF4-FFF2-40B4-BE49-F238E27FC236}">
                <a16:creationId xmlns:a16="http://schemas.microsoft.com/office/drawing/2014/main" id="{756C5E97-9E5C-AD6E-D088-47A4EB3DDB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7">
            <a:extLst>
              <a:ext uri="{FF2B5EF4-FFF2-40B4-BE49-F238E27FC236}">
                <a16:creationId xmlns:a16="http://schemas.microsoft.com/office/drawing/2014/main" id="{50CCA1AC-28CD-C4E8-AC7E-5947FE6C91D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A1475E15-8F64-594E-942D-4AC3D951F06B}" type="slidenum">
              <a:rPr lang="en-US" altLang="en-US" sz="1200" smtClean="0"/>
              <a:pPr/>
              <a:t>50</a:t>
            </a:fld>
            <a:endParaRPr lang="en-US" altLang="en-US" sz="1200"/>
          </a:p>
        </p:txBody>
      </p:sp>
      <p:sp>
        <p:nvSpPr>
          <p:cNvPr id="89090" name="Rectangle 2">
            <a:extLst>
              <a:ext uri="{FF2B5EF4-FFF2-40B4-BE49-F238E27FC236}">
                <a16:creationId xmlns:a16="http://schemas.microsoft.com/office/drawing/2014/main" id="{D795161C-E61A-301F-066F-A579E292EDD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>
            <a:extLst>
              <a:ext uri="{FF2B5EF4-FFF2-40B4-BE49-F238E27FC236}">
                <a16:creationId xmlns:a16="http://schemas.microsoft.com/office/drawing/2014/main" id="{02425F1F-510E-273A-438C-8FB049CCDA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7">
            <a:extLst>
              <a:ext uri="{FF2B5EF4-FFF2-40B4-BE49-F238E27FC236}">
                <a16:creationId xmlns:a16="http://schemas.microsoft.com/office/drawing/2014/main" id="{8A84E2C5-6526-52FA-0447-2CC40BBD419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6BA8053C-6489-744A-9101-6B784CFC0441}" type="slidenum">
              <a:rPr lang="en-US" altLang="en-US" sz="1200" smtClean="0"/>
              <a:pPr/>
              <a:t>52</a:t>
            </a:fld>
            <a:endParaRPr lang="en-US" altLang="en-US" sz="1200"/>
          </a:p>
        </p:txBody>
      </p:sp>
      <p:sp>
        <p:nvSpPr>
          <p:cNvPr id="92162" name="Rectangle 2">
            <a:extLst>
              <a:ext uri="{FF2B5EF4-FFF2-40B4-BE49-F238E27FC236}">
                <a16:creationId xmlns:a16="http://schemas.microsoft.com/office/drawing/2014/main" id="{8078B792-258D-68EC-E90D-96960A9DAA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>
            <a:extLst>
              <a:ext uri="{FF2B5EF4-FFF2-40B4-BE49-F238E27FC236}">
                <a16:creationId xmlns:a16="http://schemas.microsoft.com/office/drawing/2014/main" id="{9AA6E502-0DA2-B1DB-9543-9308E43C97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7">
            <a:extLst>
              <a:ext uri="{FF2B5EF4-FFF2-40B4-BE49-F238E27FC236}">
                <a16:creationId xmlns:a16="http://schemas.microsoft.com/office/drawing/2014/main" id="{3D38439A-58B1-E661-703F-AE4AA67BFF2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1603A07D-4B30-F045-AFA4-E159373761B0}" type="slidenum">
              <a:rPr lang="en-US" altLang="en-US" sz="1200" smtClean="0"/>
              <a:pPr/>
              <a:t>53</a:t>
            </a:fld>
            <a:endParaRPr lang="en-US" altLang="en-US" sz="1200"/>
          </a:p>
        </p:txBody>
      </p:sp>
      <p:sp>
        <p:nvSpPr>
          <p:cNvPr id="94210" name="Rectangle 2">
            <a:extLst>
              <a:ext uri="{FF2B5EF4-FFF2-40B4-BE49-F238E27FC236}">
                <a16:creationId xmlns:a16="http://schemas.microsoft.com/office/drawing/2014/main" id="{AE6153F2-35EA-474E-7285-5BB71F8E162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>
            <a:extLst>
              <a:ext uri="{FF2B5EF4-FFF2-40B4-BE49-F238E27FC236}">
                <a16:creationId xmlns:a16="http://schemas.microsoft.com/office/drawing/2014/main" id="{74AA86CE-A0ED-8F4B-BC14-E0245AE233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7">
            <a:extLst>
              <a:ext uri="{FF2B5EF4-FFF2-40B4-BE49-F238E27FC236}">
                <a16:creationId xmlns:a16="http://schemas.microsoft.com/office/drawing/2014/main" id="{CC2406C0-06B6-B88E-51F4-06785B456EA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83D52ED3-187D-324A-B3FB-4839E0DA32D4}" type="slidenum">
              <a:rPr lang="en-US" altLang="en-US" sz="1200" smtClean="0"/>
              <a:pPr/>
              <a:t>55</a:t>
            </a:fld>
            <a:endParaRPr lang="en-US" altLang="en-US" sz="1200"/>
          </a:p>
        </p:txBody>
      </p:sp>
      <p:sp>
        <p:nvSpPr>
          <p:cNvPr id="97282" name="Rectangle 2">
            <a:extLst>
              <a:ext uri="{FF2B5EF4-FFF2-40B4-BE49-F238E27FC236}">
                <a16:creationId xmlns:a16="http://schemas.microsoft.com/office/drawing/2014/main" id="{2BF14ABB-E608-D0A0-2F49-2C1C76155FE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>
            <a:extLst>
              <a:ext uri="{FF2B5EF4-FFF2-40B4-BE49-F238E27FC236}">
                <a16:creationId xmlns:a16="http://schemas.microsoft.com/office/drawing/2014/main" id="{5B0B4523-94A1-0FC9-A1A1-79DEAAAD0C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>
            <a:extLst>
              <a:ext uri="{FF2B5EF4-FFF2-40B4-BE49-F238E27FC236}">
                <a16:creationId xmlns:a16="http://schemas.microsoft.com/office/drawing/2014/main" id="{5FDE8A96-42CA-550B-362A-D525A1C5551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68AC9317-6889-7F45-AC51-82D7EA732F8F}" type="slidenum">
              <a:rPr lang="en-US" altLang="en-US" sz="1200" smtClean="0"/>
              <a:pPr/>
              <a:t>15</a:t>
            </a:fld>
            <a:endParaRPr lang="en-US" altLang="en-US" sz="1200"/>
          </a:p>
        </p:txBody>
      </p:sp>
      <p:sp>
        <p:nvSpPr>
          <p:cNvPr id="31746" name="Rectangle 2">
            <a:extLst>
              <a:ext uri="{FF2B5EF4-FFF2-40B4-BE49-F238E27FC236}">
                <a16:creationId xmlns:a16="http://schemas.microsoft.com/office/drawing/2014/main" id="{ADC7DEC2-878D-7FA8-C274-5EE0188B269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AB04364F-4795-5243-E2D0-55351AAB09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7">
            <a:extLst>
              <a:ext uri="{FF2B5EF4-FFF2-40B4-BE49-F238E27FC236}">
                <a16:creationId xmlns:a16="http://schemas.microsoft.com/office/drawing/2014/main" id="{090D81B7-0F87-0B8F-2AFF-DCC6C8C5DB4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A165CCC7-2C40-B340-B5E1-841671874386}" type="slidenum">
              <a:rPr lang="en-US" altLang="en-US" sz="1200" smtClean="0"/>
              <a:pPr/>
              <a:t>56</a:t>
            </a:fld>
            <a:endParaRPr lang="en-US" altLang="en-US" sz="1200"/>
          </a:p>
        </p:txBody>
      </p:sp>
      <p:sp>
        <p:nvSpPr>
          <p:cNvPr id="99330" name="Rectangle 2">
            <a:extLst>
              <a:ext uri="{FF2B5EF4-FFF2-40B4-BE49-F238E27FC236}">
                <a16:creationId xmlns:a16="http://schemas.microsoft.com/office/drawing/2014/main" id="{D087042F-DF62-C9D5-8072-F0F26855AD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>
            <a:extLst>
              <a:ext uri="{FF2B5EF4-FFF2-40B4-BE49-F238E27FC236}">
                <a16:creationId xmlns:a16="http://schemas.microsoft.com/office/drawing/2014/main" id="{892CDF3C-90AC-D26D-F338-62F7288862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7">
            <a:extLst>
              <a:ext uri="{FF2B5EF4-FFF2-40B4-BE49-F238E27FC236}">
                <a16:creationId xmlns:a16="http://schemas.microsoft.com/office/drawing/2014/main" id="{C2AB31A7-95AD-E98B-2DA1-D93886A273A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EE402625-3603-8545-9274-96DB5C16DF94}" type="slidenum">
              <a:rPr lang="en-US" altLang="en-US" sz="1200" smtClean="0"/>
              <a:pPr/>
              <a:t>58</a:t>
            </a:fld>
            <a:endParaRPr lang="en-US" altLang="en-US" sz="1200"/>
          </a:p>
        </p:txBody>
      </p:sp>
      <p:sp>
        <p:nvSpPr>
          <p:cNvPr id="102402" name="Rectangle 2">
            <a:extLst>
              <a:ext uri="{FF2B5EF4-FFF2-40B4-BE49-F238E27FC236}">
                <a16:creationId xmlns:a16="http://schemas.microsoft.com/office/drawing/2014/main" id="{FAC748D5-22F6-892D-BC00-DDD54E52C13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>
            <a:extLst>
              <a:ext uri="{FF2B5EF4-FFF2-40B4-BE49-F238E27FC236}">
                <a16:creationId xmlns:a16="http://schemas.microsoft.com/office/drawing/2014/main" id="{2D104EB0-5365-BB6A-7B3A-5D33921189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7">
            <a:extLst>
              <a:ext uri="{FF2B5EF4-FFF2-40B4-BE49-F238E27FC236}">
                <a16:creationId xmlns:a16="http://schemas.microsoft.com/office/drawing/2014/main" id="{A1B63AC1-01F4-BBD4-7560-39B1014E14D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AB50B533-1A2F-2846-969E-78DBF5F130C4}" type="slidenum">
              <a:rPr lang="en-US" altLang="en-US" sz="1200" smtClean="0"/>
              <a:pPr/>
              <a:t>59</a:t>
            </a:fld>
            <a:endParaRPr lang="en-US" altLang="en-US" sz="1200"/>
          </a:p>
        </p:txBody>
      </p:sp>
      <p:sp>
        <p:nvSpPr>
          <p:cNvPr id="104450" name="Rectangle 2">
            <a:extLst>
              <a:ext uri="{FF2B5EF4-FFF2-40B4-BE49-F238E27FC236}">
                <a16:creationId xmlns:a16="http://schemas.microsoft.com/office/drawing/2014/main" id="{D485B366-318E-706F-7675-E02897FC2FE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>
            <a:extLst>
              <a:ext uri="{FF2B5EF4-FFF2-40B4-BE49-F238E27FC236}">
                <a16:creationId xmlns:a16="http://schemas.microsoft.com/office/drawing/2014/main" id="{DE66DB37-EF49-F2B8-B461-B5FF22E16C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7">
            <a:extLst>
              <a:ext uri="{FF2B5EF4-FFF2-40B4-BE49-F238E27FC236}">
                <a16:creationId xmlns:a16="http://schemas.microsoft.com/office/drawing/2014/main" id="{47371D9D-686D-280D-5CAC-DC8261213EC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962B8685-4A6A-3A40-A269-FD1AB9FC1FBC}" type="slidenum">
              <a:rPr lang="en-US" altLang="en-US" sz="1200" smtClean="0"/>
              <a:pPr/>
              <a:t>60</a:t>
            </a:fld>
            <a:endParaRPr lang="en-US" altLang="en-US" sz="1200"/>
          </a:p>
        </p:txBody>
      </p:sp>
      <p:sp>
        <p:nvSpPr>
          <p:cNvPr id="106498" name="Rectangle 2">
            <a:extLst>
              <a:ext uri="{FF2B5EF4-FFF2-40B4-BE49-F238E27FC236}">
                <a16:creationId xmlns:a16="http://schemas.microsoft.com/office/drawing/2014/main" id="{46CADF9B-C506-4A01-CAE8-F0BBACE3FE0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>
            <a:extLst>
              <a:ext uri="{FF2B5EF4-FFF2-40B4-BE49-F238E27FC236}">
                <a16:creationId xmlns:a16="http://schemas.microsoft.com/office/drawing/2014/main" id="{D0A23449-3F34-9F83-0F7B-528E1E96A0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7">
            <a:extLst>
              <a:ext uri="{FF2B5EF4-FFF2-40B4-BE49-F238E27FC236}">
                <a16:creationId xmlns:a16="http://schemas.microsoft.com/office/drawing/2014/main" id="{1004F0AB-2350-299A-E2DC-8193C45B34B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E1F3D07F-19AC-5E44-80FB-DFE7388BDB92}" type="slidenum">
              <a:rPr lang="en-US" altLang="en-US" sz="1200" smtClean="0"/>
              <a:pPr/>
              <a:t>65</a:t>
            </a:fld>
            <a:endParaRPr lang="en-US" altLang="en-US" sz="1200"/>
          </a:p>
        </p:txBody>
      </p:sp>
      <p:sp>
        <p:nvSpPr>
          <p:cNvPr id="111618" name="Rectangle 2">
            <a:extLst>
              <a:ext uri="{FF2B5EF4-FFF2-40B4-BE49-F238E27FC236}">
                <a16:creationId xmlns:a16="http://schemas.microsoft.com/office/drawing/2014/main" id="{83AD6514-1C9E-D677-6838-EC6E39FF2FD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19" name="Rectangle 3">
            <a:extLst>
              <a:ext uri="{FF2B5EF4-FFF2-40B4-BE49-F238E27FC236}">
                <a16:creationId xmlns:a16="http://schemas.microsoft.com/office/drawing/2014/main" id="{2B3739D4-B4CF-2DF3-3562-4CDD260357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7">
            <a:extLst>
              <a:ext uri="{FF2B5EF4-FFF2-40B4-BE49-F238E27FC236}">
                <a16:creationId xmlns:a16="http://schemas.microsoft.com/office/drawing/2014/main" id="{09305149-5BB4-3A77-0A6F-57130C65DDB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128093E9-A0F3-9C4C-BBA9-2B6B60C57377}" type="slidenum">
              <a:rPr lang="en-US" altLang="en-US" sz="1200" smtClean="0"/>
              <a:pPr/>
              <a:t>76</a:t>
            </a:fld>
            <a:endParaRPr lang="en-US" altLang="en-US" sz="1200"/>
          </a:p>
        </p:txBody>
      </p:sp>
      <p:sp>
        <p:nvSpPr>
          <p:cNvPr id="123906" name="Rectangle 2">
            <a:extLst>
              <a:ext uri="{FF2B5EF4-FFF2-40B4-BE49-F238E27FC236}">
                <a16:creationId xmlns:a16="http://schemas.microsoft.com/office/drawing/2014/main" id="{C73D7188-E8D3-524C-B679-988AC0677FE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>
            <a:extLst>
              <a:ext uri="{FF2B5EF4-FFF2-40B4-BE49-F238E27FC236}">
                <a16:creationId xmlns:a16="http://schemas.microsoft.com/office/drawing/2014/main" id="{143EE3B9-2DE0-DCB6-8714-199F861F5A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>
            <a:extLst>
              <a:ext uri="{FF2B5EF4-FFF2-40B4-BE49-F238E27FC236}">
                <a16:creationId xmlns:a16="http://schemas.microsoft.com/office/drawing/2014/main" id="{587A7E62-E537-5959-A0F1-A47445C3FC2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DD609B5F-A6D4-C349-B0C4-92222ED174EA}" type="slidenum">
              <a:rPr lang="en-US" altLang="en-US" sz="1200" smtClean="0"/>
              <a:pPr/>
              <a:t>16</a:t>
            </a:fld>
            <a:endParaRPr lang="en-US" altLang="en-US" sz="1200"/>
          </a:p>
        </p:txBody>
      </p:sp>
      <p:sp>
        <p:nvSpPr>
          <p:cNvPr id="33794" name="Rectangle 2">
            <a:extLst>
              <a:ext uri="{FF2B5EF4-FFF2-40B4-BE49-F238E27FC236}">
                <a16:creationId xmlns:a16="http://schemas.microsoft.com/office/drawing/2014/main" id="{C861BC53-ACBB-9CF7-066F-FE33CEE408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F34A8A86-1C7C-806C-DEB3-03E46F56DB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>
            <a:extLst>
              <a:ext uri="{FF2B5EF4-FFF2-40B4-BE49-F238E27FC236}">
                <a16:creationId xmlns:a16="http://schemas.microsoft.com/office/drawing/2014/main" id="{2F8B9332-B5FA-29F9-FFA8-83B09337C84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F244C60B-7AB0-AF42-9A35-8862EBB17103}" type="slidenum">
              <a:rPr lang="en-US" altLang="en-US" sz="1200" smtClean="0"/>
              <a:pPr/>
              <a:t>17</a:t>
            </a:fld>
            <a:endParaRPr lang="en-US" altLang="en-US" sz="1200"/>
          </a:p>
        </p:txBody>
      </p:sp>
      <p:sp>
        <p:nvSpPr>
          <p:cNvPr id="35842" name="Rectangle 2">
            <a:extLst>
              <a:ext uri="{FF2B5EF4-FFF2-40B4-BE49-F238E27FC236}">
                <a16:creationId xmlns:a16="http://schemas.microsoft.com/office/drawing/2014/main" id="{1124C6FF-95E8-18C2-1A08-359C8EBC6FC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1A6EB206-84A0-0FF7-8C88-2C9EBABC08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>
            <a:extLst>
              <a:ext uri="{FF2B5EF4-FFF2-40B4-BE49-F238E27FC236}">
                <a16:creationId xmlns:a16="http://schemas.microsoft.com/office/drawing/2014/main" id="{05308D7F-1BF4-079D-F959-BC42BDFC263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0D24C8F0-38D4-BE4F-AB84-FB433391DC55}" type="slidenum">
              <a:rPr lang="en-US" altLang="en-US" sz="1200" smtClean="0"/>
              <a:pPr/>
              <a:t>18</a:t>
            </a:fld>
            <a:endParaRPr lang="en-US" altLang="en-US" sz="1200"/>
          </a:p>
        </p:txBody>
      </p:sp>
      <p:sp>
        <p:nvSpPr>
          <p:cNvPr id="37890" name="Rectangle 2">
            <a:extLst>
              <a:ext uri="{FF2B5EF4-FFF2-40B4-BE49-F238E27FC236}">
                <a16:creationId xmlns:a16="http://schemas.microsoft.com/office/drawing/2014/main" id="{5B526006-2DEF-BA96-A3E6-5F10B26DBB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CF0710CB-D4BD-75A1-8830-339440CB0F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>
            <a:extLst>
              <a:ext uri="{FF2B5EF4-FFF2-40B4-BE49-F238E27FC236}">
                <a16:creationId xmlns:a16="http://schemas.microsoft.com/office/drawing/2014/main" id="{43BD4DC2-DA33-47DE-E3FB-DA1CE3145FF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4A883936-6612-5144-84F8-2FA6E419BD64}" type="slidenum">
              <a:rPr lang="en-US" altLang="en-US" sz="1200" smtClean="0"/>
              <a:pPr/>
              <a:t>19</a:t>
            </a:fld>
            <a:endParaRPr lang="en-US" altLang="en-US" sz="1200"/>
          </a:p>
        </p:txBody>
      </p:sp>
      <p:sp>
        <p:nvSpPr>
          <p:cNvPr id="39938" name="Rectangle 2">
            <a:extLst>
              <a:ext uri="{FF2B5EF4-FFF2-40B4-BE49-F238E27FC236}">
                <a16:creationId xmlns:a16="http://schemas.microsoft.com/office/drawing/2014/main" id="{8F87F006-63E3-5768-DB48-3653B95CFB8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ADAAF2F1-D4F9-2946-E8AC-59BBC0849A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>
            <a:extLst>
              <a:ext uri="{FF2B5EF4-FFF2-40B4-BE49-F238E27FC236}">
                <a16:creationId xmlns:a16="http://schemas.microsoft.com/office/drawing/2014/main" id="{02439C5B-EA74-2F47-933A-9E46BFB166E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C04D450D-26B5-A94E-A603-DEC5B2FC12A7}" type="slidenum">
              <a:rPr lang="en-US" altLang="en-US" sz="1200" smtClean="0"/>
              <a:pPr/>
              <a:t>20</a:t>
            </a:fld>
            <a:endParaRPr lang="en-US" altLang="en-US" sz="1200"/>
          </a:p>
        </p:txBody>
      </p:sp>
      <p:sp>
        <p:nvSpPr>
          <p:cNvPr id="41986" name="Rectangle 2">
            <a:extLst>
              <a:ext uri="{FF2B5EF4-FFF2-40B4-BE49-F238E27FC236}">
                <a16:creationId xmlns:a16="http://schemas.microsoft.com/office/drawing/2014/main" id="{0041EDEF-2BDB-A0AC-7EB4-8459FAC21E1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71A2E77C-52BD-94D2-D2BD-9F81325BC7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>
            <a:extLst>
              <a:ext uri="{FF2B5EF4-FFF2-40B4-BE49-F238E27FC236}">
                <a16:creationId xmlns:a16="http://schemas.microsoft.com/office/drawing/2014/main" id="{8FFA2E13-2AEB-8F7F-26B4-352835E9D3E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46734355-67F9-5948-A86A-9F66BBCAB69D}" type="slidenum">
              <a:rPr lang="en-US" altLang="en-US" sz="1200" smtClean="0"/>
              <a:pPr/>
              <a:t>21</a:t>
            </a:fld>
            <a:endParaRPr lang="en-US" altLang="en-US" sz="1200"/>
          </a:p>
        </p:txBody>
      </p:sp>
      <p:sp>
        <p:nvSpPr>
          <p:cNvPr id="44034" name="Rectangle 2">
            <a:extLst>
              <a:ext uri="{FF2B5EF4-FFF2-40B4-BE49-F238E27FC236}">
                <a16:creationId xmlns:a16="http://schemas.microsoft.com/office/drawing/2014/main" id="{F63BF377-BB14-8E38-3D90-FE7F098B909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9EDDF876-45D8-27D7-C794-B769660F10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679886A-1C5E-4F21-8B96-494E3DB0F5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E2F2274-30C3-4F91-343A-6F5AC6AEE36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D0CC065-67AA-7922-DCCA-D37D3693995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855A89-3ACB-3342-844A-E61F937BA0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5065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D3E98E8-0C3B-C4FA-FEB7-2A8E3913FA1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7BF0919-ED96-940B-76E8-6F2808735E0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B017CFB-3964-A8BB-0AF2-A8EA99345C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99B260-8628-BE41-BE5E-5D0286E3F0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1286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E878AB3-5DC4-64B6-1E21-B390BDD3C4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8B3F81A-3393-70D5-CFD1-9926297D54C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76C4968-C104-8935-ECD3-79469AF102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B3856C-D8DE-1D43-8189-3205278160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57579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2132AA2-1A3B-29F6-8D3C-E72F56111A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6024693-A63D-1CFF-7A1F-0594E472BCC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84210D2-E1B5-035C-0B12-A1FDB9999BE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2F2C4F-2222-C545-AE3A-09451CF13BE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2584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CA95885-6ED4-3778-8BD7-F50B69ED37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F849B44-430C-5FE4-5935-5F51734B1A5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20652BD-D55C-4DF8-20C2-420623B7210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0E8DFE-14BE-7E4D-84D2-F97B13A0C1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57159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9B10D87-1CD9-F9E2-9B23-BEE99573C25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5F78832-D572-C323-DC04-7B18939FBBC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47B7462-9C0B-4499-D963-5ED76AB104C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CF971B-DE32-284E-9CD2-DE5E3E7D54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42522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68AFBBA-472F-9FA2-9F3C-F97EBF01A2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676B5DF0-FD0E-38D1-5399-A11D6B77981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01C4DB3-21A8-0FDB-6D56-EF487D02385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49768F-C7A6-7A4E-8729-078F1CEB62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17390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F461A8F-2DCA-CB60-D521-C3F047BBEC0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12DDB5D-2754-2209-0595-2D24BBCDDB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CA706EA-65E6-C9D1-00EF-7CD4B0D960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92111A-DBCB-6742-B88F-6E30C5ED975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8654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1A644FA-7EDF-E090-CCBC-F379A1A008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EFCB145-96E3-2D1A-3E9E-605029A8597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E97D1E4-7991-D155-9A87-A8C0CC063CF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B5F18E-42C5-B04C-937D-6E94E536EC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8116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7E7A2C-BC03-4AB3-7537-75497BB77BD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BE6582A-C63D-5C76-B5BE-D223BD85EEE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F736806-D58C-242D-E369-A180173D94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91FCB2-591C-EF4B-8FB0-4165E64AB4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7016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156DAD6-3A67-8B9C-7C8C-E5CA63B0B69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4059473-D157-0C8B-B015-15EB7272D43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31EB3C-5A6E-43FE-2C39-1E92EA346B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F81CBE-0088-BA4A-A150-240FF6825E5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0877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E895D5E-4BF4-BC89-1C29-45F4616D85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B52D12A7-7139-5076-5EB4-0CC68D4A40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B131197-C424-ED6D-31B8-8E0B6320168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A455AA80-A1F1-A792-7508-E8CEF9B88EB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E0641B84-5C51-12D5-F2F4-7E6F5BE3BF2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7A9B0E42-3F41-B44F-9DC1-71DEFA4D307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hyperlink" Target="https://www.youtube.com/watch?v=fVsONlc3OUY" TargetMode="Externa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>
            <a:extLst>
              <a:ext uri="{FF2B5EF4-FFF2-40B4-BE49-F238E27FC236}">
                <a16:creationId xmlns:a16="http://schemas.microsoft.com/office/drawing/2014/main" id="{2549D24A-DDE3-D342-5EB5-A981E0FE58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CONGRATULATIONS!</a:t>
            </a:r>
          </a:p>
        </p:txBody>
      </p:sp>
      <p:pic>
        <p:nvPicPr>
          <p:cNvPr id="15362" name="Content Placeholder 4">
            <a:extLst>
              <a:ext uri="{FF2B5EF4-FFF2-40B4-BE49-F238E27FC236}">
                <a16:creationId xmlns:a16="http://schemas.microsoft.com/office/drawing/2014/main" id="{56B9FF5C-5F50-3F60-AB40-C873726BD45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7400" y="1447800"/>
            <a:ext cx="5029200" cy="5029200"/>
          </a:xfr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>
            <a:extLst>
              <a:ext uri="{FF2B5EF4-FFF2-40B4-BE49-F238E27FC236}">
                <a16:creationId xmlns:a16="http://schemas.microsoft.com/office/drawing/2014/main" id="{AAA238C3-4CF0-483B-AD31-FE438BD77F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2362200" cy="33528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Particles  in the air</a:t>
            </a:r>
          </a:p>
        </p:txBody>
      </p:sp>
      <p:pic>
        <p:nvPicPr>
          <p:cNvPr id="24578" name="Content Placeholder 3">
            <a:extLst>
              <a:ext uri="{FF2B5EF4-FFF2-40B4-BE49-F238E27FC236}">
                <a16:creationId xmlns:a16="http://schemas.microsoft.com/office/drawing/2014/main" id="{CAF2A685-E6F8-CA70-C161-C11F8D80BE6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81400" y="601663"/>
            <a:ext cx="3019425" cy="3581400"/>
          </a:xfrm>
        </p:spPr>
      </p:pic>
      <p:pic>
        <p:nvPicPr>
          <p:cNvPr id="24579" name="Picture 4">
            <a:extLst>
              <a:ext uri="{FF2B5EF4-FFF2-40B4-BE49-F238E27FC236}">
                <a16:creationId xmlns:a16="http://schemas.microsoft.com/office/drawing/2014/main" id="{DF856D30-7C98-2275-16CD-E4DD0F0677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419600"/>
            <a:ext cx="8534400" cy="209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>
            <a:extLst>
              <a:ext uri="{FF2B5EF4-FFF2-40B4-BE49-F238E27FC236}">
                <a16:creationId xmlns:a16="http://schemas.microsoft.com/office/drawing/2014/main" id="{427418BC-1B90-FBD9-99E5-A8346BEC69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rgbClr val="0070C0"/>
                </a:solidFill>
                <a:ea typeface="ＭＳ Ｐゴシック" panose="020B0600070205080204" pitchFamily="34" charset="-128"/>
              </a:rPr>
              <a:t>Why are particles in the air important?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FC44FD1F-9B01-C4D4-6FE1-886BB0988EE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b="1">
                <a:ea typeface="ＭＳ Ｐゴシック" panose="020B0600070205080204" pitchFamily="34" charset="-128"/>
              </a:rPr>
              <a:t>Act as condensation and freezing nuclei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Water condenses or freezes on particles</a:t>
            </a:r>
          </a:p>
          <a:p>
            <a:r>
              <a:rPr lang="en-US" altLang="en-US" b="1">
                <a:ea typeface="ＭＳ Ｐゴシック" panose="020B0600070205080204" pitchFamily="34" charset="-128"/>
              </a:rPr>
              <a:t>Can absorb or scatter radiation</a:t>
            </a:r>
          </a:p>
          <a:p>
            <a:pPr lvl="2"/>
            <a:r>
              <a:rPr lang="en-US" altLang="en-US">
                <a:ea typeface="ＭＳ Ｐゴシック" panose="020B0600070205080204" pitchFamily="34" charset="-128"/>
              </a:rPr>
              <a:t>Reduce visibility</a:t>
            </a:r>
          </a:p>
          <a:p>
            <a:pPr lvl="2"/>
            <a:r>
              <a:rPr lang="en-US" altLang="en-US">
                <a:ea typeface="ＭＳ Ｐゴシック" panose="020B0600070205080204" pitchFamily="34" charset="-128"/>
              </a:rPr>
              <a:t>Can scatter solar radiation to space:  cool planet</a:t>
            </a:r>
          </a:p>
          <a:p>
            <a:r>
              <a:rPr lang="en-US" altLang="en-US" b="1">
                <a:ea typeface="ＭＳ Ｐゴシック" panose="020B0600070205080204" pitchFamily="34" charset="-128"/>
              </a:rPr>
              <a:t>Can impact human health.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Can irritate lungs, initiate asthma, heart disease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Title 1">
            <a:extLst>
              <a:ext uri="{FF2B5EF4-FFF2-40B4-BE49-F238E27FC236}">
                <a16:creationId xmlns:a16="http://schemas.microsoft.com/office/drawing/2014/main" id="{7460BAF5-B615-CA91-E471-3DB6EC798D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33122" name="Content Placeholder 4" descr="A picture containing tree, nature, outdoor, smoke&#10;&#10;Description automatically generated">
            <a:extLst>
              <a:ext uri="{FF2B5EF4-FFF2-40B4-BE49-F238E27FC236}">
                <a16:creationId xmlns:a16="http://schemas.microsoft.com/office/drawing/2014/main" id="{D9C921CD-A2E3-7577-0213-37D69EA9DA5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55700" y="609600"/>
            <a:ext cx="7315200" cy="5486400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 Box 1026">
            <a:extLst>
              <a:ext uri="{FF2B5EF4-FFF2-40B4-BE49-F238E27FC236}">
                <a16:creationId xmlns:a16="http://schemas.microsoft.com/office/drawing/2014/main" id="{250AEE7A-B26C-84F8-2820-6A1B16AC06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2133600"/>
            <a:ext cx="6934200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0070C0"/>
                </a:solidFill>
              </a:rPr>
              <a:t>The Origin of the Earth’s Atmosphere</a:t>
            </a:r>
            <a:endParaRPr lang="en-US" altLang="en-US" sz="2400" b="1">
              <a:solidFill>
                <a:srgbClr val="0070C0"/>
              </a:solidFill>
            </a:endParaRPr>
          </a:p>
        </p:txBody>
      </p:sp>
      <p:sp>
        <p:nvSpPr>
          <p:cNvPr id="26626" name="Text Box 1027">
            <a:extLst>
              <a:ext uri="{FF2B5EF4-FFF2-40B4-BE49-F238E27FC236}">
                <a16:creationId xmlns:a16="http://schemas.microsoft.com/office/drawing/2014/main" id="{A166DDAA-96E4-5F9C-8F8D-10A9401034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5725" y="4618038"/>
            <a:ext cx="47910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/>
              <a:t>Still Many Uncertainties ….</a:t>
            </a:r>
            <a:endParaRPr lang="en-US" altLang="en-US" sz="24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>
            <a:extLst>
              <a:ext uri="{FF2B5EF4-FFF2-40B4-BE49-F238E27FC236}">
                <a16:creationId xmlns:a16="http://schemas.microsoft.com/office/drawing/2014/main" id="{9D00581D-DCCE-F635-9B84-D243E31EA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200"/>
            <a:ext cx="4953000" cy="395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4" name="Picture 3">
            <a:extLst>
              <a:ext uri="{FF2B5EF4-FFF2-40B4-BE49-F238E27FC236}">
                <a16:creationId xmlns:a16="http://schemas.microsoft.com/office/drawing/2014/main" id="{9C22856E-C6AF-5F6A-D101-1C3F442E6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733800"/>
            <a:ext cx="3657600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 Box 4">
            <a:extLst>
              <a:ext uri="{FF2B5EF4-FFF2-40B4-BE49-F238E27FC236}">
                <a16:creationId xmlns:a16="http://schemas.microsoft.com/office/drawing/2014/main" id="{2EF4A15E-C197-B119-C843-7578A05DDE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357188"/>
            <a:ext cx="2682875" cy="347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/>
              <a:t>About 4.5 billion years ago, Earth formed out of  nebula of gases and dust that were to become the solar system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8676" name="Text Box 5">
            <a:extLst>
              <a:ext uri="{FF2B5EF4-FFF2-40B4-BE49-F238E27FC236}">
                <a16:creationId xmlns:a16="http://schemas.microsoft.com/office/drawing/2014/main" id="{342D2BA9-3D55-A02D-DFA4-5706AC03F0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025" y="4586288"/>
            <a:ext cx="4346575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/>
              <a:t>Small objects--called </a:t>
            </a:r>
            <a:r>
              <a:rPr lang="en-US" altLang="en-US" sz="2800" b="1"/>
              <a:t>planetoids-</a:t>
            </a:r>
            <a:r>
              <a:rPr lang="en-US" altLang="en-US" sz="2800"/>
              <a:t>- combined together to build larger objects…such as planets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>
            <a:extLst>
              <a:ext uri="{FF2B5EF4-FFF2-40B4-BE49-F238E27FC236}">
                <a16:creationId xmlns:a16="http://schemas.microsoft.com/office/drawing/2014/main" id="{56CF3932-1069-BCDB-9E5F-DEB5AF705F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5300" y="287338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70C0"/>
                </a:solidFill>
                <a:ea typeface="ＭＳ Ｐゴシック" panose="020B0600070205080204" pitchFamily="34" charset="-128"/>
              </a:rPr>
              <a:t>The First Atmosphere</a:t>
            </a:r>
          </a:p>
        </p:txBody>
      </p:sp>
      <p:sp>
        <p:nvSpPr>
          <p:cNvPr id="28674" name="Rectangle 3">
            <a:extLst>
              <a:ext uri="{FF2B5EF4-FFF2-40B4-BE49-F238E27FC236}">
                <a16:creationId xmlns:a16="http://schemas.microsoft.com/office/drawing/2014/main" id="{7B095E63-C82B-0512-2F79-3C17D6A58A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295400"/>
            <a:ext cx="8610600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2800" dirty="0">
                <a:ea typeface="ＭＳ Ｐゴシック" panose="020B0600070205080204" pitchFamily="34" charset="-128"/>
              </a:rPr>
              <a:t>The early atmosphere would have been similar to the Sun--mainly </a:t>
            </a:r>
            <a:r>
              <a:rPr lang="en-US" altLang="en-US" sz="2800" b="1" dirty="0">
                <a:ea typeface="ＭＳ Ｐゴシック" panose="020B0600070205080204" pitchFamily="34" charset="-128"/>
              </a:rPr>
              <a:t>hydrogen and helium</a:t>
            </a:r>
            <a:r>
              <a:rPr lang="en-US" altLang="en-US" sz="2800" dirty="0">
                <a:ea typeface="ＭＳ Ｐゴシック" panose="020B0600070205080204" pitchFamily="34" charset="-128"/>
              </a:rPr>
              <a:t>, but this atmosphere was lost quickly for at least two reasons:</a:t>
            </a:r>
          </a:p>
          <a:p>
            <a:pPr lvl="1" eaLnBrk="1" hangingPunct="1"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(1)  The </a:t>
            </a:r>
            <a:r>
              <a:rPr lang="en-US" altLang="en-US" b="1" dirty="0">
                <a:ea typeface="ＭＳ Ｐゴシック" panose="020B0600070205080204" pitchFamily="34" charset="-128"/>
              </a:rPr>
              <a:t>gravity of the modest size earth was not strong </a:t>
            </a:r>
            <a:r>
              <a:rPr lang="en-US" altLang="en-US" dirty="0">
                <a:ea typeface="ＭＳ Ｐゴシック" panose="020B0600070205080204" pitchFamily="34" charset="-128"/>
              </a:rPr>
              <a:t>enough to prevent such light gases from escaping to space. Particularly since the early earth was hot!</a:t>
            </a:r>
          </a:p>
          <a:p>
            <a:pPr marL="457200" lvl="1" indent="0" eaLnBrk="1" hangingPunct="1">
              <a:buFontTx/>
              <a:buNone/>
              <a:defRPr/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30723" name="Picture 4">
            <a:extLst>
              <a:ext uri="{FF2B5EF4-FFF2-40B4-BE49-F238E27FC236}">
                <a16:creationId xmlns:a16="http://schemas.microsoft.com/office/drawing/2014/main" id="{AB5E7DE5-88EE-CF99-0524-3767FFDCA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270375"/>
            <a:ext cx="4191000" cy="222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4">
            <a:extLst>
              <a:ext uri="{FF2B5EF4-FFF2-40B4-BE49-F238E27FC236}">
                <a16:creationId xmlns:a16="http://schemas.microsoft.com/office/drawing/2014/main" id="{54D3C84E-B502-D069-34E4-6BC2B9961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133600"/>
            <a:ext cx="4419600" cy="412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0" name="Rectangle 1">
            <a:extLst>
              <a:ext uri="{FF2B5EF4-FFF2-40B4-BE49-F238E27FC236}">
                <a16:creationId xmlns:a16="http://schemas.microsoft.com/office/drawing/2014/main" id="{1B464A5E-B61B-72CB-2B16-0E22D85736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457200"/>
            <a:ext cx="78486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2)  It appears that around 30 million years after earth’s formation, </a:t>
            </a:r>
            <a:r>
              <a:rPr lang="en-US" altLang="en-US" sz="2400" b="1"/>
              <a:t>it was struck by a large object</a:t>
            </a:r>
            <a:r>
              <a:rPr lang="en-US" altLang="en-US" sz="2400"/>
              <a:t>…the size of Mars.  The result:  </a:t>
            </a:r>
            <a:r>
              <a:rPr lang="en-US" altLang="en-US" sz="2400" b="1"/>
              <a:t>the origin of the moon and loss of earth’s early H, He  in the atmosphere</a:t>
            </a:r>
            <a:r>
              <a:rPr lang="en-US" altLang="en-US" sz="2400"/>
              <a:t>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>
            <a:extLst>
              <a:ext uri="{FF2B5EF4-FFF2-40B4-BE49-F238E27FC236}">
                <a16:creationId xmlns:a16="http://schemas.microsoft.com/office/drawing/2014/main" id="{9AD36E6B-FB4C-EDE9-B2BF-8D3844B76A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70C0"/>
                </a:solidFill>
                <a:ea typeface="ＭＳ Ｐゴシック" panose="020B0600070205080204" pitchFamily="34" charset="-128"/>
              </a:rPr>
              <a:t>Formation of Moon from the Debris of the Collision</a:t>
            </a:r>
          </a:p>
        </p:txBody>
      </p:sp>
      <p:sp>
        <p:nvSpPr>
          <p:cNvPr id="34818" name="Rectangle 3">
            <a:extLst>
              <a:ext uri="{FF2B5EF4-FFF2-40B4-BE49-F238E27FC236}">
                <a16:creationId xmlns:a16="http://schemas.microsoft.com/office/drawing/2014/main" id="{04B279C7-341B-35AD-9C77-90CAD711D1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34819" name="Picture 4">
            <a:extLst>
              <a:ext uri="{FF2B5EF4-FFF2-40B4-BE49-F238E27FC236}">
                <a16:creationId xmlns:a16="http://schemas.microsoft.com/office/drawing/2014/main" id="{5BD08555-4680-1173-732C-B0582B903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752600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>
            <a:extLst>
              <a:ext uri="{FF2B5EF4-FFF2-40B4-BE49-F238E27FC236}">
                <a16:creationId xmlns:a16="http://schemas.microsoft.com/office/drawing/2014/main" id="{200696D7-AB91-FA8C-CF26-946632D3C5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304800"/>
            <a:ext cx="7924800" cy="6858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FF0000"/>
                </a:solidFill>
                <a:ea typeface="ＭＳ Ｐゴシック" panose="020B0600070205080204" pitchFamily="34" charset="-128"/>
              </a:rPr>
              <a:t>Earth as Hell</a:t>
            </a:r>
          </a:p>
        </p:txBody>
      </p:sp>
      <p:sp>
        <p:nvSpPr>
          <p:cNvPr id="36866" name="Rectangle 3">
            <a:extLst>
              <a:ext uri="{FF2B5EF4-FFF2-40B4-BE49-F238E27FC236}">
                <a16:creationId xmlns:a16="http://schemas.microsoft.com/office/drawing/2014/main" id="{A09083F7-9CC5-502F-FC1A-6C42F67591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992188"/>
            <a:ext cx="8458200" cy="41148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The surface of the earth during this early period was extremely hot with numerous volcanoes and near constant bombardment from space.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Subsequently, the earth started to cool down and the second atmosphere began to form.</a:t>
            </a:r>
          </a:p>
        </p:txBody>
      </p:sp>
      <p:pic>
        <p:nvPicPr>
          <p:cNvPr id="36867" name="Picture 2">
            <a:extLst>
              <a:ext uri="{FF2B5EF4-FFF2-40B4-BE49-F238E27FC236}">
                <a16:creationId xmlns:a16="http://schemas.microsoft.com/office/drawing/2014/main" id="{108795E1-8D34-6E9D-14DD-F358E40DF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629025"/>
            <a:ext cx="4479925" cy="295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>
            <a:extLst>
              <a:ext uri="{FF2B5EF4-FFF2-40B4-BE49-F238E27FC236}">
                <a16:creationId xmlns:a16="http://schemas.microsoft.com/office/drawing/2014/main" id="{232986F4-2F89-8208-B887-A4B2B375D9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Earth’s Second Atmosphere</a:t>
            </a:r>
          </a:p>
        </p:txBody>
      </p:sp>
      <p:sp>
        <p:nvSpPr>
          <p:cNvPr id="38914" name="Rectangle 3">
            <a:extLst>
              <a:ext uri="{FF2B5EF4-FFF2-40B4-BE49-F238E27FC236}">
                <a16:creationId xmlns:a16="http://schemas.microsoft.com/office/drawing/2014/main" id="{E382637C-DE76-50B2-D776-5B95C357D7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1371600"/>
            <a:ext cx="6248400" cy="41148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A new atmosphere was established by the </a:t>
            </a:r>
            <a:r>
              <a:rPr lang="en-US" altLang="en-US" b="1">
                <a:ea typeface="ＭＳ Ｐゴシック" panose="020B0600070205080204" pitchFamily="34" charset="-128"/>
              </a:rPr>
              <a:t>outgassing of volcanoes</a:t>
            </a:r>
            <a:r>
              <a:rPr lang="en-US" altLang="en-US">
                <a:ea typeface="ＭＳ Ｐゴシック" panose="020B0600070205080204" pitchFamily="34" charset="-128"/>
              </a:rPr>
              <a:t>…the mixture of gases was probably similar to those of today’s volcanoes: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H</a:t>
            </a:r>
            <a:r>
              <a:rPr lang="en-US" altLang="en-US" baseline="-25000">
                <a:ea typeface="ＭＳ Ｐゴシック" panose="020B0600070205080204" pitchFamily="34" charset="-128"/>
              </a:rPr>
              <a:t>2</a:t>
            </a:r>
            <a:r>
              <a:rPr lang="en-US" altLang="en-US">
                <a:ea typeface="ＭＳ Ｐゴシック" panose="020B0600070205080204" pitchFamily="34" charset="-128"/>
              </a:rPr>
              <a:t>0 vapor (roughly 80%)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CO</a:t>
            </a:r>
            <a:r>
              <a:rPr lang="en-US" altLang="en-US" baseline="-25000">
                <a:ea typeface="ＭＳ Ｐゴシック" panose="020B0600070205080204" pitchFamily="34" charset="-128"/>
              </a:rPr>
              <a:t>2</a:t>
            </a:r>
            <a:r>
              <a:rPr lang="en-US" altLang="en-US">
                <a:ea typeface="ＭＳ Ｐゴシック" panose="020B0600070205080204" pitchFamily="34" charset="-128"/>
              </a:rPr>
              <a:t> (roughly 10%)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N</a:t>
            </a:r>
            <a:r>
              <a:rPr lang="en-US" altLang="en-US" baseline="-25000">
                <a:ea typeface="ＭＳ Ｐゴシック" panose="020B0600070205080204" pitchFamily="34" charset="-128"/>
              </a:rPr>
              <a:t>2</a:t>
            </a:r>
            <a:r>
              <a:rPr lang="en-US" altLang="en-US">
                <a:ea typeface="ＭＳ Ｐゴシック" panose="020B0600070205080204" pitchFamily="34" charset="-128"/>
              </a:rPr>
              <a:t> (few percent)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Small amounts of CO, HCL, HS (Hydrogen Sulfide), SO</a:t>
            </a:r>
            <a:r>
              <a:rPr lang="en-US" altLang="en-US" baseline="-25000">
                <a:ea typeface="ＭＳ Ｐゴシック" panose="020B0600070205080204" pitchFamily="34" charset="-128"/>
              </a:rPr>
              <a:t>2</a:t>
            </a:r>
            <a:r>
              <a:rPr lang="en-US" altLang="en-US">
                <a:ea typeface="ＭＳ Ｐゴシック" panose="020B0600070205080204" pitchFamily="34" charset="-128"/>
              </a:rPr>
              <a:t>, CH</a:t>
            </a:r>
            <a:r>
              <a:rPr lang="en-US" altLang="en-US" baseline="-25000">
                <a:ea typeface="ＭＳ Ｐゴシック" panose="020B0600070205080204" pitchFamily="34" charset="-128"/>
              </a:rPr>
              <a:t>4</a:t>
            </a:r>
            <a:r>
              <a:rPr lang="en-US" altLang="en-US">
                <a:ea typeface="ＭＳ Ｐゴシック" panose="020B0600070205080204" pitchFamily="34" charset="-128"/>
              </a:rPr>
              <a:t> (Methane), Ammonia (NH</a:t>
            </a:r>
            <a:r>
              <a:rPr lang="en-US" altLang="en-US" baseline="-25000">
                <a:ea typeface="ＭＳ Ｐゴシック" panose="020B0600070205080204" pitchFamily="34" charset="-128"/>
              </a:rPr>
              <a:t>3</a:t>
            </a:r>
            <a:r>
              <a:rPr lang="en-US" altLang="en-US">
                <a:ea typeface="ＭＳ Ｐゴシック" panose="020B0600070205080204" pitchFamily="34" charset="-128"/>
              </a:rPr>
              <a:t>), and other trace gases.</a:t>
            </a:r>
          </a:p>
        </p:txBody>
      </p:sp>
      <p:pic>
        <p:nvPicPr>
          <p:cNvPr id="38915" name="Picture 2">
            <a:extLst>
              <a:ext uri="{FF2B5EF4-FFF2-40B4-BE49-F238E27FC236}">
                <a16:creationId xmlns:a16="http://schemas.microsoft.com/office/drawing/2014/main" id="{3A57E559-801A-6B24-71DE-C48742E2E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9" r="29001"/>
          <a:stretch>
            <a:fillRect/>
          </a:stretch>
        </p:blipFill>
        <p:spPr bwMode="auto">
          <a:xfrm>
            <a:off x="6096000" y="2590800"/>
            <a:ext cx="2895600" cy="214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>
            <a:extLst>
              <a:ext uri="{FF2B5EF4-FFF2-40B4-BE49-F238E27FC236}">
                <a16:creationId xmlns:a16="http://schemas.microsoft.com/office/drawing/2014/main" id="{A6BD2309-62B5-B990-B896-24364C7D23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2438400"/>
            <a:ext cx="77724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Part II of Class</a:t>
            </a:r>
            <a:b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b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b="1">
                <a:solidFill>
                  <a:srgbClr val="C00000"/>
                </a:solidFill>
                <a:ea typeface="ＭＳ Ｐゴシック" panose="020B0600070205080204" pitchFamily="34" charset="-128"/>
              </a:rPr>
              <a:t>Understanding the Fundamentals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>
            <a:extLst>
              <a:ext uri="{FF2B5EF4-FFF2-40B4-BE49-F238E27FC236}">
                <a16:creationId xmlns:a16="http://schemas.microsoft.com/office/drawing/2014/main" id="{C4426F83-5951-0D0C-3F6D-875B7996C7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40962" name="Rectangle 3">
            <a:extLst>
              <a:ext uri="{FF2B5EF4-FFF2-40B4-BE49-F238E27FC236}">
                <a16:creationId xmlns:a16="http://schemas.microsoft.com/office/drawing/2014/main" id="{90F4EA43-648C-17B4-1627-C3B06E531E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40963" name="Picture 4" descr="Volcanic_Eruption_Pinatubo">
            <a:extLst>
              <a:ext uri="{FF2B5EF4-FFF2-40B4-BE49-F238E27FC236}">
                <a16:creationId xmlns:a16="http://schemas.microsoft.com/office/drawing/2014/main" id="{A6BFCD1D-EE6B-BF9E-D1D6-513E6794A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57200"/>
            <a:ext cx="4389438" cy="589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>
            <a:extLst>
              <a:ext uri="{FF2B5EF4-FFF2-40B4-BE49-F238E27FC236}">
                <a16:creationId xmlns:a16="http://schemas.microsoft.com/office/drawing/2014/main" id="{FD8B1835-EF66-1D4B-6EFB-43C3223E8A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1350" y="3810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70C0"/>
                </a:solidFill>
                <a:ea typeface="ＭＳ Ｐゴシック" panose="020B0600070205080204" pitchFamily="34" charset="-128"/>
              </a:rPr>
              <a:t>Earth’s Second Atmosphere</a:t>
            </a:r>
          </a:p>
        </p:txBody>
      </p:sp>
      <p:sp>
        <p:nvSpPr>
          <p:cNvPr id="43010" name="Rectangle 3">
            <a:extLst>
              <a:ext uri="{FF2B5EF4-FFF2-40B4-BE49-F238E27FC236}">
                <a16:creationId xmlns:a16="http://schemas.microsoft.com/office/drawing/2014/main" id="{DED9AE21-4803-5216-862D-F418B3BCCF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98450" y="1524000"/>
            <a:ext cx="84582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Virtually no oxygen in that second atmosphere.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Thus, no ozone layer (O</a:t>
            </a:r>
            <a:r>
              <a:rPr lang="en-US" altLang="en-US" baseline="-25000" dirty="0">
                <a:ea typeface="ＭＳ Ｐゴシック" panose="020B0600070205080204" pitchFamily="34" charset="-128"/>
              </a:rPr>
              <a:t>3</a:t>
            </a:r>
            <a:r>
              <a:rPr lang="en-US" altLang="en-US" dirty="0">
                <a:ea typeface="ＭＳ Ｐゴシック" panose="020B0600070205080204" pitchFamily="34" charset="-128"/>
              </a:rPr>
              <a:t>), so </a:t>
            </a:r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ultraviolet radiation</a:t>
            </a:r>
            <a:r>
              <a:rPr lang="en-US" altLang="en-US" dirty="0">
                <a:ea typeface="ＭＳ Ｐゴシック" panose="020B0600070205080204" pitchFamily="34" charset="-128"/>
              </a:rPr>
              <a:t> flooded the earth’s surface.</a:t>
            </a:r>
          </a:p>
        </p:txBody>
      </p:sp>
      <p:pic>
        <p:nvPicPr>
          <p:cNvPr id="43011" name="Picture 2">
            <a:extLst>
              <a:ext uri="{FF2B5EF4-FFF2-40B4-BE49-F238E27FC236}">
                <a16:creationId xmlns:a16="http://schemas.microsoft.com/office/drawing/2014/main" id="{4B50C333-A384-1C66-4968-5CC4F117C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124200"/>
            <a:ext cx="3738563" cy="340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CE664-31F2-FD2F-5404-CADF4C4AA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Graphical user interface&#10;&#10;Description automatically generated">
            <a:extLst>
              <a:ext uri="{FF2B5EF4-FFF2-40B4-BE49-F238E27FC236}">
                <a16:creationId xmlns:a16="http://schemas.microsoft.com/office/drawing/2014/main" id="{5AC79E63-5FD1-BDEF-58B2-8B7FEB603F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81000"/>
            <a:ext cx="7185364" cy="5715000"/>
          </a:xfrm>
        </p:spPr>
      </p:pic>
    </p:spTree>
    <p:extLst>
      <p:ext uri="{BB962C8B-B14F-4D97-AF65-F5344CB8AC3E}">
        <p14:creationId xmlns:p14="http://schemas.microsoft.com/office/powerpoint/2010/main" val="14054562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>
            <a:extLst>
              <a:ext uri="{FF2B5EF4-FFF2-40B4-BE49-F238E27FC236}">
                <a16:creationId xmlns:a16="http://schemas.microsoft.com/office/drawing/2014/main" id="{6DFED53D-7E66-DDC9-22CA-873503397F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9450" y="190500"/>
            <a:ext cx="7772400" cy="8001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Second Atmosphere</a:t>
            </a:r>
          </a:p>
        </p:txBody>
      </p:sp>
      <p:sp>
        <p:nvSpPr>
          <p:cNvPr id="45058" name="Content Placeholder 2">
            <a:extLst>
              <a:ext uri="{FF2B5EF4-FFF2-40B4-BE49-F238E27FC236}">
                <a16:creationId xmlns:a16="http://schemas.microsoft.com/office/drawing/2014/main" id="{7F9A2599-490D-9054-72BA-7AC69378AFA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3400" y="1018309"/>
            <a:ext cx="77724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With a huge influx of water vapor and the cooling of the planet, clouds and earth’s oceans formed.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At that time, the sun was about 30% weaker than today…why didn’t the earth freeze over?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b="1" dirty="0">
                <a:ea typeface="ＭＳ Ｐゴシック" panose="020B0600070205080204" pitchFamily="34" charset="-128"/>
              </a:rPr>
              <a:t>The apparent reason:  </a:t>
            </a:r>
            <a:r>
              <a:rPr lang="en-US" altLang="en-US" sz="2800" dirty="0">
                <a:ea typeface="ＭＳ Ｐゴシック" panose="020B0600070205080204" pitchFamily="34" charset="-128"/>
              </a:rPr>
              <a:t>so much CO</a:t>
            </a:r>
            <a:r>
              <a:rPr lang="en-US" altLang="en-US" sz="2800" baseline="-25000" dirty="0">
                <a:ea typeface="ＭＳ Ｐゴシック" panose="020B0600070205080204" pitchFamily="34" charset="-128"/>
              </a:rPr>
              <a:t>2</a:t>
            </a:r>
            <a:r>
              <a:rPr lang="en-US" altLang="en-US" sz="2800" dirty="0">
                <a:ea typeface="ＭＳ Ｐゴシック" panose="020B0600070205080204" pitchFamily="34" charset="-128"/>
              </a:rPr>
              <a:t> so there was a very strong greenhouse effect.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45059" name="Picture 4">
            <a:extLst>
              <a:ext uri="{FF2B5EF4-FFF2-40B4-BE49-F238E27FC236}">
                <a16:creationId xmlns:a16="http://schemas.microsoft.com/office/drawing/2014/main" id="{0419580A-1FC9-D9BD-D8CF-AE20E05A1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886200"/>
            <a:ext cx="474821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>
            <a:extLst>
              <a:ext uri="{FF2B5EF4-FFF2-40B4-BE49-F238E27FC236}">
                <a16:creationId xmlns:a16="http://schemas.microsoft.com/office/drawing/2014/main" id="{64F16F92-AC45-FE96-CE51-AE687DE61B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3600" b="1">
                <a:solidFill>
                  <a:srgbClr val="0070C0"/>
                </a:solidFill>
                <a:ea typeface="ＭＳ Ｐゴシック" panose="020B0600070205080204" pitchFamily="34" charset="-128"/>
              </a:rPr>
              <a:t>The Rise of Oxygen and the Third Atmosphere</a:t>
            </a:r>
            <a:endParaRPr lang="en-US" altLang="en-US" b="1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46082" name="Rectangle 3">
            <a:extLst>
              <a:ext uri="{FF2B5EF4-FFF2-40B4-BE49-F238E27FC236}">
                <a16:creationId xmlns:a16="http://schemas.microsoft.com/office/drawing/2014/main" id="{61628B2E-28FB-CF29-C48C-04874D0D28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229600" cy="4267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>
                <a:ea typeface="ＭＳ Ｐゴシック" panose="020B0600070205080204" pitchFamily="34" charset="-128"/>
              </a:rPr>
              <a:t>In the first two billion years of the planet’s evolution, the atmosphere acquired a small amount of oxygen, probably by the splitting of water (H</a:t>
            </a:r>
            <a:r>
              <a:rPr lang="en-US" altLang="en-US" sz="2800" baseline="-25000">
                <a:ea typeface="ＭＳ Ｐゴシック" panose="020B0600070205080204" pitchFamily="34" charset="-128"/>
              </a:rPr>
              <a:t>2</a:t>
            </a:r>
            <a:r>
              <a:rPr lang="en-US" altLang="en-US" sz="2800">
                <a:ea typeface="ＭＳ Ｐゴシック" panose="020B0600070205080204" pitchFamily="34" charset="-128"/>
              </a:rPr>
              <a:t>0) molecules by solar radiation.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>
                <a:ea typeface="ＭＳ Ｐゴシック" panose="020B0600070205080204" pitchFamily="34" charset="-128"/>
              </a:rPr>
              <a:t>Minor rusting in some early rocks.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>
                <a:ea typeface="ＭＳ Ｐゴシック" panose="020B0600070205080204" pitchFamily="34" charset="-128"/>
              </a:rPr>
              <a:t>The oxygen also led to the establishment of an ozone layer that reduced UV radiation at the surface.</a:t>
            </a:r>
          </a:p>
        </p:txBody>
      </p:sp>
      <p:pic>
        <p:nvPicPr>
          <p:cNvPr id="46083" name="Picture 2">
            <a:extLst>
              <a:ext uri="{FF2B5EF4-FFF2-40B4-BE49-F238E27FC236}">
                <a16:creationId xmlns:a16="http://schemas.microsoft.com/office/drawing/2014/main" id="{7A3256B1-65F3-24A1-3110-5335B43F1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360863"/>
            <a:ext cx="3454400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>
            <a:extLst>
              <a:ext uri="{FF2B5EF4-FFF2-40B4-BE49-F238E27FC236}">
                <a16:creationId xmlns:a16="http://schemas.microsoft.com/office/drawing/2014/main" id="{E8B3B019-2194-D10A-1045-58DFBE61F8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7772400" cy="685800"/>
          </a:xfrm>
        </p:spPr>
        <p:txBody>
          <a:bodyPr/>
          <a:lstStyle/>
          <a:p>
            <a:r>
              <a:rPr lang="en-US" altLang="en-US" b="1">
                <a:solidFill>
                  <a:srgbClr val="0070C0"/>
                </a:solidFill>
                <a:ea typeface="ＭＳ Ｐゴシック" panose="020B0600070205080204" pitchFamily="34" charset="-128"/>
              </a:rPr>
              <a:t>The Rise of Oxygen</a:t>
            </a:r>
          </a:p>
        </p:txBody>
      </p:sp>
      <p:sp>
        <p:nvSpPr>
          <p:cNvPr id="48130" name="Content Placeholder 2">
            <a:extLst>
              <a:ext uri="{FF2B5EF4-FFF2-40B4-BE49-F238E27FC236}">
                <a16:creationId xmlns:a16="http://schemas.microsoft.com/office/drawing/2014/main" id="{CD2933C2-254A-4A52-723D-27EF4CD3D71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81000" y="914400"/>
            <a:ext cx="77724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With the development of </a:t>
            </a:r>
            <a:r>
              <a:rPr lang="en-US" altLang="en-US" b="1">
                <a:ea typeface="ＭＳ Ｐゴシック" panose="020B0600070205080204" pitchFamily="34" charset="-128"/>
              </a:rPr>
              <a:t>photosynthetic bacteria </a:t>
            </a:r>
            <a:r>
              <a:rPr lang="en-US" altLang="en-US">
                <a:ea typeface="ＭＳ Ｐゴシック" panose="020B0600070205080204" pitchFamily="34" charset="-128"/>
              </a:rPr>
              <a:t>(cyanobacteria) and early plants, oxygen levels began to rise rapidly as did indications of rust in rocks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Between 2.5 billion years ago (BYA) to about 500 bya, 0</a:t>
            </a:r>
            <a:r>
              <a:rPr lang="en-US" altLang="en-US" baseline="-25000">
                <a:ea typeface="ＭＳ Ｐゴシック" panose="020B0600070205080204" pitchFamily="34" charset="-128"/>
              </a:rPr>
              <a:t>2</a:t>
            </a:r>
            <a:r>
              <a:rPr lang="en-US" altLang="en-US">
                <a:ea typeface="ＭＳ Ｐゴシック" panose="020B0600070205080204" pitchFamily="34" charset="-128"/>
              </a:rPr>
              <a:t> rose to near current levels.</a:t>
            </a:r>
          </a:p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48131" name="Picture 4">
            <a:extLst>
              <a:ext uri="{FF2B5EF4-FFF2-40B4-BE49-F238E27FC236}">
                <a16:creationId xmlns:a16="http://schemas.microsoft.com/office/drawing/2014/main" id="{786E6506-2A4A-3571-4308-88F457110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938588"/>
            <a:ext cx="4686300" cy="263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2">
            <a:extLst>
              <a:ext uri="{FF2B5EF4-FFF2-40B4-BE49-F238E27FC236}">
                <a16:creationId xmlns:a16="http://schemas.microsoft.com/office/drawing/2014/main" id="{38C6EBF9-2F1E-1FEE-DBE2-EEA9ED83F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30068"/>
            <a:ext cx="8483600" cy="5991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2">
            <a:extLst>
              <a:ext uri="{FF2B5EF4-FFF2-40B4-BE49-F238E27FC236}">
                <a16:creationId xmlns:a16="http://schemas.microsoft.com/office/drawing/2014/main" id="{E30BF537-0382-0449-03BB-94774D8D1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09600"/>
            <a:ext cx="7543800" cy="565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2" name="TextBox 1">
            <a:extLst>
              <a:ext uri="{FF2B5EF4-FFF2-40B4-BE49-F238E27FC236}">
                <a16:creationId xmlns:a16="http://schemas.microsoft.com/office/drawing/2014/main" id="{059FA71E-3C44-26B5-FB0E-B852F4C7A9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6297613"/>
            <a:ext cx="22447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Rusted rocks…..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3">
            <a:extLst>
              <a:ext uri="{FF2B5EF4-FFF2-40B4-BE49-F238E27FC236}">
                <a16:creationId xmlns:a16="http://schemas.microsoft.com/office/drawing/2014/main" id="{3BF8425D-E889-AB50-470C-4D2C915EAF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The Third Atmosphere</a:t>
            </a:r>
          </a:p>
        </p:txBody>
      </p:sp>
      <p:sp>
        <p:nvSpPr>
          <p:cNvPr id="53250" name="Rectangle 4">
            <a:extLst>
              <a:ext uri="{FF2B5EF4-FFF2-40B4-BE49-F238E27FC236}">
                <a16:creationId xmlns:a16="http://schemas.microsoft.com/office/drawing/2014/main" id="{FF0A9C92-1B13-13E5-9847-C83A2C5328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While O</a:t>
            </a:r>
            <a:r>
              <a:rPr lang="en-US" altLang="en-US" baseline="-25000" dirty="0">
                <a:ea typeface="ＭＳ Ｐゴシック" panose="020B0600070205080204" pitchFamily="34" charset="-128"/>
              </a:rPr>
              <a:t>2</a:t>
            </a:r>
            <a:r>
              <a:rPr lang="en-US" altLang="en-US" dirty="0">
                <a:ea typeface="ＭＳ Ｐゴシック" panose="020B0600070205080204" pitchFamily="34" charset="-128"/>
              </a:rPr>
              <a:t> was increasing, </a:t>
            </a:r>
            <a:r>
              <a:rPr lang="en-US" altLang="en-US" b="1" dirty="0">
                <a:ea typeface="ＭＳ Ｐゴシック" panose="020B0600070205080204" pitchFamily="34" charset="-128"/>
              </a:rPr>
              <a:t>CO</a:t>
            </a:r>
            <a:r>
              <a:rPr lang="en-US" altLang="en-US" b="1" baseline="-25000" dirty="0">
                <a:ea typeface="ＭＳ Ｐゴシック" panose="020B0600070205080204" pitchFamily="34" charset="-128"/>
              </a:rPr>
              <a:t>2</a:t>
            </a:r>
            <a:r>
              <a:rPr lang="en-US" altLang="en-US" b="1" dirty="0">
                <a:ea typeface="ＭＳ Ｐゴシック" panose="020B0600070205080204" pitchFamily="34" charset="-128"/>
              </a:rPr>
              <a:t> decreased </a:t>
            </a:r>
            <a:r>
              <a:rPr lang="en-US" altLang="en-US" dirty="0">
                <a:ea typeface="ＭＳ Ｐゴシック" panose="020B0600070205080204" pitchFamily="34" charset="-128"/>
              </a:rPr>
              <a:t>due to several reasons: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(1) In photosynthesis, CO</a:t>
            </a:r>
            <a:r>
              <a:rPr lang="en-US" altLang="en-US" baseline="-25000" dirty="0">
                <a:ea typeface="ＭＳ Ｐゴシック" panose="020B0600070205080204" pitchFamily="34" charset="-128"/>
              </a:rPr>
              <a:t>2</a:t>
            </a:r>
            <a:r>
              <a:rPr lang="en-US" altLang="en-US" dirty="0">
                <a:ea typeface="ＭＳ Ｐゴシック" panose="020B0600070205080204" pitchFamily="34" charset="-128"/>
              </a:rPr>
              <a:t> is used to produce organic matter, some of which is lost to the system (e.g., drops to the bottom of the ocean or is buried)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(2) chemical weathering, which removes CO</a:t>
            </a:r>
            <a:r>
              <a:rPr lang="en-US" altLang="en-US" baseline="-25000" dirty="0">
                <a:ea typeface="ＭＳ Ｐゴシック" panose="020B0600070205080204" pitchFamily="34" charset="-128"/>
              </a:rPr>
              <a:t>2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>
            <a:extLst>
              <a:ext uri="{FF2B5EF4-FFF2-40B4-BE49-F238E27FC236}">
                <a16:creationId xmlns:a16="http://schemas.microsoft.com/office/drawing/2014/main" id="{B2987EDF-07B6-7D99-05A6-8152EA69EA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96900" y="381000"/>
            <a:ext cx="7696200" cy="6858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Chemical Weathering</a:t>
            </a:r>
          </a:p>
        </p:txBody>
      </p:sp>
      <p:sp>
        <p:nvSpPr>
          <p:cNvPr id="55298" name="Rectangle 3">
            <a:extLst>
              <a:ext uri="{FF2B5EF4-FFF2-40B4-BE49-F238E27FC236}">
                <a16:creationId xmlns:a16="http://schemas.microsoft.com/office/drawing/2014/main" id="{58C9F7E0-CC33-345F-4767-440A01D621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3400" y="1371600"/>
            <a:ext cx="8153400" cy="5105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b="1">
                <a:ea typeface="ＭＳ Ｐゴシック" panose="020B0600070205080204" pitchFamily="34" charset="-128"/>
              </a:rPr>
              <a:t>H</a:t>
            </a:r>
            <a:r>
              <a:rPr lang="en-US" altLang="en-US" sz="2800" b="1" baseline="-25000">
                <a:ea typeface="ＭＳ Ｐゴシック" panose="020B0600070205080204" pitchFamily="34" charset="-128"/>
              </a:rPr>
              <a:t>2</a:t>
            </a:r>
            <a:r>
              <a:rPr lang="en-US" altLang="en-US" sz="2800" b="1">
                <a:ea typeface="ＭＳ Ｐゴシック" panose="020B0600070205080204" pitchFamily="34" charset="-128"/>
              </a:rPr>
              <a:t>0 + CO</a:t>
            </a:r>
            <a:r>
              <a:rPr lang="en-US" altLang="en-US" sz="2800" b="1" baseline="-25000">
                <a:ea typeface="ＭＳ Ｐゴシック" panose="020B0600070205080204" pitchFamily="34" charset="-128"/>
              </a:rPr>
              <a:t>2</a:t>
            </a:r>
            <a:r>
              <a:rPr lang="en-US" altLang="en-US" sz="2800" b="1">
                <a:ea typeface="ＭＳ Ｐゴシック" panose="020B0600070205080204" pitchFamily="34" charset="-128"/>
              </a:rPr>
              <a:t>  --&gt; H</a:t>
            </a:r>
            <a:r>
              <a:rPr lang="en-US" altLang="en-US" sz="2800" b="1" baseline="-25000">
                <a:ea typeface="ＭＳ Ｐゴシック" panose="020B0600070205080204" pitchFamily="34" charset="-128"/>
              </a:rPr>
              <a:t>2</a:t>
            </a:r>
            <a:r>
              <a:rPr lang="en-US" altLang="en-US" sz="2800" b="1">
                <a:ea typeface="ＭＳ Ｐゴシック" panose="020B0600070205080204" pitchFamily="34" charset="-128"/>
              </a:rPr>
              <a:t>CO</a:t>
            </a:r>
            <a:r>
              <a:rPr lang="en-US" altLang="en-US" sz="2800" b="1" baseline="-25000">
                <a:ea typeface="ＭＳ Ｐゴシック" panose="020B0600070205080204" pitchFamily="34" charset="-128"/>
              </a:rPr>
              <a:t>3</a:t>
            </a:r>
            <a:r>
              <a:rPr lang="en-US" altLang="en-US" sz="2800" b="1">
                <a:ea typeface="ＭＳ Ｐゴシック" panose="020B0600070205080204" pitchFamily="34" charset="-128"/>
              </a:rPr>
              <a:t>   carbonic acid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b="1">
                <a:ea typeface="ＭＳ Ｐゴシック" panose="020B0600070205080204" pitchFamily="34" charset="-128"/>
              </a:rPr>
              <a:t>CaSiO</a:t>
            </a:r>
            <a:r>
              <a:rPr lang="en-US" altLang="en-US" sz="2800" b="1" baseline="-25000">
                <a:ea typeface="ＭＳ Ｐゴシック" panose="020B0600070205080204" pitchFamily="34" charset="-128"/>
              </a:rPr>
              <a:t>3</a:t>
            </a:r>
            <a:r>
              <a:rPr lang="en-US" altLang="en-US" sz="2800" b="1">
                <a:ea typeface="ＭＳ Ｐゴシック" panose="020B0600070205080204" pitchFamily="34" charset="-128"/>
              </a:rPr>
              <a:t> + H</a:t>
            </a:r>
            <a:r>
              <a:rPr lang="en-US" altLang="en-US" sz="2800" b="1" baseline="-25000">
                <a:ea typeface="ＭＳ Ｐゴシック" panose="020B0600070205080204" pitchFamily="34" charset="-128"/>
              </a:rPr>
              <a:t>2</a:t>
            </a:r>
            <a:r>
              <a:rPr lang="en-US" altLang="en-US" sz="2800" b="1">
                <a:ea typeface="ＭＳ Ｐゴシック" panose="020B0600070205080204" pitchFamily="34" charset="-128"/>
              </a:rPr>
              <a:t>CO</a:t>
            </a:r>
            <a:r>
              <a:rPr lang="en-US" altLang="en-US" sz="2800" b="1" baseline="-25000">
                <a:ea typeface="ＭＳ Ｐゴシック" panose="020B0600070205080204" pitchFamily="34" charset="-128"/>
              </a:rPr>
              <a:t>3</a:t>
            </a:r>
            <a:r>
              <a:rPr lang="en-US" altLang="en-US" sz="2800" b="1">
                <a:ea typeface="ＭＳ Ｐゴシック" panose="020B0600070205080204" pitchFamily="34" charset="-128"/>
              </a:rPr>
              <a:t> --&gt; CaCO</a:t>
            </a:r>
            <a:r>
              <a:rPr lang="en-US" altLang="en-US" sz="2800" b="1" baseline="-25000">
                <a:ea typeface="ＭＳ Ｐゴシック" panose="020B0600070205080204" pitchFamily="34" charset="-128"/>
              </a:rPr>
              <a:t>3</a:t>
            </a:r>
            <a:r>
              <a:rPr lang="en-US" altLang="en-US" sz="2800" b="1">
                <a:ea typeface="ＭＳ Ｐゴシック" panose="020B0600070205080204" pitchFamily="34" charset="-128"/>
              </a:rPr>
              <a:t> + SiO</a:t>
            </a:r>
            <a:r>
              <a:rPr lang="en-US" altLang="en-US" sz="2800" b="1" baseline="-25000">
                <a:ea typeface="ＭＳ Ｐゴシック" panose="020B0600070205080204" pitchFamily="34" charset="-128"/>
              </a:rPr>
              <a:t>2</a:t>
            </a:r>
            <a:r>
              <a:rPr lang="en-US" altLang="en-US" sz="2800" b="1">
                <a:ea typeface="ＭＳ Ｐゴシック" panose="020B0600070205080204" pitchFamily="34" charset="-128"/>
              </a:rPr>
              <a:t> + H</a:t>
            </a:r>
            <a:r>
              <a:rPr lang="en-US" altLang="en-US" sz="2800" b="1" baseline="-25000">
                <a:ea typeface="ＭＳ Ｐゴシック" panose="020B0600070205080204" pitchFamily="34" charset="-128"/>
              </a:rPr>
              <a:t>2</a:t>
            </a:r>
            <a:r>
              <a:rPr lang="en-US" altLang="en-US" sz="2800" b="1">
                <a:ea typeface="ＭＳ Ｐゴシック" panose="020B0600070205080204" pitchFamily="34" charset="-128"/>
              </a:rPr>
              <a:t>0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400">
                <a:ea typeface="ＭＳ Ｐゴシック" panose="020B0600070205080204" pitchFamily="34" charset="-128"/>
              </a:rPr>
              <a:t>   Silicate Rock		Carbonate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80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800">
                <a:ea typeface="ＭＳ Ｐゴシック" panose="020B0600070205080204" pitchFamily="34" charset="-128"/>
              </a:rPr>
              <a:t>At first this happened without life, but the process was sped up tremendously by living organisms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>
                <a:ea typeface="ＭＳ Ｐゴシック" panose="020B0600070205080204" pitchFamily="34" charset="-128"/>
              </a:rPr>
              <a:t>Marine organisms would incorporate carbonate into their shells, which would fall to the ocean bottom when they died---thus, removing them from the system for a long time.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b="1">
                <a:ea typeface="ＭＳ Ｐゴシック" panose="020B0600070205080204" pitchFamily="34" charset="-128"/>
              </a:rPr>
              <a:t>The bottom line…CO2 was being removed from the system.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>
            <a:extLst>
              <a:ext uri="{FF2B5EF4-FFF2-40B4-BE49-F238E27FC236}">
                <a16:creationId xmlns:a16="http://schemas.microsoft.com/office/drawing/2014/main" id="{4A1CDD0B-AAA1-B2AB-AC6F-5BA9974DD1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Composition of the Atmosphere</a:t>
            </a:r>
          </a:p>
        </p:txBody>
      </p:sp>
      <p:sp>
        <p:nvSpPr>
          <p:cNvPr id="17410" name="Content Placeholder 2">
            <a:extLst>
              <a:ext uri="{FF2B5EF4-FFF2-40B4-BE49-F238E27FC236}">
                <a16:creationId xmlns:a16="http://schemas.microsoft.com/office/drawing/2014/main" id="{15368A33-A51F-D021-01A7-823FF38AE80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66750" y="1676400"/>
            <a:ext cx="5581650" cy="41148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Atmosphere</a:t>
            </a:r>
            <a:r>
              <a:rPr lang="en-US" altLang="en-US">
                <a:solidFill>
                  <a:schemeClr val="accent2"/>
                </a:solidFill>
                <a:ea typeface="ＭＳ Ｐゴシック" panose="020B0600070205080204" pitchFamily="34" charset="-128"/>
              </a:rPr>
              <a:t>:  the </a:t>
            </a:r>
            <a:r>
              <a:rPr lang="en-US" altLang="en-US">
                <a:ea typeface="ＭＳ Ｐゴシック" panose="020B0600070205080204" pitchFamily="34" charset="-128"/>
              </a:rPr>
              <a:t>envelope of air </a:t>
            </a:r>
            <a:r>
              <a:rPr lang="en-US" altLang="en-US" b="1">
                <a:ea typeface="ＭＳ Ｐゴシック" panose="020B0600070205080204" pitchFamily="34" charset="-128"/>
              </a:rPr>
              <a:t>surrounding</a:t>
            </a:r>
            <a:r>
              <a:rPr lang="en-US" altLang="en-US">
                <a:ea typeface="ＭＳ Ｐゴシック" panose="020B0600070205080204" pitchFamily="34" charset="-128"/>
              </a:rPr>
              <a:t> the earth and </a:t>
            </a:r>
            <a:r>
              <a:rPr lang="en-US" altLang="en-US" b="1">
                <a:ea typeface="ＭＳ Ｐゴシック" panose="020B0600070205080204" pitchFamily="34" charset="-128"/>
              </a:rPr>
              <a:t>bound</a:t>
            </a:r>
            <a:r>
              <a:rPr lang="en-US" altLang="en-US">
                <a:ea typeface="ＭＳ Ｐゴシック" panose="020B0600070205080204" pitchFamily="34" charset="-128"/>
              </a:rPr>
              <a:t> to the earth by the earth’s gravitational attraction.</a:t>
            </a:r>
          </a:p>
          <a:p>
            <a:pPr marL="0" indent="0">
              <a:buFontTx/>
              <a:buNone/>
            </a:pPr>
            <a:endParaRPr lang="en-US" altLang="en-US" sz="800">
              <a:ea typeface="ＭＳ Ｐゴシック" panose="020B0600070205080204" pitchFamily="34" charset="-128"/>
            </a:endParaRPr>
          </a:p>
          <a:p>
            <a:pPr marL="0" indent="0">
              <a:buFontTx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Extends from the surface into space with decreasing density with height.  </a:t>
            </a:r>
          </a:p>
          <a:p>
            <a:pPr marL="0" indent="0">
              <a:buFontTx/>
              <a:buNone/>
            </a:pPr>
            <a:r>
              <a:rPr lang="en-US" altLang="en-US" b="1">
                <a:ea typeface="ＭＳ Ｐゴシック" panose="020B0600070205080204" pitchFamily="34" charset="-128"/>
              </a:rPr>
              <a:t>No real top.</a:t>
            </a:r>
          </a:p>
        </p:txBody>
      </p:sp>
      <p:pic>
        <p:nvPicPr>
          <p:cNvPr id="17411" name="Picture 2">
            <a:extLst>
              <a:ext uri="{FF2B5EF4-FFF2-40B4-BE49-F238E27FC236}">
                <a16:creationId xmlns:a16="http://schemas.microsoft.com/office/drawing/2014/main" id="{C5F2D648-98AE-1B1A-1096-C9B21D0D9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057400"/>
            <a:ext cx="2630488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">
            <a:extLst>
              <a:ext uri="{FF2B5EF4-FFF2-40B4-BE49-F238E27FC236}">
                <a16:creationId xmlns:a16="http://schemas.microsoft.com/office/drawing/2014/main" id="{ECCA14FF-8FC7-053A-FE50-11D64A7306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57346" name="Content Placeholder 4">
            <a:extLst>
              <a:ext uri="{FF2B5EF4-FFF2-40B4-BE49-F238E27FC236}">
                <a16:creationId xmlns:a16="http://schemas.microsoft.com/office/drawing/2014/main" id="{454FE806-0E39-F308-C91F-673219C256E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47800" y="609600"/>
            <a:ext cx="7343775" cy="5486400"/>
          </a:xfr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>
            <a:extLst>
              <a:ext uri="{FF2B5EF4-FFF2-40B4-BE49-F238E27FC236}">
                <a16:creationId xmlns:a16="http://schemas.microsoft.com/office/drawing/2014/main" id="{A8E9C34A-44B9-865C-56EC-48ADE7A0D7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Even More</a:t>
            </a:r>
          </a:p>
        </p:txBody>
      </p:sp>
      <p:sp>
        <p:nvSpPr>
          <p:cNvPr id="58370" name="Rectangle 3">
            <a:extLst>
              <a:ext uri="{FF2B5EF4-FFF2-40B4-BE49-F238E27FC236}">
                <a16:creationId xmlns:a16="http://schemas.microsoft.com/office/drawing/2014/main" id="{055A8B90-4027-EB6A-F60C-836BE6137F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b="1">
                <a:ea typeface="ＭＳ Ｐゴシック" panose="020B0600070205080204" pitchFamily="34" charset="-128"/>
              </a:rPr>
              <a:t>Sulfur compounds </a:t>
            </a:r>
            <a:r>
              <a:rPr lang="en-US" altLang="en-US">
                <a:ea typeface="ＭＳ Ｐゴシック" panose="020B0600070205080204" pitchFamily="34" charset="-128"/>
              </a:rPr>
              <a:t>were taken out of the atmosphere as acid rain and were deposited on the ground as sulfates.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b="1">
                <a:ea typeface="ＭＳ Ｐゴシック" panose="020B0600070205080204" pitchFamily="34" charset="-128"/>
              </a:rPr>
              <a:t>N</a:t>
            </a:r>
            <a:r>
              <a:rPr lang="en-US" altLang="en-US" b="1" baseline="-25000">
                <a:ea typeface="ＭＳ Ｐゴシック" panose="020B0600070205080204" pitchFamily="34" charset="-128"/>
              </a:rPr>
              <a:t>2</a:t>
            </a:r>
            <a:r>
              <a:rPr lang="en-US" altLang="en-US" b="1">
                <a:ea typeface="ＭＳ Ｐゴシック" panose="020B0600070205080204" pitchFamily="34" charset="-128"/>
              </a:rPr>
              <a:t> gas </a:t>
            </a:r>
            <a:r>
              <a:rPr lang="en-US" altLang="en-US">
                <a:ea typeface="ＭＳ Ｐゴシック" panose="020B0600070205080204" pitchFamily="34" charset="-128"/>
              </a:rPr>
              <a:t>increased slowly but progressively since it was relatively inert.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b="1">
                <a:ea typeface="ＭＳ Ｐゴシック" panose="020B0600070205080204" pitchFamily="34" charset="-128"/>
              </a:rPr>
              <a:t>Current composition of the atmosphere was established approximately a billion years ago.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>
            <a:extLst>
              <a:ext uri="{FF2B5EF4-FFF2-40B4-BE49-F238E27FC236}">
                <a16:creationId xmlns:a16="http://schemas.microsoft.com/office/drawing/2014/main" id="{DAF6B978-3F66-7DBE-BCE6-DD88E56A91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A Problem</a:t>
            </a:r>
          </a:p>
        </p:txBody>
      </p:sp>
      <p:sp>
        <p:nvSpPr>
          <p:cNvPr id="60418" name="Rectangle 3">
            <a:extLst>
              <a:ext uri="{FF2B5EF4-FFF2-40B4-BE49-F238E27FC236}">
                <a16:creationId xmlns:a16="http://schemas.microsoft.com/office/drawing/2014/main" id="{92E492F2-E43C-32DB-A179-83A6603919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99655" y="1752600"/>
            <a:ext cx="77724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With lower CO</a:t>
            </a:r>
            <a:r>
              <a:rPr lang="en-US" altLang="en-US" sz="2800" baseline="-25000" dirty="0">
                <a:ea typeface="ＭＳ Ｐゴシック" panose="020B0600070205080204" pitchFamily="34" charset="-128"/>
              </a:rPr>
              <a:t>2</a:t>
            </a:r>
            <a:r>
              <a:rPr lang="en-US" altLang="en-US" sz="2800" dirty="0">
                <a:ea typeface="ＭＳ Ｐゴシック" panose="020B0600070205080204" pitchFamily="34" charset="-128"/>
              </a:rPr>
              <a:t> levels the earth became more susceptible to ice ages when solar radiation decreases due to orbital variations,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b="1" dirty="0">
                <a:ea typeface="ＭＳ Ｐゴシック" panose="020B0600070205080204" pitchFamily="34" charset="-128"/>
              </a:rPr>
              <a:t>It appears that around 750-550 million years ago the earth cooled down and became nearly entirely glaciated. 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Note:  one can get into a feedback with snow reflecting solar radiation, producing cooler temperatures and more snow, leading to less radiation, etc</a:t>
            </a:r>
            <a:r>
              <a:rPr lang="en-US" altLang="en-US" sz="2800" dirty="0">
                <a:ea typeface="ＭＳ Ｐゴシック" panose="020B0600070205080204" pitchFamily="34" charset="-128"/>
              </a:rPr>
              <a:t>.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>
            <a:extLst>
              <a:ext uri="{FF2B5EF4-FFF2-40B4-BE49-F238E27FC236}">
                <a16:creationId xmlns:a16="http://schemas.microsoft.com/office/drawing/2014/main" id="{07AAE424-0305-D8A9-5A5D-4CC0D69616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62466" name="Rectangle 3">
            <a:extLst>
              <a:ext uri="{FF2B5EF4-FFF2-40B4-BE49-F238E27FC236}">
                <a16:creationId xmlns:a16="http://schemas.microsoft.com/office/drawing/2014/main" id="{6AAB5F5B-3286-50D8-D50B-43136545C4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62467" name="Picture 4">
            <a:extLst>
              <a:ext uri="{FF2B5EF4-FFF2-40B4-BE49-F238E27FC236}">
                <a16:creationId xmlns:a16="http://schemas.microsoft.com/office/drawing/2014/main" id="{29B2FC26-C3F9-4C64-A9F4-DA1C348C0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85800"/>
            <a:ext cx="7419975" cy="556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FB2176-AEC9-ACBE-A5BA-5BCEF5020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plant, white, black, ceramic ware&#10;&#10;Description automatically generated">
            <a:extLst>
              <a:ext uri="{FF2B5EF4-FFF2-40B4-BE49-F238E27FC236}">
                <a16:creationId xmlns:a16="http://schemas.microsoft.com/office/drawing/2014/main" id="{74EE3788-214D-7511-F3F9-BA175FACE3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1249" y="762000"/>
            <a:ext cx="5894245" cy="5334000"/>
          </a:xfrm>
        </p:spPr>
      </p:pic>
    </p:spTree>
    <p:extLst>
      <p:ext uri="{BB962C8B-B14F-4D97-AF65-F5344CB8AC3E}">
        <p14:creationId xmlns:p14="http://schemas.microsoft.com/office/powerpoint/2010/main" val="7234574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>
            <a:extLst>
              <a:ext uri="{FF2B5EF4-FFF2-40B4-BE49-F238E27FC236}">
                <a16:creationId xmlns:a16="http://schemas.microsoft.com/office/drawing/2014/main" id="{7FA6329D-0698-B41D-AF0C-B920D82375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rgbClr val="0070C0"/>
                </a:solidFill>
                <a:ea typeface="ＭＳ Ｐゴシック" panose="020B0600070205080204" pitchFamily="34" charset="-128"/>
              </a:rPr>
              <a:t>How Did We Get Unfrozen?</a:t>
            </a:r>
          </a:p>
        </p:txBody>
      </p:sp>
      <p:sp>
        <p:nvSpPr>
          <p:cNvPr id="64514" name="Rectangle 3">
            <a:extLst>
              <a:ext uri="{FF2B5EF4-FFF2-40B4-BE49-F238E27FC236}">
                <a16:creationId xmlns:a16="http://schemas.microsoft.com/office/drawing/2014/main" id="{19EEBB34-920B-8F52-B73E-8B7D6502E8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Volcanoes were still putting CO</a:t>
            </a:r>
            <a:r>
              <a:rPr lang="en-US" altLang="en-US" baseline="-25000" dirty="0">
                <a:ea typeface="ＭＳ Ｐゴシック" panose="020B0600070205080204" pitchFamily="34" charset="-128"/>
              </a:rPr>
              <a:t>2</a:t>
            </a:r>
            <a:r>
              <a:rPr lang="en-US" altLang="en-US" dirty="0">
                <a:ea typeface="ＭＳ Ｐゴシック" panose="020B0600070205080204" pitchFamily="34" charset="-128"/>
              </a:rPr>
              <a:t> into the atmosphere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Weathering was greatly reduced…since little liquid water.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So CO2 increased until the greenhouse effect was so large the earth warmed up. 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Once warming started, it would have happened very rapidly.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itle 1">
            <a:extLst>
              <a:ext uri="{FF2B5EF4-FFF2-40B4-BE49-F238E27FC236}">
                <a16:creationId xmlns:a16="http://schemas.microsoft.com/office/drawing/2014/main" id="{CD79C47D-F952-9EB7-5624-7BD7190C63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More Snowball Earths?</a:t>
            </a:r>
          </a:p>
        </p:txBody>
      </p:sp>
      <p:sp>
        <p:nvSpPr>
          <p:cNvPr id="66562" name="Content Placeholder 2">
            <a:extLst>
              <a:ext uri="{FF2B5EF4-FFF2-40B4-BE49-F238E27FC236}">
                <a16:creationId xmlns:a16="http://schemas.microsoft.com/office/drawing/2014/main" id="{9F92A21C-B609-12DD-25C7-1A30B88C604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981200"/>
            <a:ext cx="4876800" cy="41148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Less chance now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Sun is getting progressively stronger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Human’s can now stop it (increasing greenhouse gases)</a:t>
            </a:r>
          </a:p>
        </p:txBody>
      </p:sp>
      <p:pic>
        <p:nvPicPr>
          <p:cNvPr id="66563" name="Picture 2">
            <a:extLst>
              <a:ext uri="{FF2B5EF4-FFF2-40B4-BE49-F238E27FC236}">
                <a16:creationId xmlns:a16="http://schemas.microsoft.com/office/drawing/2014/main" id="{FBB033C1-6F6E-E99E-FB24-0DC0408B4B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800" y="2209800"/>
            <a:ext cx="26924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itle 1">
            <a:extLst>
              <a:ext uri="{FF2B5EF4-FFF2-40B4-BE49-F238E27FC236}">
                <a16:creationId xmlns:a16="http://schemas.microsoft.com/office/drawing/2014/main" id="{FB75702C-577D-AE67-4C6D-D9E086F1BF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The Last 500 million Years</a:t>
            </a:r>
          </a:p>
        </p:txBody>
      </p:sp>
      <p:sp>
        <p:nvSpPr>
          <p:cNvPr id="67586" name="Content Placeholder 2">
            <a:extLst>
              <a:ext uri="{FF2B5EF4-FFF2-40B4-BE49-F238E27FC236}">
                <a16:creationId xmlns:a16="http://schemas.microsoft.com/office/drawing/2014/main" id="{6DB584F2-F64C-BA87-EFAB-8A472CFD5016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The climate </a:t>
            </a:r>
            <a:r>
              <a:rPr lang="en-US" altLang="en-US" b="1">
                <a:ea typeface="ＭＳ Ｐゴシック" panose="020B0600070205080204" pitchFamily="34" charset="-128"/>
              </a:rPr>
              <a:t>has not been constant, with warm periods interrupted by ice ages</a:t>
            </a:r>
            <a:r>
              <a:rPr lang="en-US" altLang="en-US">
                <a:ea typeface="ＭＳ Ｐゴシック" panose="020B0600070205080204" pitchFamily="34" charset="-128"/>
              </a:rPr>
              <a:t>.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Much of the variability forced by </a:t>
            </a:r>
            <a:r>
              <a:rPr lang="en-US" altLang="en-US" b="1">
                <a:ea typeface="ＭＳ Ｐゴシック" panose="020B0600070205080204" pitchFamily="34" charset="-128"/>
              </a:rPr>
              <a:t>changing solar radiation due to periodic changes in the earth’s orbital characteristics and tilt </a:t>
            </a:r>
            <a:r>
              <a:rPr lang="en-US" altLang="en-US">
                <a:ea typeface="ＭＳ Ｐゴシック" panose="020B0600070205080204" pitchFamily="34" charset="-128"/>
              </a:rPr>
              <a:t>(Milankovitch cycles) and major volcanic eruptions (putting out massive CO2 that caused warming).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itle 1">
            <a:extLst>
              <a:ext uri="{FF2B5EF4-FFF2-40B4-BE49-F238E27FC236}">
                <a16:creationId xmlns:a16="http://schemas.microsoft.com/office/drawing/2014/main" id="{64442A20-9314-1903-A8DE-8AFAB11A72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68610" name="Content Placeholder 4">
            <a:extLst>
              <a:ext uri="{FF2B5EF4-FFF2-40B4-BE49-F238E27FC236}">
                <a16:creationId xmlns:a16="http://schemas.microsoft.com/office/drawing/2014/main" id="{1766E028-778D-0552-0AB1-F4CFEE6A86A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24200" y="2867025"/>
            <a:ext cx="3683000" cy="3833813"/>
          </a:xfrm>
        </p:spPr>
      </p:pic>
      <p:pic>
        <p:nvPicPr>
          <p:cNvPr id="68611" name="Picture 6">
            <a:extLst>
              <a:ext uri="{FF2B5EF4-FFF2-40B4-BE49-F238E27FC236}">
                <a16:creationId xmlns:a16="http://schemas.microsoft.com/office/drawing/2014/main" id="{DCD47DFD-4276-0AA3-EC93-4B335F3BE8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33375"/>
            <a:ext cx="5741988" cy="225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itle 1">
            <a:extLst>
              <a:ext uri="{FF2B5EF4-FFF2-40B4-BE49-F238E27FC236}">
                <a16:creationId xmlns:a16="http://schemas.microsoft.com/office/drawing/2014/main" id="{0D650C65-B138-D96A-5B05-713FC99D2E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69634" name="Content Placeholder 3">
            <a:extLst>
              <a:ext uri="{FF2B5EF4-FFF2-40B4-BE49-F238E27FC236}">
                <a16:creationId xmlns:a16="http://schemas.microsoft.com/office/drawing/2014/main" id="{4C5D5620-3B33-7CAA-DDE7-E7B8AE17386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116" b="-9116"/>
          <a:stretch>
            <a:fillRect/>
          </a:stretch>
        </p:blipFill>
        <p:spPr>
          <a:xfrm>
            <a:off x="457200" y="1752600"/>
            <a:ext cx="7772400" cy="4114800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>
            <a:extLst>
              <a:ext uri="{FF2B5EF4-FFF2-40B4-BE49-F238E27FC236}">
                <a16:creationId xmlns:a16="http://schemas.microsoft.com/office/drawing/2014/main" id="{F1D09EBE-BD16-165C-CC7F-F2842425FE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The atmosphere is really very thin compared to the size of the planet</a:t>
            </a:r>
          </a:p>
        </p:txBody>
      </p:sp>
      <p:sp>
        <p:nvSpPr>
          <p:cNvPr id="18434" name="Content Placeholder 2">
            <a:extLst>
              <a:ext uri="{FF2B5EF4-FFF2-40B4-BE49-F238E27FC236}">
                <a16:creationId xmlns:a16="http://schemas.microsoft.com/office/drawing/2014/main" id="{59886D50-B239-471E-0B59-749E2CA1B1E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600" y="2362200"/>
            <a:ext cx="3497263" cy="4191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Just a thin veneer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¾ of the atmosphere by mass is in the lowest 33,000 ft (roughly 10 km)</a:t>
            </a:r>
          </a:p>
        </p:txBody>
      </p:sp>
      <p:pic>
        <p:nvPicPr>
          <p:cNvPr id="18435" name="Picture 3">
            <a:extLst>
              <a:ext uri="{FF2B5EF4-FFF2-40B4-BE49-F238E27FC236}">
                <a16:creationId xmlns:a16="http://schemas.microsoft.com/office/drawing/2014/main" id="{B0143E8D-1B78-5529-62F8-660A471422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600" y="2743200"/>
            <a:ext cx="41656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itle 1">
            <a:extLst>
              <a:ext uri="{FF2B5EF4-FFF2-40B4-BE49-F238E27FC236}">
                <a16:creationId xmlns:a16="http://schemas.microsoft.com/office/drawing/2014/main" id="{B9A6E7FE-AF70-DECF-8FAD-4B413F2437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70658" name="Content Placeholder 3">
            <a:extLst>
              <a:ext uri="{FF2B5EF4-FFF2-40B4-BE49-F238E27FC236}">
                <a16:creationId xmlns:a16="http://schemas.microsoft.com/office/drawing/2014/main" id="{38919660-0EAF-A21F-8653-9155D5B0B4C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33" r="-20833"/>
          <a:stretch>
            <a:fillRect/>
          </a:stretch>
        </p:blipFill>
        <p:spPr>
          <a:xfrm>
            <a:off x="304800" y="990600"/>
            <a:ext cx="9144000" cy="4840288"/>
          </a:xfr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itle 1">
            <a:extLst>
              <a:ext uri="{FF2B5EF4-FFF2-40B4-BE49-F238E27FC236}">
                <a16:creationId xmlns:a16="http://schemas.microsoft.com/office/drawing/2014/main" id="{C5E39E5C-1639-1050-1E62-8ECE893D3F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2438400"/>
            <a:ext cx="7772400" cy="1143000"/>
          </a:xfrm>
        </p:spPr>
        <p:txBody>
          <a:bodyPr/>
          <a:lstStyle/>
          <a:p>
            <a:r>
              <a:rPr lang="en-US" altLang="en-US">
                <a:solidFill>
                  <a:schemeClr val="accent2"/>
                </a:solidFill>
                <a:ea typeface="ＭＳ Ｐゴシック" panose="020B0600070205080204" pitchFamily="34" charset="-128"/>
              </a:rPr>
              <a:t>Atmospheres of Other Planets</a:t>
            </a:r>
          </a:p>
        </p:txBody>
      </p:sp>
      <p:sp>
        <p:nvSpPr>
          <p:cNvPr id="71682" name="Content Placeholder 2">
            <a:extLst>
              <a:ext uri="{FF2B5EF4-FFF2-40B4-BE49-F238E27FC236}">
                <a16:creationId xmlns:a16="http://schemas.microsoft.com/office/drawing/2014/main" id="{5C3C68F4-843F-9A5D-F254-B40EFC3B461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35013" y="3352800"/>
            <a:ext cx="7772400" cy="4114800"/>
          </a:xfrm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3">
            <a:extLst>
              <a:ext uri="{FF2B5EF4-FFF2-40B4-BE49-F238E27FC236}">
                <a16:creationId xmlns:a16="http://schemas.microsoft.com/office/drawing/2014/main" id="{3C1C9276-FD48-FD78-4BA8-77B677FFD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276600"/>
            <a:ext cx="37338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6" name="Text Box 4">
            <a:extLst>
              <a:ext uri="{FF2B5EF4-FFF2-40B4-BE49-F238E27FC236}">
                <a16:creationId xmlns:a16="http://schemas.microsoft.com/office/drawing/2014/main" id="{DDBD17E1-6B53-7A78-195E-D32210FCB3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7725" y="212725"/>
            <a:ext cx="15986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/>
              <a:t>Mercury</a:t>
            </a:r>
          </a:p>
        </p:txBody>
      </p:sp>
      <p:pic>
        <p:nvPicPr>
          <p:cNvPr id="72707" name="Picture 4">
            <a:extLst>
              <a:ext uri="{FF2B5EF4-FFF2-40B4-BE49-F238E27FC236}">
                <a16:creationId xmlns:a16="http://schemas.microsoft.com/office/drawing/2014/main" id="{E2B106A4-6A2F-FCD3-A1D3-27804627AF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0" r="14400"/>
          <a:stretch>
            <a:fillRect/>
          </a:stretch>
        </p:blipFill>
        <p:spPr bwMode="auto">
          <a:xfrm>
            <a:off x="457200" y="914400"/>
            <a:ext cx="4495800" cy="458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8" name="TextBox 1">
            <a:extLst>
              <a:ext uri="{FF2B5EF4-FFF2-40B4-BE49-F238E27FC236}">
                <a16:creationId xmlns:a16="http://schemas.microsoft.com/office/drawing/2014/main" id="{7EF91782-A382-1B1E-0F04-EE3B95555F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1524000"/>
            <a:ext cx="22240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/>
              <a:t>No Atmosphere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2">
            <a:extLst>
              <a:ext uri="{FF2B5EF4-FFF2-40B4-BE49-F238E27FC236}">
                <a16:creationId xmlns:a16="http://schemas.microsoft.com/office/drawing/2014/main" id="{A2B57784-35D0-0FA2-9D8C-09C07F34A4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57200"/>
            <a:ext cx="5105400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4" name="Picture 3">
            <a:extLst>
              <a:ext uri="{FF2B5EF4-FFF2-40B4-BE49-F238E27FC236}">
                <a16:creationId xmlns:a16="http://schemas.microsoft.com/office/drawing/2014/main" id="{641A5AFA-9A9B-BAAD-CFFD-C84DC2FD60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350" y="3683000"/>
            <a:ext cx="2790825" cy="315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5" name="Text Box 4">
            <a:extLst>
              <a:ext uri="{FF2B5EF4-FFF2-40B4-BE49-F238E27FC236}">
                <a16:creationId xmlns:a16="http://schemas.microsoft.com/office/drawing/2014/main" id="{4606E4BC-FC0D-DEE0-E10E-B67233F8DB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4325" y="5013325"/>
            <a:ext cx="13128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/>
              <a:t>Venus</a:t>
            </a:r>
          </a:p>
        </p:txBody>
      </p:sp>
      <p:sp>
        <p:nvSpPr>
          <p:cNvPr id="74756" name="TextBox 1">
            <a:extLst>
              <a:ext uri="{FF2B5EF4-FFF2-40B4-BE49-F238E27FC236}">
                <a16:creationId xmlns:a16="http://schemas.microsoft.com/office/drawing/2014/main" id="{52C35CC0-63E6-0C1E-D4FE-42712AABF3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269875"/>
            <a:ext cx="3006725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/>
              <a:t>96% CO</a:t>
            </a:r>
            <a:r>
              <a:rPr lang="en-US" altLang="en-US" sz="2800" baseline="-25000"/>
              <a:t>2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/>
              <a:t>Sulfuric acid clouds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/>
              <a:t>Surface temp:  900F (470 C)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/>
              <a:t>Surface pressure: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/>
              <a:t>90 times greater than earth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Picture 2">
            <a:extLst>
              <a:ext uri="{FF2B5EF4-FFF2-40B4-BE49-F238E27FC236}">
                <a16:creationId xmlns:a16="http://schemas.microsoft.com/office/drawing/2014/main" id="{43C0CC25-D295-41F0-2D7E-B4188FAE1A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762000"/>
            <a:ext cx="5334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2" name="TextBox 3">
            <a:extLst>
              <a:ext uri="{FF2B5EF4-FFF2-40B4-BE49-F238E27FC236}">
                <a16:creationId xmlns:a16="http://schemas.microsoft.com/office/drawing/2014/main" id="{FD518F29-3E98-BB72-F3CC-858DE08E3E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2057400"/>
            <a:ext cx="1620838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/>
              <a:t>Venus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/>
              <a:t>Beneath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/>
              <a:t>The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/>
              <a:t>Clouds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/>
              <a:t>From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/>
              <a:t>Radar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2">
            <a:extLst>
              <a:ext uri="{FF2B5EF4-FFF2-40B4-BE49-F238E27FC236}">
                <a16:creationId xmlns:a16="http://schemas.microsoft.com/office/drawing/2014/main" id="{5BAACE09-0595-3346-707E-74A2142A5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838200"/>
            <a:ext cx="7688263" cy="524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2">
            <a:extLst>
              <a:ext uri="{FF2B5EF4-FFF2-40B4-BE49-F238E27FC236}">
                <a16:creationId xmlns:a16="http://schemas.microsoft.com/office/drawing/2014/main" id="{6F8A0FE7-40D8-E2F2-D37E-AD81B04112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81000"/>
            <a:ext cx="6946900" cy="526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3">
            <a:extLst>
              <a:ext uri="{FF2B5EF4-FFF2-40B4-BE49-F238E27FC236}">
                <a16:creationId xmlns:a16="http://schemas.microsoft.com/office/drawing/2014/main" id="{5E4E06D3-D482-77DA-DA76-8503EAA4A6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52400"/>
            <a:ext cx="6502400" cy="650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2" name="TextBox 4">
            <a:extLst>
              <a:ext uri="{FF2B5EF4-FFF2-40B4-BE49-F238E27FC236}">
                <a16:creationId xmlns:a16="http://schemas.microsoft.com/office/drawing/2014/main" id="{2F757873-9ABF-B82B-345F-8C02938BC3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200400"/>
            <a:ext cx="850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Earth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9" name="Picture 2">
            <a:extLst>
              <a:ext uri="{FF2B5EF4-FFF2-40B4-BE49-F238E27FC236}">
                <a16:creationId xmlns:a16="http://schemas.microsoft.com/office/drawing/2014/main" id="{02BE50BF-66C7-7DF8-B239-65FD79BB97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5" r="10223"/>
          <a:stretch>
            <a:fillRect/>
          </a:stretch>
        </p:blipFill>
        <p:spPr bwMode="auto">
          <a:xfrm>
            <a:off x="285750" y="304800"/>
            <a:ext cx="3352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0" name="Picture 3">
            <a:extLst>
              <a:ext uri="{FF2B5EF4-FFF2-40B4-BE49-F238E27FC236}">
                <a16:creationId xmlns:a16="http://schemas.microsoft.com/office/drawing/2014/main" id="{F192A8CF-0CB7-95B9-C533-540D7B3D7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450" y="3406775"/>
            <a:ext cx="3225800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1" name="Text Box 4">
            <a:extLst>
              <a:ext uri="{FF2B5EF4-FFF2-40B4-BE49-F238E27FC236}">
                <a16:creationId xmlns:a16="http://schemas.microsoft.com/office/drawing/2014/main" id="{C08E6333-64A0-6F82-744C-3944479F26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8300" y="5486400"/>
            <a:ext cx="10287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/>
              <a:t>Mars</a:t>
            </a:r>
          </a:p>
        </p:txBody>
      </p:sp>
      <p:sp>
        <p:nvSpPr>
          <p:cNvPr id="83972" name="TextBox 1">
            <a:extLst>
              <a:ext uri="{FF2B5EF4-FFF2-40B4-BE49-F238E27FC236}">
                <a16:creationId xmlns:a16="http://schemas.microsoft.com/office/drawing/2014/main" id="{AA6A6014-5E5A-DAF6-4868-D30F0A24C3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111125"/>
            <a:ext cx="4819650" cy="353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800"/>
              <a:t>Surface Pressure: ~6 hPa</a:t>
            </a:r>
          </a:p>
          <a:p>
            <a:pPr>
              <a:spcBef>
                <a:spcPct val="0"/>
              </a:spcBef>
            </a:pPr>
            <a:r>
              <a:rPr lang="en-US" altLang="en-US" sz="2800"/>
              <a:t>Mostly  (~96%) CO2, small amounts of  H20 vapor</a:t>
            </a:r>
          </a:p>
          <a:p>
            <a:pPr>
              <a:spcBef>
                <a:spcPct val="0"/>
              </a:spcBef>
            </a:pPr>
            <a:r>
              <a:rPr lang="en-US" altLang="en-US" sz="2800"/>
              <a:t>CO</a:t>
            </a:r>
            <a:r>
              <a:rPr lang="en-US" altLang="en-US" sz="2800" baseline="-25000"/>
              <a:t>2</a:t>
            </a:r>
            <a:r>
              <a:rPr lang="en-US" altLang="en-US" sz="2800"/>
              <a:t> and H</a:t>
            </a:r>
            <a:r>
              <a:rPr lang="en-US" altLang="en-US" sz="2800" baseline="-25000"/>
              <a:t>2</a:t>
            </a:r>
            <a:r>
              <a:rPr lang="en-US" altLang="en-US" sz="2800"/>
              <a:t>0 polar ice</a:t>
            </a:r>
          </a:p>
          <a:p>
            <a:pPr>
              <a:spcBef>
                <a:spcPct val="0"/>
              </a:spcBef>
            </a:pPr>
            <a:r>
              <a:rPr lang="en-US" altLang="en-US" sz="2800"/>
              <a:t>Lots of dust</a:t>
            </a:r>
          </a:p>
          <a:p>
            <a:pPr>
              <a:spcBef>
                <a:spcPct val="0"/>
              </a:spcBef>
            </a:pPr>
            <a:r>
              <a:rPr lang="en-US" altLang="en-US" sz="2800"/>
              <a:t>Average T: -80F but warmer near equator in summer (70F)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Picture 2">
            <a:extLst>
              <a:ext uri="{FF2B5EF4-FFF2-40B4-BE49-F238E27FC236}">
                <a16:creationId xmlns:a16="http://schemas.microsoft.com/office/drawing/2014/main" id="{207E8D2D-644C-B1A9-E06B-89DDB4517A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66800"/>
            <a:ext cx="3151188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18" name="Picture 3">
            <a:extLst>
              <a:ext uri="{FF2B5EF4-FFF2-40B4-BE49-F238E27FC236}">
                <a16:creationId xmlns:a16="http://schemas.microsoft.com/office/drawing/2014/main" id="{C32F122A-5315-3AA4-E57E-3FF60B5C0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28600"/>
            <a:ext cx="4191000" cy="300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19" name="Picture 4">
            <a:extLst>
              <a:ext uri="{FF2B5EF4-FFF2-40B4-BE49-F238E27FC236}">
                <a16:creationId xmlns:a16="http://schemas.microsoft.com/office/drawing/2014/main" id="{41E1BE32-6720-036D-60F1-BC57C155B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433763"/>
            <a:ext cx="4419600" cy="342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0" name="TextBox 1">
            <a:extLst>
              <a:ext uri="{FF2B5EF4-FFF2-40B4-BE49-F238E27FC236}">
                <a16:creationId xmlns:a16="http://schemas.microsoft.com/office/drawing/2014/main" id="{E88CDFD0-7DF0-6941-1809-5775AF692E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5675" y="5473700"/>
            <a:ext cx="2693988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/>
              <a:t>Water once flowed on the surface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>
            <a:extLst>
              <a:ext uri="{FF2B5EF4-FFF2-40B4-BE49-F238E27FC236}">
                <a16:creationId xmlns:a16="http://schemas.microsoft.com/office/drawing/2014/main" id="{CDD55E37-AD13-CDF5-83C3-7C74E7BF78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08025" y="304800"/>
            <a:ext cx="8001000" cy="4572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Atmospheric Constituents </a:t>
            </a:r>
          </a:p>
        </p:txBody>
      </p:sp>
      <p:pic>
        <p:nvPicPr>
          <p:cNvPr id="19458" name="Picture 3">
            <a:extLst>
              <a:ext uri="{FF2B5EF4-FFF2-40B4-BE49-F238E27FC236}">
                <a16:creationId xmlns:a16="http://schemas.microsoft.com/office/drawing/2014/main" id="{E762147E-9950-34B3-6284-075228712B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7" b="40001"/>
          <a:stretch>
            <a:fillRect/>
          </a:stretch>
        </p:blipFill>
        <p:spPr bwMode="auto">
          <a:xfrm>
            <a:off x="1066800" y="976313"/>
            <a:ext cx="7467600" cy="542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Picture 2">
            <a:extLst>
              <a:ext uri="{FF2B5EF4-FFF2-40B4-BE49-F238E27FC236}">
                <a16:creationId xmlns:a16="http://schemas.microsoft.com/office/drawing/2014/main" id="{7B63A9A8-B092-BC3C-F8C1-D69EA22D16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889000"/>
            <a:ext cx="5080000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3" name="Picture 1">
            <a:extLst>
              <a:ext uri="{FF2B5EF4-FFF2-40B4-BE49-F238E27FC236}">
                <a16:creationId xmlns:a16="http://schemas.microsoft.com/office/drawing/2014/main" id="{22DF6725-36F8-03E4-43C4-D313C38C73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62000"/>
            <a:ext cx="8001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Picture 2">
            <a:extLst>
              <a:ext uri="{FF2B5EF4-FFF2-40B4-BE49-F238E27FC236}">
                <a16:creationId xmlns:a16="http://schemas.microsoft.com/office/drawing/2014/main" id="{48FD35AC-9ACD-0864-E350-015B6648D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81000"/>
            <a:ext cx="415925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38" name="Text Box 3">
            <a:extLst>
              <a:ext uri="{FF2B5EF4-FFF2-40B4-BE49-F238E27FC236}">
                <a16:creationId xmlns:a16="http://schemas.microsoft.com/office/drawing/2014/main" id="{CC2FC9F4-1937-37A1-E8C6-E613343BC9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4525" y="1812925"/>
            <a:ext cx="114776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Martian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Clouds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Text Box 4">
            <a:extLst>
              <a:ext uri="{FF2B5EF4-FFF2-40B4-BE49-F238E27FC236}">
                <a16:creationId xmlns:a16="http://schemas.microsoft.com/office/drawing/2014/main" id="{A8CA2DCD-B5A3-053D-CFFB-E889CAFEBA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5725" y="5394325"/>
            <a:ext cx="1012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Jupiter</a:t>
            </a:r>
          </a:p>
        </p:txBody>
      </p:sp>
      <p:pic>
        <p:nvPicPr>
          <p:cNvPr id="93186" name="Picture 4">
            <a:extLst>
              <a:ext uri="{FF2B5EF4-FFF2-40B4-BE49-F238E27FC236}">
                <a16:creationId xmlns:a16="http://schemas.microsoft.com/office/drawing/2014/main" id="{84C6A7FA-C9FE-CC68-EC7D-11E0AB387F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762000"/>
            <a:ext cx="5257800" cy="507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7" name="TextBox 1">
            <a:extLst>
              <a:ext uri="{FF2B5EF4-FFF2-40B4-BE49-F238E27FC236}">
                <a16:creationId xmlns:a16="http://schemas.microsoft.com/office/drawing/2014/main" id="{E879C47B-4F0A-5BDF-27F1-AFFA51619B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905000"/>
            <a:ext cx="20574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Atmosphere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Mainly hydrogen (90%)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and helium</a:t>
            </a:r>
          </a:p>
        </p:txBody>
      </p:sp>
      <p:sp>
        <p:nvSpPr>
          <p:cNvPr id="93188" name="TextBox 2">
            <a:extLst>
              <a:ext uri="{FF2B5EF4-FFF2-40B4-BE49-F238E27FC236}">
                <a16:creationId xmlns:a16="http://schemas.microsoft.com/office/drawing/2014/main" id="{7017B33A-C293-51AD-1A05-6ECF4AA96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6096000"/>
            <a:ext cx="22018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No solid surface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3" name="Picture 1">
            <a:extLst>
              <a:ext uri="{FF2B5EF4-FFF2-40B4-BE49-F238E27FC236}">
                <a16:creationId xmlns:a16="http://schemas.microsoft.com/office/drawing/2014/main" id="{FA4C40B2-9CBF-0A7C-44C2-7ED86F8D69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971550"/>
            <a:ext cx="6553200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4" name="TextBox 1">
            <a:extLst>
              <a:ext uri="{FF2B5EF4-FFF2-40B4-BE49-F238E27FC236}">
                <a16:creationId xmlns:a16="http://schemas.microsoft.com/office/drawing/2014/main" id="{A859A54F-C149-1EC5-2C28-9B112CA52A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6096000"/>
            <a:ext cx="78239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Jupiter’s atmosphere has jet streams and storms (e.g. red spot)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Text Box 4">
            <a:extLst>
              <a:ext uri="{FF2B5EF4-FFF2-40B4-BE49-F238E27FC236}">
                <a16:creationId xmlns:a16="http://schemas.microsoft.com/office/drawing/2014/main" id="{40FCC35C-B084-B249-52E3-32C48953D1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6019800"/>
            <a:ext cx="9794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Saturn</a:t>
            </a:r>
          </a:p>
        </p:txBody>
      </p:sp>
      <p:pic>
        <p:nvPicPr>
          <p:cNvPr id="96258" name="Picture 4">
            <a:extLst>
              <a:ext uri="{FF2B5EF4-FFF2-40B4-BE49-F238E27FC236}">
                <a16:creationId xmlns:a16="http://schemas.microsoft.com/office/drawing/2014/main" id="{775DC101-9F6A-A1C4-982C-F27CDAC805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3" y="619125"/>
            <a:ext cx="6950075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59" name="TextBox 1">
            <a:extLst>
              <a:ext uri="{FF2B5EF4-FFF2-40B4-BE49-F238E27FC236}">
                <a16:creationId xmlns:a16="http://schemas.microsoft.com/office/drawing/2014/main" id="{0A57DC83-8657-B3E7-9DC6-593D83B2BC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139700"/>
            <a:ext cx="29368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/>
              <a:t>75% H</a:t>
            </a:r>
            <a:r>
              <a:rPr lang="en-US" altLang="en-US" sz="2400" b="1" baseline="-25000"/>
              <a:t>2</a:t>
            </a:r>
            <a:r>
              <a:rPr lang="en-US" altLang="en-US" sz="2400" b="1"/>
              <a:t> and 25% He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5" name="Picture 1">
            <a:extLst>
              <a:ext uri="{FF2B5EF4-FFF2-40B4-BE49-F238E27FC236}">
                <a16:creationId xmlns:a16="http://schemas.microsoft.com/office/drawing/2014/main" id="{F66F0ECC-9C1B-6DDE-1C08-E197E915AB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09600"/>
            <a:ext cx="3048000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6" name="Picture 2">
            <a:extLst>
              <a:ext uri="{FF2B5EF4-FFF2-40B4-BE49-F238E27FC236}">
                <a16:creationId xmlns:a16="http://schemas.microsoft.com/office/drawing/2014/main" id="{0DF2380C-7A9A-E7C5-EB2A-798600E6A5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8" r="52888"/>
          <a:stretch>
            <a:fillRect/>
          </a:stretch>
        </p:blipFill>
        <p:spPr bwMode="auto">
          <a:xfrm>
            <a:off x="5638800" y="533400"/>
            <a:ext cx="3001963" cy="566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7" name="TextBox 3">
            <a:extLst>
              <a:ext uri="{FF2B5EF4-FFF2-40B4-BE49-F238E27FC236}">
                <a16:creationId xmlns:a16="http://schemas.microsoft.com/office/drawing/2014/main" id="{3E3B39B0-A316-DDE5-5AAE-AF37CB1BA1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4114800"/>
            <a:ext cx="12271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Neptune</a:t>
            </a:r>
          </a:p>
        </p:txBody>
      </p:sp>
      <p:sp>
        <p:nvSpPr>
          <p:cNvPr id="98308" name="TextBox 4">
            <a:extLst>
              <a:ext uri="{FF2B5EF4-FFF2-40B4-BE49-F238E27FC236}">
                <a16:creationId xmlns:a16="http://schemas.microsoft.com/office/drawing/2014/main" id="{3DA5FFD0-E738-CDEB-AFFB-9D2862D6E5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6248400"/>
            <a:ext cx="1073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Uranus</a:t>
            </a:r>
          </a:p>
        </p:txBody>
      </p:sp>
      <p:sp>
        <p:nvSpPr>
          <p:cNvPr id="98309" name="TextBox 5">
            <a:extLst>
              <a:ext uri="{FF2B5EF4-FFF2-40B4-BE49-F238E27FC236}">
                <a16:creationId xmlns:a16="http://schemas.microsoft.com/office/drawing/2014/main" id="{C89C21D9-918E-450D-E4F8-B4AA630FF2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5257800"/>
            <a:ext cx="3886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Both Gas Giants (H2 and He)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Title 1">
            <a:extLst>
              <a:ext uri="{FF2B5EF4-FFF2-40B4-BE49-F238E27FC236}">
                <a16:creationId xmlns:a16="http://schemas.microsoft.com/office/drawing/2014/main" id="{6F5315D3-D0AD-D108-05E7-C25E3439C1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2514600"/>
            <a:ext cx="77724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Structure of the Atmosphere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Text Box 2">
            <a:extLst>
              <a:ext uri="{FF2B5EF4-FFF2-40B4-BE49-F238E27FC236}">
                <a16:creationId xmlns:a16="http://schemas.microsoft.com/office/drawing/2014/main" id="{86431191-2B5D-00D5-B77B-FFA7120B34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675" y="447675"/>
            <a:ext cx="75009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chemeClr val="accent2"/>
                </a:solidFill>
              </a:rPr>
              <a:t>Earth’s Atmosphere Is a Thin Veneer</a:t>
            </a:r>
          </a:p>
        </p:txBody>
      </p:sp>
      <p:sp>
        <p:nvSpPr>
          <p:cNvPr id="101378" name="Text Box 3">
            <a:extLst>
              <a:ext uri="{FF2B5EF4-FFF2-40B4-BE49-F238E27FC236}">
                <a16:creationId xmlns:a16="http://schemas.microsoft.com/office/drawing/2014/main" id="{212B0D4D-C264-C17D-B0AF-68C1E1EDA7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675" y="1327150"/>
            <a:ext cx="6308725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/>
              <a:t>Earth’s radius is about 6400 km (3840 miles)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36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3600"/>
              <a:t>Nearly all of the atmosphere is contained in the layer from the surface to 100 km (62 miles).  Habitable atmosphere only the first 5 km (3 miles).  75% of mass is in first 10 km (6 miles)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800"/>
          </a:p>
        </p:txBody>
      </p:sp>
      <p:pic>
        <p:nvPicPr>
          <p:cNvPr id="101379" name="Picture 4">
            <a:extLst>
              <a:ext uri="{FF2B5EF4-FFF2-40B4-BE49-F238E27FC236}">
                <a16:creationId xmlns:a16="http://schemas.microsoft.com/office/drawing/2014/main" id="{04649734-F204-E9EF-197B-260EAD6C11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286000"/>
            <a:ext cx="2178050" cy="303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Text Box 2">
            <a:extLst>
              <a:ext uri="{FF2B5EF4-FFF2-40B4-BE49-F238E27FC236}">
                <a16:creationId xmlns:a16="http://schemas.microsoft.com/office/drawing/2014/main" id="{539FD277-2B2A-01C8-A7A2-BC6769B457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675" y="447675"/>
            <a:ext cx="75009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chemeClr val="accent2"/>
                </a:solidFill>
              </a:rPr>
              <a:t>Earth’s Atmosphere Is a Thin Veneer</a:t>
            </a:r>
          </a:p>
        </p:txBody>
      </p:sp>
      <p:sp>
        <p:nvSpPr>
          <p:cNvPr id="103426" name="Text Box 3">
            <a:extLst>
              <a:ext uri="{FF2B5EF4-FFF2-40B4-BE49-F238E27FC236}">
                <a16:creationId xmlns:a16="http://schemas.microsoft.com/office/drawing/2014/main" id="{F9BD245C-985B-9D9E-89A3-1D6F3BEBDD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675" y="1327150"/>
            <a:ext cx="4784725" cy="507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36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3600"/>
              <a:t>So the habitable atmosphere is only 5/6400 km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3600"/>
              <a:t>….or 1/1280th of the distance to the earth’s center.  Much thinner than the peel on an orange.</a:t>
            </a:r>
          </a:p>
        </p:txBody>
      </p:sp>
      <p:pic>
        <p:nvPicPr>
          <p:cNvPr id="103427" name="Picture 4">
            <a:extLst>
              <a:ext uri="{FF2B5EF4-FFF2-40B4-BE49-F238E27FC236}">
                <a16:creationId xmlns:a16="http://schemas.microsoft.com/office/drawing/2014/main" id="{7AB1F76C-49CB-D9C6-BE03-BE711EF09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667000"/>
            <a:ext cx="2178050" cy="303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02678D6E-01A2-65E8-EFFF-47DC3A0AAF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0482" name="Content Placeholder 3">
            <a:extLst>
              <a:ext uri="{FF2B5EF4-FFF2-40B4-BE49-F238E27FC236}">
                <a16:creationId xmlns:a16="http://schemas.microsoft.com/office/drawing/2014/main" id="{F4B5EEF1-08DF-9240-3FE2-5A5104CEC98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423" r="4100"/>
          <a:stretch>
            <a:fillRect/>
          </a:stretch>
        </p:blipFill>
        <p:spPr>
          <a:xfrm>
            <a:off x="22225" y="762000"/>
            <a:ext cx="8763000" cy="4648200"/>
          </a:xfrm>
        </p:spPr>
      </p:pic>
      <p:sp>
        <p:nvSpPr>
          <p:cNvPr id="20483" name="TextBox 1">
            <a:extLst>
              <a:ext uri="{FF2B5EF4-FFF2-40B4-BE49-F238E27FC236}">
                <a16:creationId xmlns:a16="http://schemas.microsoft.com/office/drawing/2014/main" id="{C92B87B0-4969-187B-114B-5CF8B91BC8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889000"/>
            <a:ext cx="16652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200"/>
              <a:t>(percent)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3" name="Picture 2">
            <a:extLst>
              <a:ext uri="{FF2B5EF4-FFF2-40B4-BE49-F238E27FC236}">
                <a16:creationId xmlns:a16="http://schemas.microsoft.com/office/drawing/2014/main" id="{8E0B5027-05C6-F613-47D2-5DB7D30A0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28600"/>
            <a:ext cx="3568700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4" name="Picture 3">
            <a:extLst>
              <a:ext uri="{FF2B5EF4-FFF2-40B4-BE49-F238E27FC236}">
                <a16:creationId xmlns:a16="http://schemas.microsoft.com/office/drawing/2014/main" id="{3359DC94-30AF-00F3-D759-B5A062AA9C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590800"/>
            <a:ext cx="5200650" cy="390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5" name="TextBox 1">
            <a:extLst>
              <a:ext uri="{FF2B5EF4-FFF2-40B4-BE49-F238E27FC236}">
                <a16:creationId xmlns:a16="http://schemas.microsoft.com/office/drawing/2014/main" id="{7DD56129-8552-3289-3D30-368BC5277A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762000"/>
            <a:ext cx="3352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This is obvious when viewed from space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Title 1">
            <a:extLst>
              <a:ext uri="{FF2B5EF4-FFF2-40B4-BE49-F238E27FC236}">
                <a16:creationId xmlns:a16="http://schemas.microsoft.com/office/drawing/2014/main" id="{A0D62A23-8FE2-CEB3-525B-F08CF99242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77724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The Vertical Structure of the Atmosphere</a:t>
            </a:r>
          </a:p>
        </p:txBody>
      </p:sp>
      <p:sp>
        <p:nvSpPr>
          <p:cNvPr id="107522" name="Content Placeholder 2">
            <a:extLst>
              <a:ext uri="{FF2B5EF4-FFF2-40B4-BE49-F238E27FC236}">
                <a16:creationId xmlns:a16="http://schemas.microsoft.com/office/drawing/2014/main" id="{F2D32F7F-6D87-D946-59F9-E927DC29DD1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752600"/>
            <a:ext cx="8153400" cy="40386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The Earth’s atmosphere is made of distinct layers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Complex variation of temperature with height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Main layers to know:	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Troposphere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Stratosphere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Mesosphere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Thermosphere</a:t>
            </a:r>
          </a:p>
          <a:p>
            <a:pPr lvl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07523" name="Picture 3">
            <a:extLst>
              <a:ext uri="{FF2B5EF4-FFF2-40B4-BE49-F238E27FC236}">
                <a16:creationId xmlns:a16="http://schemas.microsoft.com/office/drawing/2014/main" id="{3FEB6D8E-0C3E-CDA1-1D9C-3479AA17F7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505200"/>
            <a:ext cx="3116263" cy="315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5" name="Picture 3">
            <a:extLst>
              <a:ext uri="{FF2B5EF4-FFF2-40B4-BE49-F238E27FC236}">
                <a16:creationId xmlns:a16="http://schemas.microsoft.com/office/drawing/2014/main" id="{D883DCBE-C62B-13C4-CCD8-159D6571C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4" t="2554" r="3174" b="1637"/>
          <a:stretch>
            <a:fillRect/>
          </a:stretch>
        </p:blipFill>
        <p:spPr bwMode="auto">
          <a:xfrm>
            <a:off x="1905000" y="304800"/>
            <a:ext cx="4800600" cy="610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Title 1">
            <a:extLst>
              <a:ext uri="{FF2B5EF4-FFF2-40B4-BE49-F238E27FC236}">
                <a16:creationId xmlns:a16="http://schemas.microsoft.com/office/drawing/2014/main" id="{90BE99AF-0C18-B943-B332-CBCED7E095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381000"/>
            <a:ext cx="7772400" cy="4572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Troposphere</a:t>
            </a:r>
          </a:p>
        </p:txBody>
      </p:sp>
      <p:sp>
        <p:nvSpPr>
          <p:cNvPr id="109570" name="Content Placeholder 2">
            <a:extLst>
              <a:ext uri="{FF2B5EF4-FFF2-40B4-BE49-F238E27FC236}">
                <a16:creationId xmlns:a16="http://schemas.microsoft.com/office/drawing/2014/main" id="{5F44878D-239D-CB31-4A22-D9A3724CC1E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2400" y="1295400"/>
            <a:ext cx="6858000" cy="50292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Surface to roughly 10 km (~1000 </a:t>
            </a:r>
            <a:r>
              <a:rPr lang="en-US" altLang="en-US" dirty="0" err="1">
                <a:ea typeface="ＭＳ Ｐゴシック" panose="020B0600070205080204" pitchFamily="34" charset="-128"/>
              </a:rPr>
              <a:t>hPa</a:t>
            </a:r>
            <a:r>
              <a:rPr lang="en-US" altLang="en-US" dirty="0">
                <a:ea typeface="ＭＳ Ｐゴシック" panose="020B0600070205080204" pitchFamily="34" charset="-128"/>
              </a:rPr>
              <a:t> to ~ 250 </a:t>
            </a:r>
            <a:r>
              <a:rPr lang="en-US" altLang="en-US" dirty="0" err="1">
                <a:ea typeface="ＭＳ Ｐゴシック" panose="020B0600070205080204" pitchFamily="34" charset="-128"/>
              </a:rPr>
              <a:t>hPa</a:t>
            </a:r>
            <a:r>
              <a:rPr lang="en-US" altLang="en-US" dirty="0">
                <a:ea typeface="ＭＳ Ｐゴシック" panose="020B0600070205080204" pitchFamily="34" charset="-128"/>
              </a:rPr>
              <a:t>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~3/4 of mass of atmosphere in this layer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Most weather occurs in the troposphere.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Temperature generally decreases with height in this layer (by ~6.5C per km, 3.6 F per 1000 ft)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109571" name="Picture 2">
            <a:extLst>
              <a:ext uri="{FF2B5EF4-FFF2-40B4-BE49-F238E27FC236}">
                <a16:creationId xmlns:a16="http://schemas.microsoft.com/office/drawing/2014/main" id="{183D8C6A-15E7-DF8D-EAE5-32111D26E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886804"/>
            <a:ext cx="2254250" cy="2801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Title 1">
            <a:extLst>
              <a:ext uri="{FF2B5EF4-FFF2-40B4-BE49-F238E27FC236}">
                <a16:creationId xmlns:a16="http://schemas.microsoft.com/office/drawing/2014/main" id="{90BE99AF-0C18-B943-B332-CBCED7E095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381000"/>
            <a:ext cx="7772400" cy="4572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Troposphere</a:t>
            </a:r>
          </a:p>
        </p:txBody>
      </p:sp>
      <p:sp>
        <p:nvSpPr>
          <p:cNvPr id="109570" name="Content Placeholder 2">
            <a:extLst>
              <a:ext uri="{FF2B5EF4-FFF2-40B4-BE49-F238E27FC236}">
                <a16:creationId xmlns:a16="http://schemas.microsoft.com/office/drawing/2014/main" id="{5F44878D-239D-CB31-4A22-D9A3724CC1E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84200" y="1430867"/>
            <a:ext cx="4902200" cy="5029200"/>
          </a:xfrm>
        </p:spPr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The top of troposphere is called the </a:t>
            </a:r>
            <a:r>
              <a:rPr lang="en-US" altLang="en-US" b="1" i="1">
                <a:ea typeface="ＭＳ Ｐゴシック" panose="020B0600070205080204" pitchFamily="34" charset="-128"/>
              </a:rPr>
              <a:t>tropopause</a:t>
            </a:r>
            <a:r>
              <a:rPr lang="en-US" altLang="en-US" b="1">
                <a:ea typeface="ＭＳ Ｐゴシック" panose="020B0600070205080204" pitchFamily="34" charset="-128"/>
              </a:rPr>
              <a:t>.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Midlatitude </a:t>
            </a:r>
            <a:r>
              <a:rPr lang="en-US" altLang="en-US" dirty="0">
                <a:ea typeface="ＭＳ Ｐゴシック" panose="020B0600070205080204" pitchFamily="34" charset="-128"/>
              </a:rPr>
              <a:t>jet stream tends to be strongest near the tropopause.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Above the tropopause is the stratosphere.</a:t>
            </a:r>
          </a:p>
        </p:txBody>
      </p:sp>
      <p:pic>
        <p:nvPicPr>
          <p:cNvPr id="109571" name="Picture 2">
            <a:extLst>
              <a:ext uri="{FF2B5EF4-FFF2-40B4-BE49-F238E27FC236}">
                <a16:creationId xmlns:a16="http://schemas.microsoft.com/office/drawing/2014/main" id="{183D8C6A-15E7-DF8D-EAE5-32111D26E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0" y="1295400"/>
            <a:ext cx="3127527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043540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2">
            <a:extLst>
              <a:ext uri="{FF2B5EF4-FFF2-40B4-BE49-F238E27FC236}">
                <a16:creationId xmlns:a16="http://schemas.microsoft.com/office/drawing/2014/main" id="{6E792893-36D6-67DC-F617-82F36621D5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10594" name="Rectangle 3">
            <a:extLst>
              <a:ext uri="{FF2B5EF4-FFF2-40B4-BE49-F238E27FC236}">
                <a16:creationId xmlns:a16="http://schemas.microsoft.com/office/drawing/2014/main" id="{872FF210-CC98-ADE6-742E-243899AF4A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10595" name="Picture 4" descr="cb_isolemb_florida_sep04">
            <a:extLst>
              <a:ext uri="{FF2B5EF4-FFF2-40B4-BE49-F238E27FC236}">
                <a16:creationId xmlns:a16="http://schemas.microsoft.com/office/drawing/2014/main" id="{C403B63C-7119-2833-CB97-78A37BAA88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85800"/>
            <a:ext cx="7391400" cy="554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6" name="TextBox 6">
            <a:extLst>
              <a:ext uri="{FF2B5EF4-FFF2-40B4-BE49-F238E27FC236}">
                <a16:creationId xmlns:a16="http://schemas.microsoft.com/office/drawing/2014/main" id="{4DC6067A-9DFF-5536-932E-5DB6B1C734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2133600"/>
            <a:ext cx="16716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stratosphere</a:t>
            </a:r>
          </a:p>
        </p:txBody>
      </p:sp>
      <p:sp>
        <p:nvSpPr>
          <p:cNvPr id="110597" name="TextBox 7">
            <a:extLst>
              <a:ext uri="{FF2B5EF4-FFF2-40B4-BE49-F238E27FC236}">
                <a16:creationId xmlns:a16="http://schemas.microsoft.com/office/drawing/2014/main" id="{B5FA8D97-4144-D9AC-DBDF-C8B5EC1036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800600"/>
            <a:ext cx="16383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troposphere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Title 1">
            <a:extLst>
              <a:ext uri="{FF2B5EF4-FFF2-40B4-BE49-F238E27FC236}">
                <a16:creationId xmlns:a16="http://schemas.microsoft.com/office/drawing/2014/main" id="{7649A537-9AAD-074A-B304-39B698450B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762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Stratosphere</a:t>
            </a:r>
          </a:p>
        </p:txBody>
      </p:sp>
      <p:sp>
        <p:nvSpPr>
          <p:cNvPr id="112642" name="Content Placeholder 2">
            <a:extLst>
              <a:ext uri="{FF2B5EF4-FFF2-40B4-BE49-F238E27FC236}">
                <a16:creationId xmlns:a16="http://schemas.microsoft.com/office/drawing/2014/main" id="{D3E458C8-5228-BE9E-C3BA-F35A0F09663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42900" y="1676400"/>
            <a:ext cx="5219700" cy="46482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10-50 km above the surface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Temperature constant or INCREASING with height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Stable (not a lot of vertical mixing) and dry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Occasionally it is invaded  by overshooting tops from convection pushing into this layer</a:t>
            </a:r>
          </a:p>
        </p:txBody>
      </p:sp>
      <p:pic>
        <p:nvPicPr>
          <p:cNvPr id="112643" name="Picture 3">
            <a:extLst>
              <a:ext uri="{FF2B5EF4-FFF2-40B4-BE49-F238E27FC236}">
                <a16:creationId xmlns:a16="http://schemas.microsoft.com/office/drawing/2014/main" id="{397CCA23-4A7A-F045-8DDB-66D04D1527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31" r="18018" b="30267"/>
          <a:stretch>
            <a:fillRect/>
          </a:stretch>
        </p:blipFill>
        <p:spPr bwMode="auto">
          <a:xfrm>
            <a:off x="5562600" y="1676400"/>
            <a:ext cx="3200400" cy="454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Title 1">
            <a:extLst>
              <a:ext uri="{FF2B5EF4-FFF2-40B4-BE49-F238E27FC236}">
                <a16:creationId xmlns:a16="http://schemas.microsoft.com/office/drawing/2014/main" id="{37CF26C6-C137-6636-A94A-BE1D1D4BD5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610600" cy="1143000"/>
          </a:xfrm>
        </p:spPr>
        <p:txBody>
          <a:bodyPr/>
          <a:lstStyle/>
          <a:p>
            <a:r>
              <a:rPr lang="en-US" altLang="en-US" sz="4000" b="1">
                <a:solidFill>
                  <a:schemeClr val="accent2"/>
                </a:solidFill>
                <a:ea typeface="ＭＳ Ｐゴシック" panose="020B0600070205080204" pitchFamily="34" charset="-128"/>
              </a:rPr>
              <a:t>Why constant temperature or warming with height in stratosphere?</a:t>
            </a:r>
          </a:p>
        </p:txBody>
      </p:sp>
      <p:sp>
        <p:nvSpPr>
          <p:cNvPr id="113666" name="Content Placeholder 2">
            <a:extLst>
              <a:ext uri="{FF2B5EF4-FFF2-40B4-BE49-F238E27FC236}">
                <a16:creationId xmlns:a16="http://schemas.microsoft.com/office/drawing/2014/main" id="{0BE6C302-BEB5-94E2-626D-163C49250A2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96913" y="1752600"/>
            <a:ext cx="7772400" cy="41148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b="1">
                <a:ea typeface="ＭＳ Ｐゴシック" panose="020B0600070205080204" pitchFamily="34" charset="-128"/>
              </a:rPr>
              <a:t>Absorption of solar radiation by the stratospheric ozone layer</a:t>
            </a:r>
          </a:p>
        </p:txBody>
      </p:sp>
      <p:pic>
        <p:nvPicPr>
          <p:cNvPr id="113667" name="Picture 3">
            <a:extLst>
              <a:ext uri="{FF2B5EF4-FFF2-40B4-BE49-F238E27FC236}">
                <a16:creationId xmlns:a16="http://schemas.microsoft.com/office/drawing/2014/main" id="{4895832C-DBA1-7AF7-5612-E46BFA2E1A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971800"/>
            <a:ext cx="5867400" cy="358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Title 1">
            <a:extLst>
              <a:ext uri="{FF2B5EF4-FFF2-40B4-BE49-F238E27FC236}">
                <a16:creationId xmlns:a16="http://schemas.microsoft.com/office/drawing/2014/main" id="{74899C5E-567D-005F-5DCE-2C9C142027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5963" y="228600"/>
            <a:ext cx="8001000" cy="8382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Stratospheric Ozone Layer</a:t>
            </a:r>
          </a:p>
        </p:txBody>
      </p:sp>
      <p:sp>
        <p:nvSpPr>
          <p:cNvPr id="114690" name="Content Placeholder 2">
            <a:extLst>
              <a:ext uri="{FF2B5EF4-FFF2-40B4-BE49-F238E27FC236}">
                <a16:creationId xmlns:a16="http://schemas.microsoft.com/office/drawing/2014/main" id="{9593065E-CCAC-1D48-BC51-FC4027C7B23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15963" y="1295400"/>
            <a:ext cx="8123237" cy="41148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Maximum ozone (O</a:t>
            </a:r>
            <a:r>
              <a:rPr lang="en-US" altLang="en-US" baseline="-25000">
                <a:ea typeface="ＭＳ Ｐゴシック" panose="020B0600070205080204" pitchFamily="34" charset="-128"/>
              </a:rPr>
              <a:t>3</a:t>
            </a:r>
            <a:r>
              <a:rPr lang="en-US" altLang="en-US">
                <a:ea typeface="ＭＳ Ｐゴシック" panose="020B0600070205080204" pitchFamily="34" charset="-128"/>
              </a:rPr>
              <a:t>) between 20 and 30 km.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Protects the surface from harmful ultraviolet (UV) radiation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Ozone is produced </a:t>
            </a:r>
            <a:r>
              <a:rPr lang="en-US" altLang="en-US" b="1">
                <a:ea typeface="ＭＳ Ｐゴシック" panose="020B0600070205080204" pitchFamily="34" charset="-128"/>
              </a:rPr>
              <a:t>photochemically</a:t>
            </a:r>
          </a:p>
        </p:txBody>
      </p:sp>
      <p:pic>
        <p:nvPicPr>
          <p:cNvPr id="114691" name="Picture 3">
            <a:extLst>
              <a:ext uri="{FF2B5EF4-FFF2-40B4-BE49-F238E27FC236}">
                <a16:creationId xmlns:a16="http://schemas.microsoft.com/office/drawing/2014/main" id="{49C2FF22-0239-764F-0FDB-8498FFB991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75" y="3733800"/>
            <a:ext cx="4191000" cy="296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Title 1">
            <a:extLst>
              <a:ext uri="{FF2B5EF4-FFF2-40B4-BE49-F238E27FC236}">
                <a16:creationId xmlns:a16="http://schemas.microsoft.com/office/drawing/2014/main" id="{5C630177-6F63-ADE8-7D16-0D7FDD6069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533400"/>
            <a:ext cx="7772400" cy="1143000"/>
          </a:xfrm>
        </p:spPr>
        <p:txBody>
          <a:bodyPr/>
          <a:lstStyle/>
          <a:p>
            <a:r>
              <a:rPr lang="en-US" altLang="en-US" sz="3200" b="1" u="sng">
                <a:solidFill>
                  <a:schemeClr val="accent2"/>
                </a:solidFill>
                <a:ea typeface="ＭＳ Ｐゴシック" panose="020B0600070205080204" pitchFamily="34" charset="-128"/>
              </a:rPr>
              <a:t>A photochemical reaction </a:t>
            </a:r>
            <a:r>
              <a:rPr lang="en-US" altLang="en-US" sz="3200" b="1">
                <a:solidFill>
                  <a:schemeClr val="accent2"/>
                </a:solidFill>
                <a:ea typeface="ＭＳ Ｐゴシック" panose="020B0600070205080204" pitchFamily="34" charset="-128"/>
              </a:rPr>
              <a:t>is a chemical reaction in which radiation affects the chemical composition of a substance</a:t>
            </a:r>
            <a:r>
              <a:rPr lang="en-US" altLang="en-US" sz="3200">
                <a:ea typeface="ＭＳ Ｐゴシック" panose="020B0600070205080204" pitchFamily="34" charset="-128"/>
              </a:rPr>
              <a:t>.</a:t>
            </a:r>
          </a:p>
        </p:txBody>
      </p:sp>
      <p:sp>
        <p:nvSpPr>
          <p:cNvPr id="115714" name="Content Placeholder 2">
            <a:extLst>
              <a:ext uri="{FF2B5EF4-FFF2-40B4-BE49-F238E27FC236}">
                <a16:creationId xmlns:a16="http://schemas.microsoft.com/office/drawing/2014/main" id="{4039DC67-B3E7-69A7-91CC-4A3530CFE1D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219200" y="2209800"/>
            <a:ext cx="7200900" cy="28194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Simplified photochemical reaction for ozone</a:t>
            </a:r>
          </a:p>
          <a:p>
            <a:pPr marL="457200" lvl="1" indent="0">
              <a:buFontTx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UV +O</a:t>
            </a:r>
            <a:r>
              <a:rPr lang="en-US" altLang="en-US" baseline="-25000">
                <a:ea typeface="ＭＳ Ｐゴシック" panose="020B0600070205080204" pitchFamily="34" charset="-128"/>
              </a:rPr>
              <a:t>2</a:t>
            </a:r>
            <a:r>
              <a:rPr lang="en-US" altLang="en-US">
                <a:ea typeface="ＭＳ Ｐゴシック" panose="020B0600070205080204" pitchFamily="34" charset="-128"/>
              </a:rPr>
              <a:t>        O  + O</a:t>
            </a:r>
          </a:p>
          <a:p>
            <a:pPr marL="457200" lvl="1" indent="0">
              <a:buFontTx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O</a:t>
            </a:r>
            <a:r>
              <a:rPr lang="en-US" altLang="en-US" baseline="-25000">
                <a:ea typeface="ＭＳ Ｐゴシック" panose="020B0600070205080204" pitchFamily="34" charset="-128"/>
              </a:rPr>
              <a:t>2</a:t>
            </a:r>
            <a:r>
              <a:rPr lang="en-US" altLang="en-US">
                <a:ea typeface="ＭＳ Ｐゴシック" panose="020B0600070205080204" pitchFamily="34" charset="-128"/>
              </a:rPr>
              <a:t>  + O + M          O</a:t>
            </a:r>
            <a:r>
              <a:rPr lang="en-US" altLang="en-US" baseline="-25000">
                <a:ea typeface="ＭＳ Ｐゴシック" panose="020B0600070205080204" pitchFamily="34" charset="-128"/>
              </a:rPr>
              <a:t>3</a:t>
            </a:r>
            <a:r>
              <a:rPr lang="en-US" altLang="en-US">
                <a:ea typeface="ＭＳ Ｐゴシック" panose="020B0600070205080204" pitchFamily="34" charset="-128"/>
              </a:rPr>
              <a:t>  + M</a:t>
            </a:r>
          </a:p>
          <a:p>
            <a:pPr marL="457200" lvl="1" indent="0">
              <a:buFontTx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O</a:t>
            </a:r>
            <a:r>
              <a:rPr lang="en-US" altLang="en-US" baseline="-25000">
                <a:ea typeface="ＭＳ Ｐゴシック" panose="020B0600070205080204" pitchFamily="34" charset="-128"/>
              </a:rPr>
              <a:t>3</a:t>
            </a:r>
            <a:r>
              <a:rPr lang="en-US" altLang="en-US">
                <a:ea typeface="ＭＳ Ｐゴシック" panose="020B0600070205080204" pitchFamily="34" charset="-128"/>
              </a:rPr>
              <a:t> + UV          O</a:t>
            </a:r>
            <a:r>
              <a:rPr lang="en-US" altLang="en-US" baseline="-25000">
                <a:ea typeface="ＭＳ Ｐゴシック" panose="020B0600070205080204" pitchFamily="34" charset="-128"/>
              </a:rPr>
              <a:t>2</a:t>
            </a:r>
            <a:r>
              <a:rPr lang="en-US" altLang="en-US">
                <a:ea typeface="ＭＳ Ｐゴシック" panose="020B0600070205080204" pitchFamily="34" charset="-128"/>
              </a:rPr>
              <a:t>  + O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M is some catalyst molecule.  This reaction produces heat as UV radiation is absorbed .  </a:t>
            </a:r>
            <a:r>
              <a:rPr lang="en-US" altLang="en-US" b="1">
                <a:ea typeface="ＭＳ Ｐゴシック" panose="020B0600070205080204" pitchFamily="34" charset="-128"/>
              </a:rPr>
              <a:t>Warms stratosphere.</a:t>
            </a:r>
          </a:p>
          <a:p>
            <a:pPr marL="457200" lvl="1" indent="0">
              <a:buFontTx/>
              <a:buNone/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cxnSp>
        <p:nvCxnSpPr>
          <p:cNvPr id="115715" name="Straight Arrow Connector 4">
            <a:extLst>
              <a:ext uri="{FF2B5EF4-FFF2-40B4-BE49-F238E27FC236}">
                <a16:creationId xmlns:a16="http://schemas.microsoft.com/office/drawing/2014/main" id="{8D0B2D03-F557-60CF-ACB1-C5F918D36BC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733800" y="4038600"/>
            <a:ext cx="533400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5716" name="Straight Arrow Connector 5">
            <a:extLst>
              <a:ext uri="{FF2B5EF4-FFF2-40B4-BE49-F238E27FC236}">
                <a16:creationId xmlns:a16="http://schemas.microsoft.com/office/drawing/2014/main" id="{4BE4901D-BEAA-E5B5-29BB-FA6FA3E247E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090863" y="3505200"/>
            <a:ext cx="533400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5717" name="Straight Arrow Connector 6">
            <a:extLst>
              <a:ext uri="{FF2B5EF4-FFF2-40B4-BE49-F238E27FC236}">
                <a16:creationId xmlns:a16="http://schemas.microsoft.com/office/drawing/2014/main" id="{555E9D5C-1D3D-8D78-3E65-AB230AAF259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276600" y="4572000"/>
            <a:ext cx="533400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D90FE-4F69-C8A0-9F94-F9044FC81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Variable Gases</a:t>
            </a:r>
          </a:p>
        </p:txBody>
      </p:sp>
      <p:sp>
        <p:nvSpPr>
          <p:cNvPr id="21506" name="Content Placeholder 2">
            <a:extLst>
              <a:ext uri="{FF2B5EF4-FFF2-40B4-BE49-F238E27FC236}">
                <a16:creationId xmlns:a16="http://schemas.microsoft.com/office/drawing/2014/main" id="{713C21AD-84D0-CE70-21B3-9FED521760A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3400" y="1752600"/>
            <a:ext cx="8229600" cy="4114800"/>
          </a:xfrm>
        </p:spPr>
        <p:txBody>
          <a:bodyPr/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ea typeface="ＭＳ Ｐゴシック" panose="020B0600070205080204" pitchFamily="34" charset="-128"/>
              </a:rPr>
              <a:t>CO</a:t>
            </a:r>
            <a:r>
              <a:rPr lang="en-US" altLang="en-US" b="1" baseline="-25000">
                <a:ea typeface="ＭＳ Ｐゴシック" panose="020B0600070205080204" pitchFamily="34" charset="-128"/>
              </a:rPr>
              <a:t>2 </a:t>
            </a:r>
            <a:r>
              <a:rPr lang="en-US" altLang="en-US" b="1">
                <a:ea typeface="ＭＳ Ｐゴシック" panose="020B0600070205080204" pitchFamily="34" charset="-128"/>
              </a:rPr>
              <a:t>, </a:t>
            </a:r>
            <a:r>
              <a:rPr lang="en-US" altLang="en-US">
                <a:ea typeface="ＭＳ Ｐゴシック" panose="020B0600070205080204" pitchFamily="34" charset="-128"/>
              </a:rPr>
              <a:t>carbon dioxide, a greenhouse gas (very effective absorber and emitter in the infrared).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ea typeface="ＭＳ Ｐゴシック" panose="020B0600070205080204" pitchFamily="34" charset="-128"/>
              </a:rPr>
              <a:t>O</a:t>
            </a:r>
            <a:r>
              <a:rPr lang="en-US" altLang="en-US" b="1" baseline="-25000">
                <a:ea typeface="ＭＳ Ｐゴシック" panose="020B0600070205080204" pitchFamily="34" charset="-128"/>
              </a:rPr>
              <a:t>3</a:t>
            </a:r>
            <a:r>
              <a:rPr lang="en-US" altLang="en-US" b="1">
                <a:ea typeface="ＭＳ Ｐゴシック" panose="020B0600070205080204" pitchFamily="34" charset="-128"/>
              </a:rPr>
              <a:t>,</a:t>
            </a:r>
            <a:r>
              <a:rPr lang="en-US" altLang="en-US">
                <a:ea typeface="ＭＳ Ｐゴシック" panose="020B0600070205080204" pitchFamily="34" charset="-128"/>
              </a:rPr>
              <a:t> ozone, good in stratosphere (protects us from UV), bad near the surface (corrosive to lungs and more)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ea typeface="ＭＳ Ｐゴシック" panose="020B0600070205080204" pitchFamily="34" charset="-128"/>
              </a:rPr>
              <a:t>SO</a:t>
            </a:r>
            <a:r>
              <a:rPr lang="en-US" altLang="en-US" b="1" baseline="-25000">
                <a:ea typeface="ＭＳ Ｐゴシック" panose="020B0600070205080204" pitchFamily="34" charset="-128"/>
              </a:rPr>
              <a:t>2</a:t>
            </a:r>
            <a:r>
              <a:rPr lang="en-US" altLang="en-US">
                <a:ea typeface="ＭＳ Ｐゴシック" panose="020B0600070205080204" pitchFamily="34" charset="-128"/>
              </a:rPr>
              <a:t>, sulfur dioxide, emitted by volcanoes.  Produces atmospheric particles and acid rain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ea typeface="ＭＳ Ｐゴシック" panose="020B0600070205080204" pitchFamily="34" charset="-128"/>
              </a:rPr>
              <a:t>NO</a:t>
            </a:r>
            <a:r>
              <a:rPr lang="en-US" altLang="en-US" b="1" baseline="-25000">
                <a:ea typeface="ＭＳ Ｐゴシック" panose="020B0600070205080204" pitchFamily="34" charset="-128"/>
              </a:rPr>
              <a:t>2</a:t>
            </a:r>
            <a:r>
              <a:rPr lang="en-US" altLang="en-US">
                <a:ea typeface="ＭＳ Ｐゴシック" panose="020B0600070205080204" pitchFamily="34" charset="-128"/>
              </a:rPr>
              <a:t>, nitrogen dioxide, produced by combustion.   Acid rain and smog.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Title 1">
            <a:extLst>
              <a:ext uri="{FF2B5EF4-FFF2-40B4-BE49-F238E27FC236}">
                <a16:creationId xmlns:a16="http://schemas.microsoft.com/office/drawing/2014/main" id="{CC362373-E004-8FFC-A1C1-E5C3D4C1F3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16738" name="Content Placeholder 4">
            <a:extLst>
              <a:ext uri="{FF2B5EF4-FFF2-40B4-BE49-F238E27FC236}">
                <a16:creationId xmlns:a16="http://schemas.microsoft.com/office/drawing/2014/main" id="{368B3DC9-281A-1EF6-FDD6-CD6616DE346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6400" y="-19050"/>
            <a:ext cx="5445125" cy="6765925"/>
          </a:xfrm>
        </p:spPr>
      </p:pic>
      <p:pic>
        <p:nvPicPr>
          <p:cNvPr id="116739" name="Picture 6">
            <a:extLst>
              <a:ext uri="{FF2B5EF4-FFF2-40B4-BE49-F238E27FC236}">
                <a16:creationId xmlns:a16="http://schemas.microsoft.com/office/drawing/2014/main" id="{9B17C477-2694-6880-A96E-F27C287F38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810000"/>
            <a:ext cx="1244600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Title 1">
            <a:extLst>
              <a:ext uri="{FF2B5EF4-FFF2-40B4-BE49-F238E27FC236}">
                <a16:creationId xmlns:a16="http://schemas.microsoft.com/office/drawing/2014/main" id="{A14CAC99-8841-CEB8-1EC4-8EAB1D3C9C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924800" cy="9144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Ozone Destruction</a:t>
            </a:r>
          </a:p>
        </p:txBody>
      </p:sp>
      <p:sp>
        <p:nvSpPr>
          <p:cNvPr id="117762" name="Content Placeholder 2">
            <a:extLst>
              <a:ext uri="{FF2B5EF4-FFF2-40B4-BE49-F238E27FC236}">
                <a16:creationId xmlns:a16="http://schemas.microsoft.com/office/drawing/2014/main" id="{EAE2F8BD-5DFA-F2C9-2EC1-7CDF86CAFBC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8600" y="990600"/>
            <a:ext cx="8534400" cy="4114800"/>
          </a:xfrm>
        </p:spPr>
        <p:txBody>
          <a:bodyPr/>
          <a:lstStyle/>
          <a:p>
            <a:r>
              <a:rPr lang="en-US" altLang="en-US" sz="2800">
                <a:ea typeface="ＭＳ Ｐゴシック" panose="020B0600070205080204" pitchFamily="34" charset="-128"/>
              </a:rPr>
              <a:t>Later is the class we will talk about the destruction of the </a:t>
            </a:r>
            <a:r>
              <a:rPr lang="en-US" altLang="en-US" sz="2800" b="1">
                <a:ea typeface="ＭＳ Ｐゴシック" panose="020B0600070205080204" pitchFamily="34" charset="-128"/>
              </a:rPr>
              <a:t>ozone layer</a:t>
            </a:r>
          </a:p>
          <a:p>
            <a:r>
              <a:rPr lang="en-US" altLang="en-US" sz="2800">
                <a:ea typeface="ＭＳ Ｐゴシック" panose="020B0600070205080204" pitchFamily="34" charset="-128"/>
              </a:rPr>
              <a:t>Problems caused by chemicals such as </a:t>
            </a:r>
            <a:r>
              <a:rPr lang="en-US" altLang="en-US" sz="2800" b="1">
                <a:ea typeface="ＭＳ Ｐゴシック" panose="020B0600070205080204" pitchFamily="34" charset="-128"/>
              </a:rPr>
              <a:t>chloroflurocarbons</a:t>
            </a:r>
            <a:r>
              <a:rPr lang="en-US" altLang="en-US" sz="2800">
                <a:ea typeface="ＭＳ Ｐゴシック" panose="020B0600070205080204" pitchFamily="34" charset="-128"/>
              </a:rPr>
              <a:t> (e.g., Freon, refrigerants)</a:t>
            </a:r>
          </a:p>
          <a:p>
            <a:r>
              <a:rPr lang="en-US" altLang="en-US" sz="2800">
                <a:ea typeface="ＭＳ Ｐゴシック" panose="020B0600070205080204" pitchFamily="34" charset="-128"/>
              </a:rPr>
              <a:t>Produced the </a:t>
            </a:r>
            <a:r>
              <a:rPr lang="en-US" altLang="en-US" sz="2800" b="1">
                <a:ea typeface="ＭＳ Ｐゴシック" panose="020B0600070205080204" pitchFamily="34" charset="-128"/>
              </a:rPr>
              <a:t>ozone hole.</a:t>
            </a:r>
          </a:p>
          <a:p>
            <a:r>
              <a:rPr lang="en-US" altLang="en-US" sz="2800">
                <a:ea typeface="ＭＳ Ｐゴシック" panose="020B0600070205080204" pitchFamily="34" charset="-128"/>
              </a:rPr>
              <a:t>Now being repaired by restrictions on chemical releases.</a:t>
            </a:r>
          </a:p>
        </p:txBody>
      </p:sp>
      <p:pic>
        <p:nvPicPr>
          <p:cNvPr id="117763" name="Picture 2">
            <a:extLst>
              <a:ext uri="{FF2B5EF4-FFF2-40B4-BE49-F238E27FC236}">
                <a16:creationId xmlns:a16="http://schemas.microsoft.com/office/drawing/2014/main" id="{C948B30B-766D-2474-CCFC-074517A7C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150" y="3962400"/>
            <a:ext cx="3594100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Title 1">
            <a:extLst>
              <a:ext uri="{FF2B5EF4-FFF2-40B4-BE49-F238E27FC236}">
                <a16:creationId xmlns:a16="http://schemas.microsoft.com/office/drawing/2014/main" id="{BFCD0423-473E-F076-77B3-1EE1502811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18786" name="Content Placeholder 3">
            <a:extLst>
              <a:ext uri="{FF2B5EF4-FFF2-40B4-BE49-F238E27FC236}">
                <a16:creationId xmlns:a16="http://schemas.microsoft.com/office/drawing/2014/main" id="{F968D1E3-EE4A-D713-0B5D-751A12F0177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2988" y="685800"/>
            <a:ext cx="7058025" cy="5646738"/>
          </a:xfrm>
        </p:spPr>
      </p:pic>
      <p:sp>
        <p:nvSpPr>
          <p:cNvPr id="118787" name="TextBox 1">
            <a:extLst>
              <a:ext uri="{FF2B5EF4-FFF2-40B4-BE49-F238E27FC236}">
                <a16:creationId xmlns:a16="http://schemas.microsoft.com/office/drawing/2014/main" id="{1264AE54-A887-C265-ADB9-BDBC523008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185738"/>
            <a:ext cx="74914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You can see warming in the stratosphere in daily soundings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Title 1">
            <a:extLst>
              <a:ext uri="{FF2B5EF4-FFF2-40B4-BE49-F238E27FC236}">
                <a16:creationId xmlns:a16="http://schemas.microsoft.com/office/drawing/2014/main" id="{93A34575-9C9C-337B-3FAB-B07F2BCFEE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19810" name="Content Placeholder 4">
            <a:extLst>
              <a:ext uri="{FF2B5EF4-FFF2-40B4-BE49-F238E27FC236}">
                <a16:creationId xmlns:a16="http://schemas.microsoft.com/office/drawing/2014/main" id="{B3ADD594-4C01-A500-0F84-A1F4C75668D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3150" y="596900"/>
            <a:ext cx="7391400" cy="5748338"/>
          </a:xfr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Title 1">
            <a:extLst>
              <a:ext uri="{FF2B5EF4-FFF2-40B4-BE49-F238E27FC236}">
                <a16:creationId xmlns:a16="http://schemas.microsoft.com/office/drawing/2014/main" id="{6225277D-7693-EF4D-AD52-68BF6296A4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Stratosphere</a:t>
            </a:r>
          </a:p>
        </p:txBody>
      </p:sp>
      <p:sp>
        <p:nvSpPr>
          <p:cNvPr id="120834" name="Content Placeholder 2">
            <a:extLst>
              <a:ext uri="{FF2B5EF4-FFF2-40B4-BE49-F238E27FC236}">
                <a16:creationId xmlns:a16="http://schemas.microsoft.com/office/drawing/2014/main" id="{D8A67109-AAB6-F78E-C5FB-C9166BEA5BC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600" y="1600200"/>
            <a:ext cx="5867400" cy="41148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Jet aircraft frequently enter the stratosphere, particularly during winter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Air becomes drier and sometimes have ozone in cabin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Can see the difference…getting above the clouds</a:t>
            </a:r>
          </a:p>
          <a:p>
            <a:r>
              <a:rPr lang="en-US" altLang="en-US" b="1">
                <a:ea typeface="ＭＳ Ｐゴシック" panose="020B0600070205080204" pitchFamily="34" charset="-128"/>
              </a:rPr>
              <a:t>Stratosphere ends at the stratopause, ~ 1hPa, 50 km</a:t>
            </a:r>
          </a:p>
        </p:txBody>
      </p:sp>
      <p:pic>
        <p:nvPicPr>
          <p:cNvPr id="120835" name="Picture 3">
            <a:extLst>
              <a:ext uri="{FF2B5EF4-FFF2-40B4-BE49-F238E27FC236}">
                <a16:creationId xmlns:a16="http://schemas.microsoft.com/office/drawing/2014/main" id="{7340003E-0020-86CF-8B24-8A0122C91F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31" r="18018" b="30267"/>
          <a:stretch>
            <a:fillRect/>
          </a:stretch>
        </p:blipFill>
        <p:spPr bwMode="auto">
          <a:xfrm>
            <a:off x="6400800" y="2057400"/>
            <a:ext cx="2449513" cy="348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Title 1">
            <a:extLst>
              <a:ext uri="{FF2B5EF4-FFF2-40B4-BE49-F238E27FC236}">
                <a16:creationId xmlns:a16="http://schemas.microsoft.com/office/drawing/2014/main" id="{345EE0D1-A515-412F-9968-1AB0D34464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Mesosphere (50-80 km)</a:t>
            </a:r>
          </a:p>
        </p:txBody>
      </p:sp>
      <p:sp>
        <p:nvSpPr>
          <p:cNvPr id="121858" name="Content Placeholder 2">
            <a:extLst>
              <a:ext uri="{FF2B5EF4-FFF2-40B4-BE49-F238E27FC236}">
                <a16:creationId xmlns:a16="http://schemas.microsoft.com/office/drawing/2014/main" id="{B5699F5C-2670-B1BE-9056-8DEF0FA7738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81000" y="1758950"/>
            <a:ext cx="3886200" cy="44831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A second region of temperature decline with height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Why?  Getting away from ozone heating</a:t>
            </a:r>
          </a:p>
          <a:p>
            <a:r>
              <a:rPr lang="en-US" altLang="en-US" b="1">
                <a:ea typeface="ＭＳ Ｐゴシック" panose="020B0600070205080204" pitchFamily="34" charset="-128"/>
              </a:rPr>
              <a:t>Noctilucent Clouds</a:t>
            </a:r>
            <a:r>
              <a:rPr lang="en-US" altLang="en-US">
                <a:ea typeface="ＭＳ Ｐゴシック" panose="020B0600070205080204" pitchFamily="34" charset="-128"/>
              </a:rPr>
              <a:t>-ice coated meteor dust</a:t>
            </a:r>
          </a:p>
        </p:txBody>
      </p:sp>
      <p:pic>
        <p:nvPicPr>
          <p:cNvPr id="121859" name="Picture 4">
            <a:extLst>
              <a:ext uri="{FF2B5EF4-FFF2-40B4-BE49-F238E27FC236}">
                <a16:creationId xmlns:a16="http://schemas.microsoft.com/office/drawing/2014/main" id="{80FC75DE-A38A-DB61-B201-1BE63BF98C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4" t="2554" r="3174" b="1637"/>
          <a:stretch>
            <a:fillRect/>
          </a:stretch>
        </p:blipFill>
        <p:spPr bwMode="auto">
          <a:xfrm>
            <a:off x="4572000" y="1676400"/>
            <a:ext cx="3721100" cy="473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2">
            <a:extLst>
              <a:ext uri="{FF2B5EF4-FFF2-40B4-BE49-F238E27FC236}">
                <a16:creationId xmlns:a16="http://schemas.microsoft.com/office/drawing/2014/main" id="{886D1604-928F-5380-2C26-74E48BD3EF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2971800" cy="53340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Noctilucent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>
                <a:ea typeface="ＭＳ Ｐゴシック" panose="020B0600070205080204" pitchFamily="34" charset="-128"/>
              </a:rPr>
              <a:t>Clouds</a:t>
            </a:r>
          </a:p>
        </p:txBody>
      </p:sp>
      <p:sp>
        <p:nvSpPr>
          <p:cNvPr id="122882" name="Rectangle 3">
            <a:extLst>
              <a:ext uri="{FF2B5EF4-FFF2-40B4-BE49-F238E27FC236}">
                <a16:creationId xmlns:a16="http://schemas.microsoft.com/office/drawing/2014/main" id="{CBB80356-1FF1-670F-229E-51B3E878BF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22883" name="Picture 4" descr="54 noctilucent clouds">
            <a:extLst>
              <a:ext uri="{FF2B5EF4-FFF2-40B4-BE49-F238E27FC236}">
                <a16:creationId xmlns:a16="http://schemas.microsoft.com/office/drawing/2014/main" id="{08E9FD14-91AD-BBFC-C641-AEFFECA15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04800"/>
            <a:ext cx="40132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Title 1">
            <a:extLst>
              <a:ext uri="{FF2B5EF4-FFF2-40B4-BE49-F238E27FC236}">
                <a16:creationId xmlns:a16="http://schemas.microsoft.com/office/drawing/2014/main" id="{97C5A6F4-E968-9D71-B39E-060A8D1A30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24930" name="Content Placeholder 3">
            <a:extLst>
              <a:ext uri="{FF2B5EF4-FFF2-40B4-BE49-F238E27FC236}">
                <a16:creationId xmlns:a16="http://schemas.microsoft.com/office/drawing/2014/main" id="{D88D9041-37BC-DC3F-F8B6-95BE1A434B4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617" r="-16617"/>
          <a:stretch>
            <a:fillRect/>
          </a:stretch>
        </p:blipFill>
        <p:spPr>
          <a:xfrm>
            <a:off x="-609600" y="914400"/>
            <a:ext cx="9931400" cy="5257800"/>
          </a:xfr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Title 1">
            <a:extLst>
              <a:ext uri="{FF2B5EF4-FFF2-40B4-BE49-F238E27FC236}">
                <a16:creationId xmlns:a16="http://schemas.microsoft.com/office/drawing/2014/main" id="{191B710A-57A6-F892-8CBE-372D58CFF6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7772400" cy="1143000"/>
          </a:xfrm>
        </p:spPr>
        <p:txBody>
          <a:bodyPr/>
          <a:lstStyle/>
          <a:p>
            <a:r>
              <a:rPr lang="en-US" altLang="en-US">
                <a:solidFill>
                  <a:schemeClr val="accent2"/>
                </a:solidFill>
                <a:ea typeface="ＭＳ Ｐゴシック" panose="020B0600070205080204" pitchFamily="34" charset="-128"/>
              </a:rPr>
              <a:t>Mesosphere</a:t>
            </a:r>
          </a:p>
        </p:txBody>
      </p:sp>
      <p:sp>
        <p:nvSpPr>
          <p:cNvPr id="121858" name="Content Placeholder 2">
            <a:extLst>
              <a:ext uri="{FF2B5EF4-FFF2-40B4-BE49-F238E27FC236}">
                <a16:creationId xmlns:a16="http://schemas.microsoft.com/office/drawing/2014/main" id="{28F4C2DD-BDBA-B42F-02B0-2A287DEE657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981200"/>
            <a:ext cx="3962400" cy="4038600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Ends at </a:t>
            </a:r>
            <a:r>
              <a:rPr lang="en-US" altLang="en-US" b="1" dirty="0">
                <a:ea typeface="ＭＳ Ｐゴシック" panose="020B0600070205080204" pitchFamily="34" charset="-128"/>
              </a:rPr>
              <a:t>mesopause</a:t>
            </a:r>
            <a:r>
              <a:rPr lang="en-US" altLang="en-US" dirty="0">
                <a:ea typeface="ＭＳ Ｐゴシック" panose="020B0600070205080204" pitchFamily="34" charset="-128"/>
              </a:rPr>
              <a:t> (~80 km ~.01 </a:t>
            </a:r>
            <a:r>
              <a:rPr lang="en-US" altLang="en-US" dirty="0" err="1">
                <a:ea typeface="ＭＳ Ｐゴシック" panose="020B0600070205080204" pitchFamily="34" charset="-128"/>
              </a:rPr>
              <a:t>hPa</a:t>
            </a:r>
            <a:r>
              <a:rPr lang="en-US" altLang="en-US" dirty="0">
                <a:ea typeface="ＭＳ Ｐゴシック" panose="020B0600070205080204" pitchFamily="34" charset="-128"/>
              </a:rPr>
              <a:t>), the coldest place in the atmosphere ~-90C)</a:t>
            </a:r>
          </a:p>
          <a:p>
            <a:pPr>
              <a:defRPr/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125955" name="Picture 4">
            <a:extLst>
              <a:ext uri="{FF2B5EF4-FFF2-40B4-BE49-F238E27FC236}">
                <a16:creationId xmlns:a16="http://schemas.microsoft.com/office/drawing/2014/main" id="{6AADDDD3-293D-9AFD-1140-0779914ED0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4" t="2554" r="3174" b="1637"/>
          <a:stretch>
            <a:fillRect/>
          </a:stretch>
        </p:blipFill>
        <p:spPr bwMode="auto">
          <a:xfrm>
            <a:off x="4876800" y="1295400"/>
            <a:ext cx="4081463" cy="518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Title 1">
            <a:extLst>
              <a:ext uri="{FF2B5EF4-FFF2-40B4-BE49-F238E27FC236}">
                <a16:creationId xmlns:a16="http://schemas.microsoft.com/office/drawing/2014/main" id="{AD5C8FC2-E698-CC51-C7C5-330B93CB37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18786"/>
            <a:ext cx="7772400" cy="1143000"/>
          </a:xfrm>
        </p:spPr>
        <p:txBody>
          <a:bodyPr/>
          <a:lstStyle/>
          <a:p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Thermosphere</a:t>
            </a:r>
          </a:p>
        </p:txBody>
      </p:sp>
      <p:sp>
        <p:nvSpPr>
          <p:cNvPr id="126978" name="Content Placeholder 2">
            <a:extLst>
              <a:ext uri="{FF2B5EF4-FFF2-40B4-BE49-F238E27FC236}">
                <a16:creationId xmlns:a16="http://schemas.microsoft.com/office/drawing/2014/main" id="{04F21D71-0110-250F-D144-2EE5ACC5FFE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1" y="1143000"/>
            <a:ext cx="56388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80-140 km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Region of warming with height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Warming produced by absorption of shortest wavelength ultraviolet radiation in upper troposphere by 0</a:t>
            </a:r>
            <a:r>
              <a:rPr lang="en-US" altLang="en-US" baseline="-25000" dirty="0">
                <a:ea typeface="ＭＳ Ｐゴシック" panose="020B0600070205080204" pitchFamily="34" charset="-128"/>
              </a:rPr>
              <a:t>2</a:t>
            </a:r>
            <a:r>
              <a:rPr lang="en-US" altLang="en-US" dirty="0">
                <a:ea typeface="ＭＳ Ｐゴシック" panose="020B0600070205080204" pitchFamily="34" charset="-128"/>
              </a:rPr>
              <a:t>, ), N, N</a:t>
            </a:r>
            <a:r>
              <a:rPr lang="en-US" altLang="en-US" baseline="-25000" dirty="0">
                <a:ea typeface="ＭＳ Ｐゴシック" panose="020B0600070205080204" pitchFamily="34" charset="-128"/>
              </a:rPr>
              <a:t>2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Aurora (a.k.a. </a:t>
            </a:r>
            <a:r>
              <a:rPr lang="en-US" altLang="en-US" b="1" dirty="0">
                <a:ea typeface="ＭＳ Ｐゴシック" panose="020B0600070205080204" pitchFamily="34" charset="-128"/>
              </a:rPr>
              <a:t>aurora borealis, northern lights</a:t>
            </a:r>
            <a:r>
              <a:rPr lang="en-US" altLang="en-US" dirty="0">
                <a:ea typeface="ＭＳ Ｐゴシック" panose="020B0600070205080204" pitchFamily="34" charset="-128"/>
              </a:rPr>
              <a:t>) in this layer</a:t>
            </a:r>
          </a:p>
        </p:txBody>
      </p:sp>
      <p:pic>
        <p:nvPicPr>
          <p:cNvPr id="126979" name="Picture 3">
            <a:extLst>
              <a:ext uri="{FF2B5EF4-FFF2-40B4-BE49-F238E27FC236}">
                <a16:creationId xmlns:a16="http://schemas.microsoft.com/office/drawing/2014/main" id="{CCB02981-A37C-6CAF-443E-F733F09B90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438400"/>
            <a:ext cx="3116263" cy="315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>
            <a:extLst>
              <a:ext uri="{FF2B5EF4-FFF2-40B4-BE49-F238E27FC236}">
                <a16:creationId xmlns:a16="http://schemas.microsoft.com/office/drawing/2014/main" id="{839614C9-B571-3650-0107-13B8F1CD37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924800" cy="6096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Variable gases (continued)</a:t>
            </a:r>
          </a:p>
        </p:txBody>
      </p:sp>
      <p:sp>
        <p:nvSpPr>
          <p:cNvPr id="22530" name="Content Placeholder 2">
            <a:extLst>
              <a:ext uri="{FF2B5EF4-FFF2-40B4-BE49-F238E27FC236}">
                <a16:creationId xmlns:a16="http://schemas.microsoft.com/office/drawing/2014/main" id="{9C4FBD64-B29C-A8AD-F483-5CB074665CD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219200"/>
            <a:ext cx="8077200" cy="4800600"/>
          </a:xfrm>
        </p:spPr>
        <p:txBody>
          <a:bodyPr/>
          <a:lstStyle/>
          <a:p>
            <a:r>
              <a:rPr lang="en-US" altLang="en-US" b="1">
                <a:ea typeface="ＭＳ Ｐゴシック" panose="020B0600070205080204" pitchFamily="34" charset="-128"/>
              </a:rPr>
              <a:t>Water vapor </a:t>
            </a:r>
            <a:r>
              <a:rPr lang="en-US" altLang="en-US">
                <a:ea typeface="ＭＳ Ｐゴシック" panose="020B0600070205080204" pitchFamily="34" charset="-128"/>
              </a:rPr>
              <a:t>(~0 to 4%).  Critically important.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Clouds and precipitation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Important way to move energy around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Major greenhouse gas</a:t>
            </a:r>
          </a:p>
          <a:p>
            <a:r>
              <a:rPr lang="en-US" altLang="en-US" b="1">
                <a:ea typeface="ＭＳ Ｐゴシック" panose="020B0600070205080204" pitchFamily="34" charset="-128"/>
              </a:rPr>
              <a:t>Methane (CH</a:t>
            </a:r>
            <a:r>
              <a:rPr lang="en-US" altLang="en-US" b="1" baseline="-25000">
                <a:ea typeface="ＭＳ Ｐゴシック" panose="020B0600070205080204" pitchFamily="34" charset="-128"/>
              </a:rPr>
              <a:t>4</a:t>
            </a:r>
            <a:r>
              <a:rPr lang="en-US" altLang="en-US" b="1">
                <a:ea typeface="ＭＳ Ｐゴシック" panose="020B0600070205080204" pitchFamily="34" charset="-128"/>
              </a:rPr>
              <a:t>):  </a:t>
            </a:r>
            <a:r>
              <a:rPr lang="en-US" altLang="en-US">
                <a:ea typeface="ＭＳ Ｐゴシック" panose="020B0600070205080204" pitchFamily="34" charset="-128"/>
              </a:rPr>
              <a:t>major greenhouse gas</a:t>
            </a:r>
          </a:p>
        </p:txBody>
      </p:sp>
      <p:pic>
        <p:nvPicPr>
          <p:cNvPr id="22531" name="Picture 3">
            <a:extLst>
              <a:ext uri="{FF2B5EF4-FFF2-40B4-BE49-F238E27FC236}">
                <a16:creationId xmlns:a16="http://schemas.microsoft.com/office/drawing/2014/main" id="{38F673DB-025B-348B-FCDF-62A2C30785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0" y="4532313"/>
            <a:ext cx="3790950" cy="213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Title 1">
            <a:extLst>
              <a:ext uri="{FF2B5EF4-FFF2-40B4-BE49-F238E27FC236}">
                <a16:creationId xmlns:a16="http://schemas.microsoft.com/office/drawing/2014/main" id="{962EC53D-E07B-2D8B-AD36-10E8D976E8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457200"/>
            <a:ext cx="89154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Produced by solar particles ionizing molecules in upper atmosphere</a:t>
            </a:r>
          </a:p>
        </p:txBody>
      </p:sp>
      <p:pic>
        <p:nvPicPr>
          <p:cNvPr id="128002" name="Content Placeholder 3">
            <a:extLst>
              <a:ext uri="{FF2B5EF4-FFF2-40B4-BE49-F238E27FC236}">
                <a16:creationId xmlns:a16="http://schemas.microsoft.com/office/drawing/2014/main" id="{71BF0F25-0E35-74C3-F42F-09579C9F7F1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1895475"/>
            <a:ext cx="7467600" cy="4200525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11D773F-39E0-70A4-CBCC-B9CCD989055D}"/>
              </a:ext>
            </a:extLst>
          </p:cNvPr>
          <p:cNvSpPr txBox="1"/>
          <p:nvPr/>
        </p:nvSpPr>
        <p:spPr>
          <a:xfrm>
            <a:off x="3276600" y="6096000"/>
            <a:ext cx="21066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Aurora borealis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Title 1">
            <a:extLst>
              <a:ext uri="{FF2B5EF4-FFF2-40B4-BE49-F238E27FC236}">
                <a16:creationId xmlns:a16="http://schemas.microsoft.com/office/drawing/2014/main" id="{DA313454-97CD-4CAB-EA9B-469A605BA3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29026" name="Content Placeholder 3">
            <a:extLst>
              <a:ext uri="{FF2B5EF4-FFF2-40B4-BE49-F238E27FC236}">
                <a16:creationId xmlns:a16="http://schemas.microsoft.com/office/drawing/2014/main" id="{E21222A9-7B32-E144-D19E-56CF112B42F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3725" y="1524000"/>
            <a:ext cx="6861175" cy="4337050"/>
          </a:xfr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Title 1">
            <a:extLst>
              <a:ext uri="{FF2B5EF4-FFF2-40B4-BE49-F238E27FC236}">
                <a16:creationId xmlns:a16="http://schemas.microsoft.com/office/drawing/2014/main" id="{0A253CAF-0E5C-BB0F-4485-7C02BD1B56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  <a:hlinkClick r:id="rId2"/>
              </a:rPr>
              <a:t>https://www.youtube.com/watch?v=fVsONlc3OUY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30050" name="Content Placeholder 3">
            <a:extLst>
              <a:ext uri="{FF2B5EF4-FFF2-40B4-BE49-F238E27FC236}">
                <a16:creationId xmlns:a16="http://schemas.microsoft.com/office/drawing/2014/main" id="{1BDFB1CE-5DCB-F8DC-65C5-C9EB004CD84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1781175"/>
            <a:ext cx="7243763" cy="4572000"/>
          </a:xfr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Title 1">
            <a:extLst>
              <a:ext uri="{FF2B5EF4-FFF2-40B4-BE49-F238E27FC236}">
                <a16:creationId xmlns:a16="http://schemas.microsoft.com/office/drawing/2014/main" id="{5D4D7EFF-0F96-E460-1AB0-F5F5CD5D13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chemeClr val="accent2"/>
                </a:solidFill>
                <a:ea typeface="ＭＳ Ｐゴシック" panose="020B0600070205080204" pitchFamily="34" charset="-128"/>
              </a:rPr>
              <a:t>Exosphere</a:t>
            </a:r>
          </a:p>
        </p:txBody>
      </p:sp>
      <p:sp>
        <p:nvSpPr>
          <p:cNvPr id="131074" name="Content Placeholder 2">
            <a:extLst>
              <a:ext uri="{FF2B5EF4-FFF2-40B4-BE49-F238E27FC236}">
                <a16:creationId xmlns:a16="http://schemas.microsoft.com/office/drawing/2014/main" id="{7090C565-63D3-A303-0978-6BF8FD707A1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981200"/>
            <a:ext cx="5410200" cy="41148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The atmosphere beyond the </a:t>
            </a:r>
            <a:r>
              <a:rPr lang="en-US" altLang="en-US" b="1">
                <a:ea typeface="ＭＳ Ｐゴシック" panose="020B0600070205080204" pitchFamily="34" charset="-128"/>
              </a:rPr>
              <a:t>thermosphere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Very low density of molecules</a:t>
            </a:r>
          </a:p>
        </p:txBody>
      </p:sp>
      <p:pic>
        <p:nvPicPr>
          <p:cNvPr id="131075" name="Picture 1">
            <a:extLst>
              <a:ext uri="{FF2B5EF4-FFF2-40B4-BE49-F238E27FC236}">
                <a16:creationId xmlns:a16="http://schemas.microsoft.com/office/drawing/2014/main" id="{8E83F9C3-258B-F374-F94C-5AB19DDF93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609600"/>
            <a:ext cx="12954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Title 1">
            <a:extLst>
              <a:ext uri="{FF2B5EF4-FFF2-40B4-BE49-F238E27FC236}">
                <a16:creationId xmlns:a16="http://schemas.microsoft.com/office/drawing/2014/main" id="{49452E31-8CC2-7353-0D9C-9040DC6624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762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Ionosphere</a:t>
            </a:r>
          </a:p>
        </p:txBody>
      </p:sp>
      <p:sp>
        <p:nvSpPr>
          <p:cNvPr id="132098" name="Content Placeholder 2">
            <a:extLst>
              <a:ext uri="{FF2B5EF4-FFF2-40B4-BE49-F238E27FC236}">
                <a16:creationId xmlns:a16="http://schemas.microsoft.com/office/drawing/2014/main" id="{B428804B-2510-82F5-1073-6354D3E3510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371600"/>
            <a:ext cx="81534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Includes the Thermosphere and the Exosphere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In this layer, molecules ionized by solar radiation (loses electrons)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Electrically charged atoms and molecules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Able to reflect radio waves—allows long distance communication!</a:t>
            </a:r>
          </a:p>
        </p:txBody>
      </p:sp>
      <p:pic>
        <p:nvPicPr>
          <p:cNvPr id="132099" name="Picture 3">
            <a:extLst>
              <a:ext uri="{FF2B5EF4-FFF2-40B4-BE49-F238E27FC236}">
                <a16:creationId xmlns:a16="http://schemas.microsoft.com/office/drawing/2014/main" id="{15278C61-2526-A590-8EF7-6F41216ADE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724400"/>
            <a:ext cx="41910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>
            <a:extLst>
              <a:ext uri="{FF2B5EF4-FFF2-40B4-BE49-F238E27FC236}">
                <a16:creationId xmlns:a16="http://schemas.microsoft.com/office/drawing/2014/main" id="{E1AA7429-C567-76C9-F169-F2970815B2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8001000" cy="838200"/>
          </a:xfrm>
        </p:spPr>
        <p:txBody>
          <a:bodyPr/>
          <a:lstStyle/>
          <a:p>
            <a:r>
              <a:rPr lang="en-US" altLang="en-US" b="1">
                <a:solidFill>
                  <a:srgbClr val="0070C0"/>
                </a:solidFill>
                <a:ea typeface="ＭＳ Ｐゴシック" panose="020B0600070205080204" pitchFamily="34" charset="-128"/>
              </a:rPr>
              <a:t>Non-Gas Constituents</a:t>
            </a:r>
          </a:p>
        </p:txBody>
      </p:sp>
      <p:sp>
        <p:nvSpPr>
          <p:cNvPr id="23554" name="Content Placeholder 2">
            <a:extLst>
              <a:ext uri="{FF2B5EF4-FFF2-40B4-BE49-F238E27FC236}">
                <a16:creationId xmlns:a16="http://schemas.microsoft.com/office/drawing/2014/main" id="{DA03F37C-EEB5-E945-4F57-89449CEFEBB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600" y="838200"/>
            <a:ext cx="7808913" cy="3048000"/>
          </a:xfrm>
        </p:spPr>
        <p:txBody>
          <a:bodyPr/>
          <a:lstStyle/>
          <a:p>
            <a:r>
              <a:rPr lang="en-US" altLang="en-US" sz="2800" b="1">
                <a:ea typeface="ＭＳ Ｐゴシック" panose="020B0600070205080204" pitchFamily="34" charset="-128"/>
              </a:rPr>
              <a:t>Hydrometeors: </a:t>
            </a:r>
            <a:r>
              <a:rPr lang="en-US" altLang="en-US" sz="2800">
                <a:ea typeface="ＭＳ Ｐゴシック" panose="020B0600070205080204" pitchFamily="34" charset="-128"/>
              </a:rPr>
              <a:t>rain clouds, hail</a:t>
            </a:r>
          </a:p>
          <a:p>
            <a:r>
              <a:rPr lang="en-US" altLang="en-US" sz="2800" b="1">
                <a:ea typeface="ＭＳ Ｐゴシック" panose="020B0600070205080204" pitchFamily="34" charset="-128"/>
              </a:rPr>
              <a:t>Particles and aerosols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Aerosol is a liquid or solid dispersed in a gas, usually air</a:t>
            </a:r>
          </a:p>
          <a:p>
            <a:r>
              <a:rPr lang="en-US" altLang="en-US" sz="2800">
                <a:ea typeface="ＭＳ Ｐゴシック" panose="020B0600070205080204" pitchFamily="34" charset="-128"/>
              </a:rPr>
              <a:t>Particles can be</a:t>
            </a:r>
          </a:p>
          <a:p>
            <a:pPr lvl="1"/>
            <a:r>
              <a:rPr lang="en-US" altLang="en-US" b="1">
                <a:ea typeface="ＭＳ Ｐゴシック" panose="020B0600070205080204" pitchFamily="34" charset="-128"/>
              </a:rPr>
              <a:t>Inorganic-</a:t>
            </a:r>
            <a:r>
              <a:rPr lang="en-US" altLang="en-US">
                <a:ea typeface="ＭＳ Ｐゴシック" panose="020B0600070205080204" pitchFamily="34" charset="-128"/>
              </a:rPr>
              <a:t> soil, smoke, dirt, sea salt, volcanic dust, surface acid aerosol</a:t>
            </a:r>
          </a:p>
          <a:p>
            <a:pPr lvl="1"/>
            <a:r>
              <a:rPr lang="en-US" altLang="en-US" b="1">
                <a:ea typeface="ＭＳ Ｐゴシック" panose="020B0600070205080204" pitchFamily="34" charset="-128"/>
              </a:rPr>
              <a:t>Organic-</a:t>
            </a:r>
            <a:r>
              <a:rPr lang="en-US" altLang="en-US">
                <a:ea typeface="ＭＳ Ｐゴシック" panose="020B0600070205080204" pitchFamily="34" charset="-128"/>
              </a:rPr>
              <a:t> seeds, spores, pollen, bacteria</a:t>
            </a:r>
          </a:p>
        </p:txBody>
      </p:sp>
      <p:pic>
        <p:nvPicPr>
          <p:cNvPr id="23555" name="Picture 3">
            <a:extLst>
              <a:ext uri="{FF2B5EF4-FFF2-40B4-BE49-F238E27FC236}">
                <a16:creationId xmlns:a16="http://schemas.microsoft.com/office/drawing/2014/main" id="{D9D6F540-28A9-E601-3AA3-BF477812D7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876800"/>
            <a:ext cx="5410200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5307</TotalTime>
  <Words>1963</Words>
  <Application>Microsoft Macintosh PowerPoint</Application>
  <PresentationFormat>On-screen Show (4:3)</PresentationFormat>
  <Paragraphs>255</Paragraphs>
  <Slides>84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84</vt:i4>
      </vt:variant>
    </vt:vector>
  </HeadingPairs>
  <TitlesOfParts>
    <vt:vector size="86" baseType="lpstr">
      <vt:lpstr>Times</vt:lpstr>
      <vt:lpstr>Blank</vt:lpstr>
      <vt:lpstr>CONGRATULATIONS!</vt:lpstr>
      <vt:lpstr>Part II of Class  Understanding the Fundamentals</vt:lpstr>
      <vt:lpstr>Composition of the Atmosphere</vt:lpstr>
      <vt:lpstr>The atmosphere is really very thin compared to the size of the planet</vt:lpstr>
      <vt:lpstr>Atmospheric Constituents </vt:lpstr>
      <vt:lpstr>PowerPoint Presentation</vt:lpstr>
      <vt:lpstr>Variable Gases</vt:lpstr>
      <vt:lpstr>Variable gases (continued)</vt:lpstr>
      <vt:lpstr>Non-Gas Constituents</vt:lpstr>
      <vt:lpstr>Particles  in the air</vt:lpstr>
      <vt:lpstr>Why are particles in the air important?</vt:lpstr>
      <vt:lpstr>PowerPoint Presentation</vt:lpstr>
      <vt:lpstr>PowerPoint Presentation</vt:lpstr>
      <vt:lpstr>PowerPoint Presentation</vt:lpstr>
      <vt:lpstr>The First Atmosphere</vt:lpstr>
      <vt:lpstr>PowerPoint Presentation</vt:lpstr>
      <vt:lpstr>Formation of Moon from the Debris of the Collision</vt:lpstr>
      <vt:lpstr>Earth as Hell</vt:lpstr>
      <vt:lpstr>Earth’s Second Atmosphere</vt:lpstr>
      <vt:lpstr>PowerPoint Presentation</vt:lpstr>
      <vt:lpstr>Earth’s Second Atmosphere</vt:lpstr>
      <vt:lpstr>PowerPoint Presentation</vt:lpstr>
      <vt:lpstr>Second Atmosphere</vt:lpstr>
      <vt:lpstr>The Rise of Oxygen and the Third Atmosphere</vt:lpstr>
      <vt:lpstr>The Rise of Oxygen</vt:lpstr>
      <vt:lpstr>PowerPoint Presentation</vt:lpstr>
      <vt:lpstr>PowerPoint Presentation</vt:lpstr>
      <vt:lpstr>The Third Atmosphere</vt:lpstr>
      <vt:lpstr>Chemical Weathering</vt:lpstr>
      <vt:lpstr>PowerPoint Presentation</vt:lpstr>
      <vt:lpstr>Even More</vt:lpstr>
      <vt:lpstr>A Problem</vt:lpstr>
      <vt:lpstr>PowerPoint Presentation</vt:lpstr>
      <vt:lpstr>PowerPoint Presentation</vt:lpstr>
      <vt:lpstr>How Did We Get Unfrozen?</vt:lpstr>
      <vt:lpstr>More Snowball Earths?</vt:lpstr>
      <vt:lpstr>The Last 500 million Years</vt:lpstr>
      <vt:lpstr>PowerPoint Presentation</vt:lpstr>
      <vt:lpstr>PowerPoint Presentation</vt:lpstr>
      <vt:lpstr>PowerPoint Presentation</vt:lpstr>
      <vt:lpstr>Atmospheres of Other Planets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Structure of the Atmosphere</vt:lpstr>
      <vt:lpstr>PowerPoint Presentation</vt:lpstr>
      <vt:lpstr>PowerPoint Presentation</vt:lpstr>
      <vt:lpstr>PowerPoint Presentation</vt:lpstr>
      <vt:lpstr>The Vertical Structure of the Atmosphere</vt:lpstr>
      <vt:lpstr>PowerPoint Presentation</vt:lpstr>
      <vt:lpstr>Troposphere</vt:lpstr>
      <vt:lpstr>Troposphere</vt:lpstr>
      <vt:lpstr>PowerPoint Presentation</vt:lpstr>
      <vt:lpstr>Stratosphere</vt:lpstr>
      <vt:lpstr>Why constant temperature or warming with height in stratosphere?</vt:lpstr>
      <vt:lpstr>Stratospheric Ozone Layer</vt:lpstr>
      <vt:lpstr>A photochemical reaction is a chemical reaction in which radiation affects the chemical composition of a substance.</vt:lpstr>
      <vt:lpstr>PowerPoint Presentation</vt:lpstr>
      <vt:lpstr>Ozone Destruction</vt:lpstr>
      <vt:lpstr>PowerPoint Presentation</vt:lpstr>
      <vt:lpstr>PowerPoint Presentation</vt:lpstr>
      <vt:lpstr>Stratosphere</vt:lpstr>
      <vt:lpstr>Mesosphere (50-80 km)</vt:lpstr>
      <vt:lpstr>Noctilucent Clouds</vt:lpstr>
      <vt:lpstr>PowerPoint Presentation</vt:lpstr>
      <vt:lpstr>Mesosphere</vt:lpstr>
      <vt:lpstr>Thermosphere</vt:lpstr>
      <vt:lpstr>Produced by solar particles ionizing molecules in upper atmosphere</vt:lpstr>
      <vt:lpstr>PowerPoint Presentation</vt:lpstr>
      <vt:lpstr>https://www.youtube.com/watch?v=fVsONlc3OUY</vt:lpstr>
      <vt:lpstr>Exosphere</vt:lpstr>
      <vt:lpstr>Ionosphere</vt:lpstr>
    </vt:vector>
  </TitlesOfParts>
  <Company>University of Washington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Cliff Mass</dc:creator>
  <cp:lastModifiedBy>Clifford F. Mass</cp:lastModifiedBy>
  <cp:revision>85</cp:revision>
  <dcterms:created xsi:type="dcterms:W3CDTF">2011-10-17T16:34:20Z</dcterms:created>
  <dcterms:modified xsi:type="dcterms:W3CDTF">2022-10-17T22:20:15Z</dcterms:modified>
</cp:coreProperties>
</file>