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sldIdLst>
    <p:sldId id="256" r:id="rId3"/>
    <p:sldId id="315" r:id="rId4"/>
    <p:sldId id="257" r:id="rId5"/>
    <p:sldId id="314" r:id="rId6"/>
    <p:sldId id="317" r:id="rId7"/>
    <p:sldId id="258" r:id="rId8"/>
    <p:sldId id="328" r:id="rId9"/>
    <p:sldId id="259" r:id="rId10"/>
    <p:sldId id="260" r:id="rId11"/>
    <p:sldId id="318" r:id="rId12"/>
    <p:sldId id="261" r:id="rId13"/>
    <p:sldId id="262" r:id="rId14"/>
    <p:sldId id="329" r:id="rId15"/>
    <p:sldId id="319" r:id="rId16"/>
    <p:sldId id="263" r:id="rId17"/>
    <p:sldId id="264" r:id="rId18"/>
    <p:sldId id="265" r:id="rId19"/>
    <p:sldId id="330" r:id="rId20"/>
    <p:sldId id="310" r:id="rId21"/>
    <p:sldId id="266" r:id="rId22"/>
    <p:sldId id="331" r:id="rId23"/>
    <p:sldId id="268" r:id="rId24"/>
    <p:sldId id="320" r:id="rId25"/>
    <p:sldId id="269" r:id="rId26"/>
    <p:sldId id="321" r:id="rId27"/>
    <p:sldId id="316" r:id="rId28"/>
    <p:sldId id="270" r:id="rId29"/>
    <p:sldId id="311" r:id="rId30"/>
    <p:sldId id="271" r:id="rId31"/>
    <p:sldId id="272" r:id="rId32"/>
    <p:sldId id="332" r:id="rId33"/>
    <p:sldId id="273" r:id="rId34"/>
    <p:sldId id="312" r:id="rId35"/>
    <p:sldId id="333" r:id="rId36"/>
    <p:sldId id="274" r:id="rId37"/>
    <p:sldId id="275" r:id="rId38"/>
    <p:sldId id="276" r:id="rId39"/>
    <p:sldId id="334" r:id="rId40"/>
    <p:sldId id="286" r:id="rId41"/>
    <p:sldId id="277" r:id="rId42"/>
    <p:sldId id="278" r:id="rId43"/>
    <p:sldId id="322" r:id="rId44"/>
    <p:sldId id="279" r:id="rId45"/>
    <p:sldId id="335" r:id="rId46"/>
    <p:sldId id="280" r:id="rId47"/>
    <p:sldId id="327" r:id="rId48"/>
    <p:sldId id="336" r:id="rId49"/>
    <p:sldId id="313" r:id="rId50"/>
    <p:sldId id="281" r:id="rId51"/>
    <p:sldId id="282" r:id="rId52"/>
    <p:sldId id="283" r:id="rId53"/>
    <p:sldId id="284" r:id="rId54"/>
    <p:sldId id="285" r:id="rId55"/>
    <p:sldId id="287" r:id="rId56"/>
    <p:sldId id="288" r:id="rId57"/>
    <p:sldId id="289" r:id="rId58"/>
    <p:sldId id="291" r:id="rId59"/>
    <p:sldId id="297" r:id="rId60"/>
    <p:sldId id="292" r:id="rId61"/>
    <p:sldId id="290" r:id="rId62"/>
    <p:sldId id="298" r:id="rId63"/>
    <p:sldId id="299" r:id="rId64"/>
    <p:sldId id="300" r:id="rId65"/>
    <p:sldId id="324" r:id="rId66"/>
    <p:sldId id="323" r:id="rId67"/>
    <p:sldId id="302" r:id="rId68"/>
    <p:sldId id="325" r:id="rId69"/>
    <p:sldId id="301" r:id="rId70"/>
    <p:sldId id="303" r:id="rId71"/>
    <p:sldId id="305" r:id="rId72"/>
    <p:sldId id="308" r:id="rId73"/>
    <p:sldId id="307" r:id="rId74"/>
    <p:sldId id="326" r:id="rId75"/>
    <p:sldId id="309" r:id="rId76"/>
    <p:sldId id="306" r:id="rId77"/>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2"/>
    <p:restoredTop sz="94668"/>
  </p:normalViewPr>
  <p:slideViewPr>
    <p:cSldViewPr snapToGrid="0" snapToObjects="1">
      <p:cViewPr varScale="1">
        <p:scale>
          <a:sx n="117" d="100"/>
          <a:sy n="117" d="100"/>
        </p:scale>
        <p:origin x="192" y="2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6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lstStyle/>
          <a:p>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lstStyle/>
          <a:p>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5" name="PlaceHolder 2"/>
          <p:cNvSpPr>
            <a:spLocks noGrp="1"/>
          </p:cNvSpPr>
          <p:nvPr>
            <p:ph type="body"/>
          </p:nvPr>
        </p:nvSpPr>
        <p:spPr>
          <a:xfrm>
            <a:off x="838080" y="1825560"/>
            <a:ext cx="10515240" cy="4350960"/>
          </a:xfrm>
          <a:prstGeom prst="rect">
            <a:avLst/>
          </a:prstGeom>
        </p:spPr>
        <p:txBody>
          <a:bodyPr lIns="0" tIns="0" rIns="0" bIns="0"/>
          <a:lstStyle/>
          <a:p>
            <a:endParaRPr/>
          </a:p>
        </p:txBody>
      </p:sp>
      <p:sp>
        <p:nvSpPr>
          <p:cNvPr id="36" name="PlaceHolder 3"/>
          <p:cNvSpPr>
            <a:spLocks noGrp="1"/>
          </p:cNvSpPr>
          <p:nvPr>
            <p:ph type="body"/>
          </p:nvPr>
        </p:nvSpPr>
        <p:spPr>
          <a:xfrm>
            <a:off x="838080" y="1825560"/>
            <a:ext cx="10515240" cy="4350960"/>
          </a:xfrm>
          <a:prstGeom prst="rect">
            <a:avLst/>
          </a:prstGeom>
        </p:spPr>
        <p:txBody>
          <a:bodyPr lIns="0" tIns="0" rIns="0" bIns="0"/>
          <a:lstStyle/>
          <a:p>
            <a:endParaRPr/>
          </a:p>
        </p:txBody>
      </p:sp>
      <p:pic>
        <p:nvPicPr>
          <p:cNvPr id="37" name="Picture 36"/>
          <p:cNvPicPr/>
          <p:nvPr/>
        </p:nvPicPr>
        <p:blipFill>
          <a:blip r:embed="rId2"/>
          <a:stretch/>
        </p:blipFill>
        <p:spPr>
          <a:xfrm>
            <a:off x="3368880" y="1825560"/>
            <a:ext cx="5452920" cy="4350960"/>
          </a:xfrm>
          <a:prstGeom prst="rect">
            <a:avLst/>
          </a:prstGeom>
          <a:ln>
            <a:noFill/>
          </a:ln>
        </p:spPr>
      </p:pic>
      <p:pic>
        <p:nvPicPr>
          <p:cNvPr id="38" name="Picture 3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CD5D2-835D-F145-9ED3-6680EF39147C}" type="datetimeFigureOut">
              <a:rPr lang="en-US" smtClean="0"/>
              <a:t>11/5/23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358526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25583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86736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252934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9652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D5D2-835D-F145-9ED3-6680EF39147C}" type="datetimeFigureOut">
              <a:rPr lang="en-US" smtClean="0"/>
              <a:t>11/5/23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272088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3131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393904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5340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77255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0915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lstStyle/>
          <a:p>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strike="noStrike">
                <a:solidFill>
                  <a:srgbClr val="000000"/>
                </a:solidFill>
                <a:latin typeface="Calibri Light"/>
              </a:rPr>
              <a:t>Click to edit the title text formatClick to edit Master title style</a:t>
            </a:r>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en-US" sz="1200" strike="noStrike" dirty="0">
                <a:solidFill>
                  <a:srgbClr val="8B8B8B"/>
                </a:solidFill>
                <a:latin typeface="Calibri"/>
              </a:rPr>
              <a:t>11/8/17</a:t>
            </a:r>
            <a:endParaRPr dirty="0"/>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dirty="0"/>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468088E0-B65D-4292-AA0C-E8AC043A877F}" type="slidenum">
              <a:rPr lang="en-US" sz="1200" strike="noStrike">
                <a:solidFill>
                  <a:srgbClr val="8B8B8B"/>
                </a:solidFill>
                <a:latin typeface="Calibri"/>
              </a:rPr>
              <a:t>‹#›</a:t>
            </a:fld>
            <a:endParaRPr dirty="0"/>
          </a:p>
        </p:txBody>
      </p:sp>
      <p:sp>
        <p:nvSpPr>
          <p:cNvPr id="4"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alibri"/>
              </a:rPr>
              <a:t>Click to edit the outline text format</a:t>
            </a:r>
            <a:endParaRPr/>
          </a:p>
          <a:p>
            <a:pPr lvl="1">
              <a:buSzPct val="75000"/>
              <a:buFont typeface="StarSymbol"/>
              <a:buChar char=""/>
            </a:pPr>
            <a:r>
              <a:rPr lang="en-US" sz="2000">
                <a:latin typeface="Calibri"/>
              </a:rPr>
              <a:t>Second Outline Level</a:t>
            </a:r>
            <a:endParaRPr/>
          </a:p>
          <a:p>
            <a:pPr lvl="2">
              <a:buSzPct val="45000"/>
              <a:buFont typeface="StarSymbol"/>
              <a:buChar char=""/>
            </a:pPr>
            <a:r>
              <a:rPr lang="en-US">
                <a:latin typeface="Calibri"/>
              </a:rPr>
              <a:t>Third Outline Level</a:t>
            </a:r>
            <a:endParaRPr/>
          </a:p>
          <a:p>
            <a:pPr lvl="3">
              <a:buSzPct val="75000"/>
              <a:buFont typeface="StarSymbol"/>
              <a:buChar char=""/>
            </a:pPr>
            <a:r>
              <a:rPr lang="en-US">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468088E0-B65D-4292-AA0C-E8AC043A877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528555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mcPs_OdQOYU" TargetMode="External"/><Relationship Id="rId2" Type="http://schemas.openxmlformats.org/officeDocument/2006/relationships/hyperlink" Target="https://www.youtube.com/watch?v=_36MiCUS1ro"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7.tif"/><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1533910" y="839777"/>
            <a:ext cx="9143640" cy="2387160"/>
          </a:xfrm>
          <a:prstGeom prst="rect">
            <a:avLst/>
          </a:prstGeom>
          <a:noFill/>
          <a:ln>
            <a:noFill/>
          </a:ln>
        </p:spPr>
        <p:txBody>
          <a:bodyPr anchor="b"/>
          <a:lstStyle/>
          <a:p>
            <a:pPr algn="ctr">
              <a:lnSpc>
                <a:spcPct val="100000"/>
              </a:lnSpc>
            </a:pPr>
            <a:r>
              <a:rPr lang="en-US" sz="7200" b="1" strike="noStrike" dirty="0">
                <a:solidFill>
                  <a:srgbClr val="4472C4"/>
                </a:solidFill>
                <a:latin typeface="Calibri Light"/>
              </a:rPr>
              <a:t>Winds and Forces</a:t>
            </a:r>
            <a:endParaRPr sz="7200" b="1" dirty="0"/>
          </a:p>
        </p:txBody>
      </p:sp>
      <p:sp>
        <p:nvSpPr>
          <p:cNvPr id="79" name="TextShape 2"/>
          <p:cNvSpPr txBox="1"/>
          <p:nvPr/>
        </p:nvSpPr>
        <p:spPr>
          <a:xfrm>
            <a:off x="1523880" y="3602160"/>
            <a:ext cx="9143640" cy="1655280"/>
          </a:xfrm>
          <a:prstGeom prst="rect">
            <a:avLst/>
          </a:prstGeom>
          <a:noFill/>
          <a:ln>
            <a:noFill/>
          </a:ln>
        </p:spPr>
        <p:txBody>
          <a:bodyPr/>
          <a:lstStyle/>
          <a:p>
            <a:pPr algn="ctr">
              <a:lnSpc>
                <a:spcPct val="100000"/>
              </a:lnSpc>
            </a:pPr>
            <a:r>
              <a:rPr lang="en-US" sz="3600" strike="noStrike" dirty="0">
                <a:solidFill>
                  <a:srgbClr val="000000"/>
                </a:solidFill>
                <a:latin typeface="Calibri"/>
              </a:rPr>
              <a:t>Atmospheric Sciences 101</a:t>
            </a:r>
          </a:p>
          <a:p>
            <a:pPr algn="ctr">
              <a:lnSpc>
                <a:spcPct val="100000"/>
              </a:lnSpc>
            </a:pPr>
            <a:r>
              <a:rPr lang="en-US" sz="3600" strike="noStrike" dirty="0">
                <a:solidFill>
                  <a:srgbClr val="000000"/>
                </a:solidFill>
                <a:latin typeface="Calibri"/>
              </a:rPr>
              <a:t>Autumn</a:t>
            </a:r>
            <a:r>
              <a:rPr lang="en-US" sz="3600" dirty="0">
                <a:solidFill>
                  <a:srgbClr val="000000"/>
                </a:solidFill>
                <a:latin typeface="Calibri"/>
              </a:rPr>
              <a:t> 2023</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Sir Isaac Newton realized that the quantities of force, mass, and acceleration are not independent of each other and can be related.</a:t>
            </a:r>
            <a:endParaRPr b="1" dirty="0">
              <a:solidFill>
                <a:schemeClr val="tx2"/>
              </a:solidFill>
            </a:endParaRPr>
          </a:p>
        </p:txBody>
      </p:sp>
      <p:sp>
        <p:nvSpPr>
          <p:cNvPr id="102" name="TextShape 2"/>
          <p:cNvSpPr txBox="1"/>
          <p:nvPr/>
        </p:nvSpPr>
        <p:spPr>
          <a:xfrm>
            <a:off x="645288" y="3429000"/>
            <a:ext cx="7279512" cy="1998337"/>
          </a:xfrm>
          <a:prstGeom prst="rect">
            <a:avLst/>
          </a:prstGeom>
          <a:noFill/>
          <a:ln>
            <a:noFill/>
          </a:ln>
        </p:spPr>
        <p:txBody>
          <a:bodyPr/>
          <a:lstStyle/>
          <a:p>
            <a:pPr>
              <a:lnSpc>
                <a:spcPct val="90000"/>
              </a:lnSpc>
            </a:pPr>
            <a:r>
              <a:rPr lang="en-US" sz="3600" strike="noStrike" dirty="0">
                <a:solidFill>
                  <a:srgbClr val="000000"/>
                </a:solidFill>
                <a:latin typeface="Calibri"/>
              </a:rPr>
              <a:t>Expressed in his famous</a:t>
            </a:r>
            <a:r>
              <a:rPr lang="en-US" sz="3600" b="1" strike="noStrike" dirty="0">
                <a:solidFill>
                  <a:srgbClr val="000000"/>
                </a:solidFill>
                <a:latin typeface="Calibri"/>
              </a:rPr>
              <a:t> </a:t>
            </a:r>
            <a:r>
              <a:rPr lang="en-US" sz="3600" b="1" strike="noStrike" dirty="0">
                <a:solidFill>
                  <a:srgbClr val="4472C4"/>
                </a:solidFill>
                <a:latin typeface="Calibri"/>
              </a:rPr>
              <a:t>Laws of Motion.</a:t>
            </a:r>
            <a:endParaRPr sz="3600" dirty="0"/>
          </a:p>
        </p:txBody>
      </p:sp>
      <p:pic>
        <p:nvPicPr>
          <p:cNvPr id="103" name="Picture 3"/>
          <p:cNvPicPr/>
          <p:nvPr/>
        </p:nvPicPr>
        <p:blipFill>
          <a:blip r:embed="rId2"/>
          <a:stretch/>
        </p:blipFill>
        <p:spPr>
          <a:xfrm>
            <a:off x="8138983" y="2487827"/>
            <a:ext cx="3115855" cy="3947306"/>
          </a:xfrm>
          <a:prstGeom prst="rect">
            <a:avLst/>
          </a:prstGeom>
          <a:ln>
            <a:noFill/>
          </a:ln>
        </p:spPr>
      </p:pic>
    </p:spTree>
    <p:extLst>
      <p:ext uri="{BB962C8B-B14F-4D97-AF65-F5344CB8AC3E}">
        <p14:creationId xmlns:p14="http://schemas.microsoft.com/office/powerpoint/2010/main" val="3756769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First Law of Motion</a:t>
            </a:r>
            <a:endParaRPr b="1" dirty="0">
              <a:solidFill>
                <a:schemeClr val="tx2"/>
              </a:solidFill>
            </a:endParaRPr>
          </a:p>
        </p:txBody>
      </p:sp>
      <p:sp>
        <p:nvSpPr>
          <p:cNvPr id="102" name="TextShape 2"/>
          <p:cNvSpPr txBox="1"/>
          <p:nvPr/>
        </p:nvSpPr>
        <p:spPr>
          <a:xfrm>
            <a:off x="601745" y="2167994"/>
            <a:ext cx="7279512" cy="3144117"/>
          </a:xfrm>
          <a:prstGeom prst="rect">
            <a:avLst/>
          </a:prstGeom>
          <a:noFill/>
          <a:ln>
            <a:noFill/>
          </a:ln>
        </p:spPr>
        <p:txBody>
          <a:bodyPr/>
          <a:lstStyle/>
          <a:p>
            <a:pPr>
              <a:lnSpc>
                <a:spcPct val="90000"/>
              </a:lnSpc>
            </a:pPr>
            <a:r>
              <a:rPr lang="en-US" sz="4400" strike="noStrike" dirty="0">
                <a:solidFill>
                  <a:srgbClr val="000000"/>
                </a:solidFill>
                <a:latin typeface="Calibri"/>
              </a:rPr>
              <a:t>An object at rest will remain at rest, and an object in motion will remain in motion with constant velocity, </a:t>
            </a:r>
            <a:r>
              <a:rPr lang="en-US" sz="4400" b="1" strike="noStrike" dirty="0">
                <a:solidFill>
                  <a:srgbClr val="000000"/>
                </a:solidFill>
                <a:latin typeface="Calibri"/>
              </a:rPr>
              <a:t>as long as no force is exerted on the object</a:t>
            </a:r>
            <a:r>
              <a:rPr lang="en-US" sz="4400" strike="noStrike" dirty="0">
                <a:solidFill>
                  <a:srgbClr val="000000"/>
                </a:solidFill>
                <a:latin typeface="Calibri"/>
              </a:rPr>
              <a:t>.</a:t>
            </a:r>
            <a:endParaRPr sz="4400" dirty="0"/>
          </a:p>
        </p:txBody>
      </p:sp>
      <p:pic>
        <p:nvPicPr>
          <p:cNvPr id="103" name="Picture 3"/>
          <p:cNvPicPr/>
          <p:nvPr/>
        </p:nvPicPr>
        <p:blipFill>
          <a:blip r:embed="rId2"/>
          <a:stretch/>
        </p:blipFill>
        <p:spPr>
          <a:xfrm>
            <a:off x="8352794" y="1682284"/>
            <a:ext cx="3115855" cy="394730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838080" y="626297"/>
            <a:ext cx="10515240" cy="1325160"/>
          </a:xfrm>
          <a:prstGeom prst="rect">
            <a:avLst/>
          </a:prstGeom>
          <a:noFill/>
          <a:ln>
            <a:noFill/>
          </a:ln>
        </p:spPr>
        <p:txBody>
          <a:bodyPr anchor="ctr"/>
          <a:lstStyle/>
          <a:p>
            <a:pPr>
              <a:lnSpc>
                <a:spcPct val="90000"/>
              </a:lnSpc>
            </a:pPr>
            <a:r>
              <a:rPr lang="en-US" sz="4400" b="1" u="sng" strike="noStrike" dirty="0">
                <a:solidFill>
                  <a:srgbClr val="4472C4"/>
                </a:solidFill>
              </a:rPr>
              <a:t>His second law was the critical one for winds and atmospheric sciences</a:t>
            </a:r>
            <a:endParaRPr b="1" u="sng" dirty="0"/>
          </a:p>
        </p:txBody>
      </p:sp>
      <p:sp>
        <p:nvSpPr>
          <p:cNvPr id="105" name="TextShape 2"/>
          <p:cNvSpPr txBox="1"/>
          <p:nvPr/>
        </p:nvSpPr>
        <p:spPr>
          <a:xfrm>
            <a:off x="838080" y="2435160"/>
            <a:ext cx="10515240" cy="2909726"/>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2"/>
          <p:cNvSpPr txBox="1"/>
          <p:nvPr/>
        </p:nvSpPr>
        <p:spPr>
          <a:xfrm>
            <a:off x="565937" y="998245"/>
            <a:ext cx="10515240" cy="4350960"/>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p>
          <a:p>
            <a:pPr>
              <a:lnSpc>
                <a:spcPct val="90000"/>
              </a:lnSpc>
            </a:pP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a:p>
            <a:pPr algn="ctr">
              <a:lnSpc>
                <a:spcPct val="100000"/>
              </a:lnSpc>
            </a:pPr>
            <a:endParaRPr lang="en-US" sz="2400" b="1" strike="noStrike" dirty="0">
              <a:solidFill>
                <a:schemeClr val="tx2"/>
              </a:solidFill>
            </a:endParaRPr>
          </a:p>
          <a:p>
            <a:pPr algn="ctr">
              <a:lnSpc>
                <a:spcPct val="100000"/>
              </a:lnSpc>
            </a:pPr>
            <a:endParaRPr sz="1050" b="1" dirty="0">
              <a:solidFill>
                <a:schemeClr val="tx2"/>
              </a:solidFill>
            </a:endParaRPr>
          </a:p>
          <a:p>
            <a:pPr>
              <a:lnSpc>
                <a:spcPct val="90000"/>
              </a:lnSpc>
              <a:buFont typeface="Arial"/>
              <a:buChar char="•"/>
            </a:pPr>
            <a:r>
              <a:rPr lang="en-US" sz="4000" strike="noStrike" dirty="0">
                <a:solidFill>
                  <a:srgbClr val="000000"/>
                </a:solidFill>
              </a:rPr>
              <a:t>A force can </a:t>
            </a:r>
            <a:r>
              <a:rPr lang="en-US" sz="4000" b="1" strike="noStrike" dirty="0">
                <a:solidFill>
                  <a:srgbClr val="000000"/>
                </a:solidFill>
              </a:rPr>
              <a:t>speed up or slow down </a:t>
            </a:r>
            <a:r>
              <a:rPr lang="en-US" sz="4000" strike="noStrike" dirty="0">
                <a:solidFill>
                  <a:srgbClr val="000000"/>
                </a:solidFill>
              </a:rPr>
              <a:t>an object or change its direction of motion</a:t>
            </a:r>
            <a:endParaRPr sz="4000" dirty="0"/>
          </a:p>
          <a:p>
            <a:pPr>
              <a:lnSpc>
                <a:spcPct val="90000"/>
              </a:lnSpc>
              <a:buFont typeface="Arial"/>
              <a:buChar char="•"/>
            </a:pPr>
            <a:r>
              <a:rPr lang="en-US" sz="4000" strike="noStrike" dirty="0">
                <a:solidFill>
                  <a:srgbClr val="000000"/>
                </a:solidFill>
              </a:rPr>
              <a:t>Newton’s Second Law is only valid if our </a:t>
            </a:r>
            <a:r>
              <a:rPr lang="en-US" sz="4000" i="1" strike="noStrike" dirty="0">
                <a:solidFill>
                  <a:srgbClr val="000000"/>
                </a:solidFill>
              </a:rPr>
              <a:t>frame of reference</a:t>
            </a:r>
            <a:r>
              <a:rPr lang="en-US" sz="4000" strike="noStrike" dirty="0">
                <a:solidFill>
                  <a:srgbClr val="000000"/>
                </a:solidFill>
              </a:rPr>
              <a:t> is </a:t>
            </a:r>
            <a:r>
              <a:rPr lang="en-US" sz="4000" u="sng" strike="noStrike" dirty="0">
                <a:solidFill>
                  <a:srgbClr val="000000"/>
                </a:solidFill>
              </a:rPr>
              <a:t>not accelerating </a:t>
            </a:r>
            <a:r>
              <a:rPr lang="en-US" sz="4000" strike="noStrike" dirty="0">
                <a:solidFill>
                  <a:srgbClr val="000000"/>
                </a:solidFill>
              </a:rPr>
              <a:t>(more later on this)</a:t>
            </a:r>
            <a:endParaRPr sz="4000" dirty="0"/>
          </a:p>
        </p:txBody>
      </p:sp>
    </p:spTree>
    <p:extLst>
      <p:ext uri="{BB962C8B-B14F-4D97-AF65-F5344CB8AC3E}">
        <p14:creationId xmlns:p14="http://schemas.microsoft.com/office/powerpoint/2010/main" val="436503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has a LOT of potential for atmospheric scientists  </a:t>
            </a:r>
            <a:endParaRPr dirty="0"/>
          </a:p>
        </p:txBody>
      </p:sp>
      <p:sp>
        <p:nvSpPr>
          <p:cNvPr id="107" name="TextShape 2"/>
          <p:cNvSpPr txBox="1"/>
          <p:nvPr/>
        </p:nvSpPr>
        <p:spPr>
          <a:xfrm>
            <a:off x="318655" y="1825560"/>
            <a:ext cx="6360240" cy="4350960"/>
          </a:xfrm>
          <a:prstGeom prst="rect">
            <a:avLst/>
          </a:prstGeom>
          <a:noFill/>
          <a:ln>
            <a:noFill/>
          </a:ln>
        </p:spPr>
        <p:txBody>
          <a:bodyPr/>
          <a:lstStyle/>
          <a:p>
            <a:pPr>
              <a:lnSpc>
                <a:spcPct val="90000"/>
              </a:lnSpc>
            </a:pPr>
            <a:r>
              <a:rPr lang="en-US" sz="4400" strike="noStrike" dirty="0">
                <a:solidFill>
                  <a:srgbClr val="000000"/>
                </a:solidFill>
                <a:latin typeface="Calibri"/>
              </a:rPr>
              <a:t>If we know the mass of an air parcel and the forces acting on it, </a:t>
            </a:r>
            <a:r>
              <a:rPr lang="en-US" sz="4400" b="1" strike="noStrike" dirty="0">
                <a:solidFill>
                  <a:srgbClr val="000000"/>
                </a:solidFill>
                <a:latin typeface="Calibri"/>
              </a:rPr>
              <a:t>we can calculate its acceleration</a:t>
            </a:r>
            <a:r>
              <a:rPr lang="en-US" sz="4400" strike="noStrike" dirty="0">
                <a:solidFill>
                  <a:srgbClr val="000000"/>
                </a:solidFill>
                <a:latin typeface="Calibri"/>
              </a:rPr>
              <a:t>, how it velocity will change in time!</a:t>
            </a:r>
            <a:endParaRPr sz="4400" dirty="0"/>
          </a:p>
        </p:txBody>
      </p:sp>
      <p:pic>
        <p:nvPicPr>
          <p:cNvPr id="108" name="Picture 3"/>
          <p:cNvPicPr/>
          <p:nvPr/>
        </p:nvPicPr>
        <p:blipFill>
          <a:blip r:embed="rId2"/>
          <a:stretch/>
        </p:blipFill>
        <p:spPr>
          <a:xfrm>
            <a:off x="6678895" y="2190420"/>
            <a:ext cx="4830120" cy="3621240"/>
          </a:xfrm>
          <a:prstGeom prst="rect">
            <a:avLst/>
          </a:prstGeom>
          <a:ln>
            <a:noFill/>
          </a:ln>
        </p:spPr>
      </p:pic>
    </p:spTree>
    <p:extLst>
      <p:ext uri="{BB962C8B-B14F-4D97-AF65-F5344CB8AC3E}">
        <p14:creationId xmlns:p14="http://schemas.microsoft.com/office/powerpoint/2010/main" val="12317210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is a </a:t>
            </a:r>
            <a:r>
              <a:rPr lang="en-US" sz="4400" b="1" strike="noStrike" dirty="0"/>
              <a:t>Time Machine</a:t>
            </a:r>
            <a:endParaRPr b="1" dirty="0"/>
          </a:p>
        </p:txBody>
      </p:sp>
      <p:sp>
        <p:nvSpPr>
          <p:cNvPr id="107" name="TextShape 2"/>
          <p:cNvSpPr txBox="1"/>
          <p:nvPr/>
        </p:nvSpPr>
        <p:spPr>
          <a:xfrm>
            <a:off x="318655" y="2271874"/>
            <a:ext cx="6360240"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Enables us to predict the future and is one of the foundations of weather prediction.</a:t>
            </a:r>
          </a:p>
          <a:p>
            <a:pPr>
              <a:lnSpc>
                <a:spcPct val="90000"/>
              </a:lnSpc>
              <a:buFont typeface="Arial"/>
              <a:buChar char="•"/>
            </a:pPr>
            <a:endParaRPr sz="3600" dirty="0"/>
          </a:p>
          <a:p>
            <a:pPr>
              <a:lnSpc>
                <a:spcPct val="90000"/>
              </a:lnSpc>
              <a:buFont typeface="Arial"/>
              <a:buChar char="•"/>
            </a:pPr>
            <a:r>
              <a:rPr lang="en-US" sz="3600" b="1" strike="noStrike" dirty="0">
                <a:solidFill>
                  <a:srgbClr val="000000"/>
                </a:solidFill>
                <a:latin typeface="Calibri"/>
              </a:rPr>
              <a:t>It is a time machine.</a:t>
            </a:r>
            <a:endParaRPr sz="3600" b="1" dirty="0"/>
          </a:p>
        </p:txBody>
      </p:sp>
      <p:pic>
        <p:nvPicPr>
          <p:cNvPr id="108" name="Picture 3"/>
          <p:cNvPicPr/>
          <p:nvPr/>
        </p:nvPicPr>
        <p:blipFill>
          <a:blip r:embed="rId2"/>
          <a:stretch/>
        </p:blipFill>
        <p:spPr>
          <a:xfrm>
            <a:off x="6678895" y="2190420"/>
            <a:ext cx="4830120" cy="3621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There are two types of forces considered in meteorology</a:t>
            </a:r>
            <a:endParaRPr dirty="0"/>
          </a:p>
        </p:txBody>
      </p:sp>
      <p:sp>
        <p:nvSpPr>
          <p:cNvPr id="110"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FF0000"/>
                </a:solidFill>
                <a:latin typeface="Calibri"/>
              </a:rPr>
              <a:t>Real forces</a:t>
            </a:r>
            <a:r>
              <a:rPr lang="en-US" sz="3600" b="1" strike="noStrike" dirty="0">
                <a:solidFill>
                  <a:srgbClr val="000000"/>
                </a:solidFill>
                <a:latin typeface="Calibri"/>
              </a:rPr>
              <a:t>:  </a:t>
            </a:r>
            <a:r>
              <a:rPr lang="en-US" sz="3600" strike="noStrike" dirty="0">
                <a:solidFill>
                  <a:srgbClr val="000000"/>
                </a:solidFill>
                <a:latin typeface="Calibri"/>
              </a:rPr>
              <a:t>e.g., </a:t>
            </a:r>
            <a:r>
              <a:rPr lang="en-US" sz="3600" b="1" strike="noStrike" dirty="0">
                <a:solidFill>
                  <a:srgbClr val="000000"/>
                </a:solidFill>
                <a:latin typeface="Calibri"/>
              </a:rPr>
              <a:t>gravity, pressure gradient forces, friction/drag</a:t>
            </a:r>
          </a:p>
          <a:p>
            <a:pPr>
              <a:lnSpc>
                <a:spcPct val="90000"/>
              </a:lnSpc>
              <a:buFont typeface="Arial"/>
              <a:buChar char="•"/>
            </a:pPr>
            <a:endParaRPr dirty="0"/>
          </a:p>
          <a:p>
            <a:pPr>
              <a:lnSpc>
                <a:spcPct val="90000"/>
              </a:lnSpc>
              <a:buFont typeface="Arial"/>
              <a:buChar char="•"/>
            </a:pPr>
            <a:r>
              <a:rPr lang="en-US" sz="3600" b="1" strike="noStrike" dirty="0">
                <a:solidFill>
                  <a:srgbClr val="FF0000"/>
                </a:solidFill>
                <a:latin typeface="Calibri"/>
              </a:rPr>
              <a:t>Apparent forces</a:t>
            </a:r>
            <a:r>
              <a:rPr lang="en-US" sz="3600" strike="noStrike" dirty="0">
                <a:solidFill>
                  <a:srgbClr val="000000"/>
                </a:solidFill>
                <a:latin typeface="Calibri"/>
              </a:rPr>
              <a:t>: e.g., </a:t>
            </a:r>
            <a:r>
              <a:rPr lang="en-US" sz="3600" b="1" strike="noStrike" dirty="0">
                <a:solidFill>
                  <a:srgbClr val="000000"/>
                </a:solidFill>
                <a:latin typeface="Calibri"/>
              </a:rPr>
              <a:t>Coriolis force, centrifugal force</a:t>
            </a:r>
            <a:endParaRPr b="1" dirty="0"/>
          </a:p>
        </p:txBody>
      </p:sp>
      <p:pic>
        <p:nvPicPr>
          <p:cNvPr id="3" name="Picture 2">
            <a:extLst>
              <a:ext uri="{FF2B5EF4-FFF2-40B4-BE49-F238E27FC236}">
                <a16:creationId xmlns:a16="http://schemas.microsoft.com/office/drawing/2014/main" id="{A5A28B66-1435-C346-B70A-D299EDC8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64" y="3924918"/>
            <a:ext cx="2929581" cy="171868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739226" y="315613"/>
            <a:ext cx="10654360" cy="493591"/>
          </a:xfrm>
          <a:prstGeom prst="rect">
            <a:avLst/>
          </a:prstGeom>
          <a:noFill/>
          <a:ln>
            <a:noFill/>
          </a:ln>
        </p:spPr>
        <p:txBody>
          <a:bodyPr anchor="ctr"/>
          <a:lstStyle/>
          <a:p>
            <a:pPr>
              <a:lnSpc>
                <a:spcPct val="90000"/>
              </a:lnSpc>
            </a:pPr>
            <a:r>
              <a:rPr lang="en-US" sz="4400" b="1" strike="noStrike" dirty="0">
                <a:solidFill>
                  <a:srgbClr val="4472C4"/>
                </a:solidFill>
              </a:rPr>
              <a:t>What are apparent forces?</a:t>
            </a:r>
            <a:endParaRPr dirty="0"/>
          </a:p>
        </p:txBody>
      </p:sp>
      <p:sp>
        <p:nvSpPr>
          <p:cNvPr id="112" name="TextShape 2"/>
          <p:cNvSpPr txBox="1"/>
          <p:nvPr/>
        </p:nvSpPr>
        <p:spPr>
          <a:xfrm>
            <a:off x="739226" y="953128"/>
            <a:ext cx="11099880" cy="3181677"/>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Newton’s second law is only valid for </a:t>
            </a:r>
            <a:r>
              <a:rPr lang="en-US" sz="3200" b="1" strike="noStrike" dirty="0">
                <a:solidFill>
                  <a:srgbClr val="000000"/>
                </a:solidFill>
                <a:latin typeface="Calibri"/>
              </a:rPr>
              <a:t>non-accelerating or inertial frames of reference.</a:t>
            </a:r>
          </a:p>
          <a:p>
            <a:pPr>
              <a:lnSpc>
                <a:spcPct val="90000"/>
              </a:lnSpc>
              <a:buFont typeface="Arial"/>
              <a:buChar char="•"/>
            </a:pPr>
            <a:endParaRPr dirty="0"/>
          </a:p>
          <a:p>
            <a:pPr>
              <a:lnSpc>
                <a:spcPct val="90000"/>
              </a:lnSpc>
              <a:buFont typeface="Arial"/>
              <a:buChar char="•"/>
            </a:pPr>
            <a:r>
              <a:rPr lang="en-US" sz="3200" b="1" strike="noStrike" dirty="0">
                <a:solidFill>
                  <a:srgbClr val="000000"/>
                </a:solidFill>
                <a:latin typeface="Calibri"/>
              </a:rPr>
              <a:t>What is a frame of reference?</a:t>
            </a:r>
          </a:p>
          <a:p>
            <a:pPr>
              <a:lnSpc>
                <a:spcPct val="90000"/>
              </a:lnSpc>
              <a:buFont typeface="Arial"/>
              <a:buChar char="•"/>
            </a:pPr>
            <a:endParaRPr sz="1000" dirty="0"/>
          </a:p>
          <a:p>
            <a:pPr lvl="1">
              <a:lnSpc>
                <a:spcPct val="100000"/>
              </a:lnSpc>
              <a:buFont typeface="Arial"/>
              <a:buChar char="•"/>
            </a:pPr>
            <a:r>
              <a:rPr lang="en-US" sz="2800" strike="noStrike" dirty="0">
                <a:solidFill>
                  <a:srgbClr val="000000"/>
                </a:solidFill>
                <a:latin typeface="Calibri"/>
              </a:rPr>
              <a:t>It is the framework that we use to measure position and speed.</a:t>
            </a:r>
            <a:endParaRPr sz="2800" dirty="0"/>
          </a:p>
          <a:p>
            <a:pPr lvl="1">
              <a:lnSpc>
                <a:spcPct val="100000"/>
              </a:lnSpc>
              <a:buFont typeface="Arial"/>
              <a:buChar char="•"/>
            </a:pPr>
            <a:r>
              <a:rPr lang="en-US" sz="2800" strike="noStrike" dirty="0">
                <a:solidFill>
                  <a:srgbClr val="000000"/>
                </a:solidFill>
                <a:latin typeface="Calibri"/>
              </a:rPr>
              <a:t>Generally, our frame of reference is the rotating earth, which itself is rotating!  So our frame of reference is accelerating!</a:t>
            </a:r>
            <a:endParaRPr sz="2800" dirty="0"/>
          </a:p>
        </p:txBody>
      </p:sp>
      <p:pic>
        <p:nvPicPr>
          <p:cNvPr id="3" name="Picture 2">
            <a:extLst>
              <a:ext uri="{FF2B5EF4-FFF2-40B4-BE49-F238E27FC236}">
                <a16:creationId xmlns:a16="http://schemas.microsoft.com/office/drawing/2014/main" id="{61FAF549-7B27-574A-94B3-1D2C8E830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24" y="4278729"/>
            <a:ext cx="2550887" cy="2084261"/>
          </a:xfrm>
          <a:prstGeom prst="rect">
            <a:avLst/>
          </a:prstGeom>
        </p:spPr>
      </p:pic>
      <p:pic>
        <p:nvPicPr>
          <p:cNvPr id="5" name="Picture 4">
            <a:extLst>
              <a:ext uri="{FF2B5EF4-FFF2-40B4-BE49-F238E27FC236}">
                <a16:creationId xmlns:a16="http://schemas.microsoft.com/office/drawing/2014/main" id="{F42F6D93-EE49-0941-A496-4AC844CE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857" y="4134805"/>
            <a:ext cx="2281955" cy="25427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es the centrifugal force created by the rotation of the earth pull  objects on the earth's surface in exactly the opposite direction as the  gravitational pull? - Quora">
            <a:extLst>
              <a:ext uri="{FF2B5EF4-FFF2-40B4-BE49-F238E27FC236}">
                <a16:creationId xmlns:a16="http://schemas.microsoft.com/office/drawing/2014/main" id="{CC156631-9B7C-63FE-F96D-4F70F000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85" y="1186996"/>
            <a:ext cx="5826935" cy="448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silhouette of a person&#10;&#10;Description automatically generated">
            <a:extLst>
              <a:ext uri="{FF2B5EF4-FFF2-40B4-BE49-F238E27FC236}">
                <a16:creationId xmlns:a16="http://schemas.microsoft.com/office/drawing/2014/main" id="{B34783F3-8183-1FBC-244D-B0DB3C858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86" y="1738858"/>
            <a:ext cx="539622" cy="1117470"/>
          </a:xfrm>
          <a:prstGeom prst="rect">
            <a:avLst/>
          </a:prstGeom>
        </p:spPr>
      </p:pic>
    </p:spTree>
    <p:extLst>
      <p:ext uri="{BB962C8B-B14F-4D97-AF65-F5344CB8AC3E}">
        <p14:creationId xmlns:p14="http://schemas.microsoft.com/office/powerpoint/2010/main" val="28887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9A45-EFA8-294F-87E7-0A2600E1E35A}"/>
              </a:ext>
            </a:extLst>
          </p:cNvPr>
          <p:cNvSpPr>
            <a:spLocks noGrp="1"/>
          </p:cNvSpPr>
          <p:nvPr>
            <p:ph type="title"/>
          </p:nvPr>
        </p:nvSpPr>
        <p:spPr/>
        <p:txBody>
          <a:bodyPr/>
          <a:lstStyle/>
          <a:p>
            <a:r>
              <a:rPr lang="en-US" b="1" dirty="0">
                <a:solidFill>
                  <a:schemeClr val="tx2"/>
                </a:solidFill>
              </a:rPr>
              <a:t>A Problem with Newton’s Second Law</a:t>
            </a:r>
          </a:p>
        </p:txBody>
      </p:sp>
      <p:sp>
        <p:nvSpPr>
          <p:cNvPr id="3" name="Content Placeholder 2">
            <a:extLst>
              <a:ext uri="{FF2B5EF4-FFF2-40B4-BE49-F238E27FC236}">
                <a16:creationId xmlns:a16="http://schemas.microsoft.com/office/drawing/2014/main" id="{2D241EDC-E473-3D4A-B7D6-4F2EC675704C}"/>
              </a:ext>
            </a:extLst>
          </p:cNvPr>
          <p:cNvSpPr>
            <a:spLocks noGrp="1"/>
          </p:cNvSpPr>
          <p:nvPr>
            <p:ph idx="1"/>
          </p:nvPr>
        </p:nvSpPr>
        <p:spPr>
          <a:xfrm>
            <a:off x="375250" y="1328290"/>
            <a:ext cx="10972800" cy="4525963"/>
          </a:xfrm>
        </p:spPr>
        <p:txBody>
          <a:bodyPr/>
          <a:lstStyle/>
          <a:p>
            <a:pPr lvl="1">
              <a:buFont typeface="Arial"/>
              <a:buChar char="•"/>
            </a:pPr>
            <a:r>
              <a:rPr lang="en-US" sz="3600" b="1" dirty="0">
                <a:solidFill>
                  <a:srgbClr val="000000"/>
                </a:solidFill>
              </a:rPr>
              <a:t>Thus, Newton’s second law in the form shown above (F = ma) is not valid on the surface of a rotating/accelerating planet.</a:t>
            </a:r>
            <a:endParaRPr lang="en-US" sz="3600" b="1" dirty="0"/>
          </a:p>
          <a:p>
            <a:pPr lvl="1">
              <a:buFont typeface="Arial"/>
              <a:buChar char="•"/>
            </a:pPr>
            <a:r>
              <a:rPr lang="en-US" sz="3600" b="1" dirty="0">
                <a:solidFill>
                  <a:srgbClr val="000000"/>
                </a:solidFill>
              </a:rPr>
              <a:t>To fix this problem, we add “</a:t>
            </a:r>
            <a:r>
              <a:rPr lang="en-US" sz="3600" b="1" dirty="0">
                <a:solidFill>
                  <a:srgbClr val="4472C4"/>
                </a:solidFill>
              </a:rPr>
              <a:t>apparent forces</a:t>
            </a:r>
            <a:r>
              <a:rPr lang="en-US" sz="3600" b="1" dirty="0">
                <a:solidFill>
                  <a:srgbClr val="000000"/>
                </a:solidFill>
              </a:rPr>
              <a:t>”…. like the Coriolis and centrifugal forces.</a:t>
            </a:r>
          </a:p>
          <a:p>
            <a:pPr lvl="1">
              <a:buFont typeface="Arial"/>
              <a:buChar char="•"/>
            </a:pPr>
            <a:r>
              <a:rPr lang="en-US" sz="3600" b="1" dirty="0">
                <a:solidFill>
                  <a:srgbClr val="000000"/>
                </a:solidFill>
              </a:rPr>
              <a:t>More later!</a:t>
            </a:r>
          </a:p>
          <a:p>
            <a:pPr lvl="1">
              <a:buFont typeface="Arial"/>
              <a:buChar char="•"/>
            </a:pPr>
            <a:endParaRPr lang="en-US" dirty="0"/>
          </a:p>
          <a:p>
            <a:endParaRPr lang="en-US" dirty="0"/>
          </a:p>
        </p:txBody>
      </p:sp>
      <p:pic>
        <p:nvPicPr>
          <p:cNvPr id="5" name="Picture 4">
            <a:extLst>
              <a:ext uri="{FF2B5EF4-FFF2-40B4-BE49-F238E27FC236}">
                <a16:creationId xmlns:a16="http://schemas.microsoft.com/office/drawing/2014/main" id="{14B61E87-E2C9-7345-967E-2078E6725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442" y="3965620"/>
            <a:ext cx="3368418" cy="2617742"/>
          </a:xfrm>
          <a:prstGeom prst="rect">
            <a:avLst/>
          </a:prstGeom>
        </p:spPr>
      </p:pic>
      <p:sp>
        <p:nvSpPr>
          <p:cNvPr id="6" name="TextBox 5">
            <a:extLst>
              <a:ext uri="{FF2B5EF4-FFF2-40B4-BE49-F238E27FC236}">
                <a16:creationId xmlns:a16="http://schemas.microsoft.com/office/drawing/2014/main" id="{6FC1E014-EB1D-A84E-9D6F-68A2E835A3B1}"/>
              </a:ext>
            </a:extLst>
          </p:cNvPr>
          <p:cNvSpPr txBox="1"/>
          <p:nvPr/>
        </p:nvSpPr>
        <p:spPr>
          <a:xfrm>
            <a:off x="7677811" y="4397110"/>
            <a:ext cx="806631" cy="369332"/>
          </a:xfrm>
          <a:prstGeom prst="rect">
            <a:avLst/>
          </a:prstGeom>
          <a:noFill/>
        </p:spPr>
        <p:txBody>
          <a:bodyPr wrap="none" rtlCol="0">
            <a:spAutoFit/>
          </a:bodyPr>
          <a:lstStyle/>
          <a:p>
            <a:r>
              <a:rPr lang="en-US" dirty="0"/>
              <a:t>F = ma</a:t>
            </a:r>
          </a:p>
        </p:txBody>
      </p:sp>
    </p:spTree>
    <p:extLst>
      <p:ext uri="{BB962C8B-B14F-4D97-AF65-F5344CB8AC3E}">
        <p14:creationId xmlns:p14="http://schemas.microsoft.com/office/powerpoint/2010/main" val="52009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F239-B377-B34A-8888-1BA17EC408C0}"/>
              </a:ext>
            </a:extLst>
          </p:cNvPr>
          <p:cNvSpPr>
            <a:spLocks noGrp="1"/>
          </p:cNvSpPr>
          <p:nvPr>
            <p:ph type="title"/>
          </p:nvPr>
        </p:nvSpPr>
        <p:spPr>
          <a:xfrm>
            <a:off x="838080" y="365040"/>
            <a:ext cx="10676886" cy="970146"/>
          </a:xfrm>
        </p:spPr>
        <p:txBody>
          <a:bodyPr/>
          <a:lstStyle/>
          <a:p>
            <a:r>
              <a:rPr lang="en-US" sz="5400" dirty="0"/>
              <a:t>Origin of winds</a:t>
            </a:r>
          </a:p>
        </p:txBody>
      </p:sp>
      <p:sp>
        <p:nvSpPr>
          <p:cNvPr id="3" name="Subtitle 2">
            <a:extLst>
              <a:ext uri="{FF2B5EF4-FFF2-40B4-BE49-F238E27FC236}">
                <a16:creationId xmlns:a16="http://schemas.microsoft.com/office/drawing/2014/main" id="{551A179B-4483-7E4A-8D5B-FD4420597465}"/>
              </a:ext>
            </a:extLst>
          </p:cNvPr>
          <p:cNvSpPr>
            <a:spLocks noGrp="1"/>
          </p:cNvSpPr>
          <p:nvPr>
            <p:ph type="subTitle"/>
          </p:nvPr>
        </p:nvSpPr>
        <p:spPr/>
        <p:txBody>
          <a:bodyPr/>
          <a:lstStyle/>
          <a:p>
            <a:endParaRPr lang="en-US" dirty="0"/>
          </a:p>
        </p:txBody>
      </p:sp>
      <p:pic>
        <p:nvPicPr>
          <p:cNvPr id="5" name="Picture 4">
            <a:extLst>
              <a:ext uri="{FF2B5EF4-FFF2-40B4-BE49-F238E27FC236}">
                <a16:creationId xmlns:a16="http://schemas.microsoft.com/office/drawing/2014/main" id="{07596E7A-5700-4A4E-91A3-CFBB76F0A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10" y="1335186"/>
            <a:ext cx="9080500" cy="5092700"/>
          </a:xfrm>
          <a:prstGeom prst="rect">
            <a:avLst/>
          </a:prstGeom>
        </p:spPr>
      </p:pic>
    </p:spTree>
    <p:extLst>
      <p:ext uri="{BB962C8B-B14F-4D97-AF65-F5344CB8AC3E}">
        <p14:creationId xmlns:p14="http://schemas.microsoft.com/office/powerpoint/2010/main" val="380627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97258" y="1496880"/>
            <a:ext cx="7717352" cy="4350960"/>
          </a:xfrm>
          <a:prstGeom prst="rect">
            <a:avLst/>
          </a:prstGeom>
          <a:noFill/>
          <a:ln>
            <a:noFill/>
          </a:ln>
        </p:spPr>
        <p:txBody>
          <a:bodyPr/>
          <a:lstStyle/>
          <a:p>
            <a:pPr>
              <a:lnSpc>
                <a:spcPct val="90000"/>
              </a:lnSpc>
            </a:pPr>
            <a:r>
              <a:rPr lang="en-US" sz="3600" b="1" strike="noStrike" dirty="0">
                <a:latin typeface="Calibri"/>
              </a:rPr>
              <a:t>Gravitational force</a:t>
            </a:r>
            <a:endParaRPr sz="3600" dirty="0"/>
          </a:p>
          <a:p>
            <a:pPr lvl="1">
              <a:lnSpc>
                <a:spcPct val="100000"/>
              </a:lnSpc>
              <a:buFont typeface="Arial"/>
              <a:buChar char="•"/>
            </a:pPr>
            <a:r>
              <a:rPr lang="en-US" sz="3600" strike="noStrike" dirty="0">
                <a:solidFill>
                  <a:srgbClr val="000000"/>
                </a:solidFill>
                <a:latin typeface="Calibri"/>
              </a:rPr>
              <a:t>Produces a constant acceleration near the surface of 9.8 ms</a:t>
            </a:r>
            <a:r>
              <a:rPr lang="en-US" sz="3600" strike="noStrike" baseline="30000" dirty="0">
                <a:solidFill>
                  <a:srgbClr val="000000"/>
                </a:solidFill>
                <a:latin typeface="Calibri"/>
              </a:rPr>
              <a:t>-2</a:t>
            </a:r>
            <a:endParaRPr sz="3600" dirty="0"/>
          </a:p>
          <a:p>
            <a:pPr lvl="1">
              <a:lnSpc>
                <a:spcPct val="100000"/>
              </a:lnSpc>
              <a:buFont typeface="Arial"/>
              <a:buChar char="•"/>
            </a:pPr>
            <a:r>
              <a:rPr lang="en-US" sz="3600" strike="noStrike" dirty="0">
                <a:solidFill>
                  <a:srgbClr val="000000"/>
                </a:solidFill>
                <a:latin typeface="Calibri"/>
              </a:rPr>
              <a:t>F</a:t>
            </a:r>
            <a:r>
              <a:rPr lang="en-US" sz="3600" strike="noStrike" baseline="-25000" dirty="0">
                <a:solidFill>
                  <a:srgbClr val="000000"/>
                </a:solidFill>
                <a:latin typeface="Calibri"/>
              </a:rPr>
              <a:t>g</a:t>
            </a:r>
            <a:r>
              <a:rPr lang="en-US" sz="3600" strike="noStrike" dirty="0">
                <a:solidFill>
                  <a:srgbClr val="000000"/>
                </a:solidFill>
                <a:latin typeface="Calibri"/>
              </a:rPr>
              <a:t> (or weight) = mass * acceleration</a:t>
            </a:r>
          </a:p>
          <a:p>
            <a:pPr lvl="1">
              <a:lnSpc>
                <a:spcPct val="100000"/>
              </a:lnSpc>
              <a:buFont typeface="Arial"/>
              <a:buChar char="•"/>
            </a:pPr>
            <a:endParaRPr lang="en-US" sz="3600" strike="noStrike" dirty="0">
              <a:solidFill>
                <a:srgbClr val="000000"/>
              </a:solidFill>
              <a:latin typeface="Calibri"/>
            </a:endParaRPr>
          </a:p>
          <a:p>
            <a:pPr lvl="1">
              <a:lnSpc>
                <a:spcPct val="100000"/>
              </a:lnSpc>
            </a:pPr>
            <a:r>
              <a:rPr lang="en-US" sz="3600" strike="noStrike" dirty="0">
                <a:solidFill>
                  <a:srgbClr val="000000"/>
                </a:solidFill>
                <a:latin typeface="Calibri"/>
              </a:rPr>
              <a:t>= mass* 9.8 ms</a:t>
            </a:r>
            <a:r>
              <a:rPr lang="en-US" sz="3600" strike="noStrike" baseline="30000" dirty="0">
                <a:solidFill>
                  <a:srgbClr val="000000"/>
                </a:solidFill>
                <a:latin typeface="Calibri"/>
              </a:rPr>
              <a:t>-2</a:t>
            </a:r>
            <a:r>
              <a:rPr lang="en-US" sz="3600" strike="noStrike" dirty="0">
                <a:solidFill>
                  <a:srgbClr val="000000"/>
                </a:solidFill>
                <a:latin typeface="Calibri"/>
              </a:rPr>
              <a:t>  near sea level</a:t>
            </a:r>
          </a:p>
          <a:p>
            <a:pPr lvl="1">
              <a:lnSpc>
                <a:spcPct val="100000"/>
              </a:lnSpc>
              <a:buFont typeface="Arial"/>
              <a:buChar char="•"/>
            </a:pPr>
            <a:endParaRPr dirty="0"/>
          </a:p>
        </p:txBody>
      </p:sp>
      <p:pic>
        <p:nvPicPr>
          <p:cNvPr id="3" name="Picture 2" descr="Icon&#10;&#10;Description automatically generated">
            <a:extLst>
              <a:ext uri="{FF2B5EF4-FFF2-40B4-BE49-F238E27FC236}">
                <a16:creationId xmlns:a16="http://schemas.microsoft.com/office/drawing/2014/main" id="{EF5CA05D-E352-F645-888B-7542144E4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512" y="1027620"/>
            <a:ext cx="4211764" cy="421176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776476" y="969211"/>
            <a:ext cx="1026945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p>
          <a:p>
            <a:pPr>
              <a:lnSpc>
                <a:spcPct val="90000"/>
              </a:lnSpc>
            </a:pPr>
            <a:endParaRPr sz="3600" dirty="0"/>
          </a:p>
          <a:p>
            <a:pPr lvl="1">
              <a:lnSpc>
                <a:spcPct val="100000"/>
              </a:lnSpc>
            </a:pPr>
            <a:r>
              <a:rPr lang="en-US" sz="3600" b="1" strike="noStrike" dirty="0">
                <a:solidFill>
                  <a:srgbClr val="000000"/>
                </a:solidFill>
                <a:latin typeface="Calibri"/>
              </a:rPr>
              <a:t>Definition:  Horizontal Pressure Gradient  </a:t>
            </a:r>
            <a:r>
              <a:rPr lang="en-US" sz="3600" strike="noStrike" dirty="0">
                <a:solidFill>
                  <a:srgbClr val="000000"/>
                </a:solidFill>
                <a:latin typeface="Calibri"/>
              </a:rPr>
              <a:t>=  </a:t>
            </a:r>
          </a:p>
          <a:p>
            <a:pPr lvl="1">
              <a:lnSpc>
                <a:spcPct val="100000"/>
              </a:lnSpc>
            </a:pPr>
            <a:r>
              <a:rPr lang="en-US" sz="3600" u="sng" strike="noStrike" dirty="0">
                <a:solidFill>
                  <a:srgbClr val="FF0000"/>
                </a:solidFill>
                <a:latin typeface="Calibri"/>
              </a:rPr>
              <a:t>difference in pressure between two points</a:t>
            </a:r>
            <a:endParaRPr sz="3600" dirty="0">
              <a:solidFill>
                <a:srgbClr val="FF0000"/>
              </a:solidFill>
            </a:endParaRPr>
          </a:p>
          <a:p>
            <a:r>
              <a:rPr lang="en-US" sz="3600" strike="noStrike" dirty="0">
                <a:solidFill>
                  <a:srgbClr val="FF0000"/>
                </a:solidFill>
                <a:latin typeface="Calibri"/>
              </a:rPr>
              <a:t>					Distance between them</a:t>
            </a:r>
            <a:endParaRPr sz="3600" dirty="0">
              <a:solidFill>
                <a:srgbClr val="FF0000"/>
              </a:solidFill>
            </a:endParaRPr>
          </a:p>
        </p:txBody>
      </p:sp>
      <p:pic>
        <p:nvPicPr>
          <p:cNvPr id="116" name="Picture 3"/>
          <p:cNvPicPr/>
          <p:nvPr/>
        </p:nvPicPr>
        <p:blipFill>
          <a:blip r:embed="rId2"/>
          <a:stretch/>
        </p:blipFill>
        <p:spPr>
          <a:xfrm>
            <a:off x="3438975" y="3953520"/>
            <a:ext cx="3733560" cy="2463480"/>
          </a:xfrm>
          <a:prstGeom prst="rect">
            <a:avLst/>
          </a:prstGeom>
          <a:ln>
            <a:noFill/>
          </a:ln>
        </p:spPr>
      </p:pic>
    </p:spTree>
    <p:extLst>
      <p:ext uri="{BB962C8B-B14F-4D97-AF65-F5344CB8AC3E}">
        <p14:creationId xmlns:p14="http://schemas.microsoft.com/office/powerpoint/2010/main" val="6208328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1142880" y="365040"/>
            <a:ext cx="11049120" cy="948960"/>
          </a:xfrm>
          <a:prstGeom prst="rect">
            <a:avLst/>
          </a:prstGeom>
          <a:noFill/>
          <a:ln>
            <a:noFill/>
          </a:ln>
        </p:spPr>
        <p:txBody>
          <a:bodyPr anchor="ctr"/>
          <a:lstStyle/>
          <a:p>
            <a:pPr>
              <a:lnSpc>
                <a:spcPct val="90000"/>
              </a:lnSpc>
            </a:pPr>
            <a:r>
              <a:rPr lang="en-US" sz="4400" b="1" strike="noStrike" dirty="0">
                <a:solidFill>
                  <a:srgbClr val="000000"/>
                </a:solidFill>
              </a:rPr>
              <a:t>Strong Pressure 
Gradient</a:t>
            </a:r>
            <a:endParaRPr b="1" dirty="0"/>
          </a:p>
        </p:txBody>
      </p:sp>
      <p:pic>
        <p:nvPicPr>
          <p:cNvPr id="120" name="Content Placeholder 3"/>
          <p:cNvPicPr/>
          <p:nvPr/>
        </p:nvPicPr>
        <p:blipFill>
          <a:blip r:embed="rId2"/>
          <a:srcRect t="361888" b="340666"/>
          <a:stretch/>
        </p:blipFill>
        <p:spPr>
          <a:xfrm>
            <a:off x="3339000" y="699120"/>
            <a:ext cx="7633440" cy="5606280"/>
          </a:xfrm>
          <a:prstGeom prst="rect">
            <a:avLst/>
          </a:prstGeom>
          <a:ln>
            <a:noFill/>
          </a:ln>
        </p:spPr>
      </p:pic>
      <p:pic>
        <p:nvPicPr>
          <p:cNvPr id="7" name="Content Placeholder 3">
            <a:extLst>
              <a:ext uri="{FF2B5EF4-FFF2-40B4-BE49-F238E27FC236}">
                <a16:creationId xmlns:a16="http://schemas.microsoft.com/office/drawing/2014/main" id="{9D403E69-96C3-764F-A8DF-69777F866E28}"/>
              </a:ext>
            </a:extLst>
          </p:cNvPr>
          <p:cNvPicPr/>
          <p:nvPr/>
        </p:nvPicPr>
        <p:blipFill>
          <a:blip r:embed="rId3"/>
          <a:stretch/>
        </p:blipFill>
        <p:spPr>
          <a:xfrm>
            <a:off x="3940666" y="1314000"/>
            <a:ext cx="6089400" cy="4816800"/>
          </a:xfrm>
          <a:prstGeom prst="rect">
            <a:avLst/>
          </a:prstGeom>
          <a:ln>
            <a:noFill/>
          </a:ln>
        </p:spPr>
      </p:pic>
      <p:sp>
        <p:nvSpPr>
          <p:cNvPr id="122" name="CustomShape 3"/>
          <p:cNvSpPr/>
          <p:nvPr/>
        </p:nvSpPr>
        <p:spPr>
          <a:xfrm rot="6673200">
            <a:off x="3725640" y="1667160"/>
            <a:ext cx="328680" cy="411048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1" name="CustomShape 2"/>
          <p:cNvSpPr/>
          <p:nvPr/>
        </p:nvSpPr>
        <p:spPr>
          <a:xfrm rot="7422647">
            <a:off x="6773865" y="-210239"/>
            <a:ext cx="423000" cy="474120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3" name="CustomShape 4"/>
          <p:cNvSpPr/>
          <p:nvPr/>
        </p:nvSpPr>
        <p:spPr>
          <a:xfrm>
            <a:off x="717840" y="2630520"/>
            <a:ext cx="210960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Weak Pressure Gradient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48515" y="834300"/>
            <a:ext cx="1119884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endParaRPr sz="3600" dirty="0"/>
          </a:p>
          <a:p>
            <a:pPr lvl="1">
              <a:lnSpc>
                <a:spcPct val="100000"/>
              </a:lnSpc>
              <a:buFont typeface="Arial"/>
              <a:buChar char="•"/>
            </a:pPr>
            <a:r>
              <a:rPr lang="en-US" sz="3600" strike="noStrike" dirty="0">
                <a:solidFill>
                  <a:srgbClr val="000000"/>
                </a:solidFill>
                <a:latin typeface="Calibri"/>
              </a:rPr>
              <a:t>The pressure gradient force is proportional to the horizontal pressure gradient</a:t>
            </a:r>
            <a:endParaRPr sz="3600" dirty="0"/>
          </a:p>
          <a:p>
            <a:pPr lvl="1">
              <a:lnSpc>
                <a:spcPct val="100000"/>
              </a:lnSpc>
              <a:buFont typeface="Arial"/>
              <a:buChar char="•"/>
            </a:pPr>
            <a:r>
              <a:rPr lang="en-US" sz="3600" strike="noStrike" dirty="0">
                <a:solidFill>
                  <a:srgbClr val="000000"/>
                </a:solidFill>
                <a:latin typeface="Calibri"/>
              </a:rPr>
              <a:t>Strong pressure gradients produce stronger forces</a:t>
            </a:r>
            <a:endParaRPr sz="3600" dirty="0"/>
          </a:p>
          <a:p>
            <a:pPr lvl="1">
              <a:lnSpc>
                <a:spcPct val="100000"/>
              </a:lnSpc>
              <a:buFont typeface="Arial"/>
              <a:buChar char="•"/>
            </a:pPr>
            <a:r>
              <a:rPr lang="en-US" sz="3600" strike="noStrike" dirty="0">
                <a:solidFill>
                  <a:srgbClr val="000000"/>
                </a:solidFill>
                <a:latin typeface="Calibri"/>
              </a:rPr>
              <a:t>Directed from high to low pressure.</a:t>
            </a:r>
            <a:endParaRPr sz="3600" dirty="0"/>
          </a:p>
        </p:txBody>
      </p:sp>
      <p:pic>
        <p:nvPicPr>
          <p:cNvPr id="116" name="Picture 3"/>
          <p:cNvPicPr/>
          <p:nvPr/>
        </p:nvPicPr>
        <p:blipFill>
          <a:blip r:embed="rId2"/>
          <a:stretch/>
        </p:blipFill>
        <p:spPr>
          <a:xfrm>
            <a:off x="3978621" y="3953520"/>
            <a:ext cx="3733560" cy="2463480"/>
          </a:xfrm>
          <a:prstGeom prst="rect">
            <a:avLst/>
          </a:prstGeom>
          <a:ln>
            <a:noFill/>
          </a:ln>
        </p:spPr>
      </p:pic>
    </p:spTree>
    <p:extLst>
      <p:ext uri="{BB962C8B-B14F-4D97-AF65-F5344CB8AC3E}">
        <p14:creationId xmlns:p14="http://schemas.microsoft.com/office/powerpoint/2010/main" val="108664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94241" y="503308"/>
            <a:ext cx="5747655" cy="1181654"/>
          </a:xfrm>
          <a:prstGeom prst="rect">
            <a:avLst/>
          </a:prstGeom>
          <a:noFill/>
          <a:ln>
            <a:noFill/>
          </a:ln>
        </p:spPr>
        <p:txBody>
          <a:bodyPr anchor="ctr"/>
          <a:lstStyle/>
          <a:p>
            <a:pPr>
              <a:lnSpc>
                <a:spcPct val="90000"/>
              </a:lnSpc>
            </a:pPr>
            <a:r>
              <a:rPr lang="en-US" sz="4400" b="1" strike="noStrike" dirty="0">
                <a:solidFill>
                  <a:srgbClr val="4472C4"/>
                </a:solidFill>
              </a:rPr>
              <a:t>Pressure Gradient Force</a:t>
            </a:r>
            <a:endParaRPr b="1" dirty="0"/>
          </a:p>
        </p:txBody>
      </p:sp>
      <p:sp>
        <p:nvSpPr>
          <p:cNvPr id="125" name="TextShape 2"/>
          <p:cNvSpPr txBox="1"/>
          <p:nvPr/>
        </p:nvSpPr>
        <p:spPr>
          <a:xfrm>
            <a:off x="838080" y="1825560"/>
            <a:ext cx="4915448" cy="3999600"/>
          </a:xfrm>
          <a:prstGeom prst="rect">
            <a:avLst/>
          </a:prstGeom>
          <a:noFill/>
          <a:ln>
            <a:noFill/>
          </a:ln>
        </p:spPr>
        <p:txBody>
          <a:bodyPr/>
          <a:lstStyle/>
          <a:p>
            <a:pPr>
              <a:lnSpc>
                <a:spcPct val="90000"/>
              </a:lnSpc>
            </a:pPr>
            <a:r>
              <a:rPr lang="en-US" sz="3600" strike="noStrike" dirty="0">
                <a:solidFill>
                  <a:srgbClr val="000000"/>
                </a:solidFill>
                <a:latin typeface="Calibri"/>
              </a:rPr>
              <a:t>Large pressure gradients result in strong pressure gradient forces which result in strong winds.</a:t>
            </a:r>
            <a:endParaRPr sz="3600" dirty="0"/>
          </a:p>
        </p:txBody>
      </p:sp>
      <p:pic>
        <p:nvPicPr>
          <p:cNvPr id="126" name="Picture 3"/>
          <p:cNvPicPr/>
          <p:nvPr/>
        </p:nvPicPr>
        <p:blipFill>
          <a:blip r:embed="rId2"/>
          <a:stretch/>
        </p:blipFill>
        <p:spPr>
          <a:xfrm>
            <a:off x="6676802" y="503308"/>
            <a:ext cx="3277800" cy="5594040"/>
          </a:xfrm>
          <a:prstGeom prst="rect">
            <a:avLst/>
          </a:prstGeom>
          <a:ln>
            <a:noFill/>
          </a:ln>
        </p:spPr>
      </p:pic>
      <p:pic>
        <p:nvPicPr>
          <p:cNvPr id="127" name="Picture 4"/>
          <p:cNvPicPr/>
          <p:nvPr/>
        </p:nvPicPr>
        <p:blipFill>
          <a:blip r:embed="rId3"/>
          <a:stretch/>
        </p:blipFill>
        <p:spPr>
          <a:xfrm>
            <a:off x="6575400" y="6174360"/>
            <a:ext cx="4290840" cy="29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3"/>
          <p:cNvPicPr/>
          <p:nvPr/>
        </p:nvPicPr>
        <p:blipFill rotWithShape="1">
          <a:blip r:embed="rId2"/>
          <a:srcRect b="54955"/>
          <a:stretch/>
        </p:blipFill>
        <p:spPr>
          <a:xfrm>
            <a:off x="395804" y="298579"/>
            <a:ext cx="8934807" cy="5739612"/>
          </a:xfrm>
          <a:prstGeom prst="rect">
            <a:avLst/>
          </a:prstGeom>
          <a:ln>
            <a:noFill/>
          </a:ln>
        </p:spPr>
      </p:pic>
      <p:pic>
        <p:nvPicPr>
          <p:cNvPr id="127" name="Picture 4"/>
          <p:cNvPicPr/>
          <p:nvPr/>
        </p:nvPicPr>
        <p:blipFill>
          <a:blip r:embed="rId3"/>
          <a:stretch/>
        </p:blipFill>
        <p:spPr>
          <a:xfrm>
            <a:off x="748309" y="6038191"/>
            <a:ext cx="8582302" cy="722249"/>
          </a:xfrm>
          <a:prstGeom prst="rect">
            <a:avLst/>
          </a:prstGeom>
          <a:ln>
            <a:noFill/>
          </a:ln>
        </p:spPr>
      </p:pic>
    </p:spTree>
    <p:extLst>
      <p:ext uri="{BB962C8B-B14F-4D97-AF65-F5344CB8AC3E}">
        <p14:creationId xmlns:p14="http://schemas.microsoft.com/office/powerpoint/2010/main" val="23176255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017F0-14B9-1C44-9B2C-FA2D4DE01017}"/>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l="51596" b="42466"/>
          <a:stretch/>
        </p:blipFill>
        <p:spPr>
          <a:xfrm>
            <a:off x="1810138" y="418132"/>
            <a:ext cx="8064303" cy="6021736"/>
          </a:xfrm>
          <a:prstGeom prst="rect">
            <a:avLst/>
          </a:prstGeom>
        </p:spPr>
      </p:pic>
    </p:spTree>
    <p:extLst>
      <p:ext uri="{BB962C8B-B14F-4D97-AF65-F5344CB8AC3E}">
        <p14:creationId xmlns:p14="http://schemas.microsoft.com/office/powerpoint/2010/main" val="182788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81225" y="215138"/>
            <a:ext cx="10515240" cy="1325160"/>
          </a:xfrm>
          <a:prstGeom prst="rect">
            <a:avLst/>
          </a:prstGeom>
          <a:noFill/>
          <a:ln>
            <a:noFill/>
          </a:ln>
        </p:spPr>
        <p:txBody>
          <a:bodyPr anchor="ctr"/>
          <a:lstStyle/>
          <a:p>
            <a:pPr>
              <a:lnSpc>
                <a:spcPct val="90000"/>
              </a:lnSpc>
            </a:pPr>
            <a:r>
              <a:rPr lang="en-US" sz="4400" b="1" strike="noStrike" dirty="0">
                <a:solidFill>
                  <a:srgbClr val="4472C4"/>
                </a:solidFill>
              </a:rPr>
              <a:t>Friction or Drag Force</a:t>
            </a:r>
            <a:endParaRPr dirty="0"/>
          </a:p>
        </p:txBody>
      </p:sp>
      <p:sp>
        <p:nvSpPr>
          <p:cNvPr id="129" name="TextShape 2"/>
          <p:cNvSpPr txBox="1"/>
          <p:nvPr/>
        </p:nvSpPr>
        <p:spPr>
          <a:xfrm>
            <a:off x="581225" y="1424868"/>
            <a:ext cx="6398073" cy="5068092"/>
          </a:xfrm>
          <a:prstGeom prst="rect">
            <a:avLst/>
          </a:prstGeom>
          <a:noFill/>
          <a:ln>
            <a:noFill/>
          </a:ln>
        </p:spPr>
        <p:txBody>
          <a:bodyPr/>
          <a:lstStyle/>
          <a:p>
            <a:pPr>
              <a:lnSpc>
                <a:spcPct val="90000"/>
              </a:lnSpc>
              <a:buFont typeface="Arial"/>
              <a:buChar char="•"/>
            </a:pPr>
            <a:r>
              <a:rPr lang="en-US" sz="3600" b="1" strike="noStrike" dirty="0">
                <a:solidFill>
                  <a:srgbClr val="000000"/>
                </a:solidFill>
              </a:rPr>
              <a:t>The rough surface produces a force that slows the air at low levels.</a:t>
            </a:r>
            <a:endParaRPr sz="3600" b="1" dirty="0"/>
          </a:p>
          <a:p>
            <a:pPr>
              <a:lnSpc>
                <a:spcPct val="90000"/>
              </a:lnSpc>
              <a:buFont typeface="Arial"/>
              <a:buChar char="•"/>
            </a:pPr>
            <a:r>
              <a:rPr lang="en-US" sz="3600" b="1" strike="noStrike" dirty="0">
                <a:solidFill>
                  <a:srgbClr val="000000"/>
                </a:solidFill>
              </a:rPr>
              <a:t>The land surface is rougher than water, since land has buildings, trees, hills, etc.</a:t>
            </a:r>
            <a:endParaRPr sz="3600" b="1" dirty="0"/>
          </a:p>
          <a:p>
            <a:pPr>
              <a:lnSpc>
                <a:spcPct val="90000"/>
              </a:lnSpc>
              <a:buFont typeface="Arial"/>
              <a:buChar char="•"/>
            </a:pPr>
            <a:r>
              <a:rPr lang="en-US" sz="3600" b="1" strike="noStrike" dirty="0">
                <a:solidFill>
                  <a:srgbClr val="000000"/>
                </a:solidFill>
              </a:rPr>
              <a:t>Water is aerodynamically smooth and thus produces less drag. Thus, winds are slower over land than water.</a:t>
            </a:r>
            <a:endParaRPr sz="3600" b="1" dirty="0"/>
          </a:p>
        </p:txBody>
      </p:sp>
      <p:pic>
        <p:nvPicPr>
          <p:cNvPr id="130" name="Picture 3"/>
          <p:cNvPicPr/>
          <p:nvPr/>
        </p:nvPicPr>
        <p:blipFill>
          <a:blip r:embed="rId2"/>
          <a:stretch/>
        </p:blipFill>
        <p:spPr>
          <a:xfrm>
            <a:off x="7401295" y="1848780"/>
            <a:ext cx="4209480" cy="316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ECB22-22FD-1F46-81FF-C8CF3836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123" y="348962"/>
            <a:ext cx="7620214" cy="6192155"/>
          </a:xfrm>
          <a:prstGeom prst="rect">
            <a:avLst/>
          </a:prstGeom>
        </p:spPr>
      </p:pic>
      <p:sp>
        <p:nvSpPr>
          <p:cNvPr id="2" name="TextBox 1">
            <a:extLst>
              <a:ext uri="{FF2B5EF4-FFF2-40B4-BE49-F238E27FC236}">
                <a16:creationId xmlns:a16="http://schemas.microsoft.com/office/drawing/2014/main" id="{83356545-72FA-D242-9B68-C2F66174A71A}"/>
              </a:ext>
            </a:extLst>
          </p:cNvPr>
          <p:cNvSpPr txBox="1"/>
          <p:nvPr/>
        </p:nvSpPr>
        <p:spPr>
          <a:xfrm>
            <a:off x="9917723" y="2974312"/>
            <a:ext cx="1929283" cy="2246769"/>
          </a:xfrm>
          <a:prstGeom prst="rect">
            <a:avLst/>
          </a:prstGeom>
          <a:noFill/>
        </p:spPr>
        <p:txBody>
          <a:bodyPr wrap="square" rtlCol="0">
            <a:spAutoFit/>
          </a:bodyPr>
          <a:lstStyle/>
          <a:p>
            <a:r>
              <a:rPr lang="en-US" sz="2800" dirty="0"/>
              <a:t>Winds are faster over</a:t>
            </a:r>
          </a:p>
          <a:p>
            <a:r>
              <a:rPr lang="en-US" sz="2800" dirty="0"/>
              <a:t>water where drag is less</a:t>
            </a:r>
          </a:p>
        </p:txBody>
      </p:sp>
    </p:spTree>
    <p:extLst>
      <p:ext uri="{BB962C8B-B14F-4D97-AF65-F5344CB8AC3E}">
        <p14:creationId xmlns:p14="http://schemas.microsoft.com/office/powerpoint/2010/main" val="79475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lstStyle/>
          <a:p>
            <a:endParaRPr dirty="0"/>
          </a:p>
        </p:txBody>
      </p:sp>
      <p:pic>
        <p:nvPicPr>
          <p:cNvPr id="132" name="Content Placeholder 5"/>
          <p:cNvPicPr/>
          <p:nvPr/>
        </p:nvPicPr>
        <p:blipFill>
          <a:blip r:embed="rId2"/>
          <a:stretch/>
        </p:blipFill>
        <p:spPr>
          <a:xfrm>
            <a:off x="838080" y="476640"/>
            <a:ext cx="7376760" cy="3378240"/>
          </a:xfrm>
          <a:prstGeom prst="rect">
            <a:avLst/>
          </a:prstGeom>
          <a:ln>
            <a:noFill/>
          </a:ln>
        </p:spPr>
      </p:pic>
      <p:pic>
        <p:nvPicPr>
          <p:cNvPr id="133" name="Picture 6"/>
          <p:cNvPicPr/>
          <p:nvPr/>
        </p:nvPicPr>
        <p:blipFill>
          <a:blip r:embed="rId3"/>
          <a:stretch/>
        </p:blipFill>
        <p:spPr>
          <a:xfrm>
            <a:off x="7187400" y="3411720"/>
            <a:ext cx="4636800" cy="3085920"/>
          </a:xfrm>
          <a:prstGeom prst="rect">
            <a:avLst/>
          </a:prstGeom>
          <a:ln>
            <a:noFill/>
          </a:ln>
        </p:spPr>
      </p:pic>
      <p:sp>
        <p:nvSpPr>
          <p:cNvPr id="2" name="TextBox 1">
            <a:extLst>
              <a:ext uri="{FF2B5EF4-FFF2-40B4-BE49-F238E27FC236}">
                <a16:creationId xmlns:a16="http://schemas.microsoft.com/office/drawing/2014/main" id="{767A14C8-66BF-2449-BFDA-1097D792A72A}"/>
              </a:ext>
            </a:extLst>
          </p:cNvPr>
          <p:cNvSpPr txBox="1"/>
          <p:nvPr/>
        </p:nvSpPr>
        <p:spPr>
          <a:xfrm>
            <a:off x="711957" y="4313399"/>
            <a:ext cx="5914412" cy="1569660"/>
          </a:xfrm>
          <a:prstGeom prst="rect">
            <a:avLst/>
          </a:prstGeom>
          <a:noFill/>
        </p:spPr>
        <p:txBody>
          <a:bodyPr wrap="square" rtlCol="0">
            <a:spAutoFit/>
          </a:bodyPr>
          <a:lstStyle/>
          <a:p>
            <a:r>
              <a:rPr lang="en-US" sz="3200" b="1" dirty="0"/>
              <a:t>Because of surface drag winds generally increase with height above the surface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t>Wind</a:t>
            </a:r>
            <a:r>
              <a:rPr lang="en-US" sz="4400" b="1" strike="noStrike" dirty="0">
                <a:solidFill>
                  <a:srgbClr val="4472C4"/>
                </a:solidFill>
              </a:rPr>
              <a:t>: the movement of air in the atmosphere</a:t>
            </a:r>
            <a:endParaRPr b="1" dirty="0"/>
          </a:p>
        </p:txBody>
      </p:sp>
      <p:sp>
        <p:nvSpPr>
          <p:cNvPr id="81"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Why are there winds</a:t>
            </a:r>
            <a:r>
              <a:rPr lang="en-US" sz="3600" strike="noStrike" dirty="0">
                <a:solidFill>
                  <a:srgbClr val="4472C4"/>
                </a:solidFill>
                <a:latin typeface="Calibri"/>
              </a:rPr>
              <a:t>?   </a:t>
            </a:r>
            <a:r>
              <a:rPr lang="en-US" sz="3600" strike="noStrike" dirty="0">
                <a:solidFill>
                  <a:srgbClr val="000000"/>
                </a:solidFill>
                <a:latin typeface="Calibri"/>
              </a:rPr>
              <a:t>Differences in pressure between locations</a:t>
            </a:r>
            <a:endParaRPr dirty="0"/>
          </a:p>
          <a:p>
            <a:pPr>
              <a:lnSpc>
                <a:spcPct val="90000"/>
              </a:lnSpc>
              <a:buFont typeface="Arial"/>
              <a:buChar char="•"/>
            </a:pPr>
            <a:r>
              <a:rPr lang="en-US" sz="3600" b="1" strike="noStrike" dirty="0">
                <a:solidFill>
                  <a:srgbClr val="4472C4"/>
                </a:solidFill>
                <a:latin typeface="Calibri"/>
              </a:rPr>
              <a:t>Why are there pressure differences?  </a:t>
            </a:r>
            <a:r>
              <a:rPr lang="en-US" sz="3600" strike="noStrike" dirty="0">
                <a:solidFill>
                  <a:srgbClr val="000000"/>
                </a:solidFill>
                <a:latin typeface="Calibri"/>
              </a:rPr>
              <a:t>Differences in temperature</a:t>
            </a:r>
            <a:endParaRPr dirty="0"/>
          </a:p>
          <a:p>
            <a:pPr>
              <a:lnSpc>
                <a:spcPct val="90000"/>
              </a:lnSpc>
              <a:buFont typeface="Arial"/>
              <a:buChar char="•"/>
            </a:pPr>
            <a:r>
              <a:rPr lang="en-US" sz="3600" b="1" strike="noStrike" dirty="0">
                <a:solidFill>
                  <a:srgbClr val="4472C4"/>
                </a:solidFill>
                <a:latin typeface="Calibri"/>
              </a:rPr>
              <a:t>Why are there temperature differences?   </a:t>
            </a:r>
            <a:r>
              <a:rPr lang="en-US" sz="3600" strike="noStrike" dirty="0">
                <a:solidFill>
                  <a:srgbClr val="000000"/>
                </a:solidFill>
                <a:latin typeface="Calibri"/>
              </a:rPr>
              <a:t>Fundamentally because of  differences in solar heating.</a:t>
            </a:r>
          </a:p>
          <a:p>
            <a:pPr>
              <a:lnSpc>
                <a:spcPct val="90000"/>
              </a:lnSpc>
              <a:buFont typeface="Arial"/>
              <a:buChar char="•"/>
            </a:pPr>
            <a:endParaRPr dirty="0"/>
          </a:p>
          <a:p>
            <a:pPr>
              <a:lnSpc>
                <a:spcPct val="90000"/>
              </a:lnSpc>
              <a:buFont typeface="Arial"/>
              <a:buChar char="•"/>
            </a:pPr>
            <a:r>
              <a:rPr lang="en-US" sz="3600" b="1" strike="noStrike" dirty="0">
                <a:solidFill>
                  <a:schemeClr val="tx2"/>
                </a:solidFill>
                <a:latin typeface="Calibri"/>
              </a:rPr>
              <a:t>The </a:t>
            </a:r>
            <a:r>
              <a:rPr lang="en-US" sz="3600" b="1" u="sng" strike="noStrike" dirty="0">
                <a:solidFill>
                  <a:schemeClr val="tx2"/>
                </a:solidFill>
                <a:latin typeface="Calibri"/>
              </a:rPr>
              <a:t>bottom</a:t>
            </a:r>
            <a:r>
              <a:rPr lang="en-US" sz="3600" b="1" strike="noStrike" dirty="0">
                <a:solidFill>
                  <a:schemeClr val="tx2"/>
                </a:solidFill>
                <a:latin typeface="Calibri"/>
              </a:rPr>
              <a:t> line is that differences in solar heating cause winds.  </a:t>
            </a:r>
            <a:r>
              <a:rPr lang="en-US" sz="3600" b="1" u="sng" strike="noStrike" dirty="0">
                <a:solidFill>
                  <a:schemeClr val="tx2"/>
                </a:solidFill>
                <a:latin typeface="Calibri"/>
              </a:rPr>
              <a:t>All the rest is detail.</a:t>
            </a:r>
            <a:endParaRPr b="1" u="sng" dirty="0">
              <a:solidFill>
                <a:schemeClr val="tx2"/>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988275"/>
            <a:ext cx="10644386" cy="1325160"/>
          </a:xfrm>
          <a:prstGeom prst="rect">
            <a:avLst/>
          </a:prstGeom>
          <a:noFill/>
          <a:ln>
            <a:noFill/>
          </a:ln>
        </p:spPr>
        <p:txBody>
          <a:bodyPr anchor="ctr"/>
          <a:lstStyle/>
          <a:p>
            <a:pPr>
              <a:lnSpc>
                <a:spcPct val="90000"/>
              </a:lnSpc>
            </a:pPr>
            <a:r>
              <a:rPr lang="en-US" sz="4400" b="1" strike="noStrike" dirty="0">
                <a:solidFill>
                  <a:srgbClr val="4472C4"/>
                </a:solidFill>
              </a:rPr>
              <a:t>But we can’t simply plug in the real forces into Newton’s second law, </a:t>
            </a:r>
            <a:r>
              <a:rPr lang="en-US" sz="4400" b="1" strike="noStrike" dirty="0"/>
              <a:t>because it is valid  only for a non-accelerating frame of reference</a:t>
            </a:r>
            <a:r>
              <a:rPr lang="en-US" sz="4400" b="1" strike="noStrike" dirty="0">
                <a:solidFill>
                  <a:srgbClr val="4472C4"/>
                </a:solidFill>
                <a:latin typeface="Calibri Light"/>
              </a:rPr>
              <a:t>.</a:t>
            </a:r>
            <a:endParaRPr dirty="0"/>
          </a:p>
        </p:txBody>
      </p:sp>
      <p:sp>
        <p:nvSpPr>
          <p:cNvPr id="135" name="TextShape 2"/>
          <p:cNvSpPr txBox="1"/>
          <p:nvPr/>
        </p:nvSpPr>
        <p:spPr>
          <a:xfrm>
            <a:off x="709534" y="3580984"/>
            <a:ext cx="6598585" cy="1325160"/>
          </a:xfrm>
          <a:prstGeom prst="rect">
            <a:avLst/>
          </a:prstGeom>
          <a:noFill/>
          <a:ln>
            <a:noFill/>
          </a:ln>
        </p:spPr>
        <p:txBody>
          <a:bodyPr/>
          <a:lstStyle/>
          <a:p>
            <a:pPr>
              <a:lnSpc>
                <a:spcPct val="100000"/>
              </a:lnSpc>
            </a:pPr>
            <a:r>
              <a:rPr lang="en-US" sz="3600" strike="noStrike" dirty="0">
                <a:solidFill>
                  <a:srgbClr val="000000"/>
                </a:solidFill>
              </a:rPr>
              <a:t>Our </a:t>
            </a:r>
            <a:r>
              <a:rPr lang="en-US" sz="3600" b="1" strike="noStrike" dirty="0">
                <a:solidFill>
                  <a:srgbClr val="000000"/>
                </a:solidFill>
              </a:rPr>
              <a:t>frame of reference</a:t>
            </a:r>
            <a:r>
              <a:rPr lang="en-US" sz="3600" strike="noStrike" dirty="0">
                <a:solidFill>
                  <a:srgbClr val="000000"/>
                </a:solidFill>
              </a:rPr>
              <a:t>, the earth’s surface, is rotating.</a:t>
            </a:r>
            <a:endParaRPr sz="3600" dirty="0"/>
          </a:p>
          <a:p>
            <a:pPr>
              <a:lnSpc>
                <a:spcPct val="100000"/>
              </a:lnSpc>
            </a:pPr>
            <a:endParaRPr sz="3200" b="1" dirty="0"/>
          </a:p>
        </p:txBody>
      </p:sp>
      <p:pic>
        <p:nvPicPr>
          <p:cNvPr id="136" name="Picture 3"/>
          <p:cNvPicPr/>
          <p:nvPr/>
        </p:nvPicPr>
        <p:blipFill>
          <a:blip r:embed="rId2"/>
          <a:stretch/>
        </p:blipFill>
        <p:spPr>
          <a:xfrm>
            <a:off x="7686626" y="2857245"/>
            <a:ext cx="3795840" cy="301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773807" y="552139"/>
            <a:ext cx="10644386" cy="1325160"/>
          </a:xfrm>
          <a:prstGeom prst="rect">
            <a:avLst/>
          </a:prstGeom>
          <a:noFill/>
          <a:ln>
            <a:noFill/>
          </a:ln>
        </p:spPr>
        <p:txBody>
          <a:bodyPr anchor="ctr"/>
          <a:lstStyle/>
          <a:p>
            <a:pPr>
              <a:lnSpc>
                <a:spcPct val="90000"/>
              </a:lnSpc>
            </a:pPr>
            <a:r>
              <a:rPr lang="en-US" sz="4000" b="1" strike="noStrike" dirty="0">
                <a:solidFill>
                  <a:srgbClr val="000000"/>
                </a:solidFill>
              </a:rPr>
              <a:t>Our frame of reference, the earth’s surface, is rotating</a:t>
            </a:r>
            <a:endParaRPr sz="4000" b="1" dirty="0"/>
          </a:p>
        </p:txBody>
      </p:sp>
      <p:sp>
        <p:nvSpPr>
          <p:cNvPr id="135" name="TextShape 2"/>
          <p:cNvSpPr txBox="1"/>
          <p:nvPr/>
        </p:nvSpPr>
        <p:spPr>
          <a:xfrm>
            <a:off x="555468" y="1970130"/>
            <a:ext cx="7404393" cy="4339260"/>
          </a:xfrm>
          <a:prstGeom prst="rect">
            <a:avLst/>
          </a:prstGeom>
          <a:noFill/>
          <a:ln>
            <a:noFill/>
          </a:ln>
        </p:spPr>
        <p:txBody>
          <a:bodyPr/>
          <a:lstStyle/>
          <a:p>
            <a:pPr>
              <a:lnSpc>
                <a:spcPct val="100000"/>
              </a:lnSpc>
            </a:pPr>
            <a:r>
              <a:rPr lang="en-US" sz="3600" strike="noStrike" dirty="0">
                <a:solidFill>
                  <a:srgbClr val="000000"/>
                </a:solidFill>
              </a:rPr>
              <a:t>To use Newton’s second law, we need to add some corrections to compensate for our rotating frame of reference.  We add two apparent forces:</a:t>
            </a:r>
            <a:endParaRPr sz="3600" dirty="0"/>
          </a:p>
          <a:p>
            <a:pPr lvl="1">
              <a:lnSpc>
                <a:spcPct val="100000"/>
              </a:lnSpc>
              <a:buFont typeface="Arial"/>
              <a:buChar char="•"/>
            </a:pPr>
            <a:r>
              <a:rPr lang="en-US" sz="3600" b="1" strike="noStrike" dirty="0">
                <a:solidFill>
                  <a:srgbClr val="4472C4"/>
                </a:solidFill>
              </a:rPr>
              <a:t>Centrifugal force</a:t>
            </a:r>
            <a:endParaRPr sz="3600" b="1" dirty="0"/>
          </a:p>
          <a:p>
            <a:pPr lvl="1">
              <a:lnSpc>
                <a:spcPct val="100000"/>
              </a:lnSpc>
              <a:buFont typeface="Arial"/>
              <a:buChar char="•"/>
            </a:pPr>
            <a:r>
              <a:rPr lang="en-US" sz="3600" b="1" strike="noStrike" dirty="0">
                <a:solidFill>
                  <a:srgbClr val="4472C4"/>
                </a:solidFill>
              </a:rPr>
              <a:t>Coriolis force</a:t>
            </a:r>
            <a:endParaRPr sz="3600" b="1" dirty="0"/>
          </a:p>
        </p:txBody>
      </p:sp>
      <p:pic>
        <p:nvPicPr>
          <p:cNvPr id="136" name="Picture 3"/>
          <p:cNvPicPr/>
          <p:nvPr/>
        </p:nvPicPr>
        <p:blipFill>
          <a:blip r:embed="rId2"/>
          <a:stretch/>
        </p:blipFill>
        <p:spPr>
          <a:xfrm>
            <a:off x="8079782" y="2225972"/>
            <a:ext cx="3795840" cy="3012480"/>
          </a:xfrm>
          <a:prstGeom prst="rect">
            <a:avLst/>
          </a:prstGeom>
          <a:ln>
            <a:noFill/>
          </a:ln>
        </p:spPr>
      </p:pic>
    </p:spTree>
    <p:extLst>
      <p:ext uri="{BB962C8B-B14F-4D97-AF65-F5344CB8AC3E}">
        <p14:creationId xmlns:p14="http://schemas.microsoft.com/office/powerpoint/2010/main" val="42213534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231476"/>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571620" y="1165882"/>
            <a:ext cx="7243980" cy="3139200"/>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Imagine you are in the back seat of a car with a blindfold on.</a:t>
            </a:r>
            <a:endParaRPr sz="3200" dirty="0"/>
          </a:p>
          <a:p>
            <a:pPr>
              <a:lnSpc>
                <a:spcPct val="90000"/>
              </a:lnSpc>
              <a:buFont typeface="Arial"/>
              <a:buChar char="•"/>
            </a:pPr>
            <a:r>
              <a:rPr lang="en-US" sz="3200" u="sng" strike="noStrike" dirty="0">
                <a:solidFill>
                  <a:srgbClr val="000000"/>
                </a:solidFill>
                <a:latin typeface="Calibri"/>
              </a:rPr>
              <a:t>Someone else is driving</a:t>
            </a:r>
            <a:endParaRPr sz="3200" u="sng" dirty="0"/>
          </a:p>
          <a:p>
            <a:pPr>
              <a:lnSpc>
                <a:spcPct val="90000"/>
              </a:lnSpc>
              <a:buFont typeface="Arial"/>
              <a:buChar char="•"/>
            </a:pPr>
            <a:r>
              <a:rPr lang="en-US" sz="3200" strike="noStrike" dirty="0">
                <a:solidFill>
                  <a:srgbClr val="000000"/>
                </a:solidFill>
                <a:latin typeface="Calibri"/>
              </a:rPr>
              <a:t>That person takes a sharp left turn.</a:t>
            </a:r>
            <a:endParaRPr sz="3200" dirty="0"/>
          </a:p>
          <a:p>
            <a:pPr>
              <a:lnSpc>
                <a:spcPct val="90000"/>
              </a:lnSpc>
              <a:buFont typeface="Arial"/>
              <a:buChar char="•"/>
            </a:pPr>
            <a:r>
              <a:rPr lang="en-US" sz="3200" strike="noStrike" dirty="0">
                <a:solidFill>
                  <a:srgbClr val="000000"/>
                </a:solidFill>
                <a:latin typeface="Calibri"/>
              </a:rPr>
              <a:t>You feel like a force is pulling you to the side of the car!</a:t>
            </a:r>
            <a:endParaRPr sz="3200" dirty="0"/>
          </a:p>
          <a:p>
            <a:pPr>
              <a:lnSpc>
                <a:spcPct val="90000"/>
              </a:lnSpc>
              <a:buFont typeface="Arial"/>
              <a:buChar char="•"/>
            </a:pPr>
            <a:r>
              <a:rPr lang="en-US" sz="3200" b="1" strike="noStrike" dirty="0">
                <a:solidFill>
                  <a:srgbClr val="000000"/>
                </a:solidFill>
                <a:latin typeface="Calibri"/>
              </a:rPr>
              <a:t>But there is no real force pulling you!</a:t>
            </a:r>
            <a:endParaRPr sz="3200" b="1" dirty="0"/>
          </a:p>
        </p:txBody>
      </p:sp>
      <p:pic>
        <p:nvPicPr>
          <p:cNvPr id="139" name="Picture 3"/>
          <p:cNvPicPr/>
          <p:nvPr/>
        </p:nvPicPr>
        <p:blipFill>
          <a:blip r:embed="rId2"/>
          <a:stretch/>
        </p:blipFill>
        <p:spPr>
          <a:xfrm>
            <a:off x="2630990" y="447660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pic>
        <p:nvPicPr>
          <p:cNvPr id="2" name="Picture 1">
            <a:extLst>
              <a:ext uri="{FF2B5EF4-FFF2-40B4-BE49-F238E27FC236}">
                <a16:creationId xmlns:a16="http://schemas.microsoft.com/office/drawing/2014/main" id="{AE7A6058-771A-4202-E6C9-ADD391AB3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885" y="500908"/>
            <a:ext cx="3461107" cy="519915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0B47-C7E6-A54D-8A2B-E683F4E4E8B4}"/>
              </a:ext>
            </a:extLst>
          </p:cNvPr>
          <p:cNvPicPr>
            <a:picLocks noChangeAspect="1"/>
          </p:cNvPicPr>
          <p:nvPr/>
        </p:nvPicPr>
        <p:blipFill rotWithShape="1">
          <a:blip r:embed="rId2">
            <a:extLst>
              <a:ext uri="{28A0092B-C50C-407E-A947-70E740481C1C}">
                <a14:useLocalDpi xmlns:a14="http://schemas.microsoft.com/office/drawing/2010/main" val="0"/>
              </a:ext>
            </a:extLst>
          </a:blip>
          <a:srcRect l="34213" t="20299" r="16068"/>
          <a:stretch/>
        </p:blipFill>
        <p:spPr>
          <a:xfrm>
            <a:off x="5476127" y="333132"/>
            <a:ext cx="6061753" cy="5419618"/>
          </a:xfrm>
          <a:prstGeom prst="rect">
            <a:avLst/>
          </a:prstGeom>
        </p:spPr>
      </p:pic>
      <p:pic>
        <p:nvPicPr>
          <p:cNvPr id="5" name="Picture 4">
            <a:extLst>
              <a:ext uri="{FF2B5EF4-FFF2-40B4-BE49-F238E27FC236}">
                <a16:creationId xmlns:a16="http://schemas.microsoft.com/office/drawing/2014/main" id="{F96788CD-6406-B04C-B778-9DFC1BAE3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85" y="553598"/>
            <a:ext cx="3461107" cy="5199152"/>
          </a:xfrm>
          <a:prstGeom prst="rect">
            <a:avLst/>
          </a:prstGeom>
        </p:spPr>
      </p:pic>
      <p:sp>
        <p:nvSpPr>
          <p:cNvPr id="6" name="TextBox 5">
            <a:extLst>
              <a:ext uri="{FF2B5EF4-FFF2-40B4-BE49-F238E27FC236}">
                <a16:creationId xmlns:a16="http://schemas.microsoft.com/office/drawing/2014/main" id="{EB481375-5101-4448-A742-8919E5676ACC}"/>
              </a:ext>
            </a:extLst>
          </p:cNvPr>
          <p:cNvSpPr txBox="1"/>
          <p:nvPr/>
        </p:nvSpPr>
        <p:spPr>
          <a:xfrm>
            <a:off x="2219218" y="6041204"/>
            <a:ext cx="771365" cy="523220"/>
          </a:xfrm>
          <a:prstGeom prst="rect">
            <a:avLst/>
          </a:prstGeom>
          <a:noFill/>
        </p:spPr>
        <p:txBody>
          <a:bodyPr wrap="none" rtlCol="0">
            <a:spAutoFit/>
          </a:bodyPr>
          <a:lstStyle/>
          <a:p>
            <a:r>
              <a:rPr lang="en-US" sz="2800" dirty="0"/>
              <a:t>This</a:t>
            </a:r>
          </a:p>
        </p:txBody>
      </p:sp>
      <p:sp>
        <p:nvSpPr>
          <p:cNvPr id="7" name="TextBox 6">
            <a:extLst>
              <a:ext uri="{FF2B5EF4-FFF2-40B4-BE49-F238E27FC236}">
                <a16:creationId xmlns:a16="http://schemas.microsoft.com/office/drawing/2014/main" id="{51F63F0B-0EFB-A84A-8A9E-AE341F7F5C9A}"/>
              </a:ext>
            </a:extLst>
          </p:cNvPr>
          <p:cNvSpPr txBox="1"/>
          <p:nvPr/>
        </p:nvSpPr>
        <p:spPr>
          <a:xfrm>
            <a:off x="7828908" y="5959011"/>
            <a:ext cx="1568058" cy="584775"/>
          </a:xfrm>
          <a:prstGeom prst="rect">
            <a:avLst/>
          </a:prstGeom>
          <a:noFill/>
        </p:spPr>
        <p:txBody>
          <a:bodyPr wrap="none" rtlCol="0">
            <a:spAutoFit/>
          </a:bodyPr>
          <a:lstStyle/>
          <a:p>
            <a:r>
              <a:rPr lang="en-US" sz="3200" dirty="0"/>
              <a:t>Not This</a:t>
            </a:r>
          </a:p>
        </p:txBody>
      </p:sp>
    </p:spTree>
    <p:extLst>
      <p:ext uri="{BB962C8B-B14F-4D97-AF65-F5344CB8AC3E}">
        <p14:creationId xmlns:p14="http://schemas.microsoft.com/office/powerpoint/2010/main" val="88746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369829"/>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838079" y="1550991"/>
            <a:ext cx="11001387" cy="2344090"/>
          </a:xfrm>
          <a:prstGeom prst="rect">
            <a:avLst/>
          </a:prstGeom>
          <a:noFill/>
          <a:ln>
            <a:noFill/>
          </a:ln>
        </p:spPr>
        <p:txBody>
          <a:bodyPr/>
          <a:lstStyle/>
          <a:p>
            <a:pPr>
              <a:lnSpc>
                <a:spcPct val="90000"/>
              </a:lnSpc>
              <a:buFont typeface="Arial"/>
              <a:buChar char="•"/>
            </a:pPr>
            <a:r>
              <a:rPr lang="en-US" sz="3600" b="1" strike="noStrike" dirty="0">
                <a:solidFill>
                  <a:srgbClr val="000000"/>
                </a:solidFill>
                <a:latin typeface="Calibri"/>
              </a:rPr>
              <a:t>But there is no real force</a:t>
            </a:r>
            <a:r>
              <a:rPr lang="en-US" sz="3600" strike="noStrike" dirty="0">
                <a:solidFill>
                  <a:srgbClr val="000000"/>
                </a:solidFill>
                <a:latin typeface="Calibri"/>
              </a:rPr>
              <a:t>…</a:t>
            </a:r>
          </a:p>
          <a:p>
            <a:pPr>
              <a:lnSpc>
                <a:spcPct val="90000"/>
              </a:lnSpc>
              <a:buFont typeface="Arial"/>
              <a:buChar char="•"/>
            </a:pPr>
            <a:r>
              <a:rPr lang="en-US" sz="3600" strike="noStrike" dirty="0">
                <a:solidFill>
                  <a:srgbClr val="000000"/>
                </a:solidFill>
                <a:latin typeface="Calibri"/>
              </a:rPr>
              <a:t>Your body wants to go straight, but </a:t>
            </a:r>
            <a:r>
              <a:rPr lang="en-US" sz="3600" b="1" strike="noStrike" dirty="0">
                <a:solidFill>
                  <a:srgbClr val="000000"/>
                </a:solidFill>
                <a:latin typeface="Calibri"/>
              </a:rPr>
              <a:t>your frame of reference </a:t>
            </a:r>
            <a:r>
              <a:rPr lang="en-US" sz="3600" strike="noStrike" dirty="0">
                <a:solidFill>
                  <a:srgbClr val="000000"/>
                </a:solidFill>
                <a:latin typeface="Calibri"/>
              </a:rPr>
              <a:t>is accelerating.</a:t>
            </a:r>
            <a:endParaRPr sz="3600" dirty="0"/>
          </a:p>
          <a:p>
            <a:pPr>
              <a:lnSpc>
                <a:spcPct val="90000"/>
              </a:lnSpc>
              <a:buFont typeface="Arial"/>
              <a:buChar char="•"/>
            </a:pPr>
            <a:r>
              <a:rPr lang="en-US" sz="3600" strike="noStrike" dirty="0">
                <a:solidFill>
                  <a:srgbClr val="000000"/>
                </a:solidFill>
                <a:latin typeface="Calibri"/>
              </a:rPr>
              <a:t>To explain what is going on you invent a force!  </a:t>
            </a:r>
            <a:r>
              <a:rPr lang="en-US" sz="3600" b="1" strike="noStrike" dirty="0">
                <a:solidFill>
                  <a:srgbClr val="000000"/>
                </a:solidFill>
                <a:latin typeface="Calibri"/>
              </a:rPr>
              <a:t>You imagine a centrifugal force is pulling you!</a:t>
            </a:r>
            <a:endParaRPr sz="3600" b="1" dirty="0"/>
          </a:p>
        </p:txBody>
      </p:sp>
      <p:pic>
        <p:nvPicPr>
          <p:cNvPr id="139" name="Picture 3"/>
          <p:cNvPicPr/>
          <p:nvPr/>
        </p:nvPicPr>
        <p:blipFill>
          <a:blip r:embed="rId2"/>
          <a:stretch/>
        </p:blipFill>
        <p:spPr>
          <a:xfrm>
            <a:off x="4169160" y="436644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spTree>
    <p:extLst>
      <p:ext uri="{BB962C8B-B14F-4D97-AF65-F5344CB8AC3E}">
        <p14:creationId xmlns:p14="http://schemas.microsoft.com/office/powerpoint/2010/main" val="15221149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1050713" y="420840"/>
            <a:ext cx="10515240" cy="1325160"/>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45" name="TextShape 2"/>
          <p:cNvSpPr txBox="1"/>
          <p:nvPr/>
        </p:nvSpPr>
        <p:spPr>
          <a:xfrm>
            <a:off x="838078" y="1825560"/>
            <a:ext cx="6014897" cy="4350960"/>
          </a:xfrm>
          <a:prstGeom prst="rect">
            <a:avLst/>
          </a:prstGeom>
          <a:noFill/>
          <a:ln>
            <a:noFill/>
          </a:ln>
        </p:spPr>
        <p:txBody>
          <a:bodyPr/>
          <a:lstStyle/>
          <a:p>
            <a:pPr>
              <a:lnSpc>
                <a:spcPct val="90000"/>
              </a:lnSpc>
              <a:buFont typeface="Arial"/>
              <a:buChar char="•"/>
            </a:pPr>
            <a:r>
              <a:rPr lang="en-US" sz="3600" b="1" strike="noStrike" dirty="0">
                <a:solidFill>
                  <a:srgbClr val="000000"/>
                </a:solidFill>
              </a:rPr>
              <a:t>You are on a rotating planet and there is a small centrifugal force that you don’t notice (it reduces gravity slightly).</a:t>
            </a:r>
          </a:p>
          <a:p>
            <a:pPr>
              <a:lnSpc>
                <a:spcPct val="90000"/>
              </a:lnSpc>
              <a:buFont typeface="Arial"/>
              <a:buChar char="•"/>
            </a:pPr>
            <a:endParaRPr sz="3600" b="1" dirty="0"/>
          </a:p>
          <a:p>
            <a:pPr>
              <a:lnSpc>
                <a:spcPct val="90000"/>
              </a:lnSpc>
              <a:buFont typeface="Arial"/>
              <a:buChar char="•"/>
            </a:pPr>
            <a:r>
              <a:rPr lang="en-US" sz="3600" b="1" strike="noStrike" dirty="0">
                <a:solidFill>
                  <a:srgbClr val="000000"/>
                </a:solidFill>
              </a:rPr>
              <a:t>But there is another apparent force that is more noticeable and important…. </a:t>
            </a:r>
            <a:r>
              <a:rPr lang="en-US" sz="3600" b="1" strike="noStrike" dirty="0">
                <a:solidFill>
                  <a:schemeClr val="tx2"/>
                </a:solidFill>
              </a:rPr>
              <a:t>the Coriolis Force.</a:t>
            </a:r>
            <a:endParaRPr sz="3600" b="1" dirty="0">
              <a:solidFill>
                <a:schemeClr val="tx2"/>
              </a:solidFill>
            </a:endParaRPr>
          </a:p>
        </p:txBody>
      </p:sp>
      <p:pic>
        <p:nvPicPr>
          <p:cNvPr id="146" name="Picture 3"/>
          <p:cNvPicPr/>
          <p:nvPr/>
        </p:nvPicPr>
        <p:blipFill>
          <a:blip r:embed="rId2"/>
          <a:stretch/>
        </p:blipFill>
        <p:spPr>
          <a:xfrm>
            <a:off x="6722640" y="1746000"/>
            <a:ext cx="4712760" cy="3740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93160" y="269280"/>
            <a:ext cx="11281024" cy="1325160"/>
          </a:xfrm>
          <a:prstGeom prst="rect">
            <a:avLst/>
          </a:prstGeom>
          <a:noFill/>
          <a:ln>
            <a:noFill/>
          </a:ln>
        </p:spPr>
        <p:txBody>
          <a:bodyPr anchor="ctr"/>
          <a:lstStyle/>
          <a:p>
            <a:pPr>
              <a:lnSpc>
                <a:spcPct val="90000"/>
              </a:lnSpc>
            </a:pPr>
            <a:r>
              <a:rPr lang="en-US" sz="4400" b="1" strike="noStrike" dirty="0">
                <a:solidFill>
                  <a:srgbClr val="4472C4"/>
                </a:solidFill>
              </a:rPr>
              <a:t>Some History:   Big Guns and the Coriolis Force</a:t>
            </a:r>
            <a:endParaRPr b="1" dirty="0"/>
          </a:p>
        </p:txBody>
      </p:sp>
      <p:pic>
        <p:nvPicPr>
          <p:cNvPr id="148" name="Content Placeholder 3"/>
          <p:cNvPicPr/>
          <p:nvPr/>
        </p:nvPicPr>
        <p:blipFill>
          <a:blip r:embed="rId2"/>
          <a:stretch/>
        </p:blipFill>
        <p:spPr>
          <a:xfrm>
            <a:off x="7407000" y="1877040"/>
            <a:ext cx="3988800" cy="4350960"/>
          </a:xfrm>
          <a:prstGeom prst="rect">
            <a:avLst/>
          </a:prstGeom>
          <a:ln>
            <a:noFill/>
          </a:ln>
        </p:spPr>
      </p:pic>
      <p:sp>
        <p:nvSpPr>
          <p:cNvPr id="149" name="CustomShape 2"/>
          <p:cNvSpPr/>
          <p:nvPr/>
        </p:nvSpPr>
        <p:spPr>
          <a:xfrm flipH="1">
            <a:off x="283320" y="1421280"/>
            <a:ext cx="712368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3200" strike="noStrike" dirty="0">
                <a:solidFill>
                  <a:srgbClr val="000000"/>
                </a:solidFill>
              </a:rPr>
              <a:t>During the late 1800s and early 1900s, big guns were developed that could shoot projectiles tens of miles.</a:t>
            </a:r>
            <a:endParaRPr sz="3200" dirty="0"/>
          </a:p>
          <a:p>
            <a:pPr>
              <a:lnSpc>
                <a:spcPct val="100000"/>
              </a:lnSpc>
            </a:pPr>
            <a:endParaRPr sz="1400" dirty="0"/>
          </a:p>
          <a:p>
            <a:pPr>
              <a:lnSpc>
                <a:spcPct val="100000"/>
              </a:lnSpc>
              <a:buFont typeface="Arial"/>
              <a:buChar char="•"/>
            </a:pPr>
            <a:r>
              <a:rPr lang="en-US" sz="3200" strike="noStrike" dirty="0">
                <a:solidFill>
                  <a:srgbClr val="000000"/>
                </a:solidFill>
              </a:rPr>
              <a:t>The problem was the shells landed to the right of the targets!</a:t>
            </a:r>
            <a:endParaRPr sz="3200" dirty="0"/>
          </a:p>
          <a:p>
            <a:pPr>
              <a:lnSpc>
                <a:spcPct val="100000"/>
              </a:lnSpc>
            </a:pPr>
            <a:endParaRPr sz="1400" dirty="0"/>
          </a:p>
          <a:p>
            <a:pPr>
              <a:lnSpc>
                <a:spcPct val="100000"/>
              </a:lnSpc>
              <a:buFont typeface="Arial"/>
              <a:buChar char="•"/>
            </a:pPr>
            <a:r>
              <a:rPr lang="en-US" sz="3200" b="1" strike="noStrike" dirty="0">
                <a:solidFill>
                  <a:schemeClr val="tx2"/>
                </a:solidFill>
              </a:rPr>
              <a:t>Was there a real force deflecting the projectiles</a:t>
            </a:r>
            <a:r>
              <a:rPr lang="en-US" sz="3200" b="1" strike="noStrike" dirty="0">
                <a:solidFill>
                  <a:srgbClr val="000000"/>
                </a:solidFill>
              </a:rPr>
              <a:t>?  No!</a:t>
            </a:r>
            <a:endParaRPr sz="3200" b="1" dirty="0"/>
          </a:p>
          <a:p>
            <a:pPr>
              <a:lnSpc>
                <a:spcPct val="100000"/>
              </a:lnSpc>
            </a:pPr>
            <a:endParaRPr sz="1400" dirty="0"/>
          </a:p>
          <a:p>
            <a:pPr>
              <a:lnSpc>
                <a:spcPct val="100000"/>
              </a:lnSpc>
              <a:buFont typeface="Arial"/>
              <a:buChar char="•"/>
            </a:pPr>
            <a:r>
              <a:rPr lang="en-US" sz="3200" strike="noStrike" dirty="0">
                <a:solidFill>
                  <a:schemeClr val="tx2"/>
                </a:solidFill>
              </a:rPr>
              <a:t>The issue</a:t>
            </a:r>
            <a:r>
              <a:rPr lang="en-US" sz="3200" strike="noStrike" dirty="0">
                <a:solidFill>
                  <a:srgbClr val="000000"/>
                </a:solidFill>
              </a:rPr>
              <a:t>:  the Earth is rotating and they didn’t take that into account.</a:t>
            </a:r>
            <a:endParaRPr sz="32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761168" y="202670"/>
            <a:ext cx="10515240" cy="1325160"/>
          </a:xfrm>
          <a:prstGeom prst="rect">
            <a:avLst/>
          </a:prstGeom>
          <a:noFill/>
          <a:ln>
            <a:noFill/>
          </a:ln>
        </p:spPr>
        <p:txBody>
          <a:bodyPr anchor="ctr"/>
          <a:lstStyle/>
          <a:p>
            <a:pPr>
              <a:lnSpc>
                <a:spcPct val="90000"/>
              </a:lnSpc>
            </a:pPr>
            <a:r>
              <a:rPr lang="en-US" sz="4400" b="1" strike="noStrike" dirty="0">
                <a:solidFill>
                  <a:srgbClr val="4472C4"/>
                </a:solidFill>
              </a:rPr>
              <a:t>Some videos illustrate the issue:  using a merry go round</a:t>
            </a:r>
            <a:endParaRPr dirty="0"/>
          </a:p>
        </p:txBody>
      </p:sp>
      <p:sp>
        <p:nvSpPr>
          <p:cNvPr id="151" name="TextShape 2"/>
          <p:cNvSpPr txBox="1"/>
          <p:nvPr/>
        </p:nvSpPr>
        <p:spPr>
          <a:xfrm>
            <a:off x="532493" y="1727526"/>
            <a:ext cx="10743915" cy="4561307"/>
          </a:xfrm>
          <a:prstGeom prst="rect">
            <a:avLst/>
          </a:prstGeom>
          <a:noFill/>
          <a:ln>
            <a:noFill/>
          </a:ln>
        </p:spPr>
        <p:txBody>
          <a:bodyPr/>
          <a:lstStyle/>
          <a:p>
            <a:pPr>
              <a:lnSpc>
                <a:spcPct val="100000"/>
              </a:lnSpc>
            </a:pPr>
            <a:r>
              <a:rPr lang="en-US" sz="3200" dirty="0">
                <a:hlinkClick r:id="rId2"/>
              </a:rPr>
              <a:t>https://www.youtube.com/watch?v=_36MiCUS1ro</a:t>
            </a:r>
            <a:endParaRPr lang="en-US" sz="3200" dirty="0"/>
          </a:p>
          <a:p>
            <a:pPr>
              <a:lnSpc>
                <a:spcPct val="100000"/>
              </a:lnSpc>
            </a:pPr>
            <a:endParaRPr sz="3200" dirty="0"/>
          </a:p>
          <a:p>
            <a:pPr>
              <a:lnSpc>
                <a:spcPct val="100000"/>
              </a:lnSpc>
            </a:pPr>
            <a:r>
              <a:rPr lang="en-US" sz="3200" u="sng" strike="noStrike" dirty="0">
                <a:solidFill>
                  <a:srgbClr val="0563C1"/>
                </a:solidFill>
                <a:latin typeface="Calibri"/>
                <a:hlinkClick r:id="rId3"/>
              </a:rPr>
              <a:t>https://www.youtube.com/watch?v=mcPs_OdQOYU</a:t>
            </a:r>
            <a:endParaRPr sz="3200" dirty="0"/>
          </a:p>
          <a:p>
            <a:pPr>
              <a:lnSpc>
                <a:spcPct val="100000"/>
              </a:lnSpc>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In the frame of reference of folks on the merry-go-round, it appears there is a force moving objects to the right!</a:t>
            </a:r>
            <a:endParaRPr sz="3200" b="1" dirty="0"/>
          </a:p>
          <a:p>
            <a:pPr marL="171450" indent="-171450">
              <a:lnSpc>
                <a:spcPct val="100000"/>
              </a:lnSpc>
              <a:buFont typeface="Arial" panose="020B0604020202020204" pitchFamily="34" charset="0"/>
              <a:buChar char="•"/>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But there is no real force…</a:t>
            </a:r>
            <a:r>
              <a:rPr lang="en-US" sz="3200" b="1" u="sng" strike="noStrike" dirty="0">
                <a:solidFill>
                  <a:srgbClr val="000000"/>
                </a:solidFill>
              </a:rPr>
              <a:t>their frame of reference is rotating.</a:t>
            </a:r>
            <a:r>
              <a:rPr lang="en-US" sz="3200" b="1" u="sng" dirty="0"/>
              <a:t> </a:t>
            </a:r>
            <a:r>
              <a:rPr lang="en-US" sz="3200" b="1" strike="noStrike" dirty="0">
                <a:solidFill>
                  <a:srgbClr val="000000"/>
                </a:solidFill>
              </a:rPr>
              <a:t>Same with the projectile from big guns.</a:t>
            </a:r>
            <a:endParaRPr sz="3200"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761168" y="202670"/>
            <a:ext cx="10515240" cy="1325160"/>
          </a:xfrm>
          <a:prstGeom prst="rect">
            <a:avLst/>
          </a:prstGeom>
          <a:noFill/>
          <a:ln>
            <a:noFill/>
          </a:ln>
        </p:spPr>
        <p:txBody>
          <a:bodyPr anchor="ctr"/>
          <a:lstStyle/>
          <a:p>
            <a:pPr>
              <a:lnSpc>
                <a:spcPct val="90000"/>
              </a:lnSpc>
            </a:pPr>
            <a:endParaRPr dirty="0"/>
          </a:p>
        </p:txBody>
      </p:sp>
      <p:sp>
        <p:nvSpPr>
          <p:cNvPr id="151" name="TextShape 2"/>
          <p:cNvSpPr txBox="1"/>
          <p:nvPr/>
        </p:nvSpPr>
        <p:spPr>
          <a:xfrm>
            <a:off x="367601" y="1847448"/>
            <a:ext cx="10743915" cy="4561307"/>
          </a:xfrm>
          <a:prstGeom prst="rect">
            <a:avLst/>
          </a:prstGeom>
          <a:noFill/>
          <a:ln>
            <a:noFill/>
          </a:ln>
        </p:spPr>
        <p:txBody>
          <a:bodyPr/>
          <a:lstStyle/>
          <a:p>
            <a:pPr>
              <a:lnSpc>
                <a:spcPct val="100000"/>
              </a:lnSpc>
            </a:pPr>
            <a:endParaRPr sz="3600" b="1" dirty="0"/>
          </a:p>
          <a:p>
            <a:pPr>
              <a:lnSpc>
                <a:spcPct val="100000"/>
              </a:lnSpc>
            </a:pPr>
            <a:r>
              <a:rPr lang="en-US" sz="3600" b="1" strike="noStrike" dirty="0">
                <a:solidFill>
                  <a:srgbClr val="000000"/>
                </a:solidFill>
              </a:rPr>
              <a:t>We call that apparent force, the </a:t>
            </a:r>
            <a:r>
              <a:rPr lang="en-US" sz="3600" b="1" strike="noStrike" dirty="0">
                <a:solidFill>
                  <a:srgbClr val="C00000"/>
                </a:solidFill>
              </a:rPr>
              <a:t>Coriolis Force</a:t>
            </a:r>
            <a:r>
              <a:rPr lang="en-US" sz="3600" b="1" strike="noStrike" dirty="0">
                <a:solidFill>
                  <a:srgbClr val="000000"/>
                </a:solidFill>
              </a:rPr>
              <a:t>, which </a:t>
            </a:r>
            <a:r>
              <a:rPr lang="en-US" sz="3600" b="1" strike="noStrike" dirty="0">
                <a:solidFill>
                  <a:srgbClr val="FF0000"/>
                </a:solidFill>
              </a:rPr>
              <a:t>appears to exist </a:t>
            </a:r>
            <a:r>
              <a:rPr lang="en-US" sz="3600" b="1" strike="noStrike" dirty="0">
                <a:solidFill>
                  <a:srgbClr val="000000"/>
                </a:solidFill>
              </a:rPr>
              <a:t>when objects move on a rotating frame of reference.</a:t>
            </a:r>
            <a:endParaRPr sz="3600" b="1" dirty="0"/>
          </a:p>
        </p:txBody>
      </p:sp>
    </p:spTree>
    <p:extLst>
      <p:ext uri="{BB962C8B-B14F-4D97-AF65-F5344CB8AC3E}">
        <p14:creationId xmlns:p14="http://schemas.microsoft.com/office/powerpoint/2010/main" val="27489791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pard-Gustave_de_Cori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899" y="853111"/>
            <a:ext cx="4702860" cy="5522297"/>
          </a:xfrm>
          <a:prstGeom prst="rect">
            <a:avLst/>
          </a:prstGeom>
        </p:spPr>
      </p:pic>
      <p:sp>
        <p:nvSpPr>
          <p:cNvPr id="2" name="Title 1"/>
          <p:cNvSpPr>
            <a:spLocks noGrp="1"/>
          </p:cNvSpPr>
          <p:nvPr>
            <p:ph type="ctrTitle"/>
          </p:nvPr>
        </p:nvSpPr>
        <p:spPr>
          <a:xfrm>
            <a:off x="838088" y="365040"/>
            <a:ext cx="5757825" cy="6010360"/>
          </a:xfrm>
        </p:spPr>
        <p:txBody>
          <a:bodyPr/>
          <a:lstStyle/>
          <a:p>
            <a:r>
              <a:rPr lang="en-US" sz="4000" b="1" dirty="0">
                <a:solidFill>
                  <a:srgbClr val="1F497D"/>
                </a:solidFill>
              </a:rPr>
              <a:t>The Coriolis Force Was First Described by Garpard-Gustave de Coriolis -1835</a:t>
            </a:r>
          </a:p>
        </p:txBody>
      </p:sp>
    </p:spTree>
    <p:extLst>
      <p:ext uri="{BB962C8B-B14F-4D97-AF65-F5344CB8AC3E}">
        <p14:creationId xmlns:p14="http://schemas.microsoft.com/office/powerpoint/2010/main" val="40446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806" y="1886179"/>
            <a:ext cx="4401945" cy="3225800"/>
          </a:xfrm>
          <a:prstGeom prst="rect">
            <a:avLst/>
          </a:prstGeom>
        </p:spPr>
      </p:pic>
      <p:pic>
        <p:nvPicPr>
          <p:cNvPr id="5" name="Picture 4">
            <a:extLst>
              <a:ext uri="{FF2B5EF4-FFF2-40B4-BE49-F238E27FC236}">
                <a16:creationId xmlns:a16="http://schemas.microsoft.com/office/drawing/2014/main" id="{3C3040E5-DA15-E04F-9B09-00945B632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9" y="1956259"/>
            <a:ext cx="3272650" cy="3085641"/>
          </a:xfrm>
          <a:prstGeom prst="rect">
            <a:avLst/>
          </a:prstGeom>
        </p:spPr>
      </p:pic>
      <p:sp>
        <p:nvSpPr>
          <p:cNvPr id="6" name="Left Arrow 5">
            <a:extLst>
              <a:ext uri="{FF2B5EF4-FFF2-40B4-BE49-F238E27FC236}">
                <a16:creationId xmlns:a16="http://schemas.microsoft.com/office/drawing/2014/main" id="{AE1EDEAF-D1A0-A34C-89AC-FB32677780F3}"/>
              </a:ext>
            </a:extLst>
          </p:cNvPr>
          <p:cNvSpPr/>
          <p:nvPr/>
        </p:nvSpPr>
        <p:spPr>
          <a:xfrm rot="10800000">
            <a:off x="4522477" y="2870200"/>
            <a:ext cx="2190750" cy="1117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2B757D-F5F0-EC45-B782-B11FB026CAE0}"/>
              </a:ext>
            </a:extLst>
          </p:cNvPr>
          <p:cNvSpPr txBox="1"/>
          <p:nvPr/>
        </p:nvSpPr>
        <p:spPr>
          <a:xfrm>
            <a:off x="3980379" y="814275"/>
            <a:ext cx="3729098" cy="769441"/>
          </a:xfrm>
          <a:prstGeom prst="rect">
            <a:avLst/>
          </a:prstGeom>
          <a:noFill/>
        </p:spPr>
        <p:txBody>
          <a:bodyPr wrap="none" rtlCol="0">
            <a:spAutoFit/>
          </a:bodyPr>
          <a:lstStyle/>
          <a:p>
            <a:r>
              <a:rPr lang="en-US" sz="4400" b="1" dirty="0"/>
              <a:t>The Basic Story</a:t>
            </a:r>
          </a:p>
        </p:txBody>
      </p:sp>
    </p:spTree>
    <p:extLst>
      <p:ext uri="{BB962C8B-B14F-4D97-AF65-F5344CB8AC3E}">
        <p14:creationId xmlns:p14="http://schemas.microsoft.com/office/powerpoint/2010/main" val="1615066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858600" y="1463464"/>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a:t>
            </a:r>
            <a:r>
              <a:rPr lang="en-US" sz="4400" b="1" strike="noStrike" dirty="0">
                <a:latin typeface="Calibri Light"/>
              </a:rPr>
              <a:t>Coriolis force</a:t>
            </a:r>
            <a:r>
              <a:rPr lang="en-US" sz="4400" b="1" strike="noStrike" dirty="0">
                <a:solidFill>
                  <a:srgbClr val="4472C4"/>
                </a:solidFill>
                <a:latin typeface="Calibri Light"/>
              </a:rPr>
              <a:t> always acts to the right of the direction of motion and its magnitude depends on the speed of motion and the latitude. (in the Southern Hemisphere it acts to the left)</a:t>
            </a:r>
            <a:endParaRPr dirty="0"/>
          </a:p>
        </p:txBody>
      </p:sp>
      <p:sp>
        <p:nvSpPr>
          <p:cNvPr id="153" name="CustomShape 2"/>
          <p:cNvSpPr/>
          <p:nvPr/>
        </p:nvSpPr>
        <p:spPr>
          <a:xfrm>
            <a:off x="4018320" y="4469040"/>
            <a:ext cx="4649040" cy="295920"/>
          </a:xfrm>
          <a:prstGeom prst="righ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4" name="CustomShape 3"/>
          <p:cNvSpPr/>
          <p:nvPr/>
        </p:nvSpPr>
        <p:spPr>
          <a:xfrm>
            <a:off x="5475600" y="4030920"/>
            <a:ext cx="3913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dirty="0">
                <a:solidFill>
                  <a:srgbClr val="000000"/>
                </a:solidFill>
                <a:latin typeface="Calibri"/>
              </a:rPr>
              <a:t>V</a:t>
            </a:r>
            <a:endParaRPr dirty="0"/>
          </a:p>
        </p:txBody>
      </p:sp>
      <p:sp>
        <p:nvSpPr>
          <p:cNvPr id="155" name="CustomShape 4"/>
          <p:cNvSpPr/>
          <p:nvPr/>
        </p:nvSpPr>
        <p:spPr>
          <a:xfrm>
            <a:off x="8448480" y="4855320"/>
            <a:ext cx="218520" cy="1132920"/>
          </a:xfrm>
          <a:prstGeom prst="downArrow">
            <a:avLst>
              <a:gd name="adj1" fmla="val 50000"/>
              <a:gd name="adj2" fmla="val 50000"/>
            </a:avLst>
          </a:prstGeom>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6" name="CustomShape 5"/>
          <p:cNvSpPr/>
          <p:nvPr/>
        </p:nvSpPr>
        <p:spPr>
          <a:xfrm>
            <a:off x="8871120" y="5203080"/>
            <a:ext cx="1426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Coriolis Force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838080" y="365040"/>
            <a:ext cx="10450914" cy="916829"/>
          </a:xfrm>
          <a:prstGeom prst="rect">
            <a:avLst/>
          </a:prstGeom>
          <a:noFill/>
          <a:ln>
            <a:noFill/>
          </a:ln>
        </p:spPr>
        <p:txBody>
          <a:bodyPr anchor="ctr"/>
          <a:lstStyle/>
          <a:p>
            <a:pPr>
              <a:lnSpc>
                <a:spcPct val="90000"/>
              </a:lnSpc>
            </a:pPr>
            <a:r>
              <a:rPr lang="en-US" sz="4400" b="1" strike="noStrike" dirty="0"/>
              <a:t>Coriolis Force Facts</a:t>
            </a:r>
            <a:endParaRPr b="1" dirty="0"/>
          </a:p>
        </p:txBody>
      </p:sp>
      <p:sp>
        <p:nvSpPr>
          <p:cNvPr id="158" name="TextShape 2"/>
          <p:cNvSpPr txBox="1"/>
          <p:nvPr/>
        </p:nvSpPr>
        <p:spPr>
          <a:xfrm>
            <a:off x="630212" y="1692416"/>
            <a:ext cx="8831029"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 </a:t>
            </a:r>
            <a:r>
              <a:rPr lang="en-US" sz="3600" b="1" strike="noStrike" dirty="0">
                <a:solidFill>
                  <a:srgbClr val="000000"/>
                </a:solidFill>
                <a:latin typeface="Calibri"/>
              </a:rPr>
              <a:t>The Coriolis force is zero near the equator and a maximum at the Pole.</a:t>
            </a:r>
          </a:p>
          <a:p>
            <a:pPr>
              <a:lnSpc>
                <a:spcPct val="90000"/>
              </a:lnSpc>
              <a:buFont typeface="Arial"/>
              <a:buChar char="•"/>
            </a:pPr>
            <a:endParaRPr lang="en-US" sz="900" dirty="0">
              <a:solidFill>
                <a:srgbClr val="000000"/>
              </a:solidFill>
              <a:latin typeface="Calibri"/>
            </a:endParaRPr>
          </a:p>
          <a:p>
            <a:pPr>
              <a:lnSpc>
                <a:spcPct val="90000"/>
              </a:lnSpc>
              <a:buFont typeface="Arial"/>
              <a:buChar char="•"/>
            </a:pPr>
            <a:r>
              <a:rPr lang="en-US" sz="3600" dirty="0">
                <a:solidFill>
                  <a:srgbClr val="000000"/>
                </a:solidFill>
                <a:latin typeface="Calibri"/>
              </a:rPr>
              <a:t>Works only on moving objects</a:t>
            </a:r>
            <a:endParaRPr lang="en-US" sz="3600" strike="noStrike" dirty="0">
              <a:solidFill>
                <a:srgbClr val="000000"/>
              </a:solidFill>
              <a:latin typeface="Calibri"/>
            </a:endParaRPr>
          </a:p>
          <a:p>
            <a:pPr>
              <a:lnSpc>
                <a:spcPct val="90000"/>
              </a:lnSpc>
            </a:pPr>
            <a:endParaRPr sz="900" dirty="0"/>
          </a:p>
          <a:p>
            <a:pPr>
              <a:lnSpc>
                <a:spcPct val="90000"/>
              </a:lnSpc>
              <a:buFont typeface="Arial"/>
              <a:buChar char="•"/>
            </a:pPr>
            <a:r>
              <a:rPr lang="en-US" sz="3600" strike="noStrike" dirty="0">
                <a:solidFill>
                  <a:srgbClr val="1F497D"/>
                </a:solidFill>
                <a:latin typeface="Calibri"/>
              </a:rPr>
              <a:t>Coriolis Force magnitude  = f |</a:t>
            </a:r>
            <a:r>
              <a:rPr lang="en-US" sz="3600" b="1" strike="noStrike" dirty="0">
                <a:solidFill>
                  <a:srgbClr val="1F497D"/>
                </a:solidFill>
                <a:latin typeface="Calibri"/>
              </a:rPr>
              <a:t>V</a:t>
            </a:r>
            <a:r>
              <a:rPr lang="en-US" sz="3600" strike="noStrike" dirty="0">
                <a:solidFill>
                  <a:srgbClr val="1F497D"/>
                </a:solidFill>
                <a:latin typeface="Calibri"/>
              </a:rPr>
              <a:t>| </a:t>
            </a:r>
            <a:endParaRPr sz="3600" dirty="0">
              <a:solidFill>
                <a:srgbClr val="1F497D"/>
              </a:solidFill>
            </a:endParaRPr>
          </a:p>
          <a:p>
            <a:pPr lvl="1">
              <a:lnSpc>
                <a:spcPct val="100000"/>
              </a:lnSpc>
              <a:buFont typeface="Arial"/>
              <a:buChar char="•"/>
            </a:pPr>
            <a:r>
              <a:rPr lang="en-US" sz="3600" strike="noStrike" dirty="0">
                <a:solidFill>
                  <a:srgbClr val="1F497D"/>
                </a:solidFill>
                <a:latin typeface="Calibri"/>
              </a:rPr>
              <a:t>where f = 2</a:t>
            </a:r>
            <a:r>
              <a:rPr lang="en-US" sz="3600" strike="noStrike" dirty="0">
                <a:solidFill>
                  <a:srgbClr val="1F497D"/>
                </a:solidFill>
                <a:latin typeface="Symbol"/>
                <a:ea typeface="Symbol"/>
              </a:rPr>
              <a:t>W </a:t>
            </a:r>
            <a:r>
              <a:rPr lang="en-US" sz="3600" strike="noStrike" dirty="0">
                <a:solidFill>
                  <a:srgbClr val="1F497D"/>
                </a:solidFill>
                <a:latin typeface="Calibri"/>
                <a:ea typeface="Symbol"/>
              </a:rPr>
              <a:t>sin(latitude), </a:t>
            </a:r>
            <a:r>
              <a:rPr lang="en-US" sz="3600" strike="noStrike" dirty="0">
                <a:solidFill>
                  <a:srgbClr val="1F497D"/>
                </a:solidFill>
                <a:latin typeface="Symbol"/>
                <a:ea typeface="Symbol"/>
              </a:rPr>
              <a:t>W= 7.292*10</a:t>
            </a:r>
            <a:r>
              <a:rPr lang="en-US" sz="3600" strike="noStrike" baseline="30000" dirty="0">
                <a:solidFill>
                  <a:srgbClr val="1F497D"/>
                </a:solidFill>
                <a:latin typeface="Symbol"/>
                <a:ea typeface="Symbol"/>
              </a:rPr>
              <a:t>-5 </a:t>
            </a:r>
            <a:r>
              <a:rPr lang="en-US" sz="3600" strike="noStrike" dirty="0">
                <a:solidFill>
                  <a:srgbClr val="1F497D"/>
                </a:solidFill>
                <a:latin typeface="Calibri"/>
                <a:ea typeface="Symbol"/>
              </a:rPr>
              <a:t>s</a:t>
            </a:r>
            <a:r>
              <a:rPr lang="en-US" sz="3600" strike="noStrike" baseline="30000" dirty="0">
                <a:solidFill>
                  <a:srgbClr val="1F497D"/>
                </a:solidFill>
                <a:latin typeface="Symbol"/>
                <a:ea typeface="Symbol"/>
              </a:rPr>
              <a:t>-1</a:t>
            </a:r>
          </a:p>
          <a:p>
            <a:pPr lvl="1">
              <a:lnSpc>
                <a:spcPct val="100000"/>
              </a:lnSpc>
            </a:pPr>
            <a:endParaRPr sz="900" dirty="0"/>
          </a:p>
          <a:p>
            <a:pPr>
              <a:lnSpc>
                <a:spcPct val="90000"/>
              </a:lnSpc>
              <a:buFont typeface="Arial"/>
              <a:buChar char="•"/>
            </a:pPr>
            <a:r>
              <a:rPr lang="en-US" sz="3600" strike="noStrike" dirty="0">
                <a:solidFill>
                  <a:srgbClr val="000000"/>
                </a:solidFill>
                <a:latin typeface="Calibri"/>
                <a:ea typeface="Symbol"/>
              </a:rPr>
              <a:t>Repeat:  the Coriolis force is much smaller in the tropics….this will have major implications!</a:t>
            </a:r>
            <a:endParaRPr sz="3600" dirty="0"/>
          </a:p>
        </p:txBody>
      </p:sp>
      <p:pic>
        <p:nvPicPr>
          <p:cNvPr id="3" name="Picture 2" descr="Shape, logo&#10;&#10;Description automatically generated">
            <a:extLst>
              <a:ext uri="{FF2B5EF4-FFF2-40B4-BE49-F238E27FC236}">
                <a16:creationId xmlns:a16="http://schemas.microsoft.com/office/drawing/2014/main" id="{B1080FDF-2B0C-3B46-AA67-180601266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241" y="1692416"/>
            <a:ext cx="2582702" cy="308843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838380" y="2277922"/>
            <a:ext cx="10515240" cy="1325160"/>
          </a:xfrm>
          <a:prstGeom prst="rect">
            <a:avLst/>
          </a:prstGeom>
          <a:noFill/>
          <a:ln>
            <a:noFill/>
          </a:ln>
        </p:spPr>
        <p:txBody>
          <a:bodyPr anchor="ctr"/>
          <a:lstStyle/>
          <a:p>
            <a:pPr>
              <a:lnSpc>
                <a:spcPct val="90000"/>
              </a:lnSpc>
            </a:pPr>
            <a:r>
              <a:rPr lang="en-US" sz="4400" b="1" strike="noStrike" dirty="0"/>
              <a:t>Important Point:</a:t>
            </a:r>
          </a:p>
          <a:p>
            <a:pPr>
              <a:lnSpc>
                <a:spcPct val="90000"/>
              </a:lnSpc>
            </a:pPr>
            <a:endParaRPr lang="en-US" sz="4400" b="1" dirty="0">
              <a:solidFill>
                <a:srgbClr val="4472C4"/>
              </a:solidFill>
            </a:endParaRPr>
          </a:p>
          <a:p>
            <a:pPr>
              <a:lnSpc>
                <a:spcPct val="90000"/>
              </a:lnSpc>
            </a:pPr>
            <a:r>
              <a:rPr lang="en-US" sz="4400" b="1" strike="noStrike" dirty="0">
                <a:solidFill>
                  <a:srgbClr val="4472C4"/>
                </a:solidFill>
              </a:rPr>
              <a:t>If we </a:t>
            </a:r>
            <a:r>
              <a:rPr lang="en-US" sz="4400" b="1" dirty="0">
                <a:solidFill>
                  <a:srgbClr val="4472C4"/>
                </a:solidFill>
              </a:rPr>
              <a:t>consider both</a:t>
            </a:r>
            <a:r>
              <a:rPr lang="en-US" sz="4400" b="1" strike="noStrike" dirty="0">
                <a:solidFill>
                  <a:srgbClr val="4472C4"/>
                </a:solidFill>
              </a:rPr>
              <a:t> </a:t>
            </a:r>
            <a:r>
              <a:rPr lang="en-US" sz="4400" b="1" strike="noStrike" dirty="0"/>
              <a:t>apparent </a:t>
            </a:r>
            <a:r>
              <a:rPr lang="en-US" sz="4400" b="1" strike="noStrike" dirty="0">
                <a:solidFill>
                  <a:srgbClr val="4472C4"/>
                </a:solidFill>
              </a:rPr>
              <a:t>and </a:t>
            </a:r>
            <a:r>
              <a:rPr lang="en-US" sz="4400" b="1" strike="noStrike" dirty="0"/>
              <a:t>real forces</a:t>
            </a:r>
            <a:r>
              <a:rPr lang="en-US" sz="4400" b="1" strike="noStrike" dirty="0">
                <a:solidFill>
                  <a:srgbClr val="4472C4"/>
                </a:solidFill>
              </a:rPr>
              <a:t>, we can now apply Newton’s Second Law on a rotating planet.</a:t>
            </a:r>
            <a:endParaRPr b="1" dirty="0"/>
          </a:p>
        </p:txBody>
      </p:sp>
    </p:spTree>
    <p:extLst>
      <p:ext uri="{BB962C8B-B14F-4D97-AF65-F5344CB8AC3E}">
        <p14:creationId xmlns:p14="http://schemas.microsoft.com/office/powerpoint/2010/main" val="28756938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1676760" y="478406"/>
            <a:ext cx="10515240" cy="1325160"/>
          </a:xfrm>
          <a:prstGeom prst="rect">
            <a:avLst/>
          </a:prstGeom>
          <a:noFill/>
          <a:ln>
            <a:noFill/>
          </a:ln>
        </p:spPr>
        <p:txBody>
          <a:bodyPr anchor="ctr"/>
          <a:lstStyle/>
          <a:p>
            <a:pPr>
              <a:lnSpc>
                <a:spcPct val="90000"/>
              </a:lnSpc>
            </a:pPr>
            <a:r>
              <a:rPr lang="en-US" sz="4400" b="1" dirty="0"/>
              <a:t>Applying Newtons Second Law</a:t>
            </a:r>
            <a:endParaRPr sz="4400" b="1" dirty="0"/>
          </a:p>
        </p:txBody>
      </p:sp>
      <p:sp>
        <p:nvSpPr>
          <p:cNvPr id="160" name="TextShape 2"/>
          <p:cNvSpPr txBox="1"/>
          <p:nvPr/>
        </p:nvSpPr>
        <p:spPr>
          <a:xfrm>
            <a:off x="1084790" y="2100748"/>
            <a:ext cx="10022419" cy="2953687"/>
          </a:xfrm>
          <a:prstGeom prst="rect">
            <a:avLst/>
          </a:prstGeom>
          <a:noFill/>
          <a:ln>
            <a:noFill/>
          </a:ln>
        </p:spPr>
        <p:txBody>
          <a:bodyPr/>
          <a:lstStyle/>
          <a:p>
            <a:pPr>
              <a:lnSpc>
                <a:spcPct val="90000"/>
              </a:lnSpc>
            </a:pPr>
            <a:endParaRPr dirty="0"/>
          </a:p>
          <a:p>
            <a:pPr>
              <a:lnSpc>
                <a:spcPct val="100000"/>
              </a:lnSpc>
            </a:pPr>
            <a:r>
              <a:rPr lang="en-US" sz="3600" b="1" strike="noStrike" dirty="0">
                <a:solidFill>
                  <a:srgbClr val="4472C4"/>
                </a:solidFill>
                <a:latin typeface="Calibri"/>
              </a:rPr>
              <a:t>Sum of all forces (real and apparent) = m * a</a:t>
            </a:r>
          </a:p>
          <a:p>
            <a:pPr>
              <a:lnSpc>
                <a:spcPct val="100000"/>
              </a:lnSpc>
            </a:pPr>
            <a:endParaRPr sz="3600" dirty="0"/>
          </a:p>
          <a:p>
            <a:pPr>
              <a:lnSpc>
                <a:spcPct val="100000"/>
              </a:lnSpc>
            </a:pPr>
            <a:r>
              <a:rPr lang="en-US" sz="3600" b="1" strike="noStrike" dirty="0">
                <a:solidFill>
                  <a:srgbClr val="000000"/>
                </a:solidFill>
                <a:latin typeface="Calibri"/>
              </a:rPr>
              <a:t>This is the basis for numerical weather prediction</a:t>
            </a:r>
          </a:p>
          <a:p>
            <a:pPr>
              <a:lnSpc>
                <a:spcPct val="100000"/>
              </a:lnSpc>
            </a:pPr>
            <a:endParaRPr lang="en-US" sz="3600" b="1" strike="noStrike" dirty="0">
              <a:solidFill>
                <a:srgbClr val="000000"/>
              </a:solidFill>
              <a:latin typeface="Calibri"/>
            </a:endParaRPr>
          </a:p>
          <a:p>
            <a:pPr>
              <a:lnSpc>
                <a:spcPct val="100000"/>
              </a:lnSpc>
            </a:pPr>
            <a:r>
              <a:rPr lang="en-US" sz="3600" b="1" dirty="0">
                <a:solidFill>
                  <a:srgbClr val="000000"/>
                </a:solidFill>
                <a:latin typeface="Calibri"/>
              </a:rPr>
              <a:t>If can use observations to calculate the forces and determine the mass of air, </a:t>
            </a:r>
            <a:r>
              <a:rPr lang="en-US" sz="3600" b="1" dirty="0">
                <a:solidFill>
                  <a:srgbClr val="FF0000"/>
                </a:solidFill>
                <a:latin typeface="Calibri"/>
              </a:rPr>
              <a:t>then we can calculate acceleration on a rotating planet</a:t>
            </a:r>
            <a:r>
              <a:rPr lang="en-US" sz="3600" b="1" dirty="0">
                <a:solidFill>
                  <a:srgbClr val="000000"/>
                </a:solidFill>
                <a:latin typeface="Calibri"/>
              </a:rPr>
              <a:t>.</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EA1-10C3-60E7-D122-178D46BEA3CD}"/>
              </a:ext>
            </a:extLst>
          </p:cNvPr>
          <p:cNvSpPr>
            <a:spLocks noGrp="1"/>
          </p:cNvSpPr>
          <p:nvPr>
            <p:ph type="title"/>
          </p:nvPr>
        </p:nvSpPr>
        <p:spPr/>
        <p:txBody>
          <a:bodyPr>
            <a:normAutofit fontScale="90000"/>
          </a:bodyPr>
          <a:lstStyle/>
          <a:p>
            <a:r>
              <a:rPr lang="en-US" b="1" dirty="0">
                <a:solidFill>
                  <a:schemeClr val="tx2"/>
                </a:solidFill>
              </a:rPr>
              <a:t>If you can calculate acceleration, you can determine the FUTURE</a:t>
            </a:r>
          </a:p>
        </p:txBody>
      </p:sp>
      <p:sp>
        <p:nvSpPr>
          <p:cNvPr id="3" name="Content Placeholder 2">
            <a:extLst>
              <a:ext uri="{FF2B5EF4-FFF2-40B4-BE49-F238E27FC236}">
                <a16:creationId xmlns:a16="http://schemas.microsoft.com/office/drawing/2014/main" id="{84727F8A-AF9B-6BAE-4E4C-C4086459C835}"/>
              </a:ext>
            </a:extLst>
          </p:cNvPr>
          <p:cNvSpPr>
            <a:spLocks noGrp="1"/>
          </p:cNvSpPr>
          <p:nvPr>
            <p:ph idx="1"/>
          </p:nvPr>
        </p:nvSpPr>
        <p:spPr>
          <a:xfrm>
            <a:off x="1179226" y="1885018"/>
            <a:ext cx="10198308" cy="4525963"/>
          </a:xfrm>
        </p:spPr>
        <p:txBody>
          <a:bodyPr>
            <a:normAutofit/>
          </a:bodyPr>
          <a:lstStyle/>
          <a:p>
            <a:r>
              <a:rPr lang="en-US" sz="3600" b="1" dirty="0"/>
              <a:t>Acceleration is how velocity changes with time</a:t>
            </a:r>
          </a:p>
          <a:p>
            <a:r>
              <a:rPr lang="en-US" sz="3600" b="1" dirty="0"/>
              <a:t>If you know the velocity NOW, then you can calculate the velocity IN THE FUTURE</a:t>
            </a:r>
          </a:p>
          <a:p>
            <a:r>
              <a:rPr lang="en-US" sz="3600" b="1" dirty="0"/>
              <a:t>More on this later!</a:t>
            </a:r>
          </a:p>
        </p:txBody>
      </p:sp>
    </p:spTree>
    <p:extLst>
      <p:ext uri="{BB962C8B-B14F-4D97-AF65-F5344CB8AC3E}">
        <p14:creationId xmlns:p14="http://schemas.microsoft.com/office/powerpoint/2010/main" val="194606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98797" y="228307"/>
            <a:ext cx="10527827" cy="720276"/>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a:t>
            </a:r>
            <a:endParaRPr b="1" dirty="0">
              <a:latin typeface="+mj-lt"/>
            </a:endParaRPr>
          </a:p>
        </p:txBody>
      </p:sp>
      <p:sp>
        <p:nvSpPr>
          <p:cNvPr id="162" name="TextShape 2"/>
          <p:cNvSpPr txBox="1"/>
          <p:nvPr/>
        </p:nvSpPr>
        <p:spPr>
          <a:xfrm>
            <a:off x="598797" y="1141895"/>
            <a:ext cx="5041427" cy="4831615"/>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Why are winds oriented parallel to the height lines aloft?</a:t>
            </a:r>
            <a:endParaRPr dirty="0"/>
          </a:p>
          <a:p>
            <a:pPr>
              <a:lnSpc>
                <a:spcPct val="90000"/>
              </a:lnSpc>
              <a:buFont typeface="Arial"/>
              <a:buChar char="•"/>
            </a:pPr>
            <a:r>
              <a:rPr lang="en-US" sz="3200" strike="noStrike" dirty="0">
                <a:solidFill>
                  <a:srgbClr val="000000"/>
                </a:solidFill>
                <a:latin typeface="Calibri"/>
              </a:rPr>
              <a:t>Why are winds nearly parallel to the isobars over the ocean?</a:t>
            </a:r>
            <a:endParaRPr dirty="0"/>
          </a:p>
          <a:p>
            <a:pPr>
              <a:lnSpc>
                <a:spcPct val="90000"/>
              </a:lnSpc>
              <a:buFont typeface="Arial"/>
              <a:buChar char="•"/>
            </a:pPr>
            <a:r>
              <a:rPr lang="en-US" sz="3200" strike="noStrike" dirty="0">
                <a:solidFill>
                  <a:srgbClr val="000000"/>
                </a:solidFill>
                <a:latin typeface="Calibri"/>
              </a:rPr>
              <a:t>We can explain these and other important issues with the concept of the </a:t>
            </a:r>
            <a:r>
              <a:rPr lang="en-US" sz="3200" b="1" strike="noStrike" dirty="0">
                <a:solidFill>
                  <a:srgbClr val="000000"/>
                </a:solidFill>
                <a:latin typeface="Calibri"/>
              </a:rPr>
              <a:t>geostrophic wind.</a:t>
            </a:r>
          </a:p>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6611" t="7565" r="7821" b="9079"/>
          <a:stretch/>
        </p:blipFill>
        <p:spPr>
          <a:xfrm>
            <a:off x="5454303" y="1079235"/>
            <a:ext cx="6432264" cy="469953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964458" y="1904706"/>
            <a:ext cx="3706503" cy="2552993"/>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 at 500 </a:t>
            </a:r>
            <a:r>
              <a:rPr lang="en-US" sz="4400" b="1" strike="noStrike" dirty="0" err="1">
                <a:solidFill>
                  <a:srgbClr val="4472C4"/>
                </a:solidFill>
                <a:latin typeface="+mj-lt"/>
              </a:rPr>
              <a:t>hPa</a:t>
            </a:r>
            <a:endParaRPr b="1" dirty="0">
              <a:latin typeface="+mj-lt"/>
            </a:endParaRPr>
          </a:p>
        </p:txBody>
      </p:sp>
      <p:sp>
        <p:nvSpPr>
          <p:cNvPr id="162" name="TextShape 2"/>
          <p:cNvSpPr txBox="1"/>
          <p:nvPr/>
        </p:nvSpPr>
        <p:spPr>
          <a:xfrm>
            <a:off x="391969" y="3940334"/>
            <a:ext cx="5041427" cy="4831615"/>
          </a:xfrm>
          <a:prstGeom prst="rect">
            <a:avLst/>
          </a:prstGeom>
          <a:noFill/>
          <a:ln>
            <a:noFill/>
          </a:ln>
        </p:spPr>
        <p:txBody>
          <a:bodyPr/>
          <a:lstStyle/>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9670" t="25078" r="55865" b="27279"/>
          <a:stretch/>
        </p:blipFill>
        <p:spPr>
          <a:xfrm>
            <a:off x="6036614" y="685800"/>
            <a:ext cx="5190928" cy="5381771"/>
          </a:xfrm>
          <a:prstGeom prst="rect">
            <a:avLst/>
          </a:prstGeom>
        </p:spPr>
      </p:pic>
      <p:sp>
        <p:nvSpPr>
          <p:cNvPr id="2" name="TextBox 1">
            <a:extLst>
              <a:ext uri="{FF2B5EF4-FFF2-40B4-BE49-F238E27FC236}">
                <a16:creationId xmlns:a16="http://schemas.microsoft.com/office/drawing/2014/main" id="{63DF789D-3635-9502-BE4C-1A3EFEC233FB}"/>
              </a:ext>
            </a:extLst>
          </p:cNvPr>
          <p:cNvSpPr txBox="1"/>
          <p:nvPr/>
        </p:nvSpPr>
        <p:spPr>
          <a:xfrm>
            <a:off x="6266028" y="3110534"/>
            <a:ext cx="861133" cy="523220"/>
          </a:xfrm>
          <a:prstGeom prst="rect">
            <a:avLst/>
          </a:prstGeom>
          <a:noFill/>
        </p:spPr>
        <p:txBody>
          <a:bodyPr wrap="none" rtlCol="0">
            <a:spAutoFit/>
          </a:bodyPr>
          <a:lstStyle/>
          <a:p>
            <a:r>
              <a:rPr lang="en-US" sz="2800" b="1" dirty="0">
                <a:solidFill>
                  <a:srgbClr val="FF0000"/>
                </a:solidFill>
              </a:rPr>
              <a:t>High</a:t>
            </a:r>
          </a:p>
        </p:txBody>
      </p:sp>
    </p:spTree>
    <p:extLst>
      <p:ext uri="{BB962C8B-B14F-4D97-AF65-F5344CB8AC3E}">
        <p14:creationId xmlns:p14="http://schemas.microsoft.com/office/powerpoint/2010/main" val="6066258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eather&#10;&#10;Description automatically generated">
            <a:extLst>
              <a:ext uri="{FF2B5EF4-FFF2-40B4-BE49-F238E27FC236}">
                <a16:creationId xmlns:a16="http://schemas.microsoft.com/office/drawing/2014/main" id="{AAEA6F4E-17CE-A9D8-27CB-210910782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3" y="571500"/>
            <a:ext cx="5715000" cy="5715000"/>
          </a:xfrm>
          <a:prstGeom prst="rect">
            <a:avLst/>
          </a:prstGeom>
        </p:spPr>
      </p:pic>
      <p:pic>
        <p:nvPicPr>
          <p:cNvPr id="6" name="Picture 5" descr="A map of the weather&#10;&#10;Description automatically generated">
            <a:extLst>
              <a:ext uri="{FF2B5EF4-FFF2-40B4-BE49-F238E27FC236}">
                <a16:creationId xmlns:a16="http://schemas.microsoft.com/office/drawing/2014/main" id="{9C8CFEE3-A025-2B7B-B5F6-FAFF04C7BDDE}"/>
              </a:ext>
            </a:extLst>
          </p:cNvPr>
          <p:cNvPicPr>
            <a:picLocks noChangeAspect="1"/>
          </p:cNvPicPr>
          <p:nvPr/>
        </p:nvPicPr>
        <p:blipFill rotWithShape="1">
          <a:blip r:embed="rId2">
            <a:extLst>
              <a:ext uri="{28A0092B-C50C-407E-A947-70E740481C1C}">
                <a14:useLocalDpi xmlns:a14="http://schemas.microsoft.com/office/drawing/2010/main" val="0"/>
              </a:ext>
            </a:extLst>
          </a:blip>
          <a:srcRect l="6721" t="25628" r="51388" b="32000"/>
          <a:stretch/>
        </p:blipFill>
        <p:spPr>
          <a:xfrm>
            <a:off x="6779925" y="1186153"/>
            <a:ext cx="4837451" cy="4892983"/>
          </a:xfrm>
          <a:prstGeom prst="rect">
            <a:avLst/>
          </a:prstGeom>
        </p:spPr>
      </p:pic>
      <p:sp>
        <p:nvSpPr>
          <p:cNvPr id="2" name="TextBox 1">
            <a:extLst>
              <a:ext uri="{FF2B5EF4-FFF2-40B4-BE49-F238E27FC236}">
                <a16:creationId xmlns:a16="http://schemas.microsoft.com/office/drawing/2014/main" id="{0A8E4DAB-9B69-8B69-553F-83D01F7F4606}"/>
              </a:ext>
            </a:extLst>
          </p:cNvPr>
          <p:cNvSpPr txBox="1"/>
          <p:nvPr/>
        </p:nvSpPr>
        <p:spPr>
          <a:xfrm>
            <a:off x="7478486" y="402771"/>
            <a:ext cx="2214004" cy="523220"/>
          </a:xfrm>
          <a:prstGeom prst="rect">
            <a:avLst/>
          </a:prstGeom>
          <a:noFill/>
        </p:spPr>
        <p:txBody>
          <a:bodyPr wrap="none" rtlCol="0">
            <a:spAutoFit/>
          </a:bodyPr>
          <a:lstStyle/>
          <a:p>
            <a:r>
              <a:rPr lang="en-US" sz="2800" dirty="0"/>
              <a:t>At the surface</a:t>
            </a:r>
          </a:p>
        </p:txBody>
      </p:sp>
    </p:spTree>
    <p:extLst>
      <p:ext uri="{BB962C8B-B14F-4D97-AF65-F5344CB8AC3E}">
        <p14:creationId xmlns:p14="http://schemas.microsoft.com/office/powerpoint/2010/main" val="3742036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CEA5-FDAF-7D45-A11A-021DB3CCF627}"/>
              </a:ext>
            </a:extLst>
          </p:cNvPr>
          <p:cNvSpPr>
            <a:spLocks noGrp="1"/>
          </p:cNvSpPr>
          <p:nvPr>
            <p:ph type="title"/>
          </p:nvPr>
        </p:nvSpPr>
        <p:spPr>
          <a:xfrm>
            <a:off x="498505" y="2564911"/>
            <a:ext cx="10972800" cy="1143000"/>
          </a:xfrm>
        </p:spPr>
        <p:txBody>
          <a:bodyPr>
            <a:normAutofit fontScale="90000"/>
          </a:bodyPr>
          <a:lstStyle/>
          <a:p>
            <a:pPr>
              <a:lnSpc>
                <a:spcPct val="90000"/>
              </a:lnSpc>
            </a:pPr>
            <a:r>
              <a:rPr lang="en-US" dirty="0">
                <a:solidFill>
                  <a:srgbClr val="000000"/>
                </a:solidFill>
              </a:rPr>
              <a:t>Definition:</a:t>
            </a:r>
            <a:br>
              <a:rPr lang="en-US" dirty="0"/>
            </a:br>
            <a:br>
              <a:rPr lang="en-US" dirty="0"/>
            </a:br>
            <a:r>
              <a:rPr lang="en-US" b="1" dirty="0">
                <a:solidFill>
                  <a:srgbClr val="4472C4"/>
                </a:solidFill>
              </a:rPr>
              <a:t>The geostrophic wind is the wind that occurs when there is an exact balance between the Coriolis and Pressure Gradient forces</a:t>
            </a:r>
            <a:br>
              <a:rPr lang="en-US" b="1" dirty="0">
                <a:solidFill>
                  <a:srgbClr val="4472C4"/>
                </a:solidFill>
              </a:rPr>
            </a:br>
            <a:br>
              <a:rPr lang="en-US" dirty="0"/>
            </a:br>
            <a:r>
              <a:rPr lang="en-US" dirty="0">
                <a:solidFill>
                  <a:srgbClr val="000000"/>
                </a:solidFill>
              </a:rPr>
              <a:t>Geo:  earth, strophic: turning</a:t>
            </a:r>
            <a:br>
              <a:rPr lang="en-US" dirty="0"/>
            </a:br>
            <a:endParaRPr lang="en-US" dirty="0"/>
          </a:p>
        </p:txBody>
      </p:sp>
    </p:spTree>
    <p:extLst>
      <p:ext uri="{BB962C8B-B14F-4D97-AF65-F5344CB8AC3E}">
        <p14:creationId xmlns:p14="http://schemas.microsoft.com/office/powerpoint/2010/main" val="755947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889560" y="785854"/>
            <a:ext cx="10894320" cy="1325160"/>
          </a:xfrm>
          <a:prstGeom prst="rect">
            <a:avLst/>
          </a:prstGeom>
          <a:noFill/>
          <a:ln>
            <a:noFill/>
          </a:ln>
        </p:spPr>
        <p:txBody>
          <a:bodyPr anchor="ctr"/>
          <a:lstStyle/>
          <a:p>
            <a:pPr>
              <a:lnSpc>
                <a:spcPct val="90000"/>
              </a:lnSpc>
            </a:pPr>
            <a:r>
              <a:rPr lang="en-US" sz="4000" b="1" strike="noStrike" dirty="0">
                <a:solidFill>
                  <a:srgbClr val="4472C4"/>
                </a:solidFill>
              </a:rPr>
              <a:t>A thought experiment. Consider a rotating planet with a pressure gradient, starting with no wind and see what happens to a parcel of air starting at rest.  No mountains or drag</a:t>
            </a:r>
            <a:r>
              <a:rPr lang="en-US" sz="4400" b="1" strike="noStrike" dirty="0">
                <a:solidFill>
                  <a:srgbClr val="4472C4"/>
                </a:solidFill>
              </a:rPr>
              <a:t>.</a:t>
            </a:r>
            <a:endParaRPr dirty="0"/>
          </a:p>
        </p:txBody>
      </p:sp>
      <p:pic>
        <p:nvPicPr>
          <p:cNvPr id="164" name="Content Placeholder 3"/>
          <p:cNvPicPr/>
          <p:nvPr/>
        </p:nvPicPr>
        <p:blipFill>
          <a:blip r:embed="rId2"/>
          <a:srcRect b="16162"/>
          <a:stretch/>
        </p:blipFill>
        <p:spPr>
          <a:xfrm>
            <a:off x="3689769" y="2518910"/>
            <a:ext cx="8094111" cy="3930527"/>
          </a:xfrm>
          <a:prstGeom prst="rect">
            <a:avLst/>
          </a:prstGeom>
          <a:ln>
            <a:noFill/>
          </a:ln>
        </p:spPr>
      </p:pic>
      <p:sp>
        <p:nvSpPr>
          <p:cNvPr id="165" name="CustomShape 2"/>
          <p:cNvSpPr/>
          <p:nvPr/>
        </p:nvSpPr>
        <p:spPr>
          <a:xfrm>
            <a:off x="565386" y="2970086"/>
            <a:ext cx="4036593" cy="155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Balance develops as the air parcel accelerates, resulting from an increasing Coriolis Force.</a:t>
            </a:r>
          </a:p>
          <a:p>
            <a:pPr>
              <a:lnSpc>
                <a:spcPct val="100000"/>
              </a:lnSpc>
            </a:pPr>
            <a:endParaRPr lang="en-US" sz="2800" dirty="0">
              <a:solidFill>
                <a:srgbClr val="000000"/>
              </a:solidFill>
              <a:latin typeface="Calibri"/>
            </a:endParaRPr>
          </a:p>
          <a:p>
            <a:pPr>
              <a:lnSpc>
                <a:spcPct val="100000"/>
              </a:lnSpc>
            </a:pPr>
            <a:r>
              <a:rPr lang="en-US" sz="2800" dirty="0">
                <a:solidFill>
                  <a:srgbClr val="000000"/>
                </a:solidFill>
                <a:latin typeface="Calibri"/>
              </a:rPr>
              <a:t>A balance between the Coriolis and pressure gradient force</a:t>
            </a:r>
            <a:endParaRP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839" y="3103179"/>
            <a:ext cx="4401945" cy="3225800"/>
          </a:xfrm>
          <a:prstGeom prst="rect">
            <a:avLst/>
          </a:prstGeom>
        </p:spPr>
      </p:pic>
      <p:sp>
        <p:nvSpPr>
          <p:cNvPr id="2" name="TextBox 1">
            <a:extLst>
              <a:ext uri="{FF2B5EF4-FFF2-40B4-BE49-F238E27FC236}">
                <a16:creationId xmlns:a16="http://schemas.microsoft.com/office/drawing/2014/main" id="{422B757D-F5F0-EC45-B782-B11FB026CAE0}"/>
              </a:ext>
            </a:extLst>
          </p:cNvPr>
          <p:cNvSpPr txBox="1"/>
          <p:nvPr/>
        </p:nvSpPr>
        <p:spPr>
          <a:xfrm>
            <a:off x="1313795" y="809298"/>
            <a:ext cx="8660524" cy="1920526"/>
          </a:xfrm>
          <a:prstGeom prst="rect">
            <a:avLst/>
          </a:prstGeom>
          <a:noFill/>
        </p:spPr>
        <p:txBody>
          <a:bodyPr wrap="square" rtlCol="0">
            <a:spAutoFit/>
          </a:bodyPr>
          <a:lstStyle/>
          <a:p>
            <a:pPr>
              <a:lnSpc>
                <a:spcPct val="90000"/>
              </a:lnSpc>
            </a:pPr>
            <a:r>
              <a:rPr lang="en-US" sz="4400" b="1" dirty="0">
                <a:solidFill>
                  <a:schemeClr val="tx2"/>
                </a:solidFill>
              </a:rPr>
              <a:t>To understand wind, one needs to understand basic concepts about </a:t>
            </a:r>
            <a:r>
              <a:rPr lang="en-US" sz="4400" b="1" u="sng" dirty="0">
                <a:solidFill>
                  <a:schemeClr val="tx2"/>
                </a:solidFill>
              </a:rPr>
              <a:t>force</a:t>
            </a:r>
            <a:r>
              <a:rPr lang="en-US" sz="4400" b="1" dirty="0">
                <a:solidFill>
                  <a:schemeClr val="tx2"/>
                </a:solidFill>
              </a:rPr>
              <a:t>, </a:t>
            </a:r>
            <a:r>
              <a:rPr lang="en-US" sz="4400" b="1" u="sng" dirty="0">
                <a:solidFill>
                  <a:schemeClr val="tx2"/>
                </a:solidFill>
              </a:rPr>
              <a:t>velocity</a:t>
            </a:r>
            <a:r>
              <a:rPr lang="en-US" sz="4400" b="1" dirty="0">
                <a:solidFill>
                  <a:schemeClr val="tx2"/>
                </a:solidFill>
              </a:rPr>
              <a:t>, and </a:t>
            </a:r>
            <a:r>
              <a:rPr lang="en-US" sz="4400" b="1" u="sng" dirty="0">
                <a:solidFill>
                  <a:schemeClr val="tx2"/>
                </a:solidFill>
              </a:rPr>
              <a:t>acceleration</a:t>
            </a:r>
          </a:p>
        </p:txBody>
      </p:sp>
    </p:spTree>
    <p:extLst>
      <p:ext uri="{BB962C8B-B14F-4D97-AF65-F5344CB8AC3E}">
        <p14:creationId xmlns:p14="http://schemas.microsoft.com/office/powerpoint/2010/main" val="230254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final geostrophic force balance (N. Hemisphere)</a:t>
            </a:r>
            <a:endParaRPr dirty="0"/>
          </a:p>
        </p:txBody>
      </p:sp>
      <p:pic>
        <p:nvPicPr>
          <p:cNvPr id="167" name="Content Placeholder 3"/>
          <p:cNvPicPr/>
          <p:nvPr/>
        </p:nvPicPr>
        <p:blipFill>
          <a:blip r:embed="rId2"/>
          <a:stretch/>
        </p:blipFill>
        <p:spPr>
          <a:xfrm>
            <a:off x="716400" y="1960200"/>
            <a:ext cx="5130360" cy="3513240"/>
          </a:xfrm>
          <a:prstGeom prst="rect">
            <a:avLst/>
          </a:prstGeom>
          <a:ln>
            <a:noFill/>
          </a:ln>
        </p:spPr>
      </p:pic>
      <p:sp>
        <p:nvSpPr>
          <p:cNvPr id="168" name="CustomShape 2"/>
          <p:cNvSpPr/>
          <p:nvPr/>
        </p:nvSpPr>
        <p:spPr>
          <a:xfrm>
            <a:off x="1369800" y="5302459"/>
            <a:ext cx="964116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Note that the winds are parallel to the </a:t>
            </a:r>
            <a:r>
              <a:rPr lang="en-US" sz="2800" b="1" strike="noStrike" dirty="0">
                <a:solidFill>
                  <a:srgbClr val="000000"/>
                </a:solidFill>
                <a:latin typeface="Calibri"/>
              </a:rPr>
              <a:t>height lines for upper-level chart </a:t>
            </a:r>
            <a:r>
              <a:rPr lang="en-US" sz="2800" strike="noStrike" dirty="0">
                <a:solidFill>
                  <a:srgbClr val="000000"/>
                </a:solidFill>
                <a:latin typeface="Calibri"/>
              </a:rPr>
              <a:t>or </a:t>
            </a:r>
            <a:r>
              <a:rPr lang="en-US" sz="2800" b="1" strike="noStrike" dirty="0">
                <a:solidFill>
                  <a:srgbClr val="000000"/>
                </a:solidFill>
                <a:latin typeface="Calibri"/>
              </a:rPr>
              <a:t>isobars for surface (sea level) chart</a:t>
            </a:r>
            <a:r>
              <a:rPr lang="en-US" sz="2800" strike="noStrike" dirty="0">
                <a:solidFill>
                  <a:srgbClr val="000000"/>
                </a:solidFill>
                <a:latin typeface="Calibri"/>
              </a:rPr>
              <a:t>.  Lower pressure to the left.</a:t>
            </a:r>
            <a:endParaRPr dirty="0"/>
          </a:p>
        </p:txBody>
      </p:sp>
      <p:pic>
        <p:nvPicPr>
          <p:cNvPr id="169" name="Picture 6"/>
          <p:cNvPicPr/>
          <p:nvPr/>
        </p:nvPicPr>
        <p:blipFill>
          <a:blip r:embed="rId3"/>
          <a:stretch/>
        </p:blipFill>
        <p:spPr>
          <a:xfrm>
            <a:off x="6238800" y="2562840"/>
            <a:ext cx="5250240" cy="2254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speed of the geostrophic wind depends on the </a:t>
            </a:r>
            <a:r>
              <a:rPr lang="en-US" sz="4400" b="1" strike="noStrike" dirty="0"/>
              <a:t>horizontal pressure gradient</a:t>
            </a:r>
            <a:r>
              <a:rPr lang="en-US" sz="4400" b="1" strike="noStrike" dirty="0">
                <a:solidFill>
                  <a:srgbClr val="4472C4"/>
                </a:solidFill>
              </a:rPr>
              <a:t>.</a:t>
            </a:r>
            <a:endParaRPr b="1" dirty="0"/>
          </a:p>
        </p:txBody>
      </p:sp>
      <p:sp>
        <p:nvSpPr>
          <p:cNvPr id="171" name="TextShape 2"/>
          <p:cNvSpPr txBox="1"/>
          <p:nvPr/>
        </p:nvSpPr>
        <p:spPr>
          <a:xfrm>
            <a:off x="838080" y="1825560"/>
            <a:ext cx="6772680" cy="3917214"/>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The geostrophic wind occurs when there is a balance between the pressure gradient force and the Coriolis force</a:t>
            </a:r>
            <a:endParaRPr dirty="0"/>
          </a:p>
          <a:p>
            <a:pPr>
              <a:lnSpc>
                <a:spcPct val="90000"/>
              </a:lnSpc>
              <a:buFont typeface="Arial"/>
              <a:buChar char="•"/>
            </a:pPr>
            <a:r>
              <a:rPr lang="en-US" sz="3200" b="1" strike="noStrike" dirty="0">
                <a:solidFill>
                  <a:srgbClr val="000000"/>
                </a:solidFill>
                <a:latin typeface="Calibri"/>
              </a:rPr>
              <a:t>Pressure Gradient Force  = Coriolis Force</a:t>
            </a:r>
            <a:endParaRPr b="1" dirty="0"/>
          </a:p>
          <a:p>
            <a:pPr>
              <a:lnSpc>
                <a:spcPct val="100000"/>
              </a:lnSpc>
            </a:pPr>
            <a:r>
              <a:rPr lang="en-US" sz="3200" strike="noStrike" dirty="0">
                <a:solidFill>
                  <a:srgbClr val="000000"/>
                </a:solidFill>
                <a:latin typeface="Calibri"/>
              </a:rPr>
              <a:t>  </a:t>
            </a:r>
            <a:r>
              <a:rPr lang="en-US" sz="3200" dirty="0">
                <a:solidFill>
                  <a:srgbClr val="000000"/>
                </a:solidFill>
                <a:latin typeface="Calibri"/>
              </a:rPr>
              <a:t>(1/density)*</a:t>
            </a:r>
            <a:r>
              <a:rPr lang="en-US" sz="3200" strike="noStrike" dirty="0">
                <a:solidFill>
                  <a:srgbClr val="000000"/>
                </a:solidFill>
                <a:latin typeface="Calibri"/>
              </a:rPr>
              <a:t>pressure gradient    =   f|</a:t>
            </a:r>
            <a:r>
              <a:rPr lang="en-US" sz="3200" b="1" strike="noStrike" dirty="0">
                <a:solidFill>
                  <a:srgbClr val="000000"/>
                </a:solidFill>
                <a:latin typeface="Calibri"/>
              </a:rPr>
              <a:t>V</a:t>
            </a:r>
            <a:r>
              <a:rPr lang="en-US" sz="3200" strike="noStrike" dirty="0">
                <a:solidFill>
                  <a:srgbClr val="000000"/>
                </a:solidFill>
                <a:latin typeface="Calibri"/>
              </a:rPr>
              <a:t>|</a:t>
            </a:r>
          </a:p>
          <a:p>
            <a:pPr>
              <a:lnSpc>
                <a:spcPct val="100000"/>
              </a:lnSpc>
            </a:pPr>
            <a:endParaRPr dirty="0"/>
          </a:p>
          <a:p>
            <a:pPr>
              <a:lnSpc>
                <a:spcPct val="90000"/>
              </a:lnSpc>
              <a:buFont typeface="Arial"/>
              <a:buChar char="•"/>
            </a:pPr>
            <a:r>
              <a:rPr lang="en-US" sz="3200" b="1" strike="noStrike" dirty="0">
                <a:solidFill>
                  <a:srgbClr val="000000"/>
                </a:solidFill>
                <a:latin typeface="Calibri"/>
              </a:rPr>
              <a:t>So a big pressure gradient results in a strong geostrophic wind.</a:t>
            </a:r>
            <a:endParaRPr dirty="0"/>
          </a:p>
        </p:txBody>
      </p:sp>
      <p:pic>
        <p:nvPicPr>
          <p:cNvPr id="172" name="Picture 3"/>
          <p:cNvPicPr/>
          <p:nvPr/>
        </p:nvPicPr>
        <p:blipFill>
          <a:blip r:embed="rId2"/>
          <a:stretch/>
        </p:blipFill>
        <p:spPr>
          <a:xfrm>
            <a:off x="7645320" y="2417618"/>
            <a:ext cx="3708000" cy="262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838080" y="1055520"/>
            <a:ext cx="10906920" cy="690480"/>
          </a:xfrm>
          <a:prstGeom prst="rect">
            <a:avLst/>
          </a:prstGeom>
          <a:noFill/>
          <a:ln>
            <a:noFill/>
          </a:ln>
        </p:spPr>
        <p:txBody>
          <a:bodyPr anchor="ctr"/>
          <a:lstStyle/>
          <a:p>
            <a:pPr>
              <a:lnSpc>
                <a:spcPct val="90000"/>
              </a:lnSpc>
            </a:pPr>
            <a:r>
              <a:rPr lang="en-US" sz="4400" b="1" strike="noStrike" dirty="0">
                <a:solidFill>
                  <a:schemeClr val="tx2"/>
                </a:solidFill>
                <a:latin typeface="Calibri Light"/>
              </a:rPr>
              <a:t>The winds aloft, where surface drag and mountains have little influence, are nearly geostrophic</a:t>
            </a:r>
            <a:endParaRPr dirty="0">
              <a:solidFill>
                <a:schemeClr val="tx2"/>
              </a:solidFill>
            </a:endParaRPr>
          </a:p>
        </p:txBody>
      </p:sp>
      <p:pic>
        <p:nvPicPr>
          <p:cNvPr id="174" name="Content Placeholder 3"/>
          <p:cNvPicPr/>
          <p:nvPr/>
        </p:nvPicPr>
        <p:blipFill>
          <a:blip r:embed="rId2"/>
          <a:stretch/>
        </p:blipFill>
        <p:spPr>
          <a:xfrm>
            <a:off x="3961341" y="1895796"/>
            <a:ext cx="7031841" cy="4641455"/>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chemeClr val="tx2"/>
                </a:solidFill>
              </a:rPr>
              <a:t>Geostrophic Concept Explains Rotation around High and Low Centers</a:t>
            </a:r>
            <a:endParaRPr dirty="0">
              <a:solidFill>
                <a:schemeClr val="tx2"/>
              </a:solidFill>
            </a:endParaRPr>
          </a:p>
        </p:txBody>
      </p:sp>
      <p:pic>
        <p:nvPicPr>
          <p:cNvPr id="176" name="Content Placeholder 3"/>
          <p:cNvPicPr/>
          <p:nvPr/>
        </p:nvPicPr>
        <p:blipFill>
          <a:blip r:embed="rId2"/>
          <a:stretch/>
        </p:blipFill>
        <p:spPr>
          <a:xfrm>
            <a:off x="965675" y="1825559"/>
            <a:ext cx="9217645" cy="4780339"/>
          </a:xfrm>
          <a:prstGeom prst="rect">
            <a:avLst/>
          </a:prstGeom>
          <a:ln>
            <a:noFill/>
          </a:ln>
        </p:spPr>
      </p:pic>
      <p:sp>
        <p:nvSpPr>
          <p:cNvPr id="2" name="TextBox 1">
            <a:extLst>
              <a:ext uri="{FF2B5EF4-FFF2-40B4-BE49-F238E27FC236}">
                <a16:creationId xmlns:a16="http://schemas.microsoft.com/office/drawing/2014/main" id="{B3FBD3D9-03D0-494E-B349-02256F2DB6AF}"/>
              </a:ext>
            </a:extLst>
          </p:cNvPr>
          <p:cNvSpPr txBox="1"/>
          <p:nvPr/>
        </p:nvSpPr>
        <p:spPr>
          <a:xfrm>
            <a:off x="4366727" y="2276669"/>
            <a:ext cx="879856" cy="523220"/>
          </a:xfrm>
          <a:prstGeom prst="rect">
            <a:avLst/>
          </a:prstGeom>
          <a:noFill/>
        </p:spPr>
        <p:txBody>
          <a:bodyPr wrap="none" rtlCol="0">
            <a:spAutoFit/>
          </a:bodyPr>
          <a:lstStyle/>
          <a:p>
            <a:r>
              <a:rPr lang="en-US" sz="2800" dirty="0"/>
              <a:t>LOW</a:t>
            </a:r>
          </a:p>
        </p:txBody>
      </p:sp>
      <p:sp>
        <p:nvSpPr>
          <p:cNvPr id="3" name="TextBox 2">
            <a:extLst>
              <a:ext uri="{FF2B5EF4-FFF2-40B4-BE49-F238E27FC236}">
                <a16:creationId xmlns:a16="http://schemas.microsoft.com/office/drawing/2014/main" id="{65C71D5B-9236-5348-804B-4BD715D093D9}"/>
              </a:ext>
            </a:extLst>
          </p:cNvPr>
          <p:cNvSpPr txBox="1"/>
          <p:nvPr/>
        </p:nvSpPr>
        <p:spPr>
          <a:xfrm>
            <a:off x="8901404" y="2332653"/>
            <a:ext cx="848309" cy="523220"/>
          </a:xfrm>
          <a:prstGeom prst="rect">
            <a:avLst/>
          </a:prstGeom>
          <a:noFill/>
        </p:spPr>
        <p:txBody>
          <a:bodyPr wrap="none" rtlCol="0">
            <a:spAutoFit/>
          </a:bodyPr>
          <a:lstStyle/>
          <a:p>
            <a:r>
              <a:rPr lang="en-US" sz="2800" dirty="0"/>
              <a:t>High</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534821" y="383999"/>
            <a:ext cx="6023179" cy="5473976"/>
          </a:xfrm>
          <a:prstGeom prst="rect">
            <a:avLst/>
          </a:prstGeom>
          <a:noFill/>
          <a:ln>
            <a:noFill/>
          </a:ln>
        </p:spPr>
        <p:txBody>
          <a:bodyPr anchor="ctr"/>
          <a:lstStyle/>
          <a:p>
            <a:pPr>
              <a:lnSpc>
                <a:spcPct val="90000"/>
              </a:lnSpc>
            </a:pPr>
            <a:r>
              <a:rPr lang="en-US" sz="4000" b="1" strike="noStrike" dirty="0">
                <a:solidFill>
                  <a:srgbClr val="4472C4"/>
                </a:solidFill>
                <a:latin typeface="Calibri Light"/>
              </a:rPr>
              <a:t>In the Northern Hemisphere, the winds rotate </a:t>
            </a:r>
            <a:r>
              <a:rPr lang="en-US" sz="4000" b="1" strike="noStrike" dirty="0">
                <a:latin typeface="Calibri Light"/>
              </a:rPr>
              <a:t>counterclockwise </a:t>
            </a:r>
            <a:r>
              <a:rPr lang="en-US" sz="4000" b="1" strike="noStrike" dirty="0">
                <a:solidFill>
                  <a:srgbClr val="4472C4"/>
                </a:solidFill>
                <a:latin typeface="Calibri Light"/>
              </a:rPr>
              <a:t>around low centers (or cyclones).  </a:t>
            </a:r>
            <a:r>
              <a:rPr lang="en-US" sz="4000" b="1" dirty="0">
                <a:solidFill>
                  <a:srgbClr val="4472C4"/>
                </a:solidFill>
                <a:latin typeface="Calibri Light"/>
              </a:rPr>
              <a:t>This is also called </a:t>
            </a:r>
            <a:r>
              <a:rPr lang="en-US" sz="4000" b="1" dirty="0"/>
              <a:t>cyclonic rotation</a:t>
            </a:r>
            <a:r>
              <a:rPr lang="en-US" sz="4000" b="1" dirty="0">
                <a:solidFill>
                  <a:srgbClr val="4472C4"/>
                </a:solidFill>
                <a:latin typeface="Calibri Light"/>
              </a:rPr>
              <a:t>.  </a:t>
            </a:r>
          </a:p>
          <a:p>
            <a:pPr>
              <a:lnSpc>
                <a:spcPct val="90000"/>
              </a:lnSpc>
            </a:pPr>
            <a:endParaRPr lang="en-US" sz="4000" b="1" dirty="0">
              <a:solidFill>
                <a:srgbClr val="4472C4"/>
              </a:solidFill>
              <a:latin typeface="Calibri Light"/>
            </a:endParaRPr>
          </a:p>
          <a:p>
            <a:pPr>
              <a:lnSpc>
                <a:spcPct val="90000"/>
              </a:lnSpc>
            </a:pPr>
            <a:r>
              <a:rPr lang="en-US" sz="4000" b="1" dirty="0">
                <a:solidFill>
                  <a:srgbClr val="4472C4"/>
                </a:solidFill>
              </a:rPr>
              <a:t>Why counterclockwise?</a:t>
            </a:r>
            <a:r>
              <a:rPr lang="en-US" sz="4000" b="1" dirty="0">
                <a:solidFill>
                  <a:srgbClr val="4472C4"/>
                </a:solidFill>
                <a:latin typeface="Calibri Light"/>
              </a:rPr>
              <a:t>  The only way you can get geostrophic wind balance.</a:t>
            </a:r>
            <a:endParaRPr sz="4000" b="1" dirty="0"/>
          </a:p>
        </p:txBody>
      </p:sp>
      <p:pic>
        <p:nvPicPr>
          <p:cNvPr id="176" name="Content Placeholder 3"/>
          <p:cNvPicPr/>
          <p:nvPr/>
        </p:nvPicPr>
        <p:blipFill rotWithShape="1">
          <a:blip r:embed="rId2"/>
          <a:srcRect r="50607"/>
          <a:stretch/>
        </p:blipFill>
        <p:spPr>
          <a:xfrm>
            <a:off x="6558000" y="658731"/>
            <a:ext cx="5387601" cy="5549041"/>
          </a:xfrm>
          <a:prstGeom prst="rect">
            <a:avLst/>
          </a:prstGeom>
          <a:ln>
            <a:noFill/>
          </a:ln>
        </p:spPr>
      </p:pic>
    </p:spTree>
    <p:extLst>
      <p:ext uri="{BB962C8B-B14F-4D97-AF65-F5344CB8AC3E}">
        <p14:creationId xmlns:p14="http://schemas.microsoft.com/office/powerpoint/2010/main" val="722917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1" y="365051"/>
            <a:ext cx="6459115" cy="6061669"/>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winds rotate </a:t>
            </a:r>
            <a:r>
              <a:rPr lang="en-US" sz="4400" b="1" strike="noStrike" dirty="0">
                <a:latin typeface="Calibri Light"/>
              </a:rPr>
              <a:t>clockwise</a:t>
            </a:r>
            <a:r>
              <a:rPr lang="en-US" sz="4400" b="1" strike="noStrike" dirty="0">
                <a:solidFill>
                  <a:srgbClr val="4472C4"/>
                </a:solidFill>
                <a:latin typeface="Calibri Light"/>
              </a:rPr>
              <a:t> around high centers (or anticyclones).  </a:t>
            </a:r>
            <a:r>
              <a:rPr lang="en-US" sz="4400" b="1" dirty="0">
                <a:solidFill>
                  <a:srgbClr val="4472C4"/>
                </a:solidFill>
                <a:latin typeface="Calibri Light"/>
              </a:rPr>
              <a:t>This is also called </a:t>
            </a:r>
            <a:r>
              <a:rPr lang="en-US" sz="4400" b="1" dirty="0">
                <a:solidFill>
                  <a:srgbClr val="4472C4"/>
                </a:solidFill>
              </a:rPr>
              <a:t>anticyclonic rotation</a:t>
            </a:r>
            <a:r>
              <a:rPr lang="en-US" sz="4400" b="1" dirty="0">
                <a:solidFill>
                  <a:srgbClr val="4472C4"/>
                </a:solidFill>
                <a:latin typeface="Calibri Light"/>
              </a:rPr>
              <a:t>. </a:t>
            </a:r>
          </a:p>
          <a:p>
            <a:pPr>
              <a:lnSpc>
                <a:spcPct val="90000"/>
              </a:lnSpc>
            </a:pPr>
            <a:endParaRPr lang="en-US" sz="1400" b="1" dirty="0">
              <a:solidFill>
                <a:srgbClr val="4472C4"/>
              </a:solidFill>
              <a:latin typeface="Calibri Light"/>
            </a:endParaRPr>
          </a:p>
          <a:p>
            <a:pPr>
              <a:lnSpc>
                <a:spcPct val="90000"/>
              </a:lnSpc>
            </a:pPr>
            <a:r>
              <a:rPr lang="en-US" sz="4400" b="1" dirty="0">
                <a:solidFill>
                  <a:srgbClr val="4472C4"/>
                </a:solidFill>
              </a:rPr>
              <a:t>Why clockwise?</a:t>
            </a:r>
            <a:r>
              <a:rPr lang="en-US" sz="4400" b="1" dirty="0">
                <a:solidFill>
                  <a:srgbClr val="4472C4"/>
                </a:solidFill>
                <a:latin typeface="Calibri Light"/>
              </a:rPr>
              <a:t>  The only way you can get geostrophic wind balance.</a:t>
            </a:r>
            <a:endParaRPr lang="en-US" sz="4400" dirty="0"/>
          </a:p>
        </p:txBody>
      </p:sp>
      <p:pic>
        <p:nvPicPr>
          <p:cNvPr id="176" name="Content Placeholder 3"/>
          <p:cNvPicPr/>
          <p:nvPr/>
        </p:nvPicPr>
        <p:blipFill rotWithShape="1">
          <a:blip r:embed="rId2"/>
          <a:srcRect l="48697"/>
          <a:stretch/>
        </p:blipFill>
        <p:spPr>
          <a:xfrm>
            <a:off x="7448831" y="1512606"/>
            <a:ext cx="4660560" cy="4663914"/>
          </a:xfrm>
          <a:prstGeom prst="rect">
            <a:avLst/>
          </a:prstGeom>
          <a:ln>
            <a:noFill/>
          </a:ln>
        </p:spPr>
      </p:pic>
    </p:spTree>
    <p:extLst>
      <p:ext uri="{BB962C8B-B14F-4D97-AF65-F5344CB8AC3E}">
        <p14:creationId xmlns:p14="http://schemas.microsoft.com/office/powerpoint/2010/main" val="29435812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79" y="462646"/>
            <a:ext cx="10972800" cy="1143000"/>
          </a:xfrm>
        </p:spPr>
        <p:txBody>
          <a:bodyPr>
            <a:noAutofit/>
          </a:bodyPr>
          <a:lstStyle/>
          <a:p>
            <a:r>
              <a:rPr lang="en-US" b="1" dirty="0">
                <a:solidFill>
                  <a:srgbClr val="1F497D"/>
                </a:solidFill>
                <a:latin typeface="Times New Roman"/>
                <a:cs typeface="Times New Roman"/>
              </a:rPr>
              <a:t>Near the surface, drag or friction can substantially slow wind speeds</a:t>
            </a:r>
          </a:p>
        </p:txBody>
      </p:sp>
      <p:sp>
        <p:nvSpPr>
          <p:cNvPr id="4" name="Text Placeholder 3"/>
          <p:cNvSpPr>
            <a:spLocks noGrp="1"/>
          </p:cNvSpPr>
          <p:nvPr>
            <p:ph idx="1"/>
          </p:nvPr>
        </p:nvSpPr>
        <p:spPr>
          <a:xfrm>
            <a:off x="838080" y="2242633"/>
            <a:ext cx="4791184" cy="3691172"/>
          </a:xfrm>
        </p:spPr>
        <p:txBody>
          <a:bodyPr/>
          <a:lstStyle/>
          <a:p>
            <a:pPr marL="285750" indent="-285750">
              <a:buFont typeface="Arial"/>
              <a:buChar char="•"/>
            </a:pPr>
            <a:r>
              <a:rPr lang="en-US" sz="3200" dirty="0"/>
              <a:t>Buildings, hills, trees, etc. slow the wind</a:t>
            </a:r>
          </a:p>
          <a:p>
            <a:pPr marL="285750" indent="-285750">
              <a:buFont typeface="Arial"/>
              <a:buChar char="•"/>
            </a:pPr>
            <a:r>
              <a:rPr lang="en-US" sz="3200" dirty="0"/>
              <a:t>Water is aerodynamically smooth with less drag, thus winds are stronger</a:t>
            </a: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264" y="2242633"/>
            <a:ext cx="5648808" cy="3173912"/>
          </a:xfrm>
          <a:prstGeom prst="rect">
            <a:avLst/>
          </a:prstGeom>
        </p:spPr>
      </p:pic>
    </p:spTree>
    <p:extLst>
      <p:ext uri="{BB962C8B-B14F-4D97-AF65-F5344CB8AC3E}">
        <p14:creationId xmlns:p14="http://schemas.microsoft.com/office/powerpoint/2010/main" val="463394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latin typeface="Times" charset="0"/>
                <a:ea typeface="ＭＳ Ｐゴシック" charset="0"/>
                <a:cs typeface="ＭＳ Ｐゴシック" charset="0"/>
              </a:rPr>
              <a:t>Relatively smooth surface</a:t>
            </a:r>
          </a:p>
        </p:txBody>
      </p:sp>
      <p:pic>
        <p:nvPicPr>
          <p:cNvPr id="32770" name="Content Placeholder 3" descr="NewFigure13.15.jpg"/>
          <p:cNvPicPr>
            <a:picLocks noGrp="1" noChangeAspect="1"/>
          </p:cNvPicPr>
          <p:nvPr>
            <p:ph idx="1"/>
          </p:nvPr>
        </p:nvPicPr>
        <p:blipFill>
          <a:blip r:embed="rId2">
            <a:extLst>
              <a:ext uri="{28A0092B-C50C-407E-A947-70E740481C1C}">
                <a14:useLocalDpi xmlns:a14="http://schemas.microsoft.com/office/drawing/2010/main" val="0"/>
              </a:ext>
            </a:extLst>
          </a:blip>
          <a:srcRect l="-17999" r="-17999"/>
          <a:stretch>
            <a:fillRect/>
          </a:stretch>
        </p:blipFill>
        <p:spPr>
          <a:xfrm>
            <a:off x="-474133" y="1417638"/>
            <a:ext cx="12666133" cy="5029200"/>
          </a:xfrm>
          <a:prstGeom prst="rect">
            <a:avLst/>
          </a:prstGeom>
        </p:spPr>
      </p:pic>
    </p:spTree>
    <p:extLst>
      <p:ext uri="{BB962C8B-B14F-4D97-AF65-F5344CB8AC3E}">
        <p14:creationId xmlns:p14="http://schemas.microsoft.com/office/powerpoint/2010/main" val="2799807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p:txBody>
          <a:bodyPr/>
          <a:lstStyle/>
          <a:p>
            <a:endParaRPr lang="en-US" dirty="0"/>
          </a:p>
        </p:txBody>
      </p:sp>
      <p:pic>
        <p:nvPicPr>
          <p:cNvPr id="5" name="Picture 4" descr="win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87" y="365052"/>
            <a:ext cx="7120471" cy="5378049"/>
          </a:xfrm>
          <a:prstGeom prst="rect">
            <a:avLst/>
          </a:prstGeom>
        </p:spPr>
      </p:pic>
    </p:spTree>
    <p:extLst>
      <p:ext uri="{BB962C8B-B14F-4D97-AF65-F5344CB8AC3E}">
        <p14:creationId xmlns:p14="http://schemas.microsoft.com/office/powerpoint/2010/main" val="4244764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4256" y="863052"/>
            <a:ext cx="10515240" cy="1325160"/>
          </a:xfrm>
        </p:spPr>
        <p:txBody>
          <a:bodyPr>
            <a:noAutofit/>
          </a:bodyPr>
          <a:lstStyle/>
          <a:p>
            <a:r>
              <a:rPr lang="en-US" sz="3600" b="1" dirty="0">
                <a:solidFill>
                  <a:srgbClr val="1F497D"/>
                </a:solidFill>
                <a:latin typeface="Times" charset="0"/>
                <a:ea typeface="ＭＳ Ｐゴシック" charset="0"/>
                <a:cs typeface="ＭＳ Ｐゴシック" charset="0"/>
              </a:rPr>
              <a:t>Because there is more drag near the surface, wind usually increases with height in the lower layer of the atmosphere, known as the </a:t>
            </a:r>
            <a:r>
              <a:rPr lang="en-US" sz="3600" b="1" dirty="0">
                <a:latin typeface="Times" charset="0"/>
                <a:ea typeface="ＭＳ Ｐゴシック" charset="0"/>
                <a:cs typeface="ＭＳ Ｐゴシック" charset="0"/>
              </a:rPr>
              <a:t>boundary layer</a:t>
            </a:r>
          </a:p>
        </p:txBody>
      </p:sp>
      <p:pic>
        <p:nvPicPr>
          <p:cNvPr id="337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1829" y="2599096"/>
            <a:ext cx="7000093" cy="3494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74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993179" y="209650"/>
            <a:ext cx="8802462" cy="1188226"/>
          </a:xfrm>
          <a:prstGeom prst="rect">
            <a:avLst/>
          </a:prstGeom>
          <a:noFill/>
          <a:ln>
            <a:noFill/>
          </a:ln>
        </p:spPr>
        <p:txBody>
          <a:bodyPr anchor="ctr"/>
          <a:lstStyle/>
          <a:p>
            <a:pPr>
              <a:lnSpc>
                <a:spcPct val="90000"/>
              </a:lnSpc>
            </a:pPr>
            <a:r>
              <a:rPr lang="en-US" sz="5400" b="1" dirty="0"/>
              <a:t>Basics</a:t>
            </a:r>
            <a:endParaRPr sz="5400" b="1" dirty="0"/>
          </a:p>
        </p:txBody>
      </p:sp>
      <p:sp>
        <p:nvSpPr>
          <p:cNvPr id="83" name="TextShape 2"/>
          <p:cNvSpPr txBox="1"/>
          <p:nvPr/>
        </p:nvSpPr>
        <p:spPr>
          <a:xfrm>
            <a:off x="667359" y="1518319"/>
            <a:ext cx="10515240" cy="4636044"/>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Force, F</a:t>
            </a:r>
            <a:r>
              <a:rPr lang="en-US" sz="3600" strike="noStrike" dirty="0">
                <a:solidFill>
                  <a:srgbClr val="000000"/>
                </a:solidFill>
                <a:latin typeface="Calibri"/>
              </a:rPr>
              <a:t>:  push or pull on an object.  Units:  Newtons (N) or pounds (lb).   Examples:  </a:t>
            </a:r>
            <a:r>
              <a:rPr lang="en-US" sz="3600" b="1" strike="noStrike" dirty="0">
                <a:solidFill>
                  <a:srgbClr val="000000"/>
                </a:solidFill>
                <a:latin typeface="Calibri"/>
              </a:rPr>
              <a:t>gravitational force, pressure gradient force</a:t>
            </a:r>
          </a:p>
          <a:p>
            <a:pPr>
              <a:lnSpc>
                <a:spcPct val="90000"/>
              </a:lnSpc>
              <a:buFont typeface="Arial"/>
              <a:buChar char="•"/>
            </a:pPr>
            <a:endParaRPr dirty="0"/>
          </a:p>
          <a:p>
            <a:pPr>
              <a:lnSpc>
                <a:spcPct val="90000"/>
              </a:lnSpc>
              <a:buFont typeface="Arial"/>
              <a:buChar char="•"/>
            </a:pPr>
            <a:r>
              <a:rPr lang="en-US" sz="3600" b="1" strike="noStrike" dirty="0">
                <a:solidFill>
                  <a:srgbClr val="4472C4"/>
                </a:solidFill>
                <a:latin typeface="Calibri"/>
              </a:rPr>
              <a:t>Mass, M</a:t>
            </a:r>
            <a:r>
              <a:rPr lang="en-US" sz="3600" strike="noStrike" dirty="0">
                <a:solidFill>
                  <a:srgbClr val="000000"/>
                </a:solidFill>
                <a:latin typeface="Calibri"/>
              </a:rPr>
              <a:t>:  a measure of the quantity of matter.  Units: kilogram (kg) or gram (g).   NOT the same as weight! </a:t>
            </a:r>
          </a:p>
          <a:p>
            <a:pPr>
              <a:lnSpc>
                <a:spcPct val="90000"/>
              </a:lnSpc>
              <a:buFont typeface="Arial"/>
              <a:buChar char="•"/>
            </a:pPr>
            <a:endParaRPr lang="en-US" sz="3600" dirty="0">
              <a:solidFill>
                <a:srgbClr val="000000"/>
              </a:solidFill>
              <a:latin typeface="Calibri"/>
            </a:endParaRPr>
          </a:p>
          <a:p>
            <a:pPr>
              <a:lnSpc>
                <a:spcPct val="90000"/>
              </a:lnSpc>
            </a:pPr>
            <a:r>
              <a:rPr lang="en-US" sz="3600" strike="noStrike" dirty="0">
                <a:solidFill>
                  <a:srgbClr val="000000"/>
                </a:solidFill>
                <a:latin typeface="Calibri"/>
              </a:rPr>
              <a:t> </a:t>
            </a:r>
            <a:r>
              <a:rPr lang="en-US" sz="3600" b="1" strike="noStrike" dirty="0">
                <a:solidFill>
                  <a:srgbClr val="000000"/>
                </a:solidFill>
              </a:rPr>
              <a:t>An object’s mass usually remains the same, but the weight can vary.  Example:  your weight would be less on the moon, but your mass would be the same</a:t>
            </a:r>
            <a:endParaRPr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74953" y="853884"/>
            <a:ext cx="10972800" cy="1143000"/>
          </a:xfrm>
        </p:spPr>
        <p:txBody>
          <a:bodyPr>
            <a:normAutofit fontScale="90000"/>
          </a:bodyPr>
          <a:lstStyle/>
          <a:p>
            <a:r>
              <a:rPr lang="en-US" b="1" dirty="0">
                <a:solidFill>
                  <a:schemeClr val="tx2"/>
                </a:solidFill>
              </a:rPr>
              <a:t>Near the surface there is three-way force balance between the Pressure Gradient Force, the Coriolis Force, and Surface Drag</a:t>
            </a:r>
          </a:p>
        </p:txBody>
      </p:sp>
      <p:pic>
        <p:nvPicPr>
          <p:cNvPr id="11" name="Content Placeholder 10" descr="fric3.gif"/>
          <p:cNvPicPr>
            <a:picLocks noGrp="1" noChangeAspect="1"/>
          </p:cNvPicPr>
          <p:nvPr>
            <p:ph idx="1"/>
          </p:nvPr>
        </p:nvPicPr>
        <p:blipFill>
          <a:blip r:embed="rId2">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val="0"/>
              </a:ext>
            </a:extLst>
          </a:blip>
          <a:srcRect t="21993" b="21993"/>
          <a:stretch>
            <a:fillRect/>
          </a:stretch>
        </p:blipFill>
        <p:spPr>
          <a:xfrm>
            <a:off x="2337577" y="2877001"/>
            <a:ext cx="7764366" cy="3202577"/>
          </a:xfrm>
        </p:spPr>
      </p:pic>
    </p:spTree>
    <p:extLst>
      <p:ext uri="{BB962C8B-B14F-4D97-AF65-F5344CB8AC3E}">
        <p14:creationId xmlns:p14="http://schemas.microsoft.com/office/powerpoint/2010/main" val="892276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a:xfrm>
            <a:off x="372168" y="1338948"/>
            <a:ext cx="10972800" cy="4525963"/>
          </a:xfrm>
        </p:spPr>
        <p:txBody>
          <a:bodyPr/>
          <a:lstStyle/>
          <a:p>
            <a:pPr marL="0" indent="0">
              <a:buNone/>
            </a:pPr>
            <a:r>
              <a:rPr lang="en-US" sz="4000" dirty="0"/>
              <a:t>The winds are reduced from their geostrophic value depending on how rough the surface</a:t>
            </a:r>
          </a:p>
          <a:p>
            <a:pPr lvl="1"/>
            <a:r>
              <a:rPr lang="en-US" sz="4000" dirty="0"/>
              <a:t>Reduced by 10-20% over water</a:t>
            </a:r>
          </a:p>
          <a:p>
            <a:pPr lvl="1"/>
            <a:r>
              <a:rPr lang="en-US" sz="4000" dirty="0"/>
              <a:t>Approximately 20-30% over smooth land</a:t>
            </a:r>
          </a:p>
          <a:p>
            <a:pPr lvl="1"/>
            <a:r>
              <a:rPr lang="en-US" sz="4000" dirty="0"/>
              <a:t>30-80%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481" y="4193357"/>
            <a:ext cx="3162061" cy="2328427"/>
          </a:xfrm>
          <a:prstGeom prst="rect">
            <a:avLst/>
          </a:prstGeom>
        </p:spPr>
      </p:pic>
    </p:spTree>
    <p:extLst>
      <p:ext uri="{BB962C8B-B14F-4D97-AF65-F5344CB8AC3E}">
        <p14:creationId xmlns:p14="http://schemas.microsoft.com/office/powerpoint/2010/main" val="2675567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p:txBody>
          <a:bodyPr/>
          <a:lstStyle/>
          <a:p>
            <a:r>
              <a:rPr lang="en-US" sz="3600" dirty="0"/>
              <a:t>The cross-isobar angle increases with roughness of the surface</a:t>
            </a:r>
          </a:p>
          <a:p>
            <a:r>
              <a:rPr lang="en-US" sz="3600" dirty="0"/>
              <a:t>Perhaps 10-20° over water</a:t>
            </a:r>
          </a:p>
          <a:p>
            <a:r>
              <a:rPr lang="en-US" sz="3600" dirty="0"/>
              <a:t>20-35° over smooth land</a:t>
            </a:r>
          </a:p>
          <a:p>
            <a:r>
              <a:rPr lang="en-US" sz="3600" dirty="0"/>
              <a:t>35+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6" y="2310884"/>
            <a:ext cx="4631452" cy="3410433"/>
          </a:xfrm>
          <a:prstGeom prst="rect">
            <a:avLst/>
          </a:prstGeom>
        </p:spPr>
      </p:pic>
    </p:spTree>
    <p:extLst>
      <p:ext uri="{BB962C8B-B14F-4D97-AF65-F5344CB8AC3E}">
        <p14:creationId xmlns:p14="http://schemas.microsoft.com/office/powerpoint/2010/main" val="1555117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056"/>
          <a:stretch/>
        </p:blipFill>
        <p:spPr>
          <a:xfrm>
            <a:off x="2103866" y="511863"/>
            <a:ext cx="9478534" cy="5614306"/>
          </a:xfrm>
        </p:spPr>
      </p:pic>
    </p:spTree>
    <p:extLst>
      <p:ext uri="{BB962C8B-B14F-4D97-AF65-F5344CB8AC3E}">
        <p14:creationId xmlns:p14="http://schemas.microsoft.com/office/powerpoint/2010/main" val="725117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8069" b="48041"/>
          <a:stretch/>
        </p:blipFill>
        <p:spPr>
          <a:xfrm>
            <a:off x="2775669" y="506597"/>
            <a:ext cx="5957783" cy="6076765"/>
          </a:xfrm>
        </p:spPr>
      </p:pic>
    </p:spTree>
    <p:extLst>
      <p:ext uri="{BB962C8B-B14F-4D97-AF65-F5344CB8AC3E}">
        <p14:creationId xmlns:p14="http://schemas.microsoft.com/office/powerpoint/2010/main" val="1553193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6653" t="2053" r="45829" b="53629"/>
          <a:stretch/>
        </p:blipFill>
        <p:spPr>
          <a:xfrm>
            <a:off x="3147526" y="274638"/>
            <a:ext cx="5896947" cy="5971592"/>
          </a:xfrm>
        </p:spPr>
      </p:pic>
    </p:spTree>
    <p:extLst>
      <p:ext uri="{BB962C8B-B14F-4D97-AF65-F5344CB8AC3E}">
        <p14:creationId xmlns:p14="http://schemas.microsoft.com/office/powerpoint/2010/main" val="3758855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3" r="-146"/>
          <a:stretch/>
        </p:blipFill>
        <p:spPr>
          <a:xfrm>
            <a:off x="2666999" y="274638"/>
            <a:ext cx="6477001" cy="6485885"/>
          </a:xfrm>
        </p:spPr>
      </p:pic>
    </p:spTree>
    <p:extLst>
      <p:ext uri="{BB962C8B-B14F-4D97-AF65-F5344CB8AC3E}">
        <p14:creationId xmlns:p14="http://schemas.microsoft.com/office/powerpoint/2010/main" val="2851460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4622" t="23099" r="52794" b="29715"/>
          <a:stretch/>
        </p:blipFill>
        <p:spPr>
          <a:xfrm>
            <a:off x="3956178" y="513438"/>
            <a:ext cx="5262467" cy="5831379"/>
          </a:xfrm>
        </p:spPr>
      </p:pic>
    </p:spTree>
    <p:extLst>
      <p:ext uri="{BB962C8B-B14F-4D97-AF65-F5344CB8AC3E}">
        <p14:creationId xmlns:p14="http://schemas.microsoft.com/office/powerpoint/2010/main" val="2405122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5"/>
            <a:ext cx="10972800" cy="1143000"/>
          </a:xfrm>
        </p:spPr>
        <p:txBody>
          <a:bodyPr>
            <a:normAutofit fontScale="90000"/>
          </a:bodyPr>
          <a:lstStyle/>
          <a:p>
            <a:r>
              <a:rPr lang="en-US" b="1" dirty="0">
                <a:solidFill>
                  <a:srgbClr val="1F497D"/>
                </a:solidFill>
              </a:rPr>
              <a:t>Winds Near Terrain</a:t>
            </a:r>
            <a:br>
              <a:rPr lang="en-US" b="1" dirty="0">
                <a:solidFill>
                  <a:srgbClr val="1F497D"/>
                </a:solidFill>
              </a:rPr>
            </a:br>
            <a:endParaRPr lang="en-US" b="1" dirty="0">
              <a:solidFill>
                <a:srgbClr val="1F497D"/>
              </a:solidFill>
            </a:endParaRPr>
          </a:p>
        </p:txBody>
      </p:sp>
      <p:sp>
        <p:nvSpPr>
          <p:cNvPr id="3" name="Content Placeholder 2"/>
          <p:cNvSpPr>
            <a:spLocks noGrp="1"/>
          </p:cNvSpPr>
          <p:nvPr>
            <p:ph idx="1"/>
          </p:nvPr>
        </p:nvSpPr>
        <p:spPr>
          <a:xfrm>
            <a:off x="609600" y="1600205"/>
            <a:ext cx="5512461" cy="4525963"/>
          </a:xfrm>
        </p:spPr>
        <p:txBody>
          <a:bodyPr/>
          <a:lstStyle/>
          <a:p>
            <a:r>
              <a:rPr lang="en-US" b="1" dirty="0"/>
              <a:t>Not geostrophic</a:t>
            </a:r>
          </a:p>
          <a:p>
            <a:r>
              <a:rPr lang="en-US" b="1" dirty="0"/>
              <a:t>Wind tends to go directly from high to low pressure</a:t>
            </a:r>
          </a:p>
          <a:p>
            <a:r>
              <a:rPr lang="en-US" b="1" dirty="0"/>
              <a:t>The blockage effects of mountains prevents the Coriolis force from working effectively. </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061" y="1853668"/>
            <a:ext cx="5064624" cy="3793579"/>
          </a:xfrm>
          <a:prstGeom prst="rect">
            <a:avLst/>
          </a:prstGeom>
        </p:spPr>
      </p:pic>
    </p:spTree>
    <p:extLst>
      <p:ext uri="{BB962C8B-B14F-4D97-AF65-F5344CB8AC3E}">
        <p14:creationId xmlns:p14="http://schemas.microsoft.com/office/powerpoint/2010/main" val="1684697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ountain1.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737774" y="606651"/>
            <a:ext cx="13381584" cy="5519517"/>
          </a:xfrm>
        </p:spPr>
      </p:pic>
    </p:spTree>
    <p:extLst>
      <p:ext uri="{BB962C8B-B14F-4D97-AF65-F5344CB8AC3E}">
        <p14:creationId xmlns:p14="http://schemas.microsoft.com/office/powerpoint/2010/main" val="17990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555555" y="803017"/>
            <a:ext cx="10558759" cy="3834298"/>
          </a:xfrm>
          <a:prstGeom prst="rect">
            <a:avLst/>
          </a:prstGeom>
          <a:noFill/>
          <a:ln>
            <a:noFill/>
          </a:ln>
        </p:spPr>
        <p:txBody>
          <a:bodyPr/>
          <a:lstStyle/>
          <a:p>
            <a:pPr>
              <a:lnSpc>
                <a:spcPct val="90000"/>
              </a:lnSpc>
            </a:pPr>
            <a:r>
              <a:rPr lang="en-US" sz="3600" b="1" strike="noStrike" dirty="0">
                <a:solidFill>
                  <a:srgbClr val="FF0000"/>
                </a:solidFill>
                <a:latin typeface="Calibri"/>
              </a:rPr>
              <a:t>Velocity, V:  rate of change of position with time. It is a vector quantity, includes changes in both speed and direction.</a:t>
            </a:r>
          </a:p>
          <a:p>
            <a:pPr>
              <a:lnSpc>
                <a:spcPct val="90000"/>
              </a:lnSpc>
              <a:buFont typeface="Arial"/>
              <a:buChar char="•"/>
            </a:pPr>
            <a:endParaRPr sz="3600" dirty="0"/>
          </a:p>
          <a:p>
            <a:r>
              <a:rPr lang="en-US" sz="3600" strike="noStrike" dirty="0">
                <a:solidFill>
                  <a:srgbClr val="000000"/>
                </a:solidFill>
                <a:latin typeface="Calibri"/>
              </a:rPr>
              <a:t>A </a:t>
            </a:r>
            <a:r>
              <a:rPr lang="en-US" sz="3600" b="1" strike="noStrike" dirty="0">
                <a:solidFill>
                  <a:srgbClr val="000000"/>
                </a:solidFill>
                <a:latin typeface="Calibri"/>
              </a:rPr>
              <a:t>vector</a:t>
            </a:r>
            <a:r>
              <a:rPr lang="en-US" sz="3600" strike="noStrike" dirty="0">
                <a:solidFill>
                  <a:srgbClr val="000000"/>
                </a:solidFill>
                <a:latin typeface="Calibri"/>
              </a:rPr>
              <a:t> is a a quantity having direction as well as magnitude.  B</a:t>
            </a:r>
            <a:r>
              <a:rPr lang="en-US" sz="3600" b="1" strike="noStrike" dirty="0">
                <a:solidFill>
                  <a:srgbClr val="000000"/>
                </a:solidFill>
                <a:latin typeface="Calibri"/>
              </a:rPr>
              <a:t>old font or arrow</a:t>
            </a:r>
            <a:r>
              <a:rPr lang="en-US" sz="3600" strike="noStrike" dirty="0">
                <a:solidFill>
                  <a:srgbClr val="000000"/>
                </a:solidFill>
                <a:latin typeface="Calibri"/>
              </a:rPr>
              <a:t> indicates a vector quantity.</a:t>
            </a:r>
            <a:endParaRPr sz="3600" dirty="0"/>
          </a:p>
        </p:txBody>
      </p:sp>
      <p:sp>
        <p:nvSpPr>
          <p:cNvPr id="2" name="Right Arrow 1">
            <a:extLst>
              <a:ext uri="{FF2B5EF4-FFF2-40B4-BE49-F238E27FC236}">
                <a16:creationId xmlns:a16="http://schemas.microsoft.com/office/drawing/2014/main" id="{E7141084-8363-AE36-8F61-324D1C8015DE}"/>
              </a:ext>
            </a:extLst>
          </p:cNvPr>
          <p:cNvSpPr/>
          <p:nvPr/>
        </p:nvSpPr>
        <p:spPr>
          <a:xfrm>
            <a:off x="4005943" y="4963886"/>
            <a:ext cx="3973286" cy="8164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2388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arallel.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959777" y="701441"/>
            <a:ext cx="13151777" cy="5424728"/>
          </a:xfrm>
        </p:spPr>
      </p:pic>
    </p:spTree>
    <p:extLst>
      <p:ext uri="{BB962C8B-B14F-4D97-AF65-F5344CB8AC3E}">
        <p14:creationId xmlns:p14="http://schemas.microsoft.com/office/powerpoint/2010/main" val="965623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extLst>
              <a:ext uri="{28A0092B-C50C-407E-A947-70E740481C1C}">
                <a14:useLocalDpi xmlns:a14="http://schemas.microsoft.com/office/drawing/2010/main" val="0"/>
              </a:ext>
            </a:extLst>
          </a:blip>
          <a:srcRect l="4033"/>
          <a:stretch>
            <a:fillRect/>
          </a:stretch>
        </p:blipFill>
        <p:spPr bwMode="auto">
          <a:xfrm>
            <a:off x="1422400" y="304800"/>
            <a:ext cx="9144000" cy="546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4" name="Text Box 3"/>
          <p:cNvSpPr txBox="1">
            <a:spLocks noChangeArrowheads="1"/>
          </p:cNvSpPr>
          <p:nvPr/>
        </p:nvSpPr>
        <p:spPr bwMode="auto">
          <a:xfrm>
            <a:off x="812801" y="5911850"/>
            <a:ext cx="9217844"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2800" dirty="0"/>
              <a:t>Winds over 100 kts destroyed the Hood Canal Bridge in 1979  </a:t>
            </a:r>
          </a:p>
          <a:p>
            <a:r>
              <a:rPr lang="en-US" sz="2800" dirty="0"/>
              <a:t>Cost to replace: over 100 million dollars</a:t>
            </a:r>
          </a:p>
        </p:txBody>
      </p:sp>
    </p:spTree>
    <p:extLst>
      <p:ext uri="{BB962C8B-B14F-4D97-AF65-F5344CB8AC3E}">
        <p14:creationId xmlns:p14="http://schemas.microsoft.com/office/powerpoint/2010/main" val="514994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65" y="397475"/>
            <a:ext cx="627117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0" name="Text Box 3"/>
          <p:cNvSpPr txBox="1">
            <a:spLocks noChangeArrowheads="1"/>
          </p:cNvSpPr>
          <p:nvPr/>
        </p:nvSpPr>
        <p:spPr bwMode="auto">
          <a:xfrm>
            <a:off x="609601" y="1447800"/>
            <a:ext cx="2357967"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dirty="0"/>
              <a:t>February 13</a:t>
            </a:r>
          </a:p>
          <a:p>
            <a:r>
              <a:rPr lang="en-US" dirty="0"/>
              <a:t>1979:  The Hood Canal</a:t>
            </a:r>
          </a:p>
          <a:p>
            <a:r>
              <a:rPr lang="en-US" dirty="0"/>
              <a:t>Storm</a:t>
            </a:r>
          </a:p>
        </p:txBody>
      </p:sp>
    </p:spTree>
    <p:extLst>
      <p:ext uri="{BB962C8B-B14F-4D97-AF65-F5344CB8AC3E}">
        <p14:creationId xmlns:p14="http://schemas.microsoft.com/office/powerpoint/2010/main" val="2670303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gaps:  not geostrophic!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5786" y="2004910"/>
            <a:ext cx="5461816" cy="4091090"/>
          </a:xfrm>
        </p:spPr>
      </p:pic>
    </p:spTree>
    <p:extLst>
      <p:ext uri="{BB962C8B-B14F-4D97-AF65-F5344CB8AC3E}">
        <p14:creationId xmlns:p14="http://schemas.microsoft.com/office/powerpoint/2010/main" val="3561445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gaps</a:t>
            </a:r>
          </a:p>
        </p:txBody>
      </p:sp>
      <p:pic>
        <p:nvPicPr>
          <p:cNvPr id="5" name="Picture 4" descr="Diagram&#10;&#10;Description automatically generated">
            <a:extLst>
              <a:ext uri="{FF2B5EF4-FFF2-40B4-BE49-F238E27FC236}">
                <a16:creationId xmlns:a16="http://schemas.microsoft.com/office/drawing/2014/main" id="{1AB2D106-C8B5-A346-9CDE-63ACE8D760BA}"/>
              </a:ext>
            </a:extLst>
          </p:cNvPr>
          <p:cNvPicPr>
            <a:picLocks noChangeAspect="1"/>
          </p:cNvPicPr>
          <p:nvPr/>
        </p:nvPicPr>
        <p:blipFill rotWithShape="1">
          <a:blip r:embed="rId2">
            <a:extLst>
              <a:ext uri="{28A0092B-C50C-407E-A947-70E740481C1C}">
                <a14:useLocalDpi xmlns:a14="http://schemas.microsoft.com/office/drawing/2010/main" val="0"/>
              </a:ext>
            </a:extLst>
          </a:blip>
          <a:srcRect t="21104" b="56434"/>
          <a:stretch/>
        </p:blipFill>
        <p:spPr>
          <a:xfrm>
            <a:off x="1359956" y="2164702"/>
            <a:ext cx="9313340" cy="3284375"/>
          </a:xfrm>
          <a:prstGeom prst="rect">
            <a:avLst/>
          </a:prstGeom>
        </p:spPr>
      </p:pic>
    </p:spTree>
    <p:extLst>
      <p:ext uri="{BB962C8B-B14F-4D97-AF65-F5344CB8AC3E}">
        <p14:creationId xmlns:p14="http://schemas.microsoft.com/office/powerpoint/2010/main" val="1634801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6674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308874" y="-82169"/>
            <a:ext cx="11093051" cy="2768219"/>
          </a:xfrm>
          <a:prstGeom prst="rect">
            <a:avLst/>
          </a:prstGeom>
          <a:noFill/>
          <a:ln>
            <a:noFill/>
          </a:ln>
        </p:spPr>
        <p:txBody>
          <a:bodyPr/>
          <a:lstStyle/>
          <a:p>
            <a:pPr lvl="1">
              <a:lnSpc>
                <a:spcPct val="100000"/>
              </a:lnSpc>
              <a:buFont typeface="Arial"/>
              <a:buChar char="•"/>
            </a:pPr>
            <a:endParaRPr lang="en-US" sz="4000" strike="noStrike" dirty="0">
              <a:solidFill>
                <a:srgbClr val="000000"/>
              </a:solidFill>
              <a:latin typeface="Calibri"/>
            </a:endParaRPr>
          </a:p>
          <a:p>
            <a:pPr lvl="1">
              <a:lnSpc>
                <a:spcPct val="100000"/>
              </a:lnSpc>
            </a:pPr>
            <a:r>
              <a:rPr lang="en-US" sz="4000" b="1" strike="noStrike" dirty="0">
                <a:solidFill>
                  <a:srgbClr val="000000"/>
                </a:solidFill>
                <a:latin typeface="Calibri"/>
              </a:rPr>
              <a:t>Consider a car going around a circle.  Speed can be constant, but direction is changing.  Therefore, the velocity is constantly changing, resulting in acceleration.</a:t>
            </a:r>
            <a:endParaRPr sz="4000" b="1" dirty="0"/>
          </a:p>
        </p:txBody>
      </p:sp>
      <p:sp>
        <p:nvSpPr>
          <p:cNvPr id="86" name="CustomShape 3"/>
          <p:cNvSpPr/>
          <p:nvPr/>
        </p:nvSpPr>
        <p:spPr>
          <a:xfrm>
            <a:off x="4685940" y="3997260"/>
            <a:ext cx="2367000" cy="2188080"/>
          </a:xfrm>
          <a:prstGeom prst="ellipse">
            <a:avLst/>
          </a:prstGeom>
          <a:solidFill>
            <a:schemeClr val="bg1"/>
          </a:solidFill>
          <a:ln w="38160">
            <a:solidFill>
              <a:schemeClr val="accent1"/>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 name="CustomShape 4"/>
          <p:cNvSpPr/>
          <p:nvPr/>
        </p:nvSpPr>
        <p:spPr>
          <a:xfrm>
            <a:off x="5381640" y="3738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 name="CustomShape 5"/>
          <p:cNvSpPr/>
          <p:nvPr/>
        </p:nvSpPr>
        <p:spPr>
          <a:xfrm rot="16200000">
            <a:off x="6693480" y="4890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9" name="CustomShape 6"/>
          <p:cNvSpPr/>
          <p:nvPr/>
        </p:nvSpPr>
        <p:spPr>
          <a:xfrm rot="16358400">
            <a:off x="4197600" y="48963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 name="CustomShape 7"/>
          <p:cNvSpPr/>
          <p:nvPr/>
        </p:nvSpPr>
        <p:spPr>
          <a:xfrm>
            <a:off x="5294520" y="61131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 name="CustomShape 8"/>
          <p:cNvSpPr/>
          <p:nvPr/>
        </p:nvSpPr>
        <p:spPr>
          <a:xfrm>
            <a:off x="5768640" y="4965120"/>
            <a:ext cx="86760" cy="107640"/>
          </a:xfrm>
          <a:prstGeom prst="ellipse">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2" name="CustomShape 9"/>
          <p:cNvSpPr/>
          <p:nvPr/>
        </p:nvSpPr>
        <p:spPr>
          <a:xfrm flipV="1">
            <a:off x="7094160" y="3866040"/>
            <a:ext cx="360" cy="109764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3" name="CustomShape 10"/>
          <p:cNvSpPr/>
          <p:nvPr/>
        </p:nvSpPr>
        <p:spPr>
          <a:xfrm flipV="1">
            <a:off x="5812200" y="6257520"/>
            <a:ext cx="1141920" cy="36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4" name="CustomShape 11"/>
          <p:cNvSpPr/>
          <p:nvPr/>
        </p:nvSpPr>
        <p:spPr>
          <a:xfrm flipH="1" flipV="1">
            <a:off x="4535640" y="3866040"/>
            <a:ext cx="1246320" cy="36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5" name="CustomShape 12"/>
          <p:cNvSpPr/>
          <p:nvPr/>
        </p:nvSpPr>
        <p:spPr>
          <a:xfrm flipH="1">
            <a:off x="4503960" y="5061600"/>
            <a:ext cx="30600" cy="114768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6" name="CustomShape 13"/>
          <p:cNvSpPr/>
          <p:nvPr/>
        </p:nvSpPr>
        <p:spPr>
          <a:xfrm flipH="1" flipV="1">
            <a:off x="8286840" y="3866040"/>
            <a:ext cx="45719" cy="9000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7" name="CustomShape 14"/>
          <p:cNvSpPr/>
          <p:nvPr/>
        </p:nvSpPr>
        <p:spPr>
          <a:xfrm>
            <a:off x="8370720" y="4401360"/>
            <a:ext cx="1548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Velocity vector</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838080" y="190869"/>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Basic Concepts</a:t>
            </a:r>
            <a:endParaRPr dirty="0"/>
          </a:p>
        </p:txBody>
      </p:sp>
      <p:sp>
        <p:nvSpPr>
          <p:cNvPr id="99" name="TextShape 2"/>
          <p:cNvSpPr txBox="1"/>
          <p:nvPr/>
        </p:nvSpPr>
        <p:spPr>
          <a:xfrm>
            <a:off x="838080" y="1379256"/>
            <a:ext cx="10515240" cy="4350960"/>
          </a:xfrm>
          <a:prstGeom prst="rect">
            <a:avLst/>
          </a:prstGeom>
          <a:noFill/>
          <a:ln>
            <a:noFill/>
          </a:ln>
        </p:spPr>
        <p:txBody>
          <a:bodyPr/>
          <a:lstStyle/>
          <a:p>
            <a:pPr>
              <a:lnSpc>
                <a:spcPct val="90000"/>
              </a:lnSpc>
            </a:pPr>
            <a:r>
              <a:rPr lang="en-US" sz="3600" b="1" strike="noStrike" dirty="0">
                <a:solidFill>
                  <a:srgbClr val="FF0000"/>
                </a:solidFill>
                <a:latin typeface="Calibri"/>
              </a:rPr>
              <a:t>Acceleration, a, the rate of change of velocity in time.  Can be associated with a change of speed, direction, or both.</a:t>
            </a:r>
            <a:endParaRPr sz="3600" b="1" dirty="0">
              <a:solidFill>
                <a:srgbClr val="FF0000"/>
              </a:solidFill>
            </a:endParaRPr>
          </a:p>
          <a:p>
            <a:pPr lvl="1">
              <a:lnSpc>
                <a:spcPct val="100000"/>
              </a:lnSpc>
              <a:buFont typeface="Arial"/>
              <a:buChar char="•"/>
            </a:pPr>
            <a:r>
              <a:rPr lang="en-US" sz="3200" strike="noStrike" dirty="0">
                <a:solidFill>
                  <a:srgbClr val="000000"/>
                </a:solidFill>
                <a:latin typeface="Calibri"/>
              </a:rPr>
              <a:t>If you </a:t>
            </a:r>
            <a:r>
              <a:rPr lang="en-US" sz="3200" b="1" strike="noStrike" dirty="0">
                <a:latin typeface="Calibri"/>
              </a:rPr>
              <a:t>speed up or slow down </a:t>
            </a:r>
            <a:r>
              <a:rPr lang="en-US" sz="3200" strike="noStrike" dirty="0">
                <a:solidFill>
                  <a:srgbClr val="000000"/>
                </a:solidFill>
                <a:latin typeface="Calibri"/>
              </a:rPr>
              <a:t>while going in a straight line, you are accelerating</a:t>
            </a:r>
            <a:endParaRPr sz="3200" dirty="0"/>
          </a:p>
          <a:p>
            <a:pPr lvl="1">
              <a:lnSpc>
                <a:spcPct val="100000"/>
              </a:lnSpc>
              <a:buFont typeface="Arial"/>
              <a:buChar char="•"/>
            </a:pPr>
            <a:r>
              <a:rPr lang="en-US" sz="3200" strike="noStrike" dirty="0">
                <a:solidFill>
                  <a:srgbClr val="000000"/>
                </a:solidFill>
                <a:latin typeface="Calibri"/>
              </a:rPr>
              <a:t>If you maintain the same speed and </a:t>
            </a:r>
            <a:r>
              <a:rPr lang="en-US" sz="3200" b="1" strike="noStrike" dirty="0">
                <a:solidFill>
                  <a:srgbClr val="000000"/>
                </a:solidFill>
                <a:latin typeface="Calibri"/>
              </a:rPr>
              <a:t>change direction</a:t>
            </a:r>
            <a:r>
              <a:rPr lang="en-US" sz="3200" strike="noStrike" dirty="0">
                <a:solidFill>
                  <a:srgbClr val="000000"/>
                </a:solidFill>
                <a:latin typeface="Calibri"/>
              </a:rPr>
              <a:t>, you are accelerating.</a:t>
            </a:r>
            <a:endParaRPr sz="3200" dirty="0"/>
          </a:p>
        </p:txBody>
      </p:sp>
      <p:pic>
        <p:nvPicPr>
          <p:cNvPr id="100" name="Picture 3"/>
          <p:cNvPicPr/>
          <p:nvPr/>
        </p:nvPicPr>
        <p:blipFill>
          <a:blip r:embed="rId2"/>
          <a:stretch/>
        </p:blipFill>
        <p:spPr>
          <a:xfrm>
            <a:off x="5219417" y="4701696"/>
            <a:ext cx="3809520" cy="2057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1210</TotalTime>
  <Words>2124</Words>
  <Application>Microsoft Macintosh PowerPoint</Application>
  <PresentationFormat>Widescreen</PresentationFormat>
  <Paragraphs>223</Paragraphs>
  <Slides>75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75</vt:i4>
      </vt:variant>
    </vt:vector>
  </HeadingPairs>
  <TitlesOfParts>
    <vt:vector size="84" baseType="lpstr">
      <vt:lpstr>Arial</vt:lpstr>
      <vt:lpstr>Calibri</vt:lpstr>
      <vt:lpstr>Calibri Light</vt:lpstr>
      <vt:lpstr>StarSymbol</vt:lpstr>
      <vt:lpstr>Symbol</vt:lpstr>
      <vt:lpstr>Times</vt:lpstr>
      <vt:lpstr>Times New Roman</vt:lpstr>
      <vt:lpstr>Office Theme</vt:lpstr>
      <vt:lpstr>1_Office Theme</vt:lpstr>
      <vt:lpstr>PowerPoint Presentation</vt:lpstr>
      <vt:lpstr>Origin of winds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Problem with Newton’s Second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Coriolis Force Was First Described by Garpard-Gustave de Coriolis -1835</vt:lpstr>
      <vt:lpstr>PowerPoint Presentation</vt:lpstr>
      <vt:lpstr>PowerPoint Presentation</vt:lpstr>
      <vt:lpstr>PowerPoint Presentation</vt:lpstr>
      <vt:lpstr>PowerPoint Presentation</vt:lpstr>
      <vt:lpstr>If you can calculate acceleration, you can determine the FUTURE</vt:lpstr>
      <vt:lpstr>PowerPoint Presentation</vt:lpstr>
      <vt:lpstr>PowerPoint Presentation</vt:lpstr>
      <vt:lpstr>PowerPoint Presentation</vt:lpstr>
      <vt:lpstr>Definition:  The geostrophic wind is the wind that occurs when there is an exact balance between the Coriolis and Pressure Gradient forces  Geo:  earth, strophic: turning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 the surface, drag or friction can substantially slow wind speeds</vt:lpstr>
      <vt:lpstr>Relatively smooth surface</vt:lpstr>
      <vt:lpstr>PowerPoint Presentation</vt:lpstr>
      <vt:lpstr>Because there is more drag near the surface, wind usually increases with height in the lower layer of the atmosphere, known as the boundary layer</vt:lpstr>
      <vt:lpstr>Near the surface there is three-way force balance between the Pressure Gradient Force, the Coriolis Force, and Surface Drag</vt:lpstr>
      <vt:lpstr>3-way balance near the surface</vt:lpstr>
      <vt:lpstr>3-way balance near the surface</vt:lpstr>
      <vt:lpstr>PowerPoint Presentation</vt:lpstr>
      <vt:lpstr>PowerPoint Presentation</vt:lpstr>
      <vt:lpstr>PowerPoint Presentation</vt:lpstr>
      <vt:lpstr>PowerPoint Presentation</vt:lpstr>
      <vt:lpstr>PowerPoint Presentation</vt:lpstr>
      <vt:lpstr>Winds Near Terrain </vt:lpstr>
      <vt:lpstr>PowerPoint Presentation</vt:lpstr>
      <vt:lpstr>PowerPoint Presentation</vt:lpstr>
      <vt:lpstr>PowerPoint Presentation</vt:lpstr>
      <vt:lpstr>PowerPoint Presentation</vt:lpstr>
      <vt:lpstr>Winds tend to go directly from high to low pressure in gaps:  not geostrophic!</vt:lpstr>
      <vt:lpstr>Winds tend to go directly from high to low pressure in gaps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Clifford F. Mass</cp:lastModifiedBy>
  <cp:revision>64</cp:revision>
  <dcterms:modified xsi:type="dcterms:W3CDTF">2023-11-06T00:06:41Z</dcterms:modified>
</cp:coreProperties>
</file>