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401" r:id="rId2"/>
    <p:sldId id="400" r:id="rId3"/>
    <p:sldId id="404" r:id="rId4"/>
    <p:sldId id="385" r:id="rId5"/>
    <p:sldId id="386" r:id="rId6"/>
    <p:sldId id="388" r:id="rId7"/>
    <p:sldId id="374" r:id="rId8"/>
    <p:sldId id="402" r:id="rId9"/>
    <p:sldId id="403" r:id="rId10"/>
    <p:sldId id="387" r:id="rId11"/>
    <p:sldId id="377" r:id="rId12"/>
    <p:sldId id="375" r:id="rId13"/>
    <p:sldId id="373" r:id="rId14"/>
    <p:sldId id="370" r:id="rId15"/>
    <p:sldId id="389" r:id="rId16"/>
    <p:sldId id="405" r:id="rId17"/>
    <p:sldId id="406" r:id="rId18"/>
    <p:sldId id="407" r:id="rId19"/>
    <p:sldId id="408" r:id="rId20"/>
    <p:sldId id="418" r:id="rId21"/>
    <p:sldId id="394" r:id="rId22"/>
    <p:sldId id="421" r:id="rId23"/>
    <p:sldId id="380" r:id="rId24"/>
    <p:sldId id="410" r:id="rId25"/>
    <p:sldId id="383" r:id="rId26"/>
    <p:sldId id="382" r:id="rId27"/>
    <p:sldId id="384" r:id="rId28"/>
    <p:sldId id="422" r:id="rId29"/>
    <p:sldId id="411" r:id="rId30"/>
    <p:sldId id="412" r:id="rId31"/>
    <p:sldId id="423" r:id="rId32"/>
    <p:sldId id="395" r:id="rId33"/>
    <p:sldId id="424" r:id="rId34"/>
    <p:sldId id="390" r:id="rId35"/>
    <p:sldId id="392" r:id="rId36"/>
    <p:sldId id="393" r:id="rId37"/>
    <p:sldId id="396" r:id="rId38"/>
    <p:sldId id="397" r:id="rId39"/>
    <p:sldId id="413" r:id="rId40"/>
    <p:sldId id="414" r:id="rId41"/>
    <p:sldId id="398" r:id="rId42"/>
    <p:sldId id="419" r:id="rId43"/>
    <p:sldId id="399" r:id="rId44"/>
    <p:sldId id="409" r:id="rId45"/>
    <p:sldId id="288" r:id="rId46"/>
    <p:sldId id="415" r:id="rId47"/>
    <p:sldId id="416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9"/>
    <p:restoredTop sz="96327"/>
  </p:normalViewPr>
  <p:slideViewPr>
    <p:cSldViewPr>
      <p:cViewPr varScale="1">
        <p:scale>
          <a:sx n="125" d="100"/>
          <a:sy n="125" d="100"/>
        </p:scale>
        <p:origin x="12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5BD6E1-A97F-C843-83F4-5BF3507B66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B8F94-B72B-844D-82D2-09C3728D96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E320230-190A-2140-AC15-3DD25A6993CF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73857-91FE-BC4F-A37A-BA27C9276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BD3E3-25E3-0F48-BC85-D36E306C9F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AC4C34-80B6-054D-92FD-88041F303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>
            <a:extLst>
              <a:ext uri="{FF2B5EF4-FFF2-40B4-BE49-F238E27FC236}">
                <a16:creationId xmlns:a16="http://schemas.microsoft.com/office/drawing/2014/main" id="{3740B7F1-5AA1-7441-BCAF-F1E4D7EF7F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1027">
            <a:extLst>
              <a:ext uri="{FF2B5EF4-FFF2-40B4-BE49-F238E27FC236}">
                <a16:creationId xmlns:a16="http://schemas.microsoft.com/office/drawing/2014/main" id="{81ED28DC-76BB-9C41-A56F-E09B5527FA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>
            <a:extLst>
              <a:ext uri="{FF2B5EF4-FFF2-40B4-BE49-F238E27FC236}">
                <a16:creationId xmlns:a16="http://schemas.microsoft.com/office/drawing/2014/main" id="{E0C5106A-1C05-C049-BA92-E418330C1DE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1029">
            <a:extLst>
              <a:ext uri="{FF2B5EF4-FFF2-40B4-BE49-F238E27FC236}">
                <a16:creationId xmlns:a16="http://schemas.microsoft.com/office/drawing/2014/main" id="{386F1338-E04B-2748-8BFE-20DD29CABE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1030">
            <a:extLst>
              <a:ext uri="{FF2B5EF4-FFF2-40B4-BE49-F238E27FC236}">
                <a16:creationId xmlns:a16="http://schemas.microsoft.com/office/drawing/2014/main" id="{43860B26-1498-5044-830A-047E38B541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1031">
            <a:extLst>
              <a:ext uri="{FF2B5EF4-FFF2-40B4-BE49-F238E27FC236}">
                <a16:creationId xmlns:a16="http://schemas.microsoft.com/office/drawing/2014/main" id="{94622679-14CD-7842-94DC-0D894C077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DB1795-0F9F-CD47-8FA2-4A4E3394E7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40F0-6447-CB4A-ACC8-608DBC4E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2C78A-AAF9-0B40-B3BD-A4C1DCA8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16E7-E1F8-F94D-9828-4DD2F8B5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24DB4-75D8-8840-99FF-B486B4D11F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09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5822-1F23-D34C-B3D1-DB3F7480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C7A8-DC04-9144-895B-2032121B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5B0CA-51E4-2B46-AAA1-ED2844DF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3F1DE-588C-6B47-B2F7-A86B06941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00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84CEE-5187-DB40-9920-9765D6F5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CF74E-509C-964E-8583-BA7625F2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7BA45-5A9E-8D4A-8387-946C077A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4A96B-9FE0-E44D-81E8-E89C23331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2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7F1B-6042-D24D-BA67-B0E7A3B0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9F33-12D4-6643-8621-F6358489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1987-C52C-9B46-90FC-F401EF9C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AB6F6-B94B-9448-91E6-74BF979FE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30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0C63-694B-DB44-86CD-504EEB70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AB78-8AEE-9E49-BCE0-4737B3EA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7FB87-7BA8-1748-ACD3-582BE5F7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9B2FB-20A8-314E-A5BE-526430E177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57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64B62-AE60-2D4B-8273-6AEF9E3D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709D6D-5371-0749-9858-033A2C21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E377F5-A4DA-0043-AE32-951543F5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C1614-C8ED-2043-A24C-BDBD7C99F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82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C52464-859E-514D-9664-BD1FBA54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13A6CA-3C2D-704D-9AE0-103375B5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8B414D-422C-8647-8B08-BCCFA6BE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C1DB7-DFFD-5B45-85EE-D284748BE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7254B9-E205-8B48-BE1C-BD6C5DE7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FF7C90-4B34-0A4E-9CCC-1A00103F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49CE2F-A971-AE41-B388-42648D29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377B4-82E0-F14E-BDE2-29D66A937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78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F3AD77-97EB-CF42-9319-019E2406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681C7F-552E-9C48-A5D4-B8E9340E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4F4C7B-1303-DF4B-BEB9-7034F1C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BAF7F-84A9-3643-BC56-90CE4A553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2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511185-64C2-DD41-B28D-05ABE196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669C01-630D-5348-9933-636A82AB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EED8FE-3D35-FD40-9854-42C296CD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9FDD2-A001-3947-A640-67F49F441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18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4A2DBF-FEA0-6742-9FB3-3C4FEA43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02930D-1715-374E-926C-B466BAF3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C8C755-4972-D047-BC4B-09F1E406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9F97D-B1BD-0C45-987B-AD2B42415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1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B27D8A5-499E-2D45-B44B-0232D073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691377-D91E-D14B-991D-8F1422260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5FB4F-EC0A-6746-9CB5-44C501BE5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64880-25E3-9B48-A0D1-77E3690B4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83FC0-9F30-DE41-824A-1688A523E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fld id="{44A6D76D-268B-5348-8D7A-7F07B7287E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k5ISEOdoA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D379DCEB-2F86-FD4F-999E-AEB3AA0AD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4267200" cy="4114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ATMS 101 Wind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Autumn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2024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6E032B1-C9D9-CB45-AE5C-0B4A355D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1829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8486802-1E35-7440-A246-3D361AC14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Early anemometers</a:t>
            </a:r>
          </a:p>
        </p:txBody>
      </p:sp>
      <p:pic>
        <p:nvPicPr>
          <p:cNvPr id="24578" name="Content Placeholder 3" descr="oldanemon.tiff">
            <a:extLst>
              <a:ext uri="{FF2B5EF4-FFF2-40B4-BE49-F238E27FC236}">
                <a16:creationId xmlns:a16="http://schemas.microsoft.com/office/drawing/2014/main" id="{F64F1D80-A14D-C34F-9663-0FDD3CADC8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92263"/>
            <a:ext cx="7277100" cy="4457700"/>
          </a:xfrm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5C5096E6-EF89-F842-8D85-6D38C1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964238"/>
            <a:ext cx="7756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" pitchFamily="2" charset="0"/>
              </a:rPr>
              <a:t>Plate anemometer           Early 4-cup anemometer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07F03E4C-2B30-5D45-AD9B-22BF66025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Modern Three-Cup Anemometer</a:t>
            </a:r>
          </a:p>
        </p:txBody>
      </p:sp>
      <p:pic>
        <p:nvPicPr>
          <p:cNvPr id="25602" name="Content Placeholder 3" descr="Anemometer_1024x768.jpg">
            <a:extLst>
              <a:ext uri="{FF2B5EF4-FFF2-40B4-BE49-F238E27FC236}">
                <a16:creationId xmlns:a16="http://schemas.microsoft.com/office/drawing/2014/main" id="{7F57CE03-B111-4A41-86E5-8B337F7ECA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3" r="2423"/>
          <a:stretch>
            <a:fillRect/>
          </a:stretch>
        </p:blipFill>
        <p:spPr>
          <a:xfrm>
            <a:off x="685800" y="1981200"/>
            <a:ext cx="6537325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B815B3D-4C0A-2342-B4C9-6BB9009B8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Combo</a:t>
            </a:r>
          </a:p>
        </p:txBody>
      </p:sp>
      <p:pic>
        <p:nvPicPr>
          <p:cNvPr id="26626" name="Content Placeholder 3" descr="200-2020-2030.jpg">
            <a:extLst>
              <a:ext uri="{FF2B5EF4-FFF2-40B4-BE49-F238E27FC236}">
                <a16:creationId xmlns:a16="http://schemas.microsoft.com/office/drawing/2014/main" id="{E0CD383B-FDB3-5842-B4AA-421ADF1DA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2230438"/>
            <a:ext cx="6667500" cy="32639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8" descr="l12.jpg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5DACA2C-C0B0-A541-963F-A66E025E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3300413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029" descr="094.jpg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3262255-BC05-D64D-926E-94103433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3450"/>
            <a:ext cx="257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id="{A7F2C541-0565-8648-B4E2-39F4B42D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0" y="273675"/>
            <a:ext cx="77089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Sometimes anemometers and wind vanes have icing issues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>
            <a:extLst>
              <a:ext uri="{FF2B5EF4-FFF2-40B4-BE49-F238E27FC236}">
                <a16:creationId xmlns:a16="http://schemas.microsoft.com/office/drawing/2014/main" id="{ED2DD979-5C46-8E41-AC9B-E6D3AA674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913993"/>
            <a:ext cx="4572000" cy="533400"/>
          </a:xfrm>
        </p:spPr>
        <p:txBody>
          <a:bodyPr/>
          <a:lstStyle/>
          <a:p>
            <a:pPr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Sonic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Anemometers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Measure wind speed and direction with sound waves</a:t>
            </a:r>
            <a:br>
              <a:rPr lang="en-US" altLang="en-US" sz="3600" b="1" dirty="0"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Speed of sound waves influenced by wind</a:t>
            </a:r>
          </a:p>
        </p:txBody>
      </p:sp>
      <p:pic>
        <p:nvPicPr>
          <p:cNvPr id="28674" name="Picture 1029" descr="fs20050803_icefree.jpg                                         0018819B&#10;Cliff Disk                     BB5EA40C:">
            <a:extLst>
              <a:ext uri="{FF2B5EF4-FFF2-40B4-BE49-F238E27FC236}">
                <a16:creationId xmlns:a16="http://schemas.microsoft.com/office/drawing/2014/main" id="{35BD5D72-AADD-0D44-BBF5-5DBB8B87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12901" r="19608" b="11292"/>
          <a:stretch>
            <a:fillRect/>
          </a:stretch>
        </p:blipFill>
        <p:spPr bwMode="auto">
          <a:xfrm>
            <a:off x="5105400" y="1524000"/>
            <a:ext cx="306863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>
            <a:extLst>
              <a:ext uri="{FF2B5EF4-FFF2-40B4-BE49-F238E27FC236}">
                <a16:creationId xmlns:a16="http://schemas.microsoft.com/office/drawing/2014/main" id="{D03041E7-C7B8-274C-A003-4F3BBACC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3211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" pitchFamily="2" charset="0"/>
              </a:rPr>
              <a:t>The solution….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5EA8102-98F4-3443-ACA2-81B973C05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Sonic Anemometer</a:t>
            </a:r>
          </a:p>
        </p:txBody>
      </p:sp>
      <p:pic>
        <p:nvPicPr>
          <p:cNvPr id="29698" name="Content Placeholder 3" descr="200-81000.jpg">
            <a:extLst>
              <a:ext uri="{FF2B5EF4-FFF2-40B4-BE49-F238E27FC236}">
                <a16:creationId xmlns:a16="http://schemas.microsoft.com/office/drawing/2014/main" id="{16BD7411-433F-384B-8139-0F45E312F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61" r="-67761"/>
          <a:stretch>
            <a:fillRect/>
          </a:stretch>
        </p:blipFill>
        <p:spPr>
          <a:xfrm>
            <a:off x="0" y="1371600"/>
            <a:ext cx="9644063" cy="5105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2119E1E-7DD1-A940-85C4-11E4A58ED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Wind Terminology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ECFD1813-8023-B444-8631-E7632D601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0688" y="1449388"/>
            <a:ext cx="4114800" cy="4191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Wind direction </a:t>
            </a:r>
            <a:r>
              <a:rPr lang="en-US" altLang="en-US">
                <a:ea typeface="ＭＳ Ｐゴシック" panose="020B0600070205080204" pitchFamily="34" charset="-128"/>
              </a:rPr>
              <a:t>is the direction </a:t>
            </a:r>
            <a:r>
              <a:rPr lang="en-US" altLang="en-US" b="1">
                <a:ea typeface="ＭＳ Ｐゴシック" panose="020B0600070205080204" pitchFamily="34" charset="-128"/>
              </a:rPr>
              <a:t>from which the wind is coming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Easterly wind is from the east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Westerly wind is from the west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Given in cardinal directions (N, S, etc) or in degrees.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8E035142-2BA1-8E49-AD5E-B7B3F0356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810000" cy="381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9B0A5D3-C7F3-6643-B291-089E692FA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Direction (degrees)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>
                <a:ea typeface="ＭＳ Ｐゴシック" panose="020B0600070205080204" pitchFamily="34" charset="-128"/>
              </a:rPr>
              <a:t>Meteorologists generally use degrees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23BC87F8-F2BA-9C4F-85FA-C5A142CFA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209800"/>
            <a:ext cx="4127500" cy="39782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8E83AF0-D0F5-8642-AECF-BB59F3CB1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Speed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FEB5F214-E177-DF46-B728-DFF0B918D2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Miles per hour in the U.S. in media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often given in knots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1 knot =  1 nautical mile per hour= 1.15 mph</a:t>
            </a:r>
          </a:p>
          <a:p>
            <a:pPr lvl="1"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1 knot is ~ .5 meter per second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0884662-7021-FB43-84DD-D90B3A35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2" b="26888"/>
          <a:stretch>
            <a:fillRect/>
          </a:stretch>
        </p:blipFill>
        <p:spPr bwMode="auto">
          <a:xfrm>
            <a:off x="1447800" y="4724400"/>
            <a:ext cx="60833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54B988D-A3A0-DF4D-A340-E5ED45BA8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Historical Origin of Knots</a:t>
            </a:r>
          </a:p>
        </p:txBody>
      </p:sp>
      <p:pic>
        <p:nvPicPr>
          <p:cNvPr id="33794" name="Content Placeholder 7">
            <a:extLst>
              <a:ext uri="{FF2B5EF4-FFF2-40B4-BE49-F238E27FC236}">
                <a16:creationId xmlns:a16="http://schemas.microsoft.com/office/drawing/2014/main" id="{C71C796A-CA80-7944-B870-AE74347403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057400"/>
            <a:ext cx="4000500" cy="3200400"/>
          </a:xfrm>
        </p:spPr>
      </p:pic>
      <p:pic>
        <p:nvPicPr>
          <p:cNvPr id="33795" name="Picture 5">
            <a:extLst>
              <a:ext uri="{FF2B5EF4-FFF2-40B4-BE49-F238E27FC236}">
                <a16:creationId xmlns:a16="http://schemas.microsoft.com/office/drawing/2014/main" id="{A88FB9F3-D978-054F-ABC8-0EAEA4DB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3716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C692348-0BBE-D941-9CCF-0C0B7EB6B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669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Why is there wind?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5408046A-90A1-C941-8C11-E9D8DBA19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48200" cy="4419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Wind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movement of air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Created by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differences in pressure.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Air often accelerates from high to low pressure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1DC90299-A0FF-FB40-8B0D-4F704CAA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3702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4C33CF5-4C7E-B742-8E4C-F7AED597A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Took on the Nautical Terminology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35A53595-9AC3-444F-B4E6-1E1653843C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306AEBD-DB5E-8A4B-B6BF-5F933DD1C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Proper Exposure of Surface Wind Instruments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36EE2B3-FAE4-954F-964F-88950535C5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804988"/>
            <a:ext cx="4114800" cy="4876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Open area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Sensors at 10 m (roughly 30 ft) above the ground.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above pitched roof.</a:t>
            </a:r>
          </a:p>
        </p:txBody>
      </p:sp>
      <p:pic>
        <p:nvPicPr>
          <p:cNvPr id="35843" name="Picture 3" descr="FCC_Wind.JPG">
            <a:extLst>
              <a:ext uri="{FF2B5EF4-FFF2-40B4-BE49-F238E27FC236}">
                <a16:creationId xmlns:a16="http://schemas.microsoft.com/office/drawing/2014/main" id="{92F130BD-4CC7-CD48-970B-EDBCB710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>
            <a:extLst>
              <a:ext uri="{FF2B5EF4-FFF2-40B4-BE49-F238E27FC236}">
                <a16:creationId xmlns:a16="http://schemas.microsoft.com/office/drawing/2014/main" id="{7D47E71A-2036-D842-8299-63EC2EAAE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35223"/>
          <a:stretch>
            <a:fillRect/>
          </a:stretch>
        </p:blipFill>
        <p:spPr bwMode="auto">
          <a:xfrm>
            <a:off x="1905000" y="5229225"/>
            <a:ext cx="239871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5A84-4E03-082C-B2C7-08C76912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Bad Location!</a:t>
            </a:r>
          </a:p>
        </p:txBody>
      </p:sp>
      <p:pic>
        <p:nvPicPr>
          <p:cNvPr id="5" name="Content Placeholder 4" descr="A weather station on the roof of a house&#10;&#10;Description automatically generated">
            <a:extLst>
              <a:ext uri="{FF2B5EF4-FFF2-40B4-BE49-F238E27FC236}">
                <a16:creationId xmlns:a16="http://schemas.microsoft.com/office/drawing/2014/main" id="{6A140E55-0809-ACA5-CF07-C578D0C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350" y="2091531"/>
            <a:ext cx="4559300" cy="3543300"/>
          </a:xfrm>
        </p:spPr>
      </p:pic>
    </p:spTree>
    <p:extLst>
      <p:ext uri="{BB962C8B-B14F-4D97-AF65-F5344CB8AC3E}">
        <p14:creationId xmlns:p14="http://schemas.microsoft.com/office/powerpoint/2010/main" val="3328595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D39C228-F144-A849-9044-62FBD2EB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Sustained Winds and Wind Gusts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3840F484-09B2-8C41-9CED-DB0DA81C4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Sustained wind</a:t>
            </a:r>
            <a:r>
              <a:rPr lang="en-US" altLang="en-US" dirty="0">
                <a:ea typeface="ＭＳ Ｐゴシック" panose="020B0600070205080204" pitchFamily="34" charset="-128"/>
              </a:rPr>
              <a:t>:  usually average over 1-2 minutes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Gusts</a:t>
            </a:r>
            <a:r>
              <a:rPr lang="en-US" altLang="en-US" dirty="0">
                <a:ea typeface="ＭＳ Ｐゴシック" panose="020B0600070205080204" pitchFamily="34" charset="-128"/>
              </a:rPr>
              <a:t>:  typically, strongest 3-5 second average wind reported during a recent period (often 10 minutes).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Gusts usually </a:t>
            </a:r>
            <a:r>
              <a:rPr lang="en-US" altLang="en-US" b="1" dirty="0">
                <a:ea typeface="ＭＳ Ｐゴシック" panose="020B0600070205080204" pitchFamily="34" charset="-128"/>
              </a:rPr>
              <a:t>1.3-1.4</a:t>
            </a:r>
            <a:r>
              <a:rPr lang="en-US" altLang="en-US" dirty="0">
                <a:ea typeface="ＭＳ Ｐゴシック" panose="020B0600070205080204" pitchFamily="34" charset="-128"/>
              </a:rPr>
              <a:t> times the sustained wind speed--but can be much more on some occasions.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922754-8885-4E48-8063-111EB43B0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066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Sciences Bldg. Sustained Winds and Gusts</a:t>
            </a: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E220B1EB-A539-434B-995A-CD3F2E007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" y="2971800"/>
            <a:ext cx="8353425" cy="1455738"/>
          </a:xfrm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85689A74-DD1E-7E43-8B13-227C3F2B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749800"/>
            <a:ext cx="484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Sustained winds black, gusts-–red dot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87D182-6794-064E-A1BF-38A834F04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3" descr="wind_gust_katrina3.jpg">
            <a:extLst>
              <a:ext uri="{FF2B5EF4-FFF2-40B4-BE49-F238E27FC236}">
                <a16:creationId xmlns:a16="http://schemas.microsoft.com/office/drawing/2014/main" id="{397F4EC9-724F-1343-AE9F-ADB4733A64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88" y="838200"/>
            <a:ext cx="6613525" cy="5287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E3A7B571-74D7-664F-BC29-1E40FF417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You Can Often See Gusts Over Water—called “cat’s paws”</a:t>
            </a:r>
          </a:p>
        </p:txBody>
      </p:sp>
      <p:pic>
        <p:nvPicPr>
          <p:cNvPr id="40962" name="Content Placeholder 3" descr="lake storm.JPG">
            <a:extLst>
              <a:ext uri="{FF2B5EF4-FFF2-40B4-BE49-F238E27FC236}">
                <a16:creationId xmlns:a16="http://schemas.microsoft.com/office/drawing/2014/main" id="{69F1301E-0DEB-CC4E-9B61-6D57280BE3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67C97081-F967-734F-8D40-99621E3D4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Darkened areas caused by small waves forced by wind</a:t>
            </a:r>
          </a:p>
        </p:txBody>
      </p:sp>
      <p:pic>
        <p:nvPicPr>
          <p:cNvPr id="41986" name="Content Placeholder 3" descr="NewFigure13.15.jpg">
            <a:extLst>
              <a:ext uri="{FF2B5EF4-FFF2-40B4-BE49-F238E27FC236}">
                <a16:creationId xmlns:a16="http://schemas.microsoft.com/office/drawing/2014/main" id="{F811C0C4-206F-2746-90F6-B80463CF1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99" r="-17999"/>
          <a:stretch>
            <a:fillRect/>
          </a:stretch>
        </p:blipFill>
        <p:spPr>
          <a:xfrm>
            <a:off x="-177800" y="1524000"/>
            <a:ext cx="9499600" cy="50292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8353-8268-A9BA-8493-B99B3556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How to spot wind gusts on the water">
            <a:hlinkClick r:id="" action="ppaction://media"/>
            <a:extLst>
              <a:ext uri="{FF2B5EF4-FFF2-40B4-BE49-F238E27FC236}">
                <a16:creationId xmlns:a16="http://schemas.microsoft.com/office/drawing/2014/main" id="{DA7CA0E5-4B6E-12FA-CF64-F2A88AFFED5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CE14A053-7D2E-C343-9A81-4FD61E2D4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are there wind gusts?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E8820B1D-2B60-4B45-96EC-3AEF942B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34131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9A2D9D7-8962-304D-906D-82B2EAB38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Ancients had other ideas…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1A6A909C-06AA-0446-8CDD-AD102C1F0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417638"/>
            <a:ext cx="8074025" cy="4525962"/>
          </a:xfrm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F44C2965-0380-214F-A717-D8DBD35A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19800"/>
            <a:ext cx="3400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" pitchFamily="2" charset="0"/>
              </a:rPr>
              <a:t>Aeolus</a:t>
            </a:r>
            <a:r>
              <a:rPr lang="en-US" altLang="en-US" sz="2400">
                <a:latin typeface="Times" pitchFamily="2" charset="0"/>
              </a:rPr>
              <a:t>, god of the </a:t>
            </a:r>
            <a:r>
              <a:rPr lang="en-US" altLang="en-US" sz="2400" b="1">
                <a:latin typeface="Times" pitchFamily="2" charset="0"/>
              </a:rPr>
              <a:t>winds</a:t>
            </a:r>
            <a:r>
              <a:rPr lang="en-US" altLang="en-US" sz="2400">
                <a:latin typeface="Times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DDC3A63-0D18-A14E-892A-BCFBB3AB5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 generally increase with height above the surface (since the rough surface slows near-surface winds)</a:t>
            </a:r>
          </a:p>
        </p:txBody>
      </p:sp>
      <p:pic>
        <p:nvPicPr>
          <p:cNvPr id="45058" name="Picture 6">
            <a:extLst>
              <a:ext uri="{FF2B5EF4-FFF2-40B4-BE49-F238E27FC236}">
                <a16:creationId xmlns:a16="http://schemas.microsoft.com/office/drawing/2014/main" id="{E06CD393-F0D4-EA4F-B694-1842D41583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7"/>
          <a:stretch>
            <a:fillRect/>
          </a:stretch>
        </p:blipFill>
        <p:spPr>
          <a:xfrm>
            <a:off x="2133600" y="3352800"/>
            <a:ext cx="5105400" cy="315595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F7B4-A54A-41BF-C675-B54A2B76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barn with hay bales in a field&#10;&#10;Description automatically generated">
            <a:extLst>
              <a:ext uri="{FF2B5EF4-FFF2-40B4-BE49-F238E27FC236}">
                <a16:creationId xmlns:a16="http://schemas.microsoft.com/office/drawing/2014/main" id="{AAAC4178-D349-6475-D3A9-B8F4D986C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533400"/>
            <a:ext cx="7347061" cy="5234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DB156-1844-7B1A-1532-C6ABBF00F17B}"/>
              </a:ext>
            </a:extLst>
          </p:cNvPr>
          <p:cNvSpPr txBox="1"/>
          <p:nvPr/>
        </p:nvSpPr>
        <p:spPr>
          <a:xfrm>
            <a:off x="4191000" y="5181600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SLOWER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6F5019-4CD1-C512-B9BA-9CF1F5505203}"/>
              </a:ext>
            </a:extLst>
          </p:cNvPr>
          <p:cNvSpPr txBox="1"/>
          <p:nvPr/>
        </p:nvSpPr>
        <p:spPr>
          <a:xfrm>
            <a:off x="3967641" y="2209800"/>
            <a:ext cx="220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FASTER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1736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4662C6B4-C60E-4042-9B92-1AFDCED9F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in lower atmosphere can mix down stronger winds aloft</a:t>
            </a:r>
          </a:p>
        </p:txBody>
      </p:sp>
      <p:pic>
        <p:nvPicPr>
          <p:cNvPr id="46082" name="Content Placeholder 5">
            <a:extLst>
              <a:ext uri="{FF2B5EF4-FFF2-40B4-BE49-F238E27FC236}">
                <a16:creationId xmlns:a16="http://schemas.microsoft.com/office/drawing/2014/main" id="{BD5AC700-A5E9-5B4C-8407-DF76E25537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054850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91BB-BA56-4354-F649-2377B740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Then turbulence in atmosphere mixes down stronger winds from aloft, a gust occurs</a:t>
            </a:r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63C47F35-B9E6-9A79-943D-F2846CCF8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250" y="3512092"/>
            <a:ext cx="3079750" cy="2686302"/>
          </a:xfrm>
        </p:spPr>
      </p:pic>
    </p:spTree>
    <p:extLst>
      <p:ext uri="{BB962C8B-B14F-4D97-AF65-F5344CB8AC3E}">
        <p14:creationId xmlns:p14="http://schemas.microsoft.com/office/powerpoint/2010/main" val="158408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0FD80367-A6A5-6849-B60A-1EBDEFFFB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 are often far stronger over water than land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2438B6D8-94C6-0948-B5EE-1F547C7826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is much smoother aerodynamically (less rough) than land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Trees, building, hills, etc. slow down winds near the surface over land.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over water can be 50-200% stronger  (or more) than over land.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50FB15FE-3091-724A-B180-73C0ED67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1"/>
          <a:stretch>
            <a:fillRect/>
          </a:stretch>
        </p:blipFill>
        <p:spPr bwMode="auto">
          <a:xfrm>
            <a:off x="4419600" y="4876800"/>
            <a:ext cx="44100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1816A63-BF32-EB43-8659-2C3BC210F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Observations on WA State Ferries</a:t>
            </a:r>
          </a:p>
        </p:txBody>
      </p:sp>
      <p:pic>
        <p:nvPicPr>
          <p:cNvPr id="48130" name="Content Placeholder 3" descr="ferrydrag.tiff">
            <a:extLst>
              <a:ext uri="{FF2B5EF4-FFF2-40B4-BE49-F238E27FC236}">
                <a16:creationId xmlns:a16="http://schemas.microsoft.com/office/drawing/2014/main" id="{6EEBAEBD-57A0-B944-84B2-8DCCC3D230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-436563" y="1417638"/>
            <a:ext cx="9788526" cy="51816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6073911C-AAD9-C44A-9486-614B344D2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4" name="Content Placeholder 3" descr="Ferryweather.tiff">
            <a:extLst>
              <a:ext uri="{FF2B5EF4-FFF2-40B4-BE49-F238E27FC236}">
                <a16:creationId xmlns:a16="http://schemas.microsoft.com/office/drawing/2014/main" id="{5A68A70F-D35A-B042-89A1-EE451D964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60" r="-53160"/>
          <a:stretch>
            <a:fillRect/>
          </a:stretch>
        </p:blipFill>
        <p:spPr>
          <a:xfrm>
            <a:off x="-533400" y="609600"/>
            <a:ext cx="10507663" cy="5562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30170F8-98D8-9142-AD6D-C6DAAFB2FB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Estimating Wind Subjectively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D2E398E0-7DF7-7F4E-AAF4-8E005519F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direction</a:t>
            </a:r>
            <a:r>
              <a:rPr lang="en-US" altLang="en-US">
                <a:ea typeface="ＭＳ Ｐゴシック" panose="020B0600070205080204" pitchFamily="34" charset="-128"/>
              </a:rPr>
              <a:t>:  flags, low clouds, trees and branches, throw grass in air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speed</a:t>
            </a:r>
            <a:r>
              <a:rPr lang="en-US" altLang="en-US">
                <a:ea typeface="ＭＳ Ｐゴシック" panose="020B0600070205080204" pitchFamily="34" charset="-128"/>
              </a:rPr>
              <a:t>: 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Beaufort Scale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3989AC45-E114-9949-9343-F9703FB9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57575"/>
            <a:ext cx="3810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B4D6134-D9CF-534B-B66D-AF9A50A3E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Beaufort Scale</a:t>
            </a: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DF94296B-F7CA-F243-A1AD-0A6AEDE361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5492750" cy="5283200"/>
          </a:xfrm>
        </p:spPr>
      </p:pic>
      <p:pic>
        <p:nvPicPr>
          <p:cNvPr id="51203" name="Picture 4">
            <a:extLst>
              <a:ext uri="{FF2B5EF4-FFF2-40B4-BE49-F238E27FC236}">
                <a16:creationId xmlns:a16="http://schemas.microsoft.com/office/drawing/2014/main" id="{FB341DC2-58CE-3E47-8CBD-1A3C5BA5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752600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5">
            <a:extLst>
              <a:ext uri="{FF2B5EF4-FFF2-40B4-BE49-F238E27FC236}">
                <a16:creationId xmlns:a16="http://schemas.microsoft.com/office/drawing/2014/main" id="{1B8AEA16-3A3A-044E-B5D2-AF521C0E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257800"/>
            <a:ext cx="2030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Sir Francis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Beaufort, 1805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Content Placeholder 3">
            <a:extLst>
              <a:ext uri="{FF2B5EF4-FFF2-40B4-BE49-F238E27FC236}">
                <a16:creationId xmlns:a16="http://schemas.microsoft.com/office/drawing/2014/main" id="{D02571A5-B73A-7B41-938B-321227B2FB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40884"/>
          <a:stretch>
            <a:fillRect/>
          </a:stretch>
        </p:blipFill>
        <p:spPr>
          <a:xfrm>
            <a:off x="304800" y="1066800"/>
            <a:ext cx="8077200" cy="4560888"/>
          </a:xfrm>
        </p:spPr>
      </p:pic>
      <p:sp>
        <p:nvSpPr>
          <p:cNvPr id="52226" name="Title 2">
            <a:extLst>
              <a:ext uri="{FF2B5EF4-FFF2-40B4-BE49-F238E27FC236}">
                <a16:creationId xmlns:a16="http://schemas.microsoft.com/office/drawing/2014/main" id="{9401FE33-96EF-AB4D-8F89-E1DFAE9BD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3CCD533-0131-7C4D-A3C1-E2333CC16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Ancient Wind Measurement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4A1658-3E9A-3D4C-8C6B-A04D0B7AF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181100"/>
            <a:ext cx="6096000" cy="4495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vanes were perhaps the most ancient meteorological instruments. 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Mesopotamian and Sumerian documents, dating back nearly 4,000 years, describe primitive wind vanes.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Streamers used for wind direction observation in China during the second century B.C.E.  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47528D1-04EB-9F4B-BD95-268A3AAD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752600"/>
            <a:ext cx="2921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3">
            <a:extLst>
              <a:ext uri="{FF2B5EF4-FFF2-40B4-BE49-F238E27FC236}">
                <a16:creationId xmlns:a16="http://schemas.microsoft.com/office/drawing/2014/main" id="{FCDEC81B-F057-E84D-885B-B6A1E5A4F4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5"/>
          <a:stretch>
            <a:fillRect/>
          </a:stretch>
        </p:blipFill>
        <p:spPr>
          <a:xfrm>
            <a:off x="80963" y="1600200"/>
            <a:ext cx="8982075" cy="3530600"/>
          </a:xfrm>
        </p:spPr>
      </p:pic>
      <p:sp>
        <p:nvSpPr>
          <p:cNvPr id="53250" name="Title 2">
            <a:extLst>
              <a:ext uri="{FF2B5EF4-FFF2-40B4-BE49-F238E27FC236}">
                <a16:creationId xmlns:a16="http://schemas.microsoft.com/office/drawing/2014/main" id="{C9828C5F-59A9-6944-9971-ED7FE3122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1" name="TextBox 3">
            <a:extLst>
              <a:ext uri="{FF2B5EF4-FFF2-40B4-BE49-F238E27FC236}">
                <a16:creationId xmlns:a16="http://schemas.microsoft.com/office/drawing/2014/main" id="{5B102ACA-B832-F94C-864E-062B27D9A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38238"/>
            <a:ext cx="2312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mph	       knots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391E81C8-CD74-1F49-9EC5-4866E6E5D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 Terminology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1D2FADC-AD59-3A45-AB9B-87BD1E646C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Gale-force winds</a:t>
            </a:r>
            <a:r>
              <a:rPr lang="en-US" altLang="en-US" dirty="0">
                <a:ea typeface="ＭＳ Ｐゴシック" panose="020B0600070205080204" pitchFamily="34" charset="-128"/>
              </a:rPr>
              <a:t>:  34-47 knots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Storm-force winds</a:t>
            </a:r>
            <a:r>
              <a:rPr lang="en-US" altLang="en-US" dirty="0">
                <a:ea typeface="ＭＳ Ｐゴシック" panose="020B0600070205080204" pitchFamily="34" charset="-128"/>
              </a:rPr>
              <a:t>:  48-64 knots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Hurricane winds</a:t>
            </a:r>
            <a:r>
              <a:rPr lang="en-US" altLang="en-US" dirty="0">
                <a:ea typeface="ＭＳ Ｐゴシック" panose="020B0600070205080204" pitchFamily="34" charset="-128"/>
              </a:rPr>
              <a:t>:  64+ knots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         (these are sustained winds)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7748779B-D73D-3242-BB7C-8FD6538F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83062"/>
            <a:ext cx="487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17AC84F-2BA0-3A45-869F-0D48C59F8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8000" b="1" i="1">
                <a:solidFill>
                  <a:srgbClr val="FFFF00"/>
                </a:solidFill>
                <a:ea typeface="ＭＳ Ｐゴシック" panose="020B0600070205080204" pitchFamily="34" charset="-128"/>
              </a:rPr>
              <a:t>Wind</a:t>
            </a:r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B5490235-62F8-564F-AB26-9210402934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2" b="21014"/>
          <a:stretch>
            <a:fillRect/>
          </a:stretch>
        </p:blipFill>
        <p:spPr>
          <a:xfrm>
            <a:off x="914400" y="1981200"/>
            <a:ext cx="8131175" cy="304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976F65E4-53D0-954F-B09C-03A5B5F9D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Strongest  Near-Surface Winds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5DD3B974-5DDB-EC43-ABC9-9E53F76EBA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Anemometer</a:t>
            </a:r>
            <a:r>
              <a:rPr lang="en-US" altLang="en-US">
                <a:ea typeface="ＭＳ Ｐゴシック" panose="020B0600070205080204" pitchFamily="34" charset="-128"/>
              </a:rPr>
              <a:t>:  231 mph, Mt. Washington, NH 1934</a:t>
            </a:r>
          </a:p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Doppler Radar</a:t>
            </a:r>
            <a:r>
              <a:rPr lang="en-US" altLang="en-US">
                <a:ea typeface="ＭＳ Ｐゴシック" panose="020B0600070205080204" pitchFamily="34" charset="-128"/>
              </a:rPr>
              <a:t>: 318 mph, OK City Tornado, 3 May 1999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4207219-7612-B045-AA65-5A3E5246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62350"/>
            <a:ext cx="49466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04C7ACC6-9450-5340-948E-26C680190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9248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NW Wind Record</a:t>
            </a: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D717D510-477D-6A4A-8987-6E18AFB868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71600"/>
            <a:ext cx="5486400" cy="4960938"/>
          </a:xfrm>
        </p:spPr>
      </p:pic>
      <p:sp>
        <p:nvSpPr>
          <p:cNvPr id="57347" name="TextBox 1">
            <a:extLst>
              <a:ext uri="{FF2B5EF4-FFF2-40B4-BE49-F238E27FC236}">
                <a16:creationId xmlns:a16="http://schemas.microsoft.com/office/drawing/2014/main" id="{19B6D235-AAE3-8E46-B299-83AD3EB9C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1055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Point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Blanco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026">
            <a:extLst>
              <a:ext uri="{FF2B5EF4-FFF2-40B4-BE49-F238E27FC236}">
                <a16:creationId xmlns:a16="http://schemas.microsoft.com/office/drawing/2014/main" id="{DC6C52B7-68A9-A940-9C09-D998C04C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0866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1027">
            <a:extLst>
              <a:ext uri="{FF2B5EF4-FFF2-40B4-BE49-F238E27FC236}">
                <a16:creationId xmlns:a16="http://schemas.microsoft.com/office/drawing/2014/main" id="{39CA264B-DE27-254B-9A58-896E7D594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7559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" pitchFamily="2" charset="0"/>
              </a:rPr>
              <a:t>Columbus Day 1962</a:t>
            </a:r>
            <a:r>
              <a:rPr lang="en-US" altLang="en-US" sz="2800">
                <a:latin typeface="Times" pitchFamily="2" charset="0"/>
              </a:rPr>
              <a:t>:  At Cape Blanco there were 150 mph sustained winds with gusts to 179! </a:t>
            </a: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7667C42-59FF-DF42-8983-7E645E171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Winds Were Probably Enhanced by Bluffs</a:t>
            </a: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A48B1A7D-561D-D447-91FB-5227313939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676400"/>
            <a:ext cx="6788150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E787AB2-B57E-274A-923C-7286E6C58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15193D7-C269-BE4C-8194-70CA6D4B6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53472F8-5C15-4E44-96DE-BC9B23996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Wind Measurement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0A1BAE2B-CCEC-C845-89AA-58634A721D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914400"/>
            <a:ext cx="83058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famous </a:t>
            </a:r>
            <a:r>
              <a:rPr lang="en-US" altLang="en-US" i="1">
                <a:ea typeface="ＭＳ Ｐゴシック" panose="020B0600070205080204" pitchFamily="34" charset="-128"/>
              </a:rPr>
              <a:t>Tower of the Winds</a:t>
            </a:r>
            <a:r>
              <a:rPr lang="en-US" altLang="en-US">
                <a:ea typeface="ＭＳ Ｐゴシック" panose="020B0600070205080204" pitchFamily="34" charset="-128"/>
              </a:rPr>
              <a:t> in Athens, dating back at least to 50 B.C.E., was topped by a wind vane in the form of a Triton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Wind vanes and wind banners were common during the Middle Ages, and were found on many churches, ships, and towers.</a:t>
            </a:r>
          </a:p>
          <a:p>
            <a:pPr eaLnBrk="1" hangingPunct="1"/>
            <a:endParaRPr lang="en-US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19459" name="Picture 3" descr="Tower_of_the_Winds_Athen.jpg">
            <a:extLst>
              <a:ext uri="{FF2B5EF4-FFF2-40B4-BE49-F238E27FC236}">
                <a16:creationId xmlns:a16="http://schemas.microsoft.com/office/drawing/2014/main" id="{A5C372AE-54E1-ED4F-9C32-49443B11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11403"/>
          <a:stretch>
            <a:fillRect/>
          </a:stretch>
        </p:blipFill>
        <p:spPr bwMode="auto">
          <a:xfrm>
            <a:off x="2743200" y="4114800"/>
            <a:ext cx="447833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 descr="Riverrun.jpg">
            <a:extLst>
              <a:ext uri="{FF2B5EF4-FFF2-40B4-BE49-F238E27FC236}">
                <a16:creationId xmlns:a16="http://schemas.microsoft.com/office/drawing/2014/main" id="{A57EF7AF-F601-D54B-BF84-ADD96D91DB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49" t="6183" r="-33881" b="6013"/>
          <a:stretch>
            <a:fillRect/>
          </a:stretch>
        </p:blipFill>
        <p:spPr>
          <a:xfrm>
            <a:off x="-457200" y="914400"/>
            <a:ext cx="10218738" cy="54102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132EB86-7425-054C-B431-7EEAC366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Wind direction can be measured with </a:t>
            </a:r>
            <a:r>
              <a:rPr lang="en-US" altLang="en-US" b="1" u="sng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wind vanes</a:t>
            </a:r>
          </a:p>
        </p:txBody>
      </p:sp>
      <p:pic>
        <p:nvPicPr>
          <p:cNvPr id="21506" name="Content Placeholder 3" descr="wind_vane.jpg">
            <a:extLst>
              <a:ext uri="{FF2B5EF4-FFF2-40B4-BE49-F238E27FC236}">
                <a16:creationId xmlns:a16="http://schemas.microsoft.com/office/drawing/2014/main" id="{ED60F4AE-9D14-2245-A6EE-3247A4C8F6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>
          <a:xfrm>
            <a:off x="533400" y="2057400"/>
            <a:ext cx="7772400" cy="41148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026A39CF-8711-1F4F-A0B4-322A4367F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modern version</a:t>
            </a:r>
          </a:p>
        </p:txBody>
      </p:sp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F86C37DA-0128-3047-A561-9953343BD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576388"/>
            <a:ext cx="6286500" cy="4191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7B7E5FD4-6075-834D-8F3D-627376A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2514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Wind speed is measured with </a:t>
            </a:r>
            <a:r>
              <a:rPr lang="en-US" altLang="en-US" b="1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anemometers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ndA2021ppt" id="{25F1B736-7664-BB45-8337-EC4892F1094D}" vid="{0B89E8DB-C101-1840-8358-6A4E912227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238</TotalTime>
  <Words>655</Words>
  <Application>Microsoft Macintosh PowerPoint</Application>
  <PresentationFormat>On-screen Show (4:3)</PresentationFormat>
  <Paragraphs>84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Calibri</vt:lpstr>
      <vt:lpstr>Times</vt:lpstr>
      <vt:lpstr>Times New Roman</vt:lpstr>
      <vt:lpstr>Whistler805</vt:lpstr>
      <vt:lpstr>ATMS 101 Wind Autumn 2024</vt:lpstr>
      <vt:lpstr>Why is there wind?</vt:lpstr>
      <vt:lpstr>Ancients had other ideas…</vt:lpstr>
      <vt:lpstr>Ancient Wind Measurement</vt:lpstr>
      <vt:lpstr>Wind Measurement</vt:lpstr>
      <vt:lpstr>PowerPoint Presentation</vt:lpstr>
      <vt:lpstr>Wind direction can be measured with wind vanes</vt:lpstr>
      <vt:lpstr>More modern version</vt:lpstr>
      <vt:lpstr>Wind speed is measured with anemometers</vt:lpstr>
      <vt:lpstr>Early anemometers</vt:lpstr>
      <vt:lpstr>Modern Three-Cup Anemometer</vt:lpstr>
      <vt:lpstr>Combo</vt:lpstr>
      <vt:lpstr>PowerPoint Presentation</vt:lpstr>
      <vt:lpstr> Sonic  Anemometers Measure wind speed and direction with sound waves Speed of sound waves influenced by wind</vt:lpstr>
      <vt:lpstr>Sonic Anemometer</vt:lpstr>
      <vt:lpstr>Wind Terminology</vt:lpstr>
      <vt:lpstr>Wind Direction (degrees) Meteorologists generally use degrees</vt:lpstr>
      <vt:lpstr>Wind Speed</vt:lpstr>
      <vt:lpstr>Historical Origin of Knots</vt:lpstr>
      <vt:lpstr>Aviation Took on the Nautical Terminology</vt:lpstr>
      <vt:lpstr>Proper Exposure of Surface Wind Instruments</vt:lpstr>
      <vt:lpstr>Bad Location!</vt:lpstr>
      <vt:lpstr>Sustained Winds and Wind Gusts</vt:lpstr>
      <vt:lpstr>Atmospheric Sciences Bldg. Sustained Winds and Gusts</vt:lpstr>
      <vt:lpstr>PowerPoint Presentation</vt:lpstr>
      <vt:lpstr>You Can Often See Gusts Over Water—called “cat’s paws”</vt:lpstr>
      <vt:lpstr>Darkened areas caused by small waves forced by wind</vt:lpstr>
      <vt:lpstr>PowerPoint Presentation</vt:lpstr>
      <vt:lpstr>Why are there wind gusts?</vt:lpstr>
      <vt:lpstr>Winds generally increase with height above the surface (since the rough surface slows near-surface winds)</vt:lpstr>
      <vt:lpstr>PowerPoint Presentation</vt:lpstr>
      <vt:lpstr>Turbulence in lower atmosphere can mix down stronger winds aloft</vt:lpstr>
      <vt:lpstr>Then turbulence in atmosphere mixes down stronger winds from aloft, a gust occurs</vt:lpstr>
      <vt:lpstr>Winds are often far stronger over water than land</vt:lpstr>
      <vt:lpstr>Wind Observations on WA State Ferries</vt:lpstr>
      <vt:lpstr>PowerPoint Presentation</vt:lpstr>
      <vt:lpstr>Estimating Wind Subjectively</vt:lpstr>
      <vt:lpstr>Beaufort Scale</vt:lpstr>
      <vt:lpstr>PowerPoint Presentation</vt:lpstr>
      <vt:lpstr>PowerPoint Presentation</vt:lpstr>
      <vt:lpstr>Wind Terminology</vt:lpstr>
      <vt:lpstr>Wind</vt:lpstr>
      <vt:lpstr>Strongest  Near-Surface Winds</vt:lpstr>
      <vt:lpstr>The NW Wind Record</vt:lpstr>
      <vt:lpstr>PowerPoint Presentation</vt:lpstr>
      <vt:lpstr>Winds Were Probably Enhanced by Bluffs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ATMS 101 Wind A2021</dc:title>
  <dc:creator>Clifford F. Mass</dc:creator>
  <cp:lastModifiedBy>Clifford F. Mass</cp:lastModifiedBy>
  <cp:revision>7</cp:revision>
  <dcterms:created xsi:type="dcterms:W3CDTF">2022-10-02T21:17:46Z</dcterms:created>
  <dcterms:modified xsi:type="dcterms:W3CDTF">2024-09-29T20:48:32Z</dcterms:modified>
</cp:coreProperties>
</file>