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310" r:id="rId3"/>
    <p:sldId id="339" r:id="rId4"/>
    <p:sldId id="328" r:id="rId5"/>
    <p:sldId id="350" r:id="rId6"/>
    <p:sldId id="329" r:id="rId7"/>
    <p:sldId id="331" r:id="rId8"/>
    <p:sldId id="346" r:id="rId9"/>
    <p:sldId id="332" r:id="rId10"/>
    <p:sldId id="312" r:id="rId11"/>
    <p:sldId id="313" r:id="rId12"/>
    <p:sldId id="314" r:id="rId13"/>
    <p:sldId id="335" r:id="rId14"/>
    <p:sldId id="336" r:id="rId15"/>
    <p:sldId id="345" r:id="rId16"/>
    <p:sldId id="337" r:id="rId17"/>
    <p:sldId id="338" r:id="rId18"/>
    <p:sldId id="341" r:id="rId19"/>
    <p:sldId id="330" r:id="rId20"/>
    <p:sldId id="333" r:id="rId21"/>
    <p:sldId id="334" r:id="rId22"/>
    <p:sldId id="342" r:id="rId23"/>
    <p:sldId id="343" r:id="rId24"/>
    <p:sldId id="347" r:id="rId25"/>
    <p:sldId id="344" r:id="rId26"/>
    <p:sldId id="297" r:id="rId27"/>
    <p:sldId id="298" r:id="rId28"/>
    <p:sldId id="292" r:id="rId29"/>
    <p:sldId id="293" r:id="rId30"/>
    <p:sldId id="294" r:id="rId31"/>
    <p:sldId id="300" r:id="rId32"/>
    <p:sldId id="301" r:id="rId33"/>
    <p:sldId id="296" r:id="rId34"/>
    <p:sldId id="285" r:id="rId35"/>
    <p:sldId id="299" r:id="rId36"/>
    <p:sldId id="311" r:id="rId37"/>
    <p:sldId id="302" r:id="rId38"/>
    <p:sldId id="303" r:id="rId39"/>
    <p:sldId id="307" r:id="rId40"/>
    <p:sldId id="308" r:id="rId41"/>
    <p:sldId id="318" r:id="rId42"/>
    <p:sldId id="319" r:id="rId43"/>
    <p:sldId id="321" r:id="rId44"/>
    <p:sldId id="322" r:id="rId45"/>
    <p:sldId id="324" r:id="rId46"/>
    <p:sldId id="326" r:id="rId47"/>
    <p:sldId id="327" r:id="rId48"/>
    <p:sldId id="340" r:id="rId49"/>
    <p:sldId id="348" r:id="rId50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81"/>
    <p:restoredTop sz="94673"/>
  </p:normalViewPr>
  <p:slideViewPr>
    <p:cSldViewPr snapToGrid="0">
      <p:cViewPr varScale="1">
        <p:scale>
          <a:sx n="115" d="100"/>
          <a:sy n="115" d="100"/>
        </p:scale>
        <p:origin x="120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B8D641-F8F0-614F-8B71-4FF8594ED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52D6A-3361-F340-99FB-DCD82F993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DD84FE21-C487-0342-885E-63ACCF77B09C}" type="datetimeFigureOut">
              <a:rPr lang="en-US"/>
              <a:pPr>
                <a:defRPr/>
              </a:pPr>
              <a:t>10/8/24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C02DA-F720-8E47-92B8-34AD6DF64E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0A0BD-0D99-DC46-B244-4D1DB86E55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6BC2EBE-615F-EA4E-B470-880EB6F19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2D853B-A330-3A43-93A6-59B7652BF9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360F7-F800-BA46-95C4-6D8F2D4E92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2422D019-A991-5F4F-936E-9B496F3EC57E}" type="datetimeFigureOut">
              <a:rPr lang="en-US"/>
              <a:pPr>
                <a:defRPr/>
              </a:pPr>
              <a:t>10/8/24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153BE49-2D7C-C74E-AC29-39361A36D7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FF6893C-B77F-B247-85A9-BEAF745A7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1BD50-899B-EC41-85C1-2CE36257BC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24BE-089B-3C4B-9B39-FA67A53DF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EC05CE09-112D-514F-AE8D-71520E64B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8F357F4B-5840-3F43-A98C-4F142A4FC8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43DE94C8-9332-214D-93E4-AD6C9DD05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A375-421C-8F4E-A1DC-8B5FAC8D4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88B3A-515C-BB4E-AC94-CEEFEB028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DCEB3-9263-6C4B-A40D-79C74779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31B12-575C-1344-BED4-28693327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40C25-941C-C745-A748-4E6DB308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64F6-7CCD-1E4D-9935-923450FAB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59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E276-E29B-3A45-94ED-3B8BD796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0C511-3570-8A4B-BD36-46DCE1D4F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AF1A9-EA01-9F42-BEBD-0853EAF8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4D30C-CBFC-5244-8A87-EA8663A3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06820-2829-2849-A365-385AB530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ADF62-209A-6B49-BB26-2201E6595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32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41D2CF-104B-734B-8A0A-E8172255F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310CD-CF09-894C-906F-01A65D1CF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045F7-AA15-724C-AA56-BF3E87C1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0DF65-B169-DF4E-A088-2DD7E65C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1BC1-6517-AC4E-BF51-345B7126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AEDF-318D-E244-BBA9-64EF51FDA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55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A6067-7CC3-DE49-B216-3E7C87B92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7651-E28D-D54A-B268-72DF4CA7F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88296-D92B-7741-A822-9B344F48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4E3CC-A289-BD43-BD17-B667167B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5C04C-85E1-7B4E-A814-C8C16F40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B0AB2-FF26-8E4B-BCFA-F3E0D9130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61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5800-2F41-D14C-96AD-9DC021FF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A118E-7F0C-8B4C-8502-6B60C4645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C0D78-80FD-6140-9FCA-A430A783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C744-0F5A-E946-9C5F-D94974E0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7499-7AF1-BE43-93B7-99532E4C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EA456-BCC7-904D-8134-6BA287545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29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CB26-DD29-D941-B924-2FE843B4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474B3-DD01-7B42-8912-65FB3BA85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AC686-C618-8F42-9A77-81A4BAD2E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FF2923-D6E1-7642-9723-A8DA4564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373478-6C18-B544-90C7-320D4BCE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1378E-EB07-BB45-97C3-A43A6EF8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248E5-B3FA-264E-9BE2-F653E6257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19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6D8F-49C5-2849-BB3E-47E3D711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2B146-4116-9643-BB71-9C2F22D8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BE863-B7A3-2D43-A476-E722EE71C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CF4FA-1A6B-C444-ACC9-22634F12C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5003C1-97F2-6147-915E-0213839FD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DF67C2-A5E1-2F4F-A7E9-FE449D88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C09758-495F-8449-A192-740CF44B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EDFF23-675A-8440-B12D-626149A7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16288-06F3-2246-BD95-E0502080B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1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B0AE-AEB2-0D43-9028-25EF786E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D244F5-8F0E-4346-BE01-A709BF7A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9CD2E3-6268-1E4E-8AEB-78EBED57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9F0A3B-58DB-6442-BC6E-A5C2802D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6061-AECA-B94A-9DFA-258BA0719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35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4A59C4-D5D2-FE41-90BA-E124E093A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EAA4C4-5D68-1E4B-AC03-5D8D313D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B70EF9-4FAC-EC43-8C0E-3E71D56F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01C0-6C0A-AB49-94BE-A0E346BDF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25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C14AE-9185-7040-99C1-88AD1D94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87D34-7870-B242-8A03-584E0CC8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BA573-BA97-D345-AD0E-14677F66D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AD9D97-1961-D546-A83D-19AE01AA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CB7EC3-D856-B04E-ABE1-D960283E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B5363E-8C02-6240-93A7-44277AF7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3A1EC-FC49-5D42-BDD0-75A59B971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19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5B756-F14C-9044-8673-95832609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E276A-ABB3-D642-8ADE-D587DFF79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66F3B-029D-8543-B6C6-2BE5A786D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818069-ACC3-2A43-A826-51A2034E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3EBE1-8922-4B45-A32A-6EF9804C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C5E48-E2FA-E84B-A87F-E6312134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FF6C4-FF31-F341-A4AF-F25A3B240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5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A2E0C-A72E-E140-92AB-22D78DFA4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6743CC-9937-F848-8DF5-6847F240B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87F4-83B7-AA4B-82AC-C4694D0B8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2733C-70E4-B84E-A945-5ABF0D261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5FA87-AABB-4C46-ACA7-69B5C5FB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C195AA-C82D-B04C-83AB-940E21D95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q2TVdM8HI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3RfULw7aA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3RfULw7aAY?feature=oembed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.atmos.washington.edu/weather/radar.s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>
            <a:extLst>
              <a:ext uri="{FF2B5EF4-FFF2-40B4-BE49-F238E27FC236}">
                <a16:creationId xmlns:a16="http://schemas.microsoft.com/office/drawing/2014/main" id="{231782B9-43C2-5E4A-B863-D1B590038C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4350" y="306388"/>
            <a:ext cx="7897813" cy="2562225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sz="4800" b="1" dirty="0">
                <a:solidFill>
                  <a:schemeClr val="accent1"/>
                </a:solidFill>
                <a:latin typeface="+mn-lt"/>
              </a:rPr>
              <a:t>Weather Radar 101</a:t>
            </a:r>
            <a:br>
              <a:rPr lang="en-US" sz="4800" b="1" dirty="0">
                <a:solidFill>
                  <a:schemeClr val="accent1"/>
                </a:solidFill>
                <a:latin typeface="+mn-lt"/>
              </a:rPr>
            </a:br>
            <a:r>
              <a:rPr lang="en-US" sz="4800" b="1" dirty="0">
                <a:solidFill>
                  <a:schemeClr val="accent1"/>
                </a:solidFill>
                <a:latin typeface="+mn-lt"/>
              </a:rPr>
              <a:t>Autumn 2024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endParaRPr lang="en-US" altLang="en-US" b="1" dirty="0">
              <a:latin typeface="+mn-lt"/>
              <a:ea typeface="ＭＳ Ｐゴシック" panose="020B0600070205080204" pitchFamily="34" charset="-128"/>
            </a:endParaRPr>
          </a:p>
        </p:txBody>
      </p:sp>
      <p:graphicFrame>
        <p:nvGraphicFramePr>
          <p:cNvPr id="15362" name="Rectangle 2">
            <a:extLst>
              <a:ext uri="{FF2B5EF4-FFF2-40B4-BE49-F238E27FC236}">
                <a16:creationId xmlns:a16="http://schemas.microsoft.com/office/drawing/2014/main" id="{282DBC8D-ECB5-AF4A-A8B1-82EDB6B0D740}"/>
              </a:ext>
            </a:extLst>
          </p:cNvPr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MS_ClipArt_Gallery.2">
                  <p:embed/>
                </p:oleObj>
              </mc:Choice>
              <mc:Fallback>
                <p:oleObj name="Clip" r:id="rId2" imgW="0" imgH="0" progId="MS_ClipArt_Gallery.2">
                  <p:embed/>
                  <p:pic>
                    <p:nvPicPr>
                      <p:cNvPr id="0" name="Rectangl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3" name="Picture 18" descr="&#10;tower2.gif                                                     000CFAB2&#13;Macintosh2 HD                  ABA78158:">
            <a:extLst>
              <a:ext uri="{FF2B5EF4-FFF2-40B4-BE49-F238E27FC236}">
                <a16:creationId xmlns:a16="http://schemas.microsoft.com/office/drawing/2014/main" id="{AB0BB8D0-AE98-D64F-BD83-27A512FE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587500"/>
            <a:ext cx="588327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013AB911-7505-5643-9142-E2CA558EF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1595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A0CB2C82-060D-D043-867F-50CA18070A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24525" y="1758950"/>
            <a:ext cx="2676525" cy="4267200"/>
          </a:xfrm>
        </p:spPr>
        <p:txBody>
          <a:bodyPr rtlCol="0">
            <a:norm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Intensity of precipitation is color coded (units—</a:t>
            </a:r>
            <a:r>
              <a:rPr lang="en-US" altLang="en-US" sz="3200" dirty="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defRPr/>
            </a:pPr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2531" name="Picture 4" descr="201005200051">
            <a:extLst>
              <a:ext uri="{FF2B5EF4-FFF2-40B4-BE49-F238E27FC236}">
                <a16:creationId xmlns:a16="http://schemas.microsoft.com/office/drawing/2014/main" id="{63360896-B06F-F64C-832E-12A41DEC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34352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2750C02-E2F8-FF46-B330-B9DDD5F52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487363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 (color scales can vary)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C17D0A2-77AB-3C46-8FAA-280EEEF0B5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10200" y="1306286"/>
            <a:ext cx="3570514" cy="42672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Black (white in some)-no </a:t>
            </a:r>
            <a:r>
              <a:rPr lang="en-US" altLang="en-US" sz="2800" dirty="0" err="1">
                <a:latin typeface="Times" pitchFamily="2" charset="0"/>
                <a:ea typeface="ＭＳ Ｐゴシック" panose="020B0600070205080204" pitchFamily="34" charset="-128"/>
              </a:rPr>
              <a:t>precip</a:t>
            </a:r>
            <a:endParaRPr lang="en-US" altLang="en-US" sz="28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Grey and pink (5-20 </a:t>
            </a:r>
            <a:r>
              <a:rPr lang="en-US" altLang="en-US" sz="2800" dirty="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)…light rain…not too bad.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Dark pink to green-moderate rain (20-35)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Yellows are heavy rain 40-50  (forget it)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Reds and higher (very heavy rain or hail</a:t>
            </a:r>
            <a:r>
              <a:rPr lang="en-US" altLang="ja-JP" sz="2800" dirty="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201005200051">
            <a:extLst>
              <a:ext uri="{FF2B5EF4-FFF2-40B4-BE49-F238E27FC236}">
                <a16:creationId xmlns:a16="http://schemas.microsoft.com/office/drawing/2014/main" id="{670B237E-0575-7B43-AF2C-1B0DE4BF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953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F00517EA-F29D-CD4C-A1C6-8E7A819F6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D6751F1F-EA30-4F42-8356-916E331081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64263" y="1841500"/>
            <a:ext cx="2613025" cy="4213225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Radar beam can be blocked by mountains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Time is in UTC (GMT).</a:t>
            </a:r>
          </a:p>
          <a:p>
            <a:pPr marL="0" indent="0" eaLnBrk="1" hangingPunct="1">
              <a:buNone/>
              <a:defRPr/>
            </a:pPr>
            <a:endParaRPr lang="en-US" altLang="en-US" sz="28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80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4579" name="Picture 4" descr="201005200051">
            <a:extLst>
              <a:ext uri="{FF2B5EF4-FFF2-40B4-BE49-F238E27FC236}">
                <a16:creationId xmlns:a16="http://schemas.microsoft.com/office/drawing/2014/main" id="{F8CE5748-6DDD-4B4D-B4CE-8586D3C6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50925"/>
            <a:ext cx="58674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08CF1974-DE59-9744-990D-266B86A1B7F5}"/>
              </a:ext>
            </a:extLst>
          </p:cNvPr>
          <p:cNvSpPr/>
          <p:nvPr/>
        </p:nvSpPr>
        <p:spPr>
          <a:xfrm rot="13551006">
            <a:off x="4496353" y="1638865"/>
            <a:ext cx="683046" cy="18214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C9230C0-65C7-6B41-9F3E-7EE55F01B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763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generally not observed or displayed for a level surface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475A30D7-1763-B34D-8152-EBF2178B60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2925" y="1543050"/>
            <a:ext cx="7983538" cy="7477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Radars scan in azimuth ( 0 to 360 degrees) at a series of increasing scan angles from the horizontal.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B89CFD54-0D8C-C64D-993F-184C7D75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37" y="2482056"/>
            <a:ext cx="6110287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B9B1863-A5A8-8C49-B53C-24A71B864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5">
            <a:extLst>
              <a:ext uri="{FF2B5EF4-FFF2-40B4-BE49-F238E27FC236}">
                <a16:creationId xmlns:a16="http://schemas.microsoft.com/office/drawing/2014/main" id="{64F7B443-21C2-CB46-984E-9D12B096E7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b="4379"/>
          <a:stretch>
            <a:fillRect/>
          </a:stretch>
        </p:blipFill>
        <p:spPr>
          <a:xfrm>
            <a:off x="322263" y="1027113"/>
            <a:ext cx="8301037" cy="494506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A704-68F7-4641-B910-420E884D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Radar image does not show a single level, but a sloping cut through the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187F8-86B7-F54C-8425-727EBF3B7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4777"/>
            <a:ext cx="7886700" cy="167773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Thus showing precipitation higher and higher up in the atmosphere as you move away from the center of the radar image.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6E1F93F-6C58-E945-92BB-49917CA9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94" y="3836605"/>
            <a:ext cx="4318612" cy="2419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28F43-5C61-5741-B616-F135E02C08DD}"/>
              </a:ext>
            </a:extLst>
          </p:cNvPr>
          <p:cNvSpPr/>
          <p:nvPr/>
        </p:nvSpPr>
        <p:spPr>
          <a:xfrm>
            <a:off x="1965822" y="3429000"/>
            <a:ext cx="6549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=Yrq2TVdM8HI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62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0AC97579-47B8-9249-BA34-EB3B074E99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generally shown on a polar-type chart with range circles at increasing distance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CA566428-0DD6-9249-A155-71E95CF5E8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3350" y="1857967"/>
            <a:ext cx="4572000" cy="45688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2A529-3DD8-2ED3-A372-3937E4A22B39}"/>
              </a:ext>
            </a:extLst>
          </p:cNvPr>
          <p:cNvSpPr txBox="1"/>
          <p:nvPr/>
        </p:nvSpPr>
        <p:spPr>
          <a:xfrm>
            <a:off x="7830207" y="4120055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4C24D-A1D1-EA89-4AD5-B2FE97F58199}"/>
              </a:ext>
            </a:extLst>
          </p:cNvPr>
          <p:cNvSpPr txBox="1"/>
          <p:nvPr/>
        </p:nvSpPr>
        <p:spPr>
          <a:xfrm>
            <a:off x="6369269" y="4304721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Lower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F65B812-8AE8-25BC-4D9F-9A5394DF4A74}"/>
              </a:ext>
            </a:extLst>
          </p:cNvPr>
          <p:cNvSpPr/>
          <p:nvPr/>
        </p:nvSpPr>
        <p:spPr>
          <a:xfrm>
            <a:off x="2932386" y="3968875"/>
            <a:ext cx="3292368" cy="347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EBA74-1DD8-90E3-AB85-68679BFE79B0}"/>
              </a:ext>
            </a:extLst>
          </p:cNvPr>
          <p:cNvSpPr txBox="1"/>
          <p:nvPr/>
        </p:nvSpPr>
        <p:spPr>
          <a:xfrm>
            <a:off x="1818290" y="3867807"/>
            <a:ext cx="937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</a:t>
            </a:r>
          </a:p>
          <a:p>
            <a:r>
              <a:rPr lang="en-US" dirty="0"/>
              <a:t>location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687170F-53FB-4848-8956-5A8E75A02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E9A147AE-9E1C-6242-A36C-406E5E83C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0939" y="434975"/>
            <a:ext cx="6583362" cy="59880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B407C-3F04-5445-9FCD-45F961096ED1}"/>
              </a:ext>
            </a:extLst>
          </p:cNvPr>
          <p:cNvSpPr txBox="1"/>
          <p:nvPr/>
        </p:nvSpPr>
        <p:spPr>
          <a:xfrm>
            <a:off x="499699" y="2856527"/>
            <a:ext cx="18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Range circle every 100 km (60 miles)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950A-DC84-CA46-BF54-1F1775FA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Important points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E92F5699-7A4A-CA4B-90D4-30CC899524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3188"/>
            <a:ext cx="8359775" cy="4351337"/>
          </a:xfrm>
        </p:spPr>
        <p:txBody>
          <a:bodyPr/>
          <a:lstStyle/>
          <a:p>
            <a:r>
              <a:rPr lang="en-US" altLang="en-US" sz="3200" dirty="0"/>
              <a:t>Shallow drizzle often does not appear on radar imagery, particularly when a distance away.</a:t>
            </a:r>
          </a:p>
          <a:p>
            <a:r>
              <a:rPr lang="en-US" altLang="en-US" sz="3200" dirty="0"/>
              <a:t>Can only see deep and high-level precipitation at a distance.</a:t>
            </a:r>
          </a:p>
          <a:p>
            <a:r>
              <a:rPr lang="en-US" altLang="en-US" sz="3200" dirty="0"/>
              <a:t>Radar beam can be blocked by local terrain.</a:t>
            </a:r>
          </a:p>
          <a:p>
            <a:endParaRPr lang="en-US" altLang="en-US" dirty="0"/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080B8DF6-6178-6D47-85F0-8D68BEAE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4035425"/>
            <a:ext cx="4360863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234A23C-0E8D-2A48-BD15-66AF919C2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4508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Modern Radars are Doppler Radars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C509079-6D8E-1742-97AA-E77521FA41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270000"/>
            <a:ext cx="8001000" cy="3962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Doppler radars </a:t>
            </a:r>
            <a:r>
              <a:rPr lang="en-US" altLang="en-US" sz="2800" dirty="0">
                <a:ea typeface="ＭＳ Ｐゴシック" panose="020B0600070205080204" pitchFamily="34" charset="-128"/>
              </a:rPr>
              <a:t>can tell the speed of the target towards or away from the radar.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The wavelength/phase of the radar signal changes, depending the speed of the target towards or away from the radar.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2EB77511-9E8A-A747-BFF4-84903E2F4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3109913"/>
            <a:ext cx="447833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90FB9E7-02CC-CB4B-B394-DFBBF492C0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392113"/>
            <a:ext cx="7843837" cy="481012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Weather Radar 101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34D29AAB-7713-6342-A90A-E203EDFC47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37" y="1207476"/>
            <a:ext cx="8843963" cy="3962400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Weather radars determine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where precipitation is falling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tell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intensity of the precipitation</a:t>
            </a:r>
          </a:p>
          <a:p>
            <a:pPr eaLnBrk="1" hangingPunct="1">
              <a:defRPr/>
            </a:pPr>
            <a:r>
              <a:rPr lang="en-US" altLang="en-US" sz="3200" b="1" i="1" dirty="0">
                <a:latin typeface="Times" pitchFamily="2" charset="0"/>
                <a:ea typeface="ＭＳ Ｐゴシック" panose="020B0600070205080204" pitchFamily="34" charset="-128"/>
              </a:rPr>
              <a:t>Doppler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 radars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determine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speed/velocity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 of precipitation toward or away from the radar.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Radars can track storms, fronts, and other major features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An essential tool for the National Weather Service and other meteorologists.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A8B4342-A51D-9347-B6F5-B097CC3D9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465137"/>
            <a:ext cx="8924925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Same principle used in police radar guns</a:t>
            </a: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A1283E02-2464-E44A-B4B2-E0E0B01D92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 b="8112"/>
          <a:stretch>
            <a:fillRect/>
          </a:stretch>
        </p:blipFill>
        <p:spPr>
          <a:xfrm>
            <a:off x="3360738" y="1417638"/>
            <a:ext cx="2728912" cy="1900237"/>
          </a:xfrm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09D74FA0-BE51-4049-A9E9-7234D2B3A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508375"/>
            <a:ext cx="6310312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F0D42A5-744F-194B-A93A-9F9812769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Based on Doppler Effect: evident when a train or car passes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72283343-B26A-EE45-8956-52FD3EC198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>
                <a:ea typeface="ＭＳ Ｐゴシック" panose="020B0600070205080204" pitchFamily="34" charset="-128"/>
                <a:hlinkClick r:id="rId3"/>
              </a:rPr>
              <a:t>https://www.youtube.com/watch?v=a3RfULw7aAY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58E6DB79-BA7C-424F-A506-39FB80F0E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52" y="2772572"/>
            <a:ext cx="3906498" cy="245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nline Media 1" descr="Example of Doppler Shift using car horn">
            <a:hlinkClick r:id="" action="ppaction://media"/>
            <a:extLst>
              <a:ext uri="{FF2B5EF4-FFF2-40B4-BE49-F238E27FC236}">
                <a16:creationId xmlns:a16="http://schemas.microsoft.com/office/drawing/2014/main" id="{F2D88A4F-EC58-6F33-FF4E-7B73CF3485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10361" y="2645001"/>
            <a:ext cx="3616780" cy="2712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C90D-AD21-1B49-A226-383E794B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latin typeface="+mn-lt"/>
              </a:rPr>
              <a:t>Doppler Effect for Weather Radars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CC51755B-6D9C-4743-9AB3-69E42EA1F9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650" y="1412626"/>
            <a:ext cx="7713662" cy="4351337"/>
          </a:xfrm>
        </p:spPr>
        <p:txBody>
          <a:bodyPr/>
          <a:lstStyle/>
          <a:p>
            <a:r>
              <a:rPr lang="en-US" altLang="en-US" sz="2800" dirty="0"/>
              <a:t>The ”targets” are generally precipitation particles (rain drops, snow flakes)…but can include birds, bugs, and even tornado debris.</a:t>
            </a:r>
          </a:p>
          <a:p>
            <a:r>
              <a:rPr lang="en-US" altLang="en-US" sz="2800" dirty="0"/>
              <a:t>Meteorological targets generally move with the wind…so we get wind information from Doppler</a:t>
            </a:r>
          </a:p>
          <a:p>
            <a:pPr marL="0" indent="0">
              <a:buNone/>
            </a:pPr>
            <a:r>
              <a:rPr lang="en-US" altLang="en-US" sz="2800" dirty="0"/>
              <a:t>  radar.</a:t>
            </a: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775A537F-CF09-6548-BFFC-AC9494E2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427413"/>
            <a:ext cx="66960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Doppler Radar Imagery:  Rarely Shown by the Media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0488" y="1549400"/>
            <a:ext cx="5202237" cy="47291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625F-723D-2448-8466-74E42D77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Lots of uses:  such as seeing rotation associated with tornadic thunderstorms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2D3D82AA-BE9B-B24B-ABCB-EC53FFC2C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112"/>
          <a:stretch/>
        </p:blipFill>
        <p:spPr>
          <a:xfrm>
            <a:off x="923526" y="1865202"/>
            <a:ext cx="7591824" cy="4377864"/>
          </a:xfrm>
        </p:spPr>
      </p:pic>
    </p:spTree>
    <p:extLst>
      <p:ext uri="{BB962C8B-B14F-4D97-AF65-F5344CB8AC3E}">
        <p14:creationId xmlns:p14="http://schemas.microsoft.com/office/powerpoint/2010/main" val="4218348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16E-9CDC-AB4E-80D7-6CAF45EC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2849563"/>
            <a:ext cx="7886700" cy="1325562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1"/>
                </a:solidFill>
                <a:latin typeface="+mn-lt"/>
              </a:rPr>
              <a:t>Weather Radar History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57CDF1A2-C9F4-C24B-A8C2-049420A250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E637FF46-1FCB-BA46-8DCA-6C66627E7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0913" y="793750"/>
            <a:ext cx="7886700" cy="13255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Was An Important Tool in WWII:  Had One Pesky Problem—Precipitation!</a:t>
            </a:r>
          </a:p>
        </p:txBody>
      </p:sp>
      <p:pic>
        <p:nvPicPr>
          <p:cNvPr id="33794" name="Content Placeholder 3" descr="493200-L.jpg">
            <a:extLst>
              <a:ext uri="{FF2B5EF4-FFF2-40B4-BE49-F238E27FC236}">
                <a16:creationId xmlns:a16="http://schemas.microsoft.com/office/drawing/2014/main" id="{BBAEFEFC-E93E-6B4C-BC74-14FA493816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823" r="-2448"/>
          <a:stretch>
            <a:fillRect/>
          </a:stretch>
        </p:blipFill>
        <p:spPr>
          <a:xfrm>
            <a:off x="-2224088" y="2119313"/>
            <a:ext cx="5654676" cy="4249737"/>
          </a:xfrm>
        </p:spPr>
      </p:pic>
      <p:pic>
        <p:nvPicPr>
          <p:cNvPr id="33795" name="Picture 4" descr="WWII-Era-Radar-Dish-1548949.jpg">
            <a:extLst>
              <a:ext uri="{FF2B5EF4-FFF2-40B4-BE49-F238E27FC236}">
                <a16:creationId xmlns:a16="http://schemas.microsoft.com/office/drawing/2014/main" id="{22638023-E3E8-4D40-948E-C3FC2CD16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540000"/>
            <a:ext cx="5081588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00D778B-46B6-684B-967C-FB1DDC3F3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7688" y="638175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WWII Radars</a:t>
            </a:r>
          </a:p>
        </p:txBody>
      </p:sp>
      <p:pic>
        <p:nvPicPr>
          <p:cNvPr id="34818" name="Content Placeholder 3" descr="scr270.jpg">
            <a:extLst>
              <a:ext uri="{FF2B5EF4-FFF2-40B4-BE49-F238E27FC236}">
                <a16:creationId xmlns:a16="http://schemas.microsoft.com/office/drawing/2014/main" id="{7C4DBF33-62B6-9D4A-8A25-DA6A709B28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91" r="-60091"/>
          <a:stretch>
            <a:fillRect/>
          </a:stretch>
        </p:blipFill>
        <p:spPr>
          <a:xfrm>
            <a:off x="-1382713" y="2043113"/>
            <a:ext cx="7772401" cy="3962400"/>
          </a:xfrm>
        </p:spPr>
      </p:pic>
      <p:pic>
        <p:nvPicPr>
          <p:cNvPr id="34819" name="Picture 5" descr="WWIradar.jpg">
            <a:extLst>
              <a:ext uri="{FF2B5EF4-FFF2-40B4-BE49-F238E27FC236}">
                <a16:creationId xmlns:a16="http://schemas.microsoft.com/office/drawing/2014/main" id="{C7015C9C-44CA-FC45-A1CE-94784D34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2006600"/>
            <a:ext cx="36750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D2E655B5-43B2-464F-A22E-B5EB2C2C3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025" y="609600"/>
            <a:ext cx="8435975" cy="1143000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After WWII, Meteorologists Experimented with Military Radars: Thunderstorms and Convection Clearly Seen</a:t>
            </a:r>
          </a:p>
        </p:txBody>
      </p:sp>
      <p:pic>
        <p:nvPicPr>
          <p:cNvPr id="35842" name="Picture 4" descr="earlyradar.jpg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BA336E12-E3FC-1049-81AC-ABD709FB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357438"/>
            <a:ext cx="4002088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WbmrMSWnhNxm.jpg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968E3809-7DFE-CA48-A716-D93CE935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01900"/>
            <a:ext cx="3746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89DA856-B225-C944-B5E0-0CAF123D3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Hurricanes Also Apparent in Radar, Including Eye Walls, Rainbands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EDE1750-BD7E-E641-8274-F76D597304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a01226_small.jpg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1EABF62E-8F5C-9743-9C2A-23F89AB2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20" y="2030757"/>
            <a:ext cx="4980160" cy="427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65A7F3DB-8CF3-944F-A376-55794FE9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050"/>
            <a:ext cx="8229600" cy="114300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Weather Radar Can Enhance Your Life If You Know How to Interpret it (You will!)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BE43FF20-E5C7-D04B-94A3-D464474721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138" y="1417638"/>
            <a:ext cx="5673725" cy="51562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7250BB1-E542-9047-BC2F-66CBDD039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In the late 1950’s a national meteorological radar network was established (WSR-57).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B706D2DD-B285-5A40-919D-DBE137B605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338" y="2441575"/>
            <a:ext cx="7772400" cy="39624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Slide27.jpg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4CC3FA2C-7178-424F-8F6D-C70AB7D8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8000"/>
          <a:stretch>
            <a:fillRect/>
          </a:stretch>
        </p:blipFill>
        <p:spPr bwMode="auto">
          <a:xfrm>
            <a:off x="149225" y="2279650"/>
            <a:ext cx="552608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&#13;radar1957.jpg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F8AB91F5-41A5-0C4E-9D1F-33B1E2AB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A6653F3E-78BE-CD41-B85A-4CA23EF4B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83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WSR-57 (no Doppler capability)</a:t>
            </a:r>
          </a:p>
        </p:txBody>
      </p:sp>
      <p:pic>
        <p:nvPicPr>
          <p:cNvPr id="38914" name="Content Placeholder 3" descr="wsr57ax_sm.gif">
            <a:extLst>
              <a:ext uri="{FF2B5EF4-FFF2-40B4-BE49-F238E27FC236}">
                <a16:creationId xmlns:a16="http://schemas.microsoft.com/office/drawing/2014/main" id="{D67837FF-00A5-624F-980F-74ACEE2747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9838" y="1976438"/>
            <a:ext cx="3332162" cy="360997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AEF892B-82BB-D04A-8899-40A2DD797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During the 1970s and early 80s a lot of experimentation with Doppler Weather Radars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0007EA4-68E9-B64E-ACA8-9FF4B51C6B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155825"/>
            <a:ext cx="4194175" cy="3436938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Can show wind shifts and circulations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Diagnose how wind changes with height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Particularly useful for showing the rotation in severe convection—</a:t>
            </a:r>
            <a:r>
              <a:rPr lang="en-US" altLang="en-US" sz="3200" b="1" u="sng">
                <a:ea typeface="ＭＳ Ｐゴシック" panose="020B0600070205080204" pitchFamily="34" charset="-128"/>
              </a:rPr>
              <a:t>the mesocyclone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300B29F3-4487-6C46-B064-821C79D8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682875"/>
            <a:ext cx="34401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oppler.gif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EE913664-473B-3847-B14C-6C63B7B8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071563"/>
            <a:ext cx="7243763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3D72B03A-44A7-4040-AF85-A2FB420D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5" y="690563"/>
            <a:ext cx="34051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the late 1980s,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the NWS put in a network of Doppler Weather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Radars: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NEXRAD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WSR88D</a:t>
            </a:r>
          </a:p>
          <a:p>
            <a:pPr algn="ctr" eaLnBrk="1" hangingPunct="1"/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(Weather Surveillance Radar 88 Doppler)</a:t>
            </a: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9A3E32EB-0843-2A4F-B861-2E7751F6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1888" r="6549" b="-1888"/>
          <a:stretch>
            <a:fillRect/>
          </a:stretch>
        </p:blipFill>
        <p:spPr bwMode="auto">
          <a:xfrm>
            <a:off x="944563" y="833438"/>
            <a:ext cx="3810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ridge_sitemap.gif">
            <a:extLst>
              <a:ext uri="{FF2B5EF4-FFF2-40B4-BE49-F238E27FC236}">
                <a16:creationId xmlns:a16="http://schemas.microsoft.com/office/drawing/2014/main" id="{81EEA609-1DD0-C043-A8F5-CE9C148D4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2618"/>
          <a:stretch>
            <a:fillRect/>
          </a:stretch>
        </p:blipFill>
        <p:spPr bwMode="auto">
          <a:xfrm>
            <a:off x="896938" y="92075"/>
            <a:ext cx="74803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>
            <a:extLst>
              <a:ext uri="{FF2B5EF4-FFF2-40B4-BE49-F238E27FC236}">
                <a16:creationId xmlns:a16="http://schemas.microsoft.com/office/drawing/2014/main" id="{EF52C670-DFA3-3F43-A82D-99ECC652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47" y="304800"/>
            <a:ext cx="8222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Times" pitchFamily="2" charset="0"/>
                <a:ea typeface="ＭＳ Ｐゴシック" panose="020B0600070205080204" pitchFamily="34" charset="-128"/>
              </a:rPr>
              <a:t>The National Weather Service has Installed Doppler Weather</a:t>
            </a:r>
          </a:p>
          <a:p>
            <a:pPr algn="ctr" eaLnBrk="1" hangingPunct="1"/>
            <a:r>
              <a:rPr lang="en-US" altLang="en-US" sz="2400" b="1" dirty="0">
                <a:latin typeface="Times" pitchFamily="2" charset="0"/>
                <a:ea typeface="ＭＳ Ｐゴシック" panose="020B0600070205080204" pitchFamily="34" charset="-128"/>
              </a:rPr>
              <a:t>Radars Across the Country</a:t>
            </a:r>
          </a:p>
        </p:txBody>
      </p:sp>
      <p:pic>
        <p:nvPicPr>
          <p:cNvPr id="44034" name="Picture 3" descr="WSR-88DCONUSCoverage1000.jpg">
            <a:extLst>
              <a:ext uri="{FF2B5EF4-FFF2-40B4-BE49-F238E27FC236}">
                <a16:creationId xmlns:a16="http://schemas.microsoft.com/office/drawing/2014/main" id="{B2BEC6C6-E702-804E-AEA8-EB9F1D31C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127125"/>
            <a:ext cx="6489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DF2EC025-5AE2-CA45-8CA8-B75DBA4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6207125"/>
            <a:ext cx="282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</a:rPr>
              <a:t>Available every 5-6 minutes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50BEA6C0-93F8-CB45-BE3F-CCF4F94E6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Big Radar Advance in 2011: Dual-Polarization</a:t>
            </a:r>
          </a:p>
        </p:txBody>
      </p:sp>
      <p:pic>
        <p:nvPicPr>
          <p:cNvPr id="45058" name="Content Placeholder 3" descr="dual_pol2.jpg">
            <a:extLst>
              <a:ext uri="{FF2B5EF4-FFF2-40B4-BE49-F238E27FC236}">
                <a16:creationId xmlns:a16="http://schemas.microsoft.com/office/drawing/2014/main" id="{9F1B8F34-39CE-1049-9406-3FD3BF23A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1" r="-35721"/>
          <a:stretch>
            <a:fillRect/>
          </a:stretch>
        </p:blipFill>
        <p:spPr>
          <a:xfrm>
            <a:off x="-146050" y="1481138"/>
            <a:ext cx="9290050" cy="473551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873B768-C78C-E640-A570-6DFA7B02C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Can determine precipitation type and more</a:t>
            </a:r>
          </a:p>
        </p:txBody>
      </p:sp>
      <p:pic>
        <p:nvPicPr>
          <p:cNvPr id="46082" name="Content Placeholder 3" descr="dualpolhca.gif">
            <a:extLst>
              <a:ext uri="{FF2B5EF4-FFF2-40B4-BE49-F238E27FC236}">
                <a16:creationId xmlns:a16="http://schemas.microsoft.com/office/drawing/2014/main" id="{55A39710-60B9-F64D-9774-DF776C1616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83" r="-24783"/>
          <a:stretch>
            <a:fillRect/>
          </a:stretch>
        </p:blipFill>
        <p:spPr>
          <a:xfrm>
            <a:off x="-696913" y="1196975"/>
            <a:ext cx="9572626" cy="48815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3">
            <a:extLst>
              <a:ext uri="{FF2B5EF4-FFF2-40B4-BE49-F238E27FC236}">
                <a16:creationId xmlns:a16="http://schemas.microsoft.com/office/drawing/2014/main" id="{3B173409-EA97-2948-867C-98EB24FD7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0" y="422275"/>
            <a:ext cx="7324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Weather Radar Can Change Your Life!</a:t>
            </a:r>
          </a:p>
        </p:txBody>
      </p:sp>
      <p:pic>
        <p:nvPicPr>
          <p:cNvPr id="47106" name="Picture 5" descr="201005192324.gif">
            <a:extLst>
              <a:ext uri="{FF2B5EF4-FFF2-40B4-BE49-F238E27FC236}">
                <a16:creationId xmlns:a16="http://schemas.microsoft.com/office/drawing/2014/main" id="{CC9BD3ED-B98E-A045-A9F3-083FD96F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1406525"/>
            <a:ext cx="4995862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A57D45AD-D737-D848-BE33-C02982C63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What is Radar?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8E091BC4-DCA4-4E42-9BA5-FE4378BF58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9616" y="1027906"/>
            <a:ext cx="8544767" cy="3962400"/>
          </a:xfrm>
        </p:spPr>
        <p:txBody>
          <a:bodyPr rtlCol="0"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 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RAdio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Detection And Ranging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 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Weather radars emit pulses of electromagnetic radiation in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microwave</a:t>
            </a:r>
            <a:r>
              <a:rPr lang="en-US" altLang="en-US" sz="3600" dirty="0">
                <a:ea typeface="ＭＳ Ｐゴシック" panose="020B0600070205080204" pitchFamily="34" charset="-128"/>
              </a:rPr>
              <a:t> part of the  electromagnetic spectrum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Radar wave pulses hit and are reflected/scattered back from targets (often precipitation)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F10C486D-8EB2-9D7D-EF48-F63D3C0A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536" y="4329734"/>
            <a:ext cx="4838814" cy="241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D54AB1B4-A26B-D948-8F84-1ED945206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Weather Radar Can Help You Plan Outdoor Activities 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23B96ECA-4FA6-A94F-A20A-0B6276A187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5925" y="1690688"/>
            <a:ext cx="620395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Available every 5-6 minutes 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Animations tell you what WILL happen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Since the National Weather Service put the Camano Island weather radar in place during the early 90s, I rarely get seriously soaked while commuting by bicycle.</a:t>
            </a:r>
          </a:p>
          <a:p>
            <a:pPr eaLnBrk="1" hangingPunct="1"/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With a little knowledge of NW precipitation and weather radar, you can protect yourself too.</a:t>
            </a:r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3A34D1A8-A9A1-2744-B129-5E8EA992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-273" r="-6335" b="18233"/>
          <a:stretch>
            <a:fillRect/>
          </a:stretch>
        </p:blipFill>
        <p:spPr bwMode="auto">
          <a:xfrm>
            <a:off x="6752611" y="2534444"/>
            <a:ext cx="21701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D09C6F15-15E3-FF47-94C2-C6C7AD6EA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Times" pitchFamily="2" charset="0"/>
                <a:ea typeface="ＭＳ Ｐゴシック" panose="020B0600070205080204" pitchFamily="34" charset="-128"/>
              </a:rPr>
              <a:t>Examples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B64D5C99-5136-9D42-AC2B-7F33C870DE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After fronts go through, we often have showers and sun breaks.  Radar allows you to stay in the breaks</a:t>
            </a:r>
          </a:p>
        </p:txBody>
      </p:sp>
      <p:pic>
        <p:nvPicPr>
          <p:cNvPr id="50179" name="Picture 3" descr="201005201645.gif">
            <a:extLst>
              <a:ext uri="{FF2B5EF4-FFF2-40B4-BE49-F238E27FC236}">
                <a16:creationId xmlns:a16="http://schemas.microsoft.com/office/drawing/2014/main" id="{5274D9B5-A2DA-D14E-96D7-D921D24A4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454275"/>
            <a:ext cx="6434138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EB14961A-E39E-1C4C-A074-8871982B6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Showers  as seen in weather radar, simply wait a few minutes for heavy rain to end</a:t>
            </a:r>
          </a:p>
        </p:txBody>
      </p:sp>
      <p:pic>
        <p:nvPicPr>
          <p:cNvPr id="51202" name="Content Placeholder 3" descr="latest.cgi.gif">
            <a:extLst>
              <a:ext uri="{FF2B5EF4-FFF2-40B4-BE49-F238E27FC236}">
                <a16:creationId xmlns:a16="http://schemas.microsoft.com/office/drawing/2014/main" id="{38967CE9-9DEE-984C-8C19-5580E320BA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9438" y="1530350"/>
            <a:ext cx="5445125" cy="481806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Object 2">
            <a:extLst>
              <a:ext uri="{FF2B5EF4-FFF2-40B4-BE49-F238E27FC236}">
                <a16:creationId xmlns:a16="http://schemas.microsoft.com/office/drawing/2014/main" id="{7ED514AA-A5DB-034A-B87D-362D62F071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1295400"/>
          <a:ext cx="6324600" cy="508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2139950" imgH="2038350" progId="Word.Document.8">
                  <p:embed/>
                </p:oleObj>
              </mc:Choice>
              <mc:Fallback>
                <p:oleObj name="Document" r:id="rId2" imgW="2139950" imgH="20383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5681"/>
                      <a:stretch>
                        <a:fillRect/>
                      </a:stretch>
                    </p:blipFill>
                    <p:spPr bwMode="auto">
                      <a:xfrm>
                        <a:off x="1600200" y="1295400"/>
                        <a:ext cx="6324600" cy="508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4" name="Text Box 3">
            <a:extLst>
              <a:ext uri="{FF2B5EF4-FFF2-40B4-BE49-F238E27FC236}">
                <a16:creationId xmlns:a16="http://schemas.microsoft.com/office/drawing/2014/main" id="{1627B511-41FF-254B-884C-5D40F79FC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301625"/>
            <a:ext cx="8716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Puget Sound Convergence Zone:  Go north or south to stay dry!</a:t>
            </a:r>
            <a:endParaRPr lang="en-US" altLang="en-US" sz="2400" b="1" dirty="0">
              <a:solidFill>
                <a:schemeClr val="tx2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2227" name="Line 4">
            <a:extLst>
              <a:ext uri="{FF2B5EF4-FFF2-40B4-BE49-F238E27FC236}">
                <a16:creationId xmlns:a16="http://schemas.microsoft.com/office/drawing/2014/main" id="{4BC2AB4A-4933-BB48-9062-06066CEA4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6670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Line 5">
            <a:extLst>
              <a:ext uri="{FF2B5EF4-FFF2-40B4-BE49-F238E27FC236}">
                <a16:creationId xmlns:a16="http://schemas.microsoft.com/office/drawing/2014/main" id="{62B5E534-7E35-2249-8E1F-2611C243CF6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743200"/>
            <a:ext cx="3810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Line 6">
            <a:extLst>
              <a:ext uri="{FF2B5EF4-FFF2-40B4-BE49-F238E27FC236}">
                <a16:creationId xmlns:a16="http://schemas.microsoft.com/office/drawing/2014/main" id="{5F90059D-246B-5348-BA53-EE4CD29FA9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038600"/>
            <a:ext cx="685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Line 7">
            <a:extLst>
              <a:ext uri="{FF2B5EF4-FFF2-40B4-BE49-F238E27FC236}">
                <a16:creationId xmlns:a16="http://schemas.microsoft.com/office/drawing/2014/main" id="{7F0CD88A-7DBF-8A4E-9E25-579453013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3434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>
            <a:extLst>
              <a:ext uri="{FF2B5EF4-FFF2-40B4-BE49-F238E27FC236}">
                <a16:creationId xmlns:a16="http://schemas.microsoft.com/office/drawing/2014/main" id="{8FA9B0F0-698F-4743-AD3D-68082B90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5475288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Box 2">
            <a:extLst>
              <a:ext uri="{FF2B5EF4-FFF2-40B4-BE49-F238E27FC236}">
                <a16:creationId xmlns:a16="http://schemas.microsoft.com/office/drawing/2014/main" id="{8FBB9B42-4F6E-564D-A266-511895956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09600"/>
            <a:ext cx="814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2"/>
                </a:solidFill>
                <a:latin typeface="Times" pitchFamily="2" charset="0"/>
                <a:ea typeface="ＭＳ Ｐゴシック" panose="020B0600070205080204" pitchFamily="34" charset="-128"/>
              </a:rPr>
              <a:t>Puget Sound Convergence Zone:  Very Narrow Zone of Rain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Documents and Settings\Cliff Mass\Desktop\2.13windward.jpg">
            <a:extLst>
              <a:ext uri="{FF2B5EF4-FFF2-40B4-BE49-F238E27FC236}">
                <a16:creationId xmlns:a16="http://schemas.microsoft.com/office/drawing/2014/main" id="{5B948675-1772-5545-831F-537E4E4C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3">
            <a:extLst>
              <a:ext uri="{FF2B5EF4-FFF2-40B4-BE49-F238E27FC236}">
                <a16:creationId xmlns:a16="http://schemas.microsoft.com/office/drawing/2014/main" id="{49F1B62F-5CF5-E045-B579-A450606C2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0225"/>
            <a:ext cx="82518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accent1"/>
                </a:solidFill>
                <a:ea typeface="ＭＳ Ｐゴシック" panose="020B0600070205080204" pitchFamily="34" charset="-128"/>
              </a:rPr>
              <a:t>Rainshadows:  Find them with weather radar</a:t>
            </a:r>
          </a:p>
        </p:txBody>
      </p:sp>
      <p:sp>
        <p:nvSpPr>
          <p:cNvPr id="54275" name="TextBox 3">
            <a:extLst>
              <a:ext uri="{FF2B5EF4-FFF2-40B4-BE49-F238E27FC236}">
                <a16:creationId xmlns:a16="http://schemas.microsoft.com/office/drawing/2014/main" id="{9096988A-D662-5F4F-99C7-0A9C48474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953000"/>
            <a:ext cx="160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Windward</a:t>
            </a:r>
          </a:p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Enhancement</a:t>
            </a:r>
          </a:p>
        </p:txBody>
      </p:sp>
      <p:sp>
        <p:nvSpPr>
          <p:cNvPr id="54276" name="TextBox 4">
            <a:extLst>
              <a:ext uri="{FF2B5EF4-FFF2-40B4-BE49-F238E27FC236}">
                <a16:creationId xmlns:a16="http://schemas.microsoft.com/office/drawing/2014/main" id="{AEF0D25D-D6B9-C149-A827-8EF0CFB55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9085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Rainshadow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latest.cgi.gif">
            <a:extLst>
              <a:ext uri="{FF2B5EF4-FFF2-40B4-BE49-F238E27FC236}">
                <a16:creationId xmlns:a16="http://schemas.microsoft.com/office/drawing/2014/main" id="{5F846159-C3DF-CE4A-B09A-BBA017D42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00113"/>
            <a:ext cx="61134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8AB00D8-C9CC-0A44-8540-CFAE7F959977}"/>
              </a:ext>
            </a:extLst>
          </p:cNvPr>
          <p:cNvCxnSpPr>
            <a:cxnSpLocks/>
          </p:cNvCxnSpPr>
          <p:nvPr/>
        </p:nvCxnSpPr>
        <p:spPr>
          <a:xfrm flipH="1">
            <a:off x="4428781" y="1399142"/>
            <a:ext cx="1366091" cy="1949986"/>
          </a:xfrm>
          <a:prstGeom prst="straightConnector1">
            <a:avLst/>
          </a:prstGeom>
          <a:ln w="825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868DEA6-4179-9649-89A6-A592084FA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Where to view radar imagery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0E7348F0-1712-594C-8B36-63BDC164C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2940050" cy="4351338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On TV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On the web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Dedicated app</a:t>
            </a:r>
          </a:p>
        </p:txBody>
      </p:sp>
      <p:pic>
        <p:nvPicPr>
          <p:cNvPr id="57347" name="Content Placeholder 2">
            <a:extLst>
              <a:ext uri="{FF2B5EF4-FFF2-40B4-BE49-F238E27FC236}">
                <a16:creationId xmlns:a16="http://schemas.microsoft.com/office/drawing/2014/main" id="{0CB16A47-2D64-344A-BB10-ACD3D8B60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1087438"/>
            <a:ext cx="3895725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1">
            <a:extLst>
              <a:ext uri="{FF2B5EF4-FFF2-40B4-BE49-F238E27FC236}">
                <a16:creationId xmlns:a16="http://schemas.microsoft.com/office/drawing/2014/main" id="{B690B34A-FAAB-A04B-B5C3-BEED1D72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6246813"/>
            <a:ext cx="3730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Times" pitchFamily="2" charset="0"/>
                <a:ea typeface="ＭＳ Ｐゴシック" panose="020B0600070205080204" pitchFamily="34" charset="-128"/>
              </a:rPr>
              <a:t>Radarscope</a:t>
            </a: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:  My Favorite Radar App</a:t>
            </a:r>
            <a:endParaRPr lang="en-US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9CD1D741-7685-7643-B12B-5A3D44EE2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Radar Imagery Available on Atmospheric Sciences Department website</a:t>
            </a:r>
          </a:p>
        </p:txBody>
      </p:sp>
      <p:pic>
        <p:nvPicPr>
          <p:cNvPr id="58370" name="Content Placeholder 3">
            <a:extLst>
              <a:ext uri="{FF2B5EF4-FFF2-40B4-BE49-F238E27FC236}">
                <a16:creationId xmlns:a16="http://schemas.microsoft.com/office/drawing/2014/main" id="{238F3305-4FA0-6045-87F9-98C56687E4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1713" y="1812925"/>
            <a:ext cx="4894262" cy="444817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D490-B035-4C43-9CED-0CDD4671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a.atmos.washington.edu</a:t>
            </a:r>
            <a:r>
              <a:rPr lang="en-US" dirty="0">
                <a:hlinkClick r:id="rId2"/>
              </a:rPr>
              <a:t>/weather/</a:t>
            </a:r>
            <a:r>
              <a:rPr lang="en-US" dirty="0" err="1">
                <a:hlinkClick r:id="rId2"/>
              </a:rPr>
              <a:t>radar.shtml</a:t>
            </a:r>
            <a:endParaRPr lang="en-US" dirty="0"/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2C06620-1D0C-6249-9E02-11C21BD3B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9709" y="2141537"/>
            <a:ext cx="5384581" cy="4351338"/>
          </a:xfrm>
        </p:spPr>
      </p:pic>
    </p:spTree>
    <p:extLst>
      <p:ext uri="{BB962C8B-B14F-4D97-AF65-F5344CB8AC3E}">
        <p14:creationId xmlns:p14="http://schemas.microsoft.com/office/powerpoint/2010/main" val="4179263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1077-6639-A655-B769-FB766007A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2CA3A4A7-E358-B318-3198-3C1357BEB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What is Radar?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2A9A4864-25BF-1E63-3B5C-D48D1621D8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9616" y="1027906"/>
            <a:ext cx="8517813" cy="2303123"/>
          </a:xfrm>
        </p:spPr>
        <p:txBody>
          <a:bodyPr rtlCol="0"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 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RAdio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Detection And Ranging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 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The time it takes to return tells the distance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The amount of return tells us about precipitation intensity and type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1B111B95-6C42-1E39-BDC3-A72CFBCD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57" y="3429000"/>
            <a:ext cx="5764100" cy="28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565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03E3B8FB-BC9D-7B44-9302-760D1C1A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Radar waves move at the speed of light (186,000 miles per second in a vacuum).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Thus, the time from emission to return tells how far the object is away.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778CFCEE-039B-B14D-A5F0-F52A98F95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385" y="2944469"/>
            <a:ext cx="6477229" cy="323861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43C38F49-14C9-F74A-BFB9-3EF3DA7E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The amount of radar signal returned tells one about the nature of the object:  type and intensity of precipitation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CD0BCE03-60E9-CA45-979C-24F6C16FA9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320" y="1990725"/>
            <a:ext cx="8818793" cy="28765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Amount scattered back ~ D</a:t>
            </a:r>
            <a:r>
              <a:rPr lang="en-US" altLang="en-US" sz="3600" baseline="30000" dirty="0">
                <a:ea typeface="ＭＳ Ｐゴシック" panose="020B0600070205080204" pitchFamily="34" charset="-128"/>
              </a:rPr>
              <a:t>6  </a:t>
            </a:r>
            <a:r>
              <a:rPr lang="en-US" altLang="en-US" sz="3600" dirty="0">
                <a:ea typeface="ＭＳ Ｐゴシック" panose="020B0600070205080204" pitchFamily="34" charset="-128"/>
              </a:rPr>
              <a:t>where D is the diameter of the target</a:t>
            </a:r>
            <a:endParaRPr lang="en-US" altLang="en-US" sz="3600" baseline="300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Big objects </a:t>
            </a:r>
            <a:r>
              <a:rPr lang="en-US" altLang="en-US" sz="3600" dirty="0">
                <a:ea typeface="ＭＳ Ｐゴシック" panose="020B0600070205080204" pitchFamily="34" charset="-128"/>
              </a:rPr>
              <a:t>(e.g., large rain drops associated with heavy rain)---big radar return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Small objects (small droplets)</a:t>
            </a:r>
            <a:r>
              <a:rPr lang="en-US" altLang="en-US" sz="3600" dirty="0">
                <a:ea typeface="ＭＳ Ｐゴシック" panose="020B0600070205080204" pitchFamily="34" charset="-128"/>
              </a:rPr>
              <a:t>—lesser return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More objects</a:t>
            </a:r>
            <a:r>
              <a:rPr lang="en-US" altLang="en-US" sz="3600" dirty="0">
                <a:ea typeface="ＭＳ Ｐゴシック" panose="020B0600070205080204" pitchFamily="34" charset="-128"/>
              </a:rPr>
              <a:t>—more return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F242A2A5-19B5-FD4B-B306-2662C081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18" y="4760913"/>
            <a:ext cx="311626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0D37-9B78-D843-8B93-3F7C6260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Thus, heavy rain with lots of big droplets give a big radar return!</a:t>
            </a:r>
          </a:p>
        </p:txBody>
      </p:sp>
      <p:pic>
        <p:nvPicPr>
          <p:cNvPr id="5" name="Content Placeholder 4" descr="A person walking in the rain with an umbrella&#10;&#10;Description automatically generated">
            <a:extLst>
              <a:ext uri="{FF2B5EF4-FFF2-40B4-BE49-F238E27FC236}">
                <a16:creationId xmlns:a16="http://schemas.microsoft.com/office/drawing/2014/main" id="{8EC4DB88-4CCC-3145-87FC-49885E3F6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53961"/>
            <a:ext cx="7886700" cy="3894666"/>
          </a:xfrm>
        </p:spPr>
      </p:pic>
    </p:spTree>
    <p:extLst>
      <p:ext uri="{BB962C8B-B14F-4D97-AF65-F5344CB8AC3E}">
        <p14:creationId xmlns:p14="http://schemas.microsoft.com/office/powerpoint/2010/main" val="1476251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12E9B81A-E492-D142-BDC1-36E5EDA7A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36" y="118661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Reflectivity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F7AAC22-003C-594E-B6E8-347E3F9139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621" y="781442"/>
            <a:ext cx="8414821" cy="39624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A fancy name for the amount of radar signal that is returned by an object:  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reflectivity (Z)  is given in units of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endParaRPr lang="en-US" altLang="en-US" sz="4000" b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000" b="1" dirty="0" err="1">
                <a:ea typeface="ＭＳ Ｐゴシック" panose="020B0600070205080204" pitchFamily="34" charset="-128"/>
              </a:rPr>
              <a:t>db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or decibels-unit of power on a logarithmic scale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Precipitation intensity is proportional to Z (or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3" name="Picture 2" descr="A screen shot of a clock&#10;&#10;Description automatically generated">
            <a:extLst>
              <a:ext uri="{FF2B5EF4-FFF2-40B4-BE49-F238E27FC236}">
                <a16:creationId xmlns:a16="http://schemas.microsoft.com/office/drawing/2014/main" id="{84B1C4E1-4D7D-5746-BC07-9240FE7C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486" y="4563014"/>
            <a:ext cx="3651480" cy="20881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atherRadar101Y2020" id="{FD0D691A-A60B-6249-B037-9970F239298B}" vid="{03B55F43-EBE5-A943-8F2F-7DB6637D49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5192</TotalTime>
  <Words>1046</Words>
  <Application>Microsoft Macintosh PowerPoint</Application>
  <PresentationFormat>On-screen Show (4:3)</PresentationFormat>
  <Paragraphs>109</Paragraphs>
  <Slides>49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ＭＳ Ｐゴシック</vt:lpstr>
      <vt:lpstr>Arial</vt:lpstr>
      <vt:lpstr>Calibri</vt:lpstr>
      <vt:lpstr>Calibri Light</vt:lpstr>
      <vt:lpstr>Times</vt:lpstr>
      <vt:lpstr>Times New Roman</vt:lpstr>
      <vt:lpstr>Office Theme</vt:lpstr>
      <vt:lpstr>Clip</vt:lpstr>
      <vt:lpstr>Document</vt:lpstr>
      <vt:lpstr> Weather Radar 101 Autumn 2024    </vt:lpstr>
      <vt:lpstr>Weather Radar 101</vt:lpstr>
      <vt:lpstr>Weather Radar Can Enhance Your Life If You Know How to Interpret it (You will!)</vt:lpstr>
      <vt:lpstr>What is Radar?</vt:lpstr>
      <vt:lpstr>What is Radar?</vt:lpstr>
      <vt:lpstr>Radar waves move at the speed of light (186,000 miles per second in a vacuum).   Thus, the time from emission to return tells how far the object is away.</vt:lpstr>
      <vt:lpstr>The amount of radar signal returned tells one about the nature of the object:  type and intensity of precipitation</vt:lpstr>
      <vt:lpstr>Thus, heavy rain with lots of big droplets give a big radar return!</vt:lpstr>
      <vt:lpstr>Reflectivity</vt:lpstr>
      <vt:lpstr>Reading a Radar Image</vt:lpstr>
      <vt:lpstr>Reading a Radar Image (color scales can vary)</vt:lpstr>
      <vt:lpstr>Reading a Radar Image</vt:lpstr>
      <vt:lpstr>Radar Imagery is generally not observed or displayed for a level surface</vt:lpstr>
      <vt:lpstr>PowerPoint Presentation</vt:lpstr>
      <vt:lpstr>Radar image does not show a single level, but a sloping cut through the atmosphere</vt:lpstr>
      <vt:lpstr>Radar imagery is generally shown on a polar-type chart with range circles at increasing distance</vt:lpstr>
      <vt:lpstr>PowerPoint Presentation</vt:lpstr>
      <vt:lpstr>Important points</vt:lpstr>
      <vt:lpstr>Modern Radars are Doppler Radars</vt:lpstr>
      <vt:lpstr>Same principle used in police radar guns</vt:lpstr>
      <vt:lpstr>Based on Doppler Effect: evident when a train or car passes</vt:lpstr>
      <vt:lpstr>Doppler Effect for Weather Radars</vt:lpstr>
      <vt:lpstr>Doppler Radar Imagery:  Rarely Shown by the Media</vt:lpstr>
      <vt:lpstr>Lots of uses:  such as seeing rotation associated with tornadic thunderstorms</vt:lpstr>
      <vt:lpstr>Weather Radar History</vt:lpstr>
      <vt:lpstr>Radar Was An Important Tool in WWII:  Had One Pesky Problem—Precipitation!</vt:lpstr>
      <vt:lpstr>WWII Radars</vt:lpstr>
      <vt:lpstr>After WWII, Meteorologists Experimented with Military Radars: Thunderstorms and Convection Clearly Seen</vt:lpstr>
      <vt:lpstr>Hurricanes Also Apparent in Radar, Including Eye Walls, Rainbands</vt:lpstr>
      <vt:lpstr>In the late 1950’s a national meteorological radar network was established (WSR-57).</vt:lpstr>
      <vt:lpstr>WSR-57 (no Doppler capability)</vt:lpstr>
      <vt:lpstr>During the 1970s and early 80s a lot of experimentation with Doppler Weather Radars</vt:lpstr>
      <vt:lpstr>PowerPoint Presentation</vt:lpstr>
      <vt:lpstr>PowerPoint Presentation</vt:lpstr>
      <vt:lpstr>PowerPoint Presentation</vt:lpstr>
      <vt:lpstr>PowerPoint Presentation</vt:lpstr>
      <vt:lpstr>Big Radar Advance in 2011: Dual-Polarization</vt:lpstr>
      <vt:lpstr>Can determine precipitation type and more</vt:lpstr>
      <vt:lpstr>PowerPoint Presentation</vt:lpstr>
      <vt:lpstr>Weather Radar Can Help You Plan Outdoor Activities </vt:lpstr>
      <vt:lpstr>Examples</vt:lpstr>
      <vt:lpstr>Showers  as seen in weather radar, simply wait a few minutes for heavy rain to end</vt:lpstr>
      <vt:lpstr>PowerPoint Presentation</vt:lpstr>
      <vt:lpstr>PowerPoint Presentation</vt:lpstr>
      <vt:lpstr>PowerPoint Presentation</vt:lpstr>
      <vt:lpstr>PowerPoint Presentation</vt:lpstr>
      <vt:lpstr>Where to view radar imagery</vt:lpstr>
      <vt:lpstr>Radar Imagery Available on Atmospheric Sciences Department website</vt:lpstr>
      <vt:lpstr>https://a.atmos.washington.edu/weather/radar.shtml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Observations Assimilation As Part of a Coupled Hydrologic-Atmospheric Forecasting System</dc:title>
  <dc:creator>westrick</dc:creator>
  <cp:lastModifiedBy>Clifford F. Mass</cp:lastModifiedBy>
  <cp:revision>92</cp:revision>
  <cp:lastPrinted>1999-02-26T14:05:54Z</cp:lastPrinted>
  <dcterms:created xsi:type="dcterms:W3CDTF">2011-10-11T16:18:18Z</dcterms:created>
  <dcterms:modified xsi:type="dcterms:W3CDTF">2024-10-08T22:20:00Z</dcterms:modified>
</cp:coreProperties>
</file>