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09"/>
  </p:notesMasterIdLst>
  <p:handoutMasterIdLst>
    <p:handoutMasterId r:id="rId110"/>
  </p:handoutMasterIdLst>
  <p:sldIdLst>
    <p:sldId id="37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814" r:id="rId30"/>
    <p:sldId id="820" r:id="rId31"/>
    <p:sldId id="923" r:id="rId32"/>
    <p:sldId id="924" r:id="rId33"/>
    <p:sldId id="958" r:id="rId34"/>
    <p:sldId id="959" r:id="rId35"/>
    <p:sldId id="889" r:id="rId36"/>
    <p:sldId id="815" r:id="rId37"/>
    <p:sldId id="823" r:id="rId38"/>
    <p:sldId id="822" r:id="rId39"/>
    <p:sldId id="925" r:id="rId40"/>
    <p:sldId id="982" r:id="rId41"/>
    <p:sldId id="844" r:id="rId42"/>
    <p:sldId id="927" r:id="rId43"/>
    <p:sldId id="852" r:id="rId44"/>
    <p:sldId id="853" r:id="rId45"/>
    <p:sldId id="854" r:id="rId46"/>
    <p:sldId id="855" r:id="rId47"/>
    <p:sldId id="856" r:id="rId48"/>
    <p:sldId id="977" r:id="rId49"/>
    <p:sldId id="978" r:id="rId50"/>
    <p:sldId id="860" r:id="rId51"/>
    <p:sldId id="979" r:id="rId52"/>
    <p:sldId id="928" r:id="rId53"/>
    <p:sldId id="929" r:id="rId54"/>
    <p:sldId id="930" r:id="rId55"/>
    <p:sldId id="984" r:id="rId56"/>
    <p:sldId id="864" r:id="rId57"/>
    <p:sldId id="931" r:id="rId58"/>
    <p:sldId id="319" r:id="rId59"/>
    <p:sldId id="591" r:id="rId60"/>
    <p:sldId id="592" r:id="rId61"/>
    <p:sldId id="865" r:id="rId62"/>
    <p:sldId id="866" r:id="rId63"/>
    <p:sldId id="867" r:id="rId64"/>
    <p:sldId id="980" r:id="rId65"/>
    <p:sldId id="868" r:id="rId66"/>
    <p:sldId id="869" r:id="rId67"/>
    <p:sldId id="871" r:id="rId68"/>
    <p:sldId id="990" r:id="rId69"/>
    <p:sldId id="872" r:id="rId70"/>
    <p:sldId id="935" r:id="rId71"/>
    <p:sldId id="529" r:id="rId72"/>
    <p:sldId id="784" r:id="rId73"/>
    <p:sldId id="530" r:id="rId74"/>
    <p:sldId id="936" r:id="rId75"/>
    <p:sldId id="937" r:id="rId76"/>
    <p:sldId id="938" r:id="rId77"/>
    <p:sldId id="939" r:id="rId78"/>
    <p:sldId id="641" r:id="rId79"/>
    <p:sldId id="638" r:id="rId80"/>
    <p:sldId id="985" r:id="rId81"/>
    <p:sldId id="986" r:id="rId82"/>
    <p:sldId id="528" r:id="rId83"/>
    <p:sldId id="603" r:id="rId84"/>
    <p:sldId id="943" r:id="rId85"/>
    <p:sldId id="944" r:id="rId86"/>
    <p:sldId id="945" r:id="rId87"/>
    <p:sldId id="946" r:id="rId88"/>
    <p:sldId id="947" r:id="rId89"/>
    <p:sldId id="948" r:id="rId90"/>
    <p:sldId id="949" r:id="rId91"/>
    <p:sldId id="975" r:id="rId92"/>
    <p:sldId id="409" r:id="rId93"/>
    <p:sldId id="410" r:id="rId94"/>
    <p:sldId id="423" r:id="rId95"/>
    <p:sldId id="425" r:id="rId96"/>
    <p:sldId id="411" r:id="rId97"/>
    <p:sldId id="524" r:id="rId98"/>
    <p:sldId id="428" r:id="rId99"/>
    <p:sldId id="993" r:id="rId100"/>
    <p:sldId id="992" r:id="rId101"/>
    <p:sldId id="494" r:id="rId102"/>
    <p:sldId id="988" r:id="rId103"/>
    <p:sldId id="973" r:id="rId104"/>
    <p:sldId id="991" r:id="rId105"/>
    <p:sldId id="557" r:id="rId106"/>
    <p:sldId id="559" r:id="rId107"/>
    <p:sldId id="989" r:id="rId10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5"/>
    <p:restoredTop sz="94857"/>
  </p:normalViewPr>
  <p:slideViewPr>
    <p:cSldViewPr>
      <p:cViewPr varScale="1">
        <p:scale>
          <a:sx n="115" d="100"/>
          <a:sy n="115" d="100"/>
        </p:scale>
        <p:origin x="8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4782B-43B3-BB0D-2ABB-ED20B4F81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6C961-243E-CFAD-E92B-7A44E0A751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BEF8D1D-27E4-C945-84E9-5227964B6EDD}" type="datetimeFigureOut">
              <a:rPr lang="en-US"/>
              <a:pPr>
                <a:defRPr/>
              </a:pPr>
              <a:t>12/5/24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D9378-F58B-D0A7-BF4C-18CD5C33B6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9791-C0A0-1F01-D541-CAB923EFB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F7C4CD-ECA4-1845-902E-0BA9531EB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11405743-79E9-94CC-A96B-FB877C1B3F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FB8D65A-F9CF-5EA1-AB25-7C166D6F4E5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C67B884-DCA4-35BD-CDE4-4488F8D7F3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88BC85F3-E75F-D2F1-2445-92D54DECB8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DF078C07-F365-75AF-DF42-09DBBF8073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ACA0505D-CE45-7B45-A6E8-89F0C526D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40765D-790E-1A41-8C91-CA435E7EEF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D02B411-5DED-BD08-92C8-4162A6122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F383A8E-4F9E-4156-572B-CD16EED86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08AF058-7DE5-351A-955B-E5F70C397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7D67882-4E17-B74C-8402-A17914BDF676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D6F20F39-D9F3-2F26-A442-50B4C5875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751CDFB7-55F2-5C40-ACC0-B22365E2BAD8}" type="slidenum">
              <a:rPr lang="en-US" altLang="en-US" sz="1200" smtClean="0"/>
              <a:pPr/>
              <a:t>98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74563D5-A747-6755-3B12-217AC2BD6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36046BF-D4AF-3E2D-6C7E-C8162C8EC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10F6A-4A58-5668-4331-35EC2A69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3163ADA1-B470-9FB4-7CB0-50047D0DC4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026F97B-EFB5-B446-855D-7537C00A9646}" type="slidenum">
              <a:rPr lang="en-US" altLang="en-US" sz="1200" smtClean="0"/>
              <a:pPr/>
              <a:t>104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C965F50-8C6E-B9E9-123A-418005846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EF799F6E-41A3-3791-0A82-2EA9C4DF1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5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EBFA2640-FAED-55A9-2579-1D3201B33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026F97B-EFB5-B446-855D-7537C00A9646}" type="slidenum">
              <a:rPr lang="en-US" altLang="en-US" sz="1200" smtClean="0"/>
              <a:pPr/>
              <a:t>105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C290BDD1-5EA7-622A-2EBA-769781777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1D930880-CC8C-7E06-A3F7-5DAC30717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E275B372-1C6B-8B03-6EC6-EB291D390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FFF3548E-FBA8-B887-78A7-47A4A99C9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B5B24192-9AB2-E05B-1F3F-47147CDC2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9128024-C6B8-F24B-96F1-8843E5475FE9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F8A6D0D-CF1A-221D-8A6D-8F97D832E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6EC56702-568F-814A-B9DC-6556FEEBDEC8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5AFE81D-9F61-CE5A-427A-47BE99368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65DD533-0890-503A-B849-616B3A1D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464BADB5-0734-C275-0782-2631A20F5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3E4D3FD0-689B-264B-ABCE-FCA1128D6F59}" type="slidenum">
              <a:rPr lang="en-US" altLang="en-US" sz="1200" smtClean="0"/>
              <a:pPr/>
              <a:t>92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D4D1267-593A-86C8-4CE3-7FC0CE58B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E688C626-E29E-D041-DF6F-A41530A4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B73630A-A42B-4D50-57DB-57860E72B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F9F30D89-B441-204F-BC54-9EBAE34CE0DB}" type="slidenum">
              <a:rPr lang="en-US" altLang="en-US" sz="1200" smtClean="0"/>
              <a:pPr/>
              <a:t>93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8CA133C-EE0E-835F-4D18-AC9D54074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471F9B1-38DE-BA63-D53B-630E96C3E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553A4C72-A006-01D4-CA27-DE7A3B32F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20811BEA-ABF2-914C-B942-AA1AA0736023}" type="slidenum">
              <a:rPr lang="en-US" altLang="en-US" sz="1200" smtClean="0"/>
              <a:pPr/>
              <a:t>94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44BCF248-3CB8-C9BC-D3CD-7CD8DEB35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30AA2EE-867C-8981-CD92-59DAD072E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4C23E65F-B2CC-F1FC-E72D-F5655BC44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4245DA74-7EDE-0341-9D73-9F19FF01BBB1}" type="slidenum">
              <a:rPr lang="en-US" altLang="en-US" sz="1200" smtClean="0"/>
              <a:pPr/>
              <a:t>95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7CF0EF9-A9B1-697B-132E-85AD85A86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B4F236BC-8A1A-BC18-D2F1-597C9A99E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1E66735E-8206-E98D-8326-88C6F1F44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D3F3BC1B-6125-8B43-82E5-9C555028491E}" type="slidenum">
              <a:rPr lang="en-US" altLang="en-US" sz="1200" smtClean="0"/>
              <a:pPr/>
              <a:t>96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349F155-7F95-0376-B2BE-DF8885478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4E74A0B0-02F6-DB4D-1B0E-D1D1B34CC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2062BCD2-C416-2AA6-4AF3-2316D180D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1FCD386A-B2C9-9C4A-8208-8316A13C2B04}" type="slidenum">
              <a:rPr lang="en-US" altLang="en-US" sz="1200" smtClean="0"/>
              <a:pPr/>
              <a:t>97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E1B59CB0-9DA8-332C-E52F-BD7A74DB0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D45B9761-A95A-93FF-C183-25EC7604F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6EB3-53C8-4A50-33F8-187ECE7E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FFAFA-C3D1-F756-1190-D4C7B17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619D9-BD9B-4119-41AE-A89FC7FD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ED65-624C-7B4C-8B84-ABBBBC9B7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E042-EDDE-8C1F-803B-E689B884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E01B-5331-6F25-EE3D-F82F4B43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86B1-454A-937D-9B51-65FE093A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8260-ED2B-914E-B774-210F5F92E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08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3334-09DE-476A-0AE8-26A143DA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4DAC0-5966-C125-53C6-C44DC71B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6FDFD-BE31-01D5-B9D5-5397AE00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ACBA-9516-014C-BA71-9C1E3A6F5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5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5B08C-BF06-1231-22FD-D50070B4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889E7-E5F3-537E-240C-997CBC6B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344B6-1752-AA36-66C7-EA2A4176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480A-5F95-CB46-B187-094193AD8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83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9F1C-0573-5D03-FD71-E753C4D0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2BC17-C946-369B-B70E-6DE89C7D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ABC1-D55C-2161-CAEE-37B3A2DB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D46-8E56-7B4F-B33B-6EA9BE5F2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73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F9EDB-3333-09AF-F192-11249CE1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0E53-24E3-2190-DCD6-B4ADDFF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0AEB-2E32-4E43-F1B9-C11CC544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3388-8B94-B046-92B4-233BC58BA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6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524D39-5A9F-AD72-EC9A-DC31BC4C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935BE7-A862-BA82-E6AA-719BE020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295814-1261-4A40-CEBF-30F5E8C5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0A03-8AF0-CC47-987F-7E3809E7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2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D06E6A-9275-E699-A1A7-2B114512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4C0303-248A-B470-4D0B-166894C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B8FC3-EDE8-4EBE-4056-9933A816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F378-AE31-744E-9873-46C9F6DE4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5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FBC235-BCB2-C575-A25F-833398B7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D6DD04-9062-09FA-20AD-953C19B4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8818CC-5BAA-0463-7E81-A0FBA7AF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9843-6809-7F47-B3AB-D1C1A5ECB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8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A53ABE-A024-DB3A-D3A8-A32AADE8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B9A128-52E0-8376-36BE-DBC4BED9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8B02B6-D625-9F64-6662-17184BF8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05CB-EE1A-394C-A1CC-B4CFB1A46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75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D8F90B-8BDF-6F11-4DA4-0EC58C9A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870140-5531-033D-58B1-D319239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40532F-D80C-95EA-2F04-01754E05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3A882-7207-7A4F-9292-E351F8590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01C875-C422-6A57-9F27-5F54492A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C46557-E97B-1B12-573F-CBA081A6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7E2DB5-36CF-5F3B-FC43-88E42B41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2E8F-3705-EB49-83A0-2C6BB2888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57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9F49D6D-8E2A-FBA8-9E60-569B9A31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0E4761-5EC5-A48A-9328-4CB6DC97D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F83F-9409-ACC0-300E-3506D66EB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14A7-BC20-096B-0B7E-8D1196F51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101C5-2779-D956-6390-4695BE94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8C1AC9-5070-8144-A871-4FACA253D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tif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B55FC31-C021-15F0-C19E-ED30ED4607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The History and Technology of Weather Forecasting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Autumn 2024</a:t>
            </a:r>
          </a:p>
        </p:txBody>
      </p:sp>
      <p:pic>
        <p:nvPicPr>
          <p:cNvPr id="3" name="PowerPoint Temp">
            <a:hlinkClick r:id="" action="ppaction://media"/>
            <a:extLst>
              <a:ext uri="{FF2B5EF4-FFF2-40B4-BE49-F238E27FC236}">
                <a16:creationId xmlns:a16="http://schemas.microsoft.com/office/drawing/2014/main" id="{7CA12F00-CC25-56F6-8A36-A265521216D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652303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7EDE9B5-3D6A-EBFE-9E69-6B53DB9D76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25602" name="Subtitle 3">
            <a:extLst>
              <a:ext uri="{FF2B5EF4-FFF2-40B4-BE49-F238E27FC236}">
                <a16:creationId xmlns:a16="http://schemas.microsoft.com/office/drawing/2014/main" id="{90DBFDFE-3118-6463-116C-79F9B9D021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Step 1:  You need weather instruments with sufficient accuracy and reproducibility.</a:t>
            </a:r>
          </a:p>
        </p:txBody>
      </p:sp>
      <p:pic>
        <p:nvPicPr>
          <p:cNvPr id="25603" name="Picture 4" descr="weathercollage.jpg">
            <a:extLst>
              <a:ext uri="{FF2B5EF4-FFF2-40B4-BE49-F238E27FC236}">
                <a16:creationId xmlns:a16="http://schemas.microsoft.com/office/drawing/2014/main" id="{05F9D457-AA67-3F2D-3C08-025CEAC5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2981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7D866-4D4D-100B-BC95-39659EC58213}"/>
              </a:ext>
            </a:extLst>
          </p:cNvPr>
          <p:cNvSpPr txBox="1"/>
          <p:nvPr/>
        </p:nvSpPr>
        <p:spPr>
          <a:xfrm>
            <a:off x="2453268" y="299967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graph showing the number of the fall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33117310-2A72-6416-A474-0EA5F5F72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952"/>
            <a:ext cx="7772400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33E06BCF-EA14-E548-9B7E-A6FC97142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175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2"/>
                </a:solidFill>
                <a:latin typeface="+mn-lt"/>
                <a:cs typeface="+mj-cs"/>
              </a:rPr>
              <a:t>The Numerical Forecasts Can Be Improved by Statistical Means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943F8-D85F-5ADC-64D3-97A3E659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97" y="2286000"/>
            <a:ext cx="7441660" cy="3781797"/>
          </a:xfrm>
        </p:spPr>
        <p:txBody>
          <a:bodyPr/>
          <a:lstStyle/>
          <a:p>
            <a:r>
              <a:rPr lang="en-US" sz="3600" b="1" dirty="0"/>
              <a:t>Called statistical post-processing</a:t>
            </a:r>
          </a:p>
          <a:p>
            <a:r>
              <a:rPr lang="en-US" sz="3600" b="1" dirty="0"/>
              <a:t>Can reduce biases and systematic errors</a:t>
            </a:r>
          </a:p>
          <a:p>
            <a:r>
              <a:rPr lang="en-US" sz="3600" b="1" dirty="0"/>
              <a:t>Recently, machine learning has been used to do this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0CF5-282F-36B8-AEB0-5A18E2EA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6952"/>
            <a:ext cx="82296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Better Statistical Post Processing Explains Why Some Private Sector Firms Have Superior Forecasts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E7490B7-71B0-9AEA-4137-9F96836C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743200"/>
            <a:ext cx="5953328" cy="3633001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99795E1-C50D-F344-A086-C719E3BD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86" y="2057400"/>
            <a:ext cx="4083028" cy="8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5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019F7A6B-F55C-47A8-C2A5-B273C1AEE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13" y="8382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1F497D"/>
                </a:solidFill>
              </a:rPr>
              <a:t>Communication:  From TV to Smartphones</a:t>
            </a:r>
          </a:p>
        </p:txBody>
      </p:sp>
      <p:pic>
        <p:nvPicPr>
          <p:cNvPr id="125954" name="Picture 3" descr="tv.png">
            <a:extLst>
              <a:ext uri="{FF2B5EF4-FFF2-40B4-BE49-F238E27FC236}">
                <a16:creationId xmlns:a16="http://schemas.microsoft.com/office/drawing/2014/main" id="{79C6D861-2090-F137-058A-821A66E3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6"/>
          <a:stretch>
            <a:fillRect/>
          </a:stretch>
        </p:blipFill>
        <p:spPr bwMode="auto">
          <a:xfrm>
            <a:off x="609600" y="2514600"/>
            <a:ext cx="26939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smart.png">
            <a:extLst>
              <a:ext uri="{FF2B5EF4-FFF2-40B4-BE49-F238E27FC236}">
                <a16:creationId xmlns:a16="http://schemas.microsoft.com/office/drawing/2014/main" id="{6CC41A5F-DC90-A1AF-B0F2-CACC84FD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7"/>
          <a:stretch>
            <a:fillRect/>
          </a:stretch>
        </p:blipFill>
        <p:spPr bwMode="auto">
          <a:xfrm>
            <a:off x="5105400" y="2362200"/>
            <a:ext cx="29987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641327C-4507-F1F7-352F-8E361343632E}"/>
              </a:ext>
            </a:extLst>
          </p:cNvPr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957" name="TextBox 6">
            <a:extLst>
              <a:ext uri="{FF2B5EF4-FFF2-40B4-BE49-F238E27FC236}">
                <a16:creationId xmlns:a16="http://schemas.microsoft.com/office/drawing/2014/main" id="{FBF5B40F-EE8C-8197-3670-E22F1011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820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Over a thousand weather apps are now available for smartphones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2A474-F780-8FCE-35D3-4D9C3E004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6C420F3E-BA6C-998B-4B9E-228AF9C85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latin typeface="+mn-lt"/>
                <a:ea typeface="MS PGothic" panose="020B0600070205080204" pitchFamily="34" charset="-128"/>
              </a:rPr>
              <a:t>The Future of Weather Forecasting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8923B8BA-4107-F568-7091-E0D48C2FD7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1600"/>
            <a:ext cx="4476750" cy="4114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As computer get faster, there will be a transition to higher resolution, more specific forecasts and more probabilistic information.</a:t>
            </a:r>
          </a:p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Forecast skill will be pushed out in time—more skill at longer projections.</a:t>
            </a:r>
          </a:p>
          <a:p>
            <a:pPr marL="0" indent="0" eaLnBrk="1" hangingPunct="1">
              <a:buNone/>
            </a:pPr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2" name="Content Placeholder 4" descr="A screenshot of a computer generated image of a planet earth&#10;&#10;Description automatically generated">
            <a:extLst>
              <a:ext uri="{FF2B5EF4-FFF2-40B4-BE49-F238E27FC236}">
                <a16:creationId xmlns:a16="http://schemas.microsoft.com/office/drawing/2014/main" id="{9A217412-94D6-C981-1072-58B58D65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0" y="2209800"/>
            <a:ext cx="34723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088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CC8A7DED-A27D-8AD6-74A4-AB1DB17E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905750" cy="854075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+mn-lt"/>
                <a:ea typeface="MS PGothic" panose="020B0600070205080204" pitchFamily="34" charset="-128"/>
              </a:rPr>
              <a:t>The Future of Weather Forecasting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9673F044-2D58-A811-40CE-4550EDF518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534400" cy="4114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But there are theoretical limits and we will probably never be able to forecast </a:t>
            </a:r>
            <a:r>
              <a:rPr lang="en-US" altLang="en-US" sz="3200" b="1" dirty="0">
                <a:ea typeface="MS PGothic" panose="020B0600070205080204" pitchFamily="34" charset="-128"/>
              </a:rPr>
              <a:t>specific weather features </a:t>
            </a:r>
            <a:r>
              <a:rPr lang="en-US" altLang="en-US" sz="3200" dirty="0">
                <a:ea typeface="MS PGothic" panose="020B0600070205080204" pitchFamily="34" charset="-128"/>
              </a:rPr>
              <a:t>out past about 2 weeks.</a:t>
            </a:r>
          </a:p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Machine learning may be able to replace the equations we now use.</a:t>
            </a:r>
          </a:p>
          <a:p>
            <a:pPr eaLnBrk="1" hangingPunct="1"/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3" name="Picture 2" descr="A screen shot of a weather forecast&#10;&#10;Description automatically generated">
            <a:extLst>
              <a:ext uri="{FF2B5EF4-FFF2-40B4-BE49-F238E27FC236}">
                <a16:creationId xmlns:a16="http://schemas.microsoft.com/office/drawing/2014/main" id="{165BD2BE-006E-CFCE-EC4C-CCF96285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810000"/>
            <a:ext cx="6400800" cy="286959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EFEF1D5E-3403-2A47-3464-644177659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anose="020B0600070205080204" pitchFamily="34" charset="-128"/>
              </a:rPr>
              <a:t>Probably not….</a:t>
            </a:r>
          </a:p>
        </p:txBody>
      </p:sp>
      <p:pic>
        <p:nvPicPr>
          <p:cNvPr id="129026" name="Content Placeholder 3" descr="tumblr_lcq6fysjpb1qz5qbjo1_500.jpg">
            <a:extLst>
              <a:ext uri="{FF2B5EF4-FFF2-40B4-BE49-F238E27FC236}">
                <a16:creationId xmlns:a16="http://schemas.microsoft.com/office/drawing/2014/main" id="{44890077-1502-823C-115A-3D5B2BA22B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2" t="31648" r="288" b="6783"/>
          <a:stretch>
            <a:fillRect/>
          </a:stretch>
        </p:blipFill>
        <p:spPr>
          <a:xfrm>
            <a:off x="1143000" y="1219200"/>
            <a:ext cx="6781800" cy="5199063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4F97-B229-FD64-F06E-D3B18A41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Although Star Trek Next Generation had this Technology!</a:t>
            </a:r>
          </a:p>
        </p:txBody>
      </p:sp>
      <p:pic>
        <p:nvPicPr>
          <p:cNvPr id="5" name="Content Placeholder 4" descr="A hand reaching out to a screen&#10;&#10;Description automatically generated with medium confidence">
            <a:extLst>
              <a:ext uri="{FF2B5EF4-FFF2-40B4-BE49-F238E27FC236}">
                <a16:creationId xmlns:a16="http://schemas.microsoft.com/office/drawing/2014/main" id="{EDBAF957-C5D5-394C-FF75-D6E1011B7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813" y="1825625"/>
            <a:ext cx="3384374" cy="4351338"/>
          </a:xfrm>
        </p:spPr>
      </p:pic>
    </p:spTree>
    <p:extLst>
      <p:ext uri="{BB962C8B-B14F-4D97-AF65-F5344CB8AC3E}">
        <p14:creationId xmlns:p14="http://schemas.microsoft.com/office/powerpoint/2010/main" val="373956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AF29EEC-5476-941C-10A5-D799DC63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1450-1750  </a:t>
            </a:r>
            <a:br>
              <a:rPr lang="en-US" alt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Rise of Weather Instruments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EF7D8EE-6D41-FA97-B5A3-33001FCAC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Around 1600 A.D., a number of experimenters, including </a:t>
            </a:r>
            <a:r>
              <a:rPr lang="en-US" altLang="en-US" sz="2800">
                <a:solidFill>
                  <a:schemeClr val="tx2"/>
                </a:solidFill>
              </a:rPr>
              <a:t>Galileo Galilei</a:t>
            </a:r>
            <a:r>
              <a:rPr lang="en-US" altLang="en-US" sz="2800"/>
              <a:t>, developed air-water </a:t>
            </a:r>
            <a:r>
              <a:rPr lang="en-US" altLang="en-US" sz="2800" i="1"/>
              <a:t>thermoscopes</a:t>
            </a:r>
          </a:p>
          <a:p>
            <a:pPr eaLnBrk="1" hangingPunct="1"/>
            <a:r>
              <a:rPr lang="en-US" altLang="en-US" sz="2800"/>
              <a:t>A tube and bulb was inserted into water; as temperature changes, the water level changes in the tube </a:t>
            </a:r>
          </a:p>
        </p:txBody>
      </p:sp>
      <p:pic>
        <p:nvPicPr>
          <p:cNvPr id="27651" name="Picture 3" descr="gale.png">
            <a:extLst>
              <a:ext uri="{FF2B5EF4-FFF2-40B4-BE49-F238E27FC236}">
                <a16:creationId xmlns:a16="http://schemas.microsoft.com/office/drawing/2014/main" id="{A4A95AF8-DC77-A99C-3B40-688ECDC7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908780A-40B6-7C93-37C0-5ED54F0E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Robert Hooke (1660) Invented the Anemometer to Measure Wind Speed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275F1ED-8F6F-A151-D1FF-5516B38A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5" name="Picture 1" descr="hookeanm">
            <a:extLst>
              <a:ext uri="{FF2B5EF4-FFF2-40B4-BE49-F238E27FC236}">
                <a16:creationId xmlns:a16="http://schemas.microsoft.com/office/drawing/2014/main" id="{FE032400-619D-F099-B5D2-508A7FDE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590800"/>
            <a:ext cx="26431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AB2C7E49-CD45-F575-F435-27510D963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7" name="Picture 3" descr="origanem">
            <a:extLst>
              <a:ext uri="{FF2B5EF4-FFF2-40B4-BE49-F238E27FC236}">
                <a16:creationId xmlns:a16="http://schemas.microsoft.com/office/drawing/2014/main" id="{9D93C8DB-D766-C4B2-280E-0B833E016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>
            <a:extLst>
              <a:ext uri="{FF2B5EF4-FFF2-40B4-BE49-F238E27FC236}">
                <a16:creationId xmlns:a16="http://schemas.microsoft.com/office/drawing/2014/main" id="{52D0F348-CF95-409E-1CB3-038FB8382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Hooke, 1660</a:t>
            </a:r>
          </a:p>
        </p:txBody>
      </p:sp>
      <p:sp>
        <p:nvSpPr>
          <p:cNvPr id="28679" name="TextBox 6">
            <a:extLst>
              <a:ext uri="{FF2B5EF4-FFF2-40B4-BE49-F238E27FC236}">
                <a16:creationId xmlns:a16="http://schemas.microsoft.com/office/drawing/2014/main" id="{78516BFF-0DCD-2A1F-05E4-454EB918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Anderson, 1840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FA1DBD1-14A5-9C52-934E-934F5B9A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Torricelli Devised the Mercury Barometer to Measure Pressure (1644)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2DB032CD-1C23-5F85-5515-75AC0B0562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264254B-4CEA-85E8-347F-58D60F43F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9700" name="Picture 1" descr="museum_torricelli02">
            <a:extLst>
              <a:ext uri="{FF2B5EF4-FFF2-40B4-BE49-F238E27FC236}">
                <a16:creationId xmlns:a16="http://schemas.microsoft.com/office/drawing/2014/main" id="{B8497010-D322-C89D-2D86-14AAE54B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6AFED41-D099-95B1-A4A5-3443770E1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5562600" cy="25908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But there was a problem… the absence of universal scales for basic weather parameters such as temperature</a:t>
            </a:r>
            <a:endParaRPr lang="en-US" altLang="en-US" b="1" dirty="0">
              <a:latin typeface="+mn-lt"/>
            </a:endParaRP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87969ECE-E06F-9DDE-D193-6AAEB8F8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65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1190E3B-3FE6-AD41-B98B-7B1BED2E6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Solutions for Temperature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289DA88-F1C6-3180-8BEF-112CBD21A0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86800" cy="3916363"/>
          </a:xfrm>
        </p:spPr>
        <p:txBody>
          <a:bodyPr/>
          <a:lstStyle/>
          <a:p>
            <a:pPr eaLnBrk="1" hangingPunct="1"/>
            <a:r>
              <a:rPr lang="en-US" altLang="en-US" sz="3400"/>
              <a:t>In 1665 </a:t>
            </a:r>
            <a:r>
              <a:rPr lang="en-US" altLang="en-US" sz="3400" b="1"/>
              <a:t>Christian Huygens </a:t>
            </a:r>
            <a:r>
              <a:rPr lang="en-US" altLang="en-US" sz="3400"/>
              <a:t>suggested using the freezing and boiling points of water as standards</a:t>
            </a:r>
          </a:p>
          <a:p>
            <a:pPr eaLnBrk="1" hangingPunct="1"/>
            <a:r>
              <a:rPr lang="en-US" altLang="en-US" sz="3400"/>
              <a:t>1724 </a:t>
            </a:r>
            <a:r>
              <a:rPr lang="en-US" altLang="en-US" sz="3400" b="1"/>
              <a:t>Daniel Fahrenheit </a:t>
            </a:r>
            <a:r>
              <a:rPr lang="en-US" altLang="en-US" sz="340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400"/>
              <a:t>In 1742 </a:t>
            </a:r>
            <a:r>
              <a:rPr lang="en-US" altLang="en-US" sz="3400" b="1"/>
              <a:t>Anders Celsius </a:t>
            </a:r>
            <a:r>
              <a:rPr lang="en-US" altLang="en-US" sz="3400"/>
              <a:t>introduced the temperature scale using 0 and 100°C for freezing and boiling points.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596355B-1A7F-2B82-1AD3-5C418A51CC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069582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2770" name="Subtitle 3">
            <a:extLst>
              <a:ext uri="{FF2B5EF4-FFF2-40B4-BE49-F238E27FC236}">
                <a16:creationId xmlns:a16="http://schemas.microsoft.com/office/drawing/2014/main" id="{F04AC4B2-1B15-FC3D-50F2-B6E6F0E653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25908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/>
              <a:t>The weather observing revolution was about to begin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2771" name="Picture 4" descr="2433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277ED60-FCB6-AF72-7685-F75590B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88FF06-686B-4DA0-1797-1725E7E5D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Early Weather Hobbyists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FC2B78-C2AB-A5E9-480A-283E27F9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Thomas Jefferson maintained a nearly unbroken record of weather observations between 1776 and 1816.  Four weather observations on July 4, 1776!</a:t>
            </a:r>
          </a:p>
          <a:p>
            <a:pPr eaLnBrk="1" hangingPunct="1"/>
            <a:r>
              <a:rPr lang="en-US" altLang="en-US" sz="2800" dirty="0"/>
              <a:t>George Washington collected daily weather observations until only a few days before he died.</a:t>
            </a:r>
          </a:p>
        </p:txBody>
      </p:sp>
      <p:pic>
        <p:nvPicPr>
          <p:cNvPr id="33795" name="Picture 3" descr="George-Washington.jpg">
            <a:extLst>
              <a:ext uri="{FF2B5EF4-FFF2-40B4-BE49-F238E27FC236}">
                <a16:creationId xmlns:a16="http://schemas.microsoft.com/office/drawing/2014/main" id="{FA9C7650-94C7-96D5-7135-03FF5844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MTE5NDg0MDU1MDEwMjQ4MjA3.jpg">
            <a:extLst>
              <a:ext uri="{FF2B5EF4-FFF2-40B4-BE49-F238E27FC236}">
                <a16:creationId xmlns:a16="http://schemas.microsoft.com/office/drawing/2014/main" id="{BCD08CC4-8C67-C2FE-4453-0B104D83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download (2).jpeg">
            <a:extLst>
              <a:ext uri="{FF2B5EF4-FFF2-40B4-BE49-F238E27FC236}">
                <a16:creationId xmlns:a16="http://schemas.microsoft.com/office/drawing/2014/main" id="{A4D5C875-B64B-D981-979C-FEA7E9F6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4A7898B4-BF59-0713-9DD1-0DCED1F87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Franklin Foresaw Modern Weather Prediction</a:t>
            </a:r>
          </a:p>
        </p:txBody>
      </p:sp>
      <p:pic>
        <p:nvPicPr>
          <p:cNvPr id="34818" name="Content Placeholder 6" descr="17db8dc2ed466effae51189156463160.jpg">
            <a:extLst>
              <a:ext uri="{FF2B5EF4-FFF2-40B4-BE49-F238E27FC236}">
                <a16:creationId xmlns:a16="http://schemas.microsoft.com/office/drawing/2014/main" id="{398AEFCF-EA9B-9460-9812-9D90FF8C7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 advTm="4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2D614CF-CEB2-A10A-4991-ABCAE7AF4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Ben Franklin, the Weather Forecaster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651CA0CD-5756-8156-4713-FE2515A0D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/>
              <a:t>Franklin concluded, based on the visibility of a 1743 lunar eclipse at various locations, that a storm moved to the northeast.</a:t>
            </a:r>
          </a:p>
          <a:p>
            <a:pPr eaLnBrk="1" hangingPunct="1"/>
            <a:r>
              <a:rPr lang="en-US" altLang="en-US" sz="2800"/>
              <a:t>Thus, it might be possible to </a:t>
            </a:r>
            <a:r>
              <a:rPr lang="en-US" altLang="en-US" sz="2800" i="1"/>
              <a:t>predict</a:t>
            </a:r>
            <a:r>
              <a:rPr lang="en-US" altLang="en-US" sz="2800"/>
              <a:t> storm movement if information could move faster than the storms.</a:t>
            </a:r>
          </a:p>
          <a:p>
            <a:pPr eaLnBrk="1" hangingPunct="1"/>
            <a:r>
              <a:rPr lang="en-US" altLang="en-US" sz="2800"/>
              <a:t>Produced some of the first written weather forecasts in Poor Richard’s Almanac</a:t>
            </a:r>
          </a:p>
        </p:txBody>
      </p:sp>
      <p:pic>
        <p:nvPicPr>
          <p:cNvPr id="35843" name="Picture 3" descr="bf0053s.jpg">
            <a:extLst>
              <a:ext uri="{FF2B5EF4-FFF2-40B4-BE49-F238E27FC236}">
                <a16:creationId xmlns:a16="http://schemas.microsoft.com/office/drawing/2014/main" id="{7F17445E-1197-6A9D-B3C5-FCE7C884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C751087-92A5-0403-7E89-46A214AF2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</a:rPr>
              <a:t>Weather forecasting is as old as our species</a:t>
            </a:r>
          </a:p>
        </p:txBody>
      </p:sp>
      <p:pic>
        <p:nvPicPr>
          <p:cNvPr id="17410" name="Content Placeholder 3" descr="early-humans-tuberculosis.jpg">
            <a:extLst>
              <a:ext uri="{FF2B5EF4-FFF2-40B4-BE49-F238E27FC236}">
                <a16:creationId xmlns:a16="http://schemas.microsoft.com/office/drawing/2014/main" id="{E3511C78-383C-05BD-9AC5-515B17BCA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A946CFB-FD5B-EB0E-FA45-4BF1EC5ED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The Weather Observing Craze</a:t>
            </a:r>
          </a:p>
        </p:txBody>
      </p:sp>
      <p:sp>
        <p:nvSpPr>
          <p:cNvPr id="36866" name="Content Placeholder 1">
            <a:extLst>
              <a:ext uri="{FF2B5EF4-FFF2-40B4-BE49-F238E27FC236}">
                <a16:creationId xmlns:a16="http://schemas.microsoft.com/office/drawing/2014/main" id="{F75670FB-8301-B943-EFA9-AD986B013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altLang="en-US" sz="3200"/>
              <a:t>More and more people took weather observations in the late 1700s and early 1800s</a:t>
            </a:r>
          </a:p>
          <a:p>
            <a:pPr eaLnBrk="1" hangingPunct="1"/>
            <a:r>
              <a:rPr lang="en-US" altLang="en-US" sz="3200"/>
              <a:t>Folks mailed weather observations to each other and </a:t>
            </a:r>
            <a:r>
              <a:rPr lang="en-US" altLang="en-US" sz="3200" b="1"/>
              <a:t>the first weather networks were were begun</a:t>
            </a:r>
          </a:p>
          <a:p>
            <a:pPr eaLnBrk="1" hangingPunct="1"/>
            <a:r>
              <a:rPr lang="en-US" altLang="en-US" sz="3200"/>
              <a:t>Example: 1792 the Mannheim (or Palatine) network included 39 stations from France, Germany, Italy, Scandinavia, Poland and Russia.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196A87DA-73BE-3F34-74A7-76F0358FA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U.S. Government Gets Involved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0AE9697-97F0-7836-59F1-1CA762762B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" y="1524000"/>
            <a:ext cx="5168900" cy="3810000"/>
          </a:xfrm>
        </p:spPr>
        <p:txBody>
          <a:bodyPr/>
          <a:lstStyle/>
          <a:p>
            <a:pPr eaLnBrk="1" hangingPunct="1"/>
            <a:r>
              <a:rPr lang="en-US" altLang="en-US" sz="3200"/>
              <a:t>In 1816 all U.S. army surgeons were required to take three observations daily.  </a:t>
            </a:r>
          </a:p>
          <a:p>
            <a:pPr eaLnBrk="1" hangingPunct="1"/>
            <a:r>
              <a:rPr lang="en-US" altLang="en-US" sz="3200"/>
              <a:t>Other American weather networks were organized under the auspices of the U.S. Navy and the Smithsonian Institution</a:t>
            </a:r>
          </a:p>
          <a:p>
            <a:pPr eaLnBrk="1" hangingPunct="1"/>
            <a:endParaRPr lang="en-US" altLang="en-US"/>
          </a:p>
        </p:txBody>
      </p:sp>
      <p:pic>
        <p:nvPicPr>
          <p:cNvPr id="37891" name="Picture 1">
            <a:extLst>
              <a:ext uri="{FF2B5EF4-FFF2-40B4-BE49-F238E27FC236}">
                <a16:creationId xmlns:a16="http://schemas.microsoft.com/office/drawing/2014/main" id="{830817EE-7044-8AAA-9F79-CFB094C3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184775" y="17526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957366E-106D-0DD7-1DEA-03C6FADFC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8914" name="Rectangle 5">
            <a:extLst>
              <a:ext uri="{FF2B5EF4-FFF2-40B4-BE49-F238E27FC236}">
                <a16:creationId xmlns:a16="http://schemas.microsoft.com/office/drawing/2014/main" id="{08296CFE-831B-21EA-2BAA-11100597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Created by H. W. Brandes for March 6, 1783.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The arrows indicate wind direction and the lines show the deviation of pressure from average conditions </a:t>
            </a:r>
          </a:p>
        </p:txBody>
      </p:sp>
      <p:pic>
        <p:nvPicPr>
          <p:cNvPr id="38915" name="Picture 4" descr="Brandesmap.gif">
            <a:extLst>
              <a:ext uri="{FF2B5EF4-FFF2-40B4-BE49-F238E27FC236}">
                <a16:creationId xmlns:a16="http://schemas.microsoft.com/office/drawing/2014/main" id="{6FC02F8A-EE95-D683-77AA-036C9BEE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DEC2983-277E-B87D-E8B3-5381EB92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Advent of Operational Weather Forecasting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A1AEB83F-9D9B-E762-C4BF-76828229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057400"/>
            <a:ext cx="6232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433E222-EE62-6196-40C6-5D9ADBB02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39738"/>
            <a:ext cx="86868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There were lots of weather observations but their value was limited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99DDB6CD-E987-8946-7A45-863BC7F63C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6324600" cy="4648200"/>
          </a:xfrm>
        </p:spPr>
        <p:txBody>
          <a:bodyPr/>
          <a:lstStyle/>
          <a:p>
            <a:pPr eaLnBrk="1" hangingPunct="1"/>
            <a:r>
              <a:rPr lang="en-US" altLang="en-US" sz="3200">
                <a:ea typeface="MS PGothic" panose="020B0600070205080204" pitchFamily="34" charset="-128"/>
              </a:rPr>
              <a:t>Without a means for rapid communication, weather maps were created weeks or months after the observations were taken.</a:t>
            </a:r>
          </a:p>
          <a:p>
            <a:pPr eaLnBrk="1" hangingPunct="1"/>
            <a:r>
              <a:rPr lang="en-US" altLang="en-US" sz="3200">
                <a:ea typeface="MS PGothic" panose="020B0600070205080204" pitchFamily="34" charset="-128"/>
              </a:rPr>
              <a:t>Weather forecasting was limited to the "</a:t>
            </a:r>
            <a:r>
              <a:rPr lang="en-US" altLang="en-US" sz="3200">
                <a:solidFill>
                  <a:srgbClr val="FF0000"/>
                </a:solidFill>
                <a:ea typeface="MS PGothic" panose="020B0600070205080204" pitchFamily="34" charset="-128"/>
              </a:rPr>
              <a:t>local method</a:t>
            </a:r>
            <a:r>
              <a:rPr lang="en-US" altLang="en-US" sz="3200">
                <a:ea typeface="MS PGothic" panose="020B0600070205080204" pitchFamily="34" charset="-128"/>
              </a:rPr>
              <a:t>," in which local surface and cloud observations were combined with past experience.</a:t>
            </a:r>
          </a:p>
          <a:p>
            <a:endParaRPr lang="en-US" altLang="en-US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24389166-70B0-8BF6-FE46-D15D96A6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3256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734BD8FC-619A-3A2F-F026-7ED003CEC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85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Similar Methodology Used Today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for Inexpensive Weather Stations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4592B70C-19CA-B41E-12CA-612CF949C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20925"/>
            <a:ext cx="2986088" cy="2986088"/>
          </a:xfrm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2261186F-E72D-6211-FA4F-EAB7AD8E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2205" r="16667" b="20016"/>
          <a:stretch>
            <a:fillRect/>
          </a:stretch>
        </p:blipFill>
        <p:spPr bwMode="auto">
          <a:xfrm>
            <a:off x="609600" y="2174875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60294B4-22EB-7A46-2643-B99337D8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The Telegraph Changes Everything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F2E80107-E027-C9C8-367E-C753EE7FBD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458200" cy="4525962"/>
          </a:xfrm>
        </p:spPr>
        <p:txBody>
          <a:bodyPr/>
          <a:lstStyle/>
          <a:p>
            <a:r>
              <a:rPr lang="en-US" altLang="en-US" sz="2800"/>
              <a:t>The first practical electrical telegraph was built by Samuel Morse and Alfred Vail in 1837</a:t>
            </a:r>
          </a:p>
          <a:p>
            <a:r>
              <a:rPr lang="en-US" altLang="en-US" sz="2800"/>
              <a:t>In 1844,  the “what hath God wrought?” message transmitted between Baltimore and Washington, D.C. </a:t>
            </a:r>
          </a:p>
        </p:txBody>
      </p:sp>
      <p:pic>
        <p:nvPicPr>
          <p:cNvPr id="43011" name="Picture 4" descr="&#10;tel_34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D0C18FA-0D68-B150-1F31-4ACBAAA4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405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6D21B0B7-E1C3-15DE-B309-156061CB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3962400"/>
            <a:ext cx="3016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5">
            <a:extLst>
              <a:ext uri="{FF2B5EF4-FFF2-40B4-BE49-F238E27FC236}">
                <a16:creationId xmlns:a16="http://schemas.microsoft.com/office/drawing/2014/main" id="{2F9E6150-63AD-DC5D-DE76-66D5154B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3975100"/>
            <a:ext cx="2073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The Internet of the 1840s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DE32715-E40C-E1C3-6321-1F54E8B03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It was immediately recognized that the telegraph made weather prediction possible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6B93892-5ADF-F0A6-094B-423E6080C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Joseph Henry in 1847 provided the vision: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b="1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44035" name="Picture 1">
            <a:extLst>
              <a:ext uri="{FF2B5EF4-FFF2-40B4-BE49-F238E27FC236}">
                <a16:creationId xmlns:a16="http://schemas.microsoft.com/office/drawing/2014/main" id="{4F80DE3B-B246-1F85-0656-64903868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362200"/>
            <a:ext cx="26019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A9198B7-1A0A-0BFF-6E74-987251552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Weather-Telegraph Revolution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AC68B87F-B351-90C7-FE34-7D35F094C7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82700"/>
            <a:ext cx="8453438" cy="3276600"/>
          </a:xfrm>
        </p:spPr>
        <p:txBody>
          <a:bodyPr/>
          <a:lstStyle/>
          <a:p>
            <a:r>
              <a:rPr lang="en-US" altLang="en-US" sz="2800"/>
              <a:t>In 1849, the Smithsonian created a network of roughly </a:t>
            </a:r>
            <a:r>
              <a:rPr lang="en-US" altLang="en-US" sz="2800" b="1"/>
              <a:t>two-dozen telegraph operators/observers, </a:t>
            </a:r>
            <a:r>
              <a:rPr lang="en-US" altLang="en-US" sz="2800"/>
              <a:t>distributing</a:t>
            </a:r>
            <a:r>
              <a:rPr lang="en-US" altLang="en-US" sz="2800" b="1"/>
              <a:t> </a:t>
            </a:r>
            <a:r>
              <a:rPr lang="en-US" altLang="en-US" sz="2800"/>
              <a:t>daily weather reports from around the nation. </a:t>
            </a:r>
          </a:p>
          <a:p>
            <a:r>
              <a:rPr lang="en-US" altLang="en-US" sz="2800" b="1"/>
              <a:t>A weather map</a:t>
            </a:r>
            <a:r>
              <a:rPr lang="en-US" altLang="en-US" sz="2800"/>
              <a:t>, updated daily and based on telegraphic reports, was posted in the lobby of the Smithsonian Institution and Washington Evening Star newspaper published it in each issue.</a:t>
            </a:r>
          </a:p>
        </p:txBody>
      </p:sp>
      <p:pic>
        <p:nvPicPr>
          <p:cNvPr id="45059" name="Content Placeholder 3">
            <a:extLst>
              <a:ext uri="{FF2B5EF4-FFF2-40B4-BE49-F238E27FC236}">
                <a16:creationId xmlns:a16="http://schemas.microsoft.com/office/drawing/2014/main" id="{21CD95AD-3AAB-0BFB-98B6-4907604D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350043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CC2D631F-31A7-188B-2810-D43410F13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BE98598-C205-385A-E576-1F57CF94B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With telegraphic weather information, </a:t>
            </a:r>
            <a:r>
              <a:rPr lang="en-US" altLang="en-US" sz="2800" b="1">
                <a:ea typeface="MS PGothic" panose="020B0600070205080204" pitchFamily="34" charset="-128"/>
              </a:rPr>
              <a:t>governments around the globe began to establish operational meteorological services</a:t>
            </a:r>
            <a:r>
              <a:rPr lang="en-US" altLang="en-US" sz="2800">
                <a:ea typeface="MS PGothic" panose="020B0600070205080204" pitchFamily="34" charset="-128"/>
              </a:rPr>
              <a:t>.  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1854 Admiral Fitzroy, famed captain of Darwin's ship the Beagle, was appointed head of the new British Meteorological Service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1861 began issuing daily forecasts and storm warnings.  </a:t>
            </a: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6B369DCC-20F7-C6EC-067C-15312D48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1956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4">
            <a:extLst>
              <a:ext uri="{FF2B5EF4-FFF2-40B4-BE49-F238E27FC236}">
                <a16:creationId xmlns:a16="http://schemas.microsoft.com/office/drawing/2014/main" id="{E99FB23C-68D6-93E5-1D28-851B6C917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791200"/>
            <a:ext cx="3540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Admiral Robert Fitzroy</a:t>
            </a:r>
          </a:p>
          <a:p>
            <a:r>
              <a:rPr lang="en-US" altLang="en-US"/>
              <a:t>Created “</a:t>
            </a:r>
            <a:r>
              <a:rPr lang="en-US" altLang="en-US" i="1"/>
              <a:t>weather forecast</a:t>
            </a:r>
            <a:r>
              <a:rPr lang="en-US" altLang="en-US"/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0A043D9-0A98-7DCC-2F2C-C8CBE969E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Our ancestors were keen observers of the sky and practical weather forecasting rules developed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45F16E0A-2792-9E07-C18B-6532D0FC8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/>
            <a:r>
              <a:rPr lang="en-US" altLang="en-US" sz="2800"/>
              <a:t>Book of Job (37:22) states, </a:t>
            </a:r>
            <a:r>
              <a:rPr lang="en-US" altLang="en-US" sz="2800" b="1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/>
            <a:r>
              <a:rPr lang="en-US" altLang="en-US" sz="2800" b="1"/>
              <a:t>Which is true </a:t>
            </a:r>
            <a:r>
              <a:rPr lang="en-US" altLang="en-US" sz="2800"/>
              <a:t>for many midlatitude locations where northerly flow is typically cool and dry.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58E99BF8-B1A0-33E7-79C5-C17084B2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6AC4087-5F04-8A86-6240-0CD269407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95F550A9-3C34-2786-5529-3E4D569A96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5259388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/>
              <a:t>The scientific establishment saw weather forecasting as </a:t>
            </a:r>
            <a:r>
              <a:rPr lang="en-US" altLang="en-US" sz="3000">
                <a:solidFill>
                  <a:srgbClr val="FF0000"/>
                </a:solidFill>
              </a:rPr>
              <a:t>inconsistent </a:t>
            </a:r>
            <a:r>
              <a:rPr lang="en-US" altLang="en-US" sz="300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/>
              <a:t>A committee of the British Royal Society recommended that storm warnings and daily forecasts be discontinued, and in December 1866 </a:t>
            </a:r>
            <a:r>
              <a:rPr lang="en-US" altLang="en-US" sz="3000" b="1"/>
              <a:t>they were terminated</a:t>
            </a:r>
            <a:r>
              <a:rPr lang="en-US" altLang="en-US" sz="3000"/>
              <a:t>.  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A18F3C98-884F-0AAA-156C-B93743A3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81100"/>
            <a:ext cx="3579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2">
            <a:extLst>
              <a:ext uri="{FF2B5EF4-FFF2-40B4-BE49-F238E27FC236}">
                <a16:creationId xmlns:a16="http://schemas.microsoft.com/office/drawing/2014/main" id="{C49039D4-FB3A-EC52-F062-92E43A56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1861 Weather Map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62E7E39-4ADC-4C9C-E9D7-ABBCE6A94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French physicist François Arago, the Director of the Paris Observatory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2C4653D-9127-6CEE-ED86-E9E3A8186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4000" i="1"/>
              <a:t>“Whatever may be the progress of sciences, </a:t>
            </a:r>
            <a:r>
              <a:rPr lang="en-US" altLang="en-US" sz="4000" b="1" i="1"/>
              <a:t>never </a:t>
            </a:r>
            <a:r>
              <a:rPr lang="en-US" altLang="en-US" sz="4000" i="1"/>
              <a:t>will observers that are trustworthy, and careful of their reputation, venture to foretell the state of the weather.”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9D48590B-E679-356A-2ACA-8897A8CD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2701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6E085C6-E5C4-ED46-EC19-E4D3DF858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Forget Europe: The U.S. Moves Ahead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FE22B6DC-7200-7E20-B628-20A167EBE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8" y="1252538"/>
            <a:ext cx="6019800" cy="4524375"/>
          </a:xfrm>
        </p:spPr>
        <p:txBody>
          <a:bodyPr/>
          <a:lstStyle/>
          <a:p>
            <a:r>
              <a:rPr lang="en-US" altLang="en-US" sz="3200"/>
              <a:t>Meteorologist Cleveland Abbe, released the first U.S. public weather forecast on September 1, 1869 for Cincinnati, Ohio</a:t>
            </a:r>
          </a:p>
          <a:p>
            <a:r>
              <a:rPr lang="en-US" altLang="en-US" sz="3200"/>
              <a:t>In 1870, President Ulysses S. Grant </a:t>
            </a:r>
            <a:r>
              <a:rPr lang="en-US" altLang="en-US" sz="3200" b="1"/>
              <a:t>authorized the establishment of a new national weather service located within the Signal Service of the U.S. Army</a:t>
            </a:r>
          </a:p>
        </p:txBody>
      </p: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4EBDA17E-E56C-905C-1920-A28EB48CFE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0" y="1524000"/>
          <a:ext cx="2625725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644650" imgH="2495550" progId="Word.Document.8">
                  <p:embed/>
                </p:oleObj>
              </mc:Choice>
              <mc:Fallback>
                <p:oleObj name="Document" r:id="rId2" imgW="1644650" imgH="24955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1524000"/>
                        <a:ext cx="2625725" cy="399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Box 4">
            <a:extLst>
              <a:ext uri="{FF2B5EF4-FFF2-40B4-BE49-F238E27FC236}">
                <a16:creationId xmlns:a16="http://schemas.microsoft.com/office/drawing/2014/main" id="{EB997FEE-5A98-2724-404D-DE71962A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86740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Ol’ Probs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1E851E03-548F-87F2-F588-6C4FCA648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400">
                <a:ea typeface="MS PGothic" panose="020B0600070205080204" pitchFamily="34" charset="-128"/>
              </a:rPr>
              <a:t>	On February 19, 1871, Abbe issued the first “official” public Weather Synopsis and Probabilities based on observations taken at 7:35 a.m.</a:t>
            </a:r>
            <a:r>
              <a:rPr lang="en-US" altLang="en-US" sz="4400">
                <a:solidFill>
                  <a:srgbClr val="000080"/>
                </a:solidFill>
                <a:ea typeface="MS PGothic" panose="020B0600070205080204" pitchFamily="34" charset="-128"/>
              </a:rPr>
              <a:t> </a:t>
            </a:r>
            <a:endParaRPr lang="en-US" altLang="en-US" sz="44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074C1ABF-5D26-D1F0-2FBC-68CF88470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en-US" altLang="en-US" sz="2800"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ea typeface="MS PGothic" panose="020B0600070205080204" pitchFamily="34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altLang="en-US" sz="2800" i="1">
                <a:ea typeface="MS PGothic" panose="020B0600070205080204" pitchFamily="34" charset="-128"/>
              </a:rPr>
              <a:t>Probabilities </a:t>
            </a:r>
            <a:r>
              <a:rPr lang="en-US" altLang="en-US" sz="2800">
                <a:ea typeface="MS PGothic" panose="020B0600070205080204" pitchFamily="34" charset="-128"/>
              </a:rPr>
              <a:t>[emphasis added]; it is probable that the low pressure in Missouri will make itself felt decidedly tomorrow with northerly winds and clouds on the Lakes, and brisk southerly winds on the Gulf."</a:t>
            </a:r>
            <a:endParaRPr lang="en-US" altLang="en-US" sz="28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ea typeface="MS PGothic" panose="020B0600070205080204" pitchFamily="34" charset="-128"/>
            </a:endParaRPr>
          </a:p>
          <a:p>
            <a:pPr algn="just" eaLnBrk="1" hangingPunct="1"/>
            <a:endParaRPr lang="en-US" altLang="en-US" sz="2000">
              <a:ea typeface="MS PGothic" panose="020B0600070205080204" pitchFamily="34" charset="-128"/>
            </a:endParaRPr>
          </a:p>
          <a:p>
            <a:pPr eaLnBrk="1" hangingPunct="1"/>
            <a:endParaRPr lang="en-US" altLang="en-US" sz="20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A46C5693-8C91-EF06-943B-D69FB29E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/>
              <a:t> </a:t>
            </a:r>
            <a:r>
              <a:rPr lang="en-US" altLang="en-US" sz="3600" b="1">
                <a:solidFill>
                  <a:schemeClr val="tx2"/>
                </a:solidFill>
              </a:rPr>
              <a:t>(1872) U.S. Operational Weather Maps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226C364C-5379-F2A8-86B7-7245E76888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2227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D0C84055-B3E3-EB8D-261D-D1187BAF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928EEBA9-1C39-3EB4-D323-B6E902717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51EF89F-D1FC-D060-7525-C0F02A4A59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0725E8DA-1855-D2CD-6F00-61175C93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62ACDFAE-BFF7-B188-ECB0-AE371FA86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C131D4C9-AA77-4C7D-AF63-0B66B438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4" name="TextBox 7">
            <a:extLst>
              <a:ext uri="{FF2B5EF4-FFF2-40B4-BE49-F238E27FC236}">
                <a16:creationId xmlns:a16="http://schemas.microsoft.com/office/drawing/2014/main" id="{7768F149-F0EF-F731-BD4E-EB204E71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8B36FB5-51CD-8010-93BB-AF819886B944}"/>
              </a:ext>
            </a:extLst>
          </p:cNvPr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BB5F41-7D56-FF35-BD2F-F030D9B1AFEC}"/>
              </a:ext>
            </a:extLst>
          </p:cNvPr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257" name="TextBox 10">
            <a:extLst>
              <a:ext uri="{FF2B5EF4-FFF2-40B4-BE49-F238E27FC236}">
                <a16:creationId xmlns:a16="http://schemas.microsoft.com/office/drawing/2014/main" id="{7CDA0BAB-15C9-088D-B3EE-CF7695981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Yesterday</a:t>
            </a:r>
          </a:p>
        </p:txBody>
      </p:sp>
      <p:sp>
        <p:nvSpPr>
          <p:cNvPr id="53258" name="TextBox 11">
            <a:extLst>
              <a:ext uri="{FF2B5EF4-FFF2-40B4-BE49-F238E27FC236}">
                <a16:creationId xmlns:a16="http://schemas.microsoft.com/office/drawing/2014/main" id="{1F75EB5A-9442-390D-D181-90BA9CD9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Today</a:t>
            </a:r>
          </a:p>
        </p:txBody>
      </p:sp>
      <p:sp>
        <p:nvSpPr>
          <p:cNvPr id="53259" name="TextBox 12">
            <a:extLst>
              <a:ext uri="{FF2B5EF4-FFF2-40B4-BE49-F238E27FC236}">
                <a16:creationId xmlns:a16="http://schemas.microsoft.com/office/drawing/2014/main" id="{1BBADDBA-3A91-344C-A8CF-412044EB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Tomorrow</a:t>
            </a:r>
          </a:p>
        </p:txBody>
      </p:sp>
    </p:spTree>
  </p:cSld>
  <p:clrMapOvr>
    <a:masterClrMapping/>
  </p:clrMapOvr>
  <p:transition advTm="10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C4D05D8-0067-BC98-8911-5AC5A3F32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1890’s Atmospheric “Model</a:t>
            </a:r>
            <a:r>
              <a:rPr lang="en-US" altLang="en-US"/>
              <a:t>”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1DD3AE87-503E-2920-1C7C-B4C9C399E4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4" descr="weathermodel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39259B9-D341-0DB1-5A09-11177319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4950"/>
            <a:ext cx="569118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713F6F1C-F93B-DE38-0F04-ECA71E7D0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Forecast Skill Plateaus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170494B-8388-CC73-188A-5B17A8797B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2"/>
          </a:xfrm>
        </p:spPr>
        <p:txBody>
          <a:bodyPr/>
          <a:lstStyle/>
          <a:p>
            <a:pPr eaLnBrk="1" hangingPunct="1"/>
            <a:r>
              <a:rPr lang="en-US" altLang="en-US"/>
              <a:t>Forecasting skill increased during the 1870s and 1880s as more observations became available.</a:t>
            </a:r>
          </a:p>
          <a:p>
            <a:pPr eaLnBrk="1" hangingPunct="1"/>
            <a:r>
              <a:rPr lang="en-US" altLang="en-US"/>
              <a:t>Little understanding of the evolution of weather systems.</a:t>
            </a:r>
          </a:p>
          <a:p>
            <a:pPr eaLnBrk="1" hangingPunct="1"/>
            <a:r>
              <a:rPr lang="en-US" altLang="en-US"/>
              <a:t>By the turn of the century, predictive skill had leveled off.</a:t>
            </a: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2A8AA965-3376-9C7A-BF64-22E73ADA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>
            <a:fillRect/>
          </a:stretch>
        </p:blipFill>
        <p:spPr bwMode="auto">
          <a:xfrm>
            <a:off x="2667000" y="3679825"/>
            <a:ext cx="3276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1EB1403-0FFB-C792-35A0-6CB5B2FED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Norwegians to the Rescue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061524F3-B652-D30C-B934-5A3A00DB3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2986088" cy="3763963"/>
          </a:xfrm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E35D24CC-5B72-EDDD-B80B-9E9475DD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24063"/>
            <a:ext cx="24415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2">
            <a:extLst>
              <a:ext uri="{FF2B5EF4-FFF2-40B4-BE49-F238E27FC236}">
                <a16:creationId xmlns:a16="http://schemas.microsoft.com/office/drawing/2014/main" id="{55E716A4-7166-B5E7-6DF6-F71B0B81507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00200" y="5826125"/>
            <a:ext cx="208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Jacob Bjerknes </a:t>
            </a:r>
          </a:p>
        </p:txBody>
      </p:sp>
      <p:sp>
        <p:nvSpPr>
          <p:cNvPr id="56325" name="TextBox 5">
            <a:extLst>
              <a:ext uri="{FF2B5EF4-FFF2-40B4-BE49-F238E27FC236}">
                <a16:creationId xmlns:a16="http://schemas.microsoft.com/office/drawing/2014/main" id="{BFFEF85E-27F1-8D4E-4792-B161E891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5826125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Vilhelm Bjerknes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>
            <a:extLst>
              <a:ext uri="{FF2B5EF4-FFF2-40B4-BE49-F238E27FC236}">
                <a16:creationId xmlns:a16="http://schemas.microsoft.com/office/drawing/2014/main" id="{A181EB80-5D6B-5897-0DBE-6E7A5EB5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70C0"/>
                </a:solidFill>
                <a:latin typeface="+mn-lt"/>
              </a:rPr>
              <a:t>Ancient Greek Weather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2A2D-8B33-97B9-9CEA-BDF8CDCC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953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In </a:t>
            </a:r>
            <a:r>
              <a:rPr lang="en-US" altLang="en-US" sz="2800" i="1" dirty="0"/>
              <a:t>Meteorologica</a:t>
            </a:r>
            <a:r>
              <a:rPr lang="en-US" altLang="en-US" sz="2800" dirty="0"/>
              <a:t>, Aristotle suggested that a close examination of the sky could provide useful forecasts. </a:t>
            </a:r>
          </a:p>
          <a:p>
            <a:pPr eaLnBrk="1" hangingPunct="1">
              <a:defRPr/>
            </a:pPr>
            <a:r>
              <a:rPr lang="en-US" altLang="en-US" sz="2800" dirty="0"/>
              <a:t>One of Aristotle’s pupils, </a:t>
            </a:r>
            <a:r>
              <a:rPr lang="en-US" altLang="en-US" sz="2800" b="1" dirty="0"/>
              <a:t>Theophrastus of Ereos, </a:t>
            </a:r>
            <a:r>
              <a:rPr lang="en-US" altLang="en-US" sz="2800" dirty="0"/>
              <a:t>wrote a volume </a:t>
            </a:r>
            <a:r>
              <a:rPr lang="en-US" altLang="en-US" sz="2800" b="1" i="1" dirty="0"/>
              <a:t>On Weather Signs</a:t>
            </a:r>
            <a:r>
              <a:rPr lang="en-US" altLang="en-US" sz="2800" b="1" dirty="0"/>
              <a:t>,</a:t>
            </a:r>
            <a:r>
              <a:rPr lang="en-US" altLang="en-US" sz="2800" dirty="0"/>
              <a:t> which had many correct insights.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40D9FD3F-8F15-636B-1ADE-2CFEAF3A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FB7AE5E7-8D5E-9B22-9DAB-C927F7071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Norwegian Cyclone Model</a:t>
            </a:r>
          </a:p>
        </p:txBody>
      </p:sp>
      <p:pic>
        <p:nvPicPr>
          <p:cNvPr id="57346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FB8D9F0-30F1-BF2B-C808-AA738814D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420813"/>
            <a:ext cx="4114800" cy="52149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3EBC2884-C443-9832-3198-239F524A9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Concept of Evolution of Cyclones</a:t>
            </a:r>
            <a:br>
              <a:rPr lang="en-US" altLang="en-US"/>
            </a:br>
            <a:br>
              <a:rPr lang="en-US" altLang="en-US"/>
            </a:br>
            <a:r>
              <a:rPr lang="en-US" altLang="en-US" sz="3200"/>
              <a:t>Bjerknes and Solberg</a:t>
            </a:r>
            <a:br>
              <a:rPr lang="en-US" altLang="en-US" sz="3200"/>
            </a:br>
            <a:r>
              <a:rPr lang="en-US" altLang="en-US" sz="3200"/>
              <a:t>1922</a:t>
            </a:r>
          </a:p>
        </p:txBody>
      </p:sp>
      <p:pic>
        <p:nvPicPr>
          <p:cNvPr id="58370" name="Content Placeholder 3" descr="BjerknesSolberg1.tiff">
            <a:extLst>
              <a:ext uri="{FF2B5EF4-FFF2-40B4-BE49-F238E27FC236}">
                <a16:creationId xmlns:a16="http://schemas.microsoft.com/office/drawing/2014/main" id="{5AAC9A5A-415C-1B7F-2F4D-339D4F584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5"/>
            <a:ext cx="3657600" cy="65087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7CC53223-AAF7-4673-68C9-3B67E593C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981950" cy="701675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tx2"/>
                </a:solidFill>
                <a:latin typeface="+mn-lt"/>
              </a:rPr>
              <a:t>Norwegian Contribution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B4688B46-FE63-D74F-FCF8-948F61880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79525"/>
            <a:ext cx="5410200" cy="4830763"/>
          </a:xfrm>
        </p:spPr>
        <p:txBody>
          <a:bodyPr/>
          <a:lstStyle/>
          <a:p>
            <a:r>
              <a:rPr lang="en-US" altLang="en-US" sz="3600"/>
              <a:t>Now meteorologists had some idea how weather systems evolved in time.</a:t>
            </a:r>
          </a:p>
          <a:p>
            <a:r>
              <a:rPr lang="en-US" altLang="en-US" sz="3600"/>
              <a:t>And an idea of how fronts and weather are connected.</a:t>
            </a:r>
          </a:p>
          <a:p>
            <a:r>
              <a:rPr lang="en-US" altLang="en-US" sz="3600"/>
              <a:t>Major aid to weather prediction.</a:t>
            </a:r>
          </a:p>
          <a:p>
            <a:r>
              <a:rPr lang="en-US" altLang="en-US" sz="3600"/>
              <a:t>But still was basically qualitative.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E26757A4-BFAB-651E-0981-EACB6E44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6750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2CD2D601-38F3-C973-6486-E14615B1C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A Lack of Upper Air Observations Was Undermining Weather Prediction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F8C6FE88-4B4A-B09D-ED33-E16AE1301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438400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sz="3200"/>
              <a:t>The atmosphere is three dimensional and what happens aloft matters.</a:t>
            </a:r>
          </a:p>
          <a:p>
            <a:pPr eaLnBrk="1" hangingPunct="1"/>
            <a:r>
              <a:rPr lang="en-US" altLang="en-US" sz="3200"/>
              <a:t>In 1920,  a very sparse upper-air observational network:</a:t>
            </a:r>
          </a:p>
          <a:p>
            <a:pPr lvl="1" eaLnBrk="1" hangingPunct="1"/>
            <a:r>
              <a:rPr lang="en-US" altLang="en-US" sz="3200"/>
              <a:t>Mountain stations</a:t>
            </a:r>
          </a:p>
          <a:p>
            <a:pPr lvl="1" eaLnBrk="1" hangingPunct="1"/>
            <a:r>
              <a:rPr lang="en-US" altLang="en-US" sz="3200"/>
              <a:t>Kites and pilot balloons</a:t>
            </a:r>
          </a:p>
          <a:p>
            <a:pPr lvl="1" eaLnBrk="1" hangingPunct="1"/>
            <a:r>
              <a:rPr lang="en-US" altLang="en-US" sz="3200"/>
              <a:t>Limited aircraft observations.</a:t>
            </a:r>
          </a:p>
        </p:txBody>
      </p:sp>
      <p:pic>
        <p:nvPicPr>
          <p:cNvPr id="60419" name="Picture 1">
            <a:extLst>
              <a:ext uri="{FF2B5EF4-FFF2-40B4-BE49-F238E27FC236}">
                <a16:creationId xmlns:a16="http://schemas.microsoft.com/office/drawing/2014/main" id="{7007361F-321C-BA61-C4BD-5ACDF9A9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1204" b="12151"/>
          <a:stretch>
            <a:fillRect/>
          </a:stretch>
        </p:blipFill>
        <p:spPr bwMode="auto">
          <a:xfrm>
            <a:off x="6705600" y="3119438"/>
            <a:ext cx="2286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EC70B55-FABF-3375-0482-62BCD8341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2" name="Content Placeholder 3" descr="wea01150.jpg">
            <a:extLst>
              <a:ext uri="{FF2B5EF4-FFF2-40B4-BE49-F238E27FC236}">
                <a16:creationId xmlns:a16="http://schemas.microsoft.com/office/drawing/2014/main" id="{35CEA907-6EA7-6F00-9C0D-2C3A393FE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6"/>
          <a:stretch>
            <a:fillRect/>
          </a:stretch>
        </p:blipFill>
        <p:spPr>
          <a:xfrm>
            <a:off x="1143000" y="533400"/>
            <a:ext cx="7086600" cy="4610100"/>
          </a:xfrm>
        </p:spPr>
      </p:pic>
      <p:sp>
        <p:nvSpPr>
          <p:cNvPr id="61443" name="TextBox 4">
            <a:extLst>
              <a:ext uri="{FF2B5EF4-FFF2-40B4-BE49-F238E27FC236}">
                <a16:creationId xmlns:a16="http://schemas.microsoft.com/office/drawing/2014/main" id="{75DA63DE-6AD1-697E-A7B5-2EE7C34A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199063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Navy bi-plane with meteorgraph on starboard wing strut, taking meteorological measurements for pressure, temperature, and humidity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CD8FDEC7-46B4-87F4-215C-71D2DF0A5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2466" name="Content Placeholder 3" descr="weatherkite.tiff">
            <a:extLst>
              <a:ext uri="{FF2B5EF4-FFF2-40B4-BE49-F238E27FC236}">
                <a16:creationId xmlns:a16="http://schemas.microsoft.com/office/drawing/2014/main" id="{F9E43213-3CCB-39E8-5F08-581181208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20" r="9793" b="16049"/>
          <a:stretch>
            <a:fillRect/>
          </a:stretch>
        </p:blipFill>
        <p:spPr>
          <a:xfrm>
            <a:off x="2743200" y="609600"/>
            <a:ext cx="5410200" cy="5805488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B53D4D57-6D36-4355-F244-EC0A0D2BE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tx2"/>
                </a:solidFill>
              </a:rPr>
              <a:t>Weather Kite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60C74DE5-435D-B8C1-831F-ADFE57622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63490" name="Content Placeholder 3" descr="wea01106.jpg">
            <a:extLst>
              <a:ext uri="{FF2B5EF4-FFF2-40B4-BE49-F238E27FC236}">
                <a16:creationId xmlns:a16="http://schemas.microsoft.com/office/drawing/2014/main" id="{1F1D5834-1CF6-EEF5-D22C-A453D531D8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FEC24D2B-0777-E0CE-441D-DB8136ECE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Big Breakthrough:  The Radiosonde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D3FDB8F8-EB7F-DC70-B8AB-EEDC351A4A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66888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A radiosonde represented a portable weather station lofted by a balloon.</a:t>
            </a:r>
          </a:p>
          <a:p>
            <a:pPr eaLnBrk="1" hangingPunct="1"/>
            <a:r>
              <a:rPr lang="en-US" altLang="en-US" sz="2800" b="1"/>
              <a:t>Sends observations back by radio. </a:t>
            </a:r>
          </a:p>
          <a:p>
            <a:pPr eaLnBrk="1" hangingPunct="1"/>
            <a:r>
              <a:rPr lang="en-US" altLang="en-US" sz="2800" b="1"/>
              <a:t>The first instrument launched on January 7, 1929.</a:t>
            </a:r>
          </a:p>
        </p:txBody>
      </p:sp>
      <p:pic>
        <p:nvPicPr>
          <p:cNvPr id="64515" name="Picture 4" descr="Snd-phto.jpg">
            <a:extLst>
              <a:ext uri="{FF2B5EF4-FFF2-40B4-BE49-F238E27FC236}">
                <a16:creationId xmlns:a16="http://schemas.microsoft.com/office/drawing/2014/main" id="{D8497377-C00F-5AB2-D987-5FB4BEE1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>
            <a:fillRect/>
          </a:stretch>
        </p:blipFill>
        <p:spPr bwMode="auto">
          <a:xfrm>
            <a:off x="5029200" y="1600200"/>
            <a:ext cx="31242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5BE4AB34-FDA2-5EB4-8B96-B59ED1CD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Rapid Expansion of the Upper Air Network During the 1930s and 1940s.</a:t>
            </a:r>
          </a:p>
        </p:txBody>
      </p:sp>
      <p:pic>
        <p:nvPicPr>
          <p:cNvPr id="65538" name="Content Placeholder 4" descr="tableupper.tiff">
            <a:extLst>
              <a:ext uri="{FF2B5EF4-FFF2-40B4-BE49-F238E27FC236}">
                <a16:creationId xmlns:a16="http://schemas.microsoft.com/office/drawing/2014/main" id="{F414C73B-322B-7DAC-C177-47D8F100B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/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EA3EAD7-1AC8-E4AE-E1C5-9BCBE8765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6" name="Content Placeholder 3" descr="upperairdistrib.tiff">
            <a:extLst>
              <a:ext uri="{FF2B5EF4-FFF2-40B4-BE49-F238E27FC236}">
                <a16:creationId xmlns:a16="http://schemas.microsoft.com/office/drawing/2014/main" id="{2A13EA27-D27B-B915-4D6A-50FAD63A3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65" r="-23265"/>
          <a:stretch>
            <a:fillRect/>
          </a:stretch>
        </p:blipFill>
        <p:spPr>
          <a:xfrm>
            <a:off x="-533400" y="762000"/>
            <a:ext cx="10507663" cy="5562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3455967-E066-F769-9D94-A68CB781A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B4DD449-5946-3D9E-2846-E6C4FB558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sz="2800" b="1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92495AAC-B5EE-D2E8-910C-C189C4CB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200400"/>
            <a:ext cx="49530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E25FE18-142C-628A-10A4-AB0AF6CF4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</a:rPr>
              <a:t>Radiosonde Data Changes Weather Prediction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DD1B4ABD-E70A-4325-A89E-071EF6B24F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29580"/>
            <a:ext cx="5486400" cy="4525963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Gave a 3D picture of what was happening aloft</a:t>
            </a:r>
          </a:p>
          <a:p>
            <a:pPr eaLnBrk="1" hangingPunct="1"/>
            <a:r>
              <a:rPr lang="en-US" altLang="en-US" sz="3200" b="1" dirty="0"/>
              <a:t>Displayed upper-level disturbances and how they influence weather</a:t>
            </a:r>
          </a:p>
          <a:p>
            <a:pPr eaLnBrk="1" hangingPunct="1"/>
            <a:r>
              <a:rPr lang="en-US" altLang="en-US" sz="3200" b="1" dirty="0"/>
              <a:t>Upper-level flow (e.g. jet streams) steered storms, and thus predicted storm movement.</a:t>
            </a:r>
          </a:p>
        </p:txBody>
      </p:sp>
      <p:pic>
        <p:nvPicPr>
          <p:cNvPr id="68611" name="Picture 1">
            <a:extLst>
              <a:ext uri="{FF2B5EF4-FFF2-40B4-BE49-F238E27FC236}">
                <a16:creationId xmlns:a16="http://schemas.microsoft.com/office/drawing/2014/main" id="{2CF6B558-B107-D72E-BE7E-143B01EC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4" b="21249"/>
          <a:stretch>
            <a:fillRect/>
          </a:stretch>
        </p:blipFill>
        <p:spPr bwMode="auto">
          <a:xfrm>
            <a:off x="6456363" y="2041525"/>
            <a:ext cx="26003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B8CBB50-B623-9750-6521-D87ADD4C2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612775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/>
                </a:solidFill>
                <a:latin typeface="+mn-lt"/>
              </a:rPr>
              <a:t>A Lot of the Seminal Work on Upper-Level Structures Done By the Chicago School (late 1940s and 1950s)</a:t>
            </a: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2E62A42F-A97F-F121-126E-3091860EE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5075" y="2362200"/>
            <a:ext cx="2489200" cy="3276600"/>
          </a:xfrm>
        </p:spPr>
      </p:pic>
      <p:pic>
        <p:nvPicPr>
          <p:cNvPr id="69635" name="Content Placeholder 3" descr="waves_500.gif">
            <a:extLst>
              <a:ext uri="{FF2B5EF4-FFF2-40B4-BE49-F238E27FC236}">
                <a16:creationId xmlns:a16="http://schemas.microsoft.com/office/drawing/2014/main" id="{630E6588-F628-A567-29C6-D5D768281336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>
            <a:fillRect/>
          </a:stretch>
        </p:blipFill>
        <p:spPr bwMode="auto">
          <a:xfrm>
            <a:off x="469900" y="2362200"/>
            <a:ext cx="2922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BA6F9-7474-38DC-7952-1FBA4D4D63FD}"/>
              </a:ext>
            </a:extLst>
          </p:cNvPr>
          <p:cNvSpPr txBox="1"/>
          <p:nvPr/>
        </p:nvSpPr>
        <p:spPr>
          <a:xfrm>
            <a:off x="3392488" y="2400300"/>
            <a:ext cx="2805112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Long waves and short waves</a:t>
            </a:r>
          </a:p>
          <a:p>
            <a:pPr>
              <a:defRPr/>
            </a:pPr>
            <a:endParaRPr lang="en-US" sz="3200" dirty="0">
              <a:ea typeface="ＭＳ Ｐゴシック" panose="020B0600070205080204" pitchFamily="34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Jet Streams</a:t>
            </a:r>
          </a:p>
          <a:p>
            <a:pPr>
              <a:defRPr/>
            </a:pP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E99FB-B98C-CC40-6C16-905872E03BD0}"/>
              </a:ext>
            </a:extLst>
          </p:cNvPr>
          <p:cNvSpPr txBox="1"/>
          <p:nvPr/>
        </p:nvSpPr>
        <p:spPr>
          <a:xfrm>
            <a:off x="6439895" y="5795850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Carl-</a:t>
            </a:r>
            <a:r>
              <a:rPr lang="en-US" dirty="0" err="1"/>
              <a:t>Gustof</a:t>
            </a:r>
            <a:r>
              <a:rPr lang="en-US" dirty="0"/>
              <a:t> Rossby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&#10;ua_500.gif                     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AEF413D4-259D-B529-0713-9E7623BF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>
            <a:extLst>
              <a:ext uri="{FF2B5EF4-FFF2-40B4-BE49-F238E27FC236}">
                <a16:creationId xmlns:a16="http://schemas.microsoft.com/office/drawing/2014/main" id="{BC4D5090-D757-2333-C254-F507BA00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05063"/>
            <a:ext cx="15811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70659" name="Line 4">
            <a:extLst>
              <a:ext uri="{FF2B5EF4-FFF2-40B4-BE49-F238E27FC236}">
                <a16:creationId xmlns:a16="http://schemas.microsoft.com/office/drawing/2014/main" id="{DF7D576D-2523-5108-AA59-FD92AF3C8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0" name="Line 5">
            <a:extLst>
              <a:ext uri="{FF2B5EF4-FFF2-40B4-BE49-F238E27FC236}">
                <a16:creationId xmlns:a16="http://schemas.microsoft.com/office/drawing/2014/main" id="{9932CC64-E8A2-108F-4360-FFF1F785C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Line 6">
            <a:extLst>
              <a:ext uri="{FF2B5EF4-FFF2-40B4-BE49-F238E27FC236}">
                <a16:creationId xmlns:a16="http://schemas.microsoft.com/office/drawing/2014/main" id="{A7A4EFC5-91F0-1946-242E-20381252E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Line 7">
            <a:extLst>
              <a:ext uri="{FF2B5EF4-FFF2-40B4-BE49-F238E27FC236}">
                <a16:creationId xmlns:a16="http://schemas.microsoft.com/office/drawing/2014/main" id="{AC8BB9CC-6148-717C-CED5-FD6B3F5790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8">
            <a:extLst>
              <a:ext uri="{FF2B5EF4-FFF2-40B4-BE49-F238E27FC236}">
                <a16:creationId xmlns:a16="http://schemas.microsoft.com/office/drawing/2014/main" id="{252FC64F-1CAF-E484-5E5F-2526A7D59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Line 9">
            <a:extLst>
              <a:ext uri="{FF2B5EF4-FFF2-40B4-BE49-F238E27FC236}">
                <a16:creationId xmlns:a16="http://schemas.microsoft.com/office/drawing/2014/main" id="{F551E161-9FA6-134C-4E86-64903CC7D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7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7E2BEA90-3072-907D-B5EA-9D00223F2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Development of Numerical Weather Prediction (NWP)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F56CF9F5-FD6D-7546-65C7-3B2F725DE2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Content Placeholder 3" descr="gfs_namer_021_precip_p06.gif">
            <a:extLst>
              <a:ext uri="{FF2B5EF4-FFF2-40B4-BE49-F238E27FC236}">
                <a16:creationId xmlns:a16="http://schemas.microsoft.com/office/drawing/2014/main" id="{8D955DB7-1A02-9F84-7D54-9A73A026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775" y="2054225"/>
            <a:ext cx="766445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3D0E4A7-7313-1C83-35E7-B616E7CF4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BF0D5541-24A3-B5F2-071D-456BD43CF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/>
              <a:t>During the 19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all the basic equations describing the physics of the atmosphere became known.</a:t>
            </a:r>
          </a:p>
          <a:p>
            <a:pPr lvl="1"/>
            <a:r>
              <a:rPr lang="en-US" altLang="en-US" sz="2800" dirty="0"/>
              <a:t>Conservation of momentum </a:t>
            </a:r>
          </a:p>
          <a:p>
            <a:pPr lvl="1"/>
            <a:r>
              <a:rPr lang="en-US" altLang="en-US" sz="2800" dirty="0"/>
              <a:t>Conservation of energy</a:t>
            </a:r>
          </a:p>
          <a:p>
            <a:pPr lvl="1"/>
            <a:r>
              <a:rPr lang="en-US" altLang="en-US" sz="2800" dirty="0"/>
              <a:t>Conservation of mass</a:t>
            </a:r>
          </a:p>
          <a:p>
            <a:pPr lvl="1"/>
            <a:r>
              <a:rPr lang="en-US" altLang="en-US" sz="2800" dirty="0"/>
              <a:t>Conservation of water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31E48F4A-A3FB-49C7-8D50-41A96C2A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7"/>
          <a:stretch>
            <a:fillRect/>
          </a:stretch>
        </p:blipFill>
        <p:spPr bwMode="auto">
          <a:xfrm>
            <a:off x="838200" y="4572000"/>
            <a:ext cx="68024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174F7D8-C054-07DB-62C5-CBADB1B1F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2895600" cy="4876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>
                <a:solidFill>
                  <a:schemeClr val="tx2"/>
                </a:solidFill>
              </a:rPr>
              <a:t> Equations</a:t>
            </a:r>
            <a:endParaRPr lang="en-US" altLang="en-US" b="1">
              <a:solidFill>
                <a:schemeClr val="tx2"/>
              </a:solidFill>
            </a:endParaRPr>
          </a:p>
        </p:txBody>
      </p:sp>
      <p:pic>
        <p:nvPicPr>
          <p:cNvPr id="73730" name="Content Placeholder 5" descr="modeleqn.gif">
            <a:extLst>
              <a:ext uri="{FF2B5EF4-FFF2-40B4-BE49-F238E27FC236}">
                <a16:creationId xmlns:a16="http://schemas.microsoft.com/office/drawing/2014/main" id="{B88540E4-0B1D-DAA4-9F12-C4D0DBF359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>
            <a:fillRect/>
          </a:stretch>
        </p:blipFill>
        <p:spPr>
          <a:xfrm>
            <a:off x="3352800" y="685800"/>
            <a:ext cx="5486400" cy="57245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8F349F5E-F902-BDD6-1325-51B89CE98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Idea is Born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CDD9882-1A40-7E73-D954-6C65D88A69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/>
              <a:t>In 1904, </a:t>
            </a:r>
            <a:r>
              <a:rPr lang="en-US" altLang="en-US" sz="4000" b="1"/>
              <a:t>Vilhelm Bjerknes </a:t>
            </a:r>
            <a:r>
              <a:rPr lang="en-US" altLang="en-US" sz="4000"/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/>
              <a:t>But NWP </a:t>
            </a:r>
            <a:r>
              <a:rPr lang="en-US" altLang="en-US" sz="4000" b="1"/>
              <a:t>wasn’t practical </a:t>
            </a:r>
            <a:r>
              <a:rPr lang="en-US" altLang="en-US" sz="4000"/>
              <a:t>because there was no way to do the computations quickly  and 3D data for starting the forecasts did not exist.</a:t>
            </a:r>
          </a:p>
        </p:txBody>
      </p:sp>
      <p:pic>
        <p:nvPicPr>
          <p:cNvPr id="74755" name="Picture 4" descr="bjerknes_vilhelm.gif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5DE383C-D22F-21DE-99DA-C58421E1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bjerknes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3D02F292-4D88-47BE-647B-5C44BD64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8129630-2729-E9E4-4903-0C641F4B4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Predicting the Future</a:t>
            </a:r>
            <a:br>
              <a:rPr lang="en-US" altLang="en-US" sz="4000" b="1">
                <a:solidFill>
                  <a:schemeClr val="tx2"/>
                </a:solidFill>
              </a:rPr>
            </a:br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7674F34F-1C9E-90A1-C725-35F46A8B7A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20813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sz="3200" dirty="0"/>
              <a:t>If we can observe the atmosphere, we know </a:t>
            </a:r>
            <a:r>
              <a:rPr lang="en-US" altLang="en-US" sz="3200" b="1" dirty="0"/>
              <a:t>m</a:t>
            </a:r>
            <a:r>
              <a:rPr lang="en-US" altLang="en-US" sz="3200" dirty="0"/>
              <a:t>, the amount of mass</a:t>
            </a:r>
          </a:p>
          <a:p>
            <a:r>
              <a:rPr lang="en-US" altLang="en-US" sz="3200" dirty="0"/>
              <a:t>We also can calculate all the forces, </a:t>
            </a:r>
            <a:r>
              <a:rPr lang="en-US" altLang="en-US" sz="3200" b="1" dirty="0"/>
              <a:t>F</a:t>
            </a:r>
            <a:r>
              <a:rPr lang="en-US" altLang="en-US" sz="3200" dirty="0"/>
              <a:t> (such as forces due to differences in pressure)</a:t>
            </a:r>
          </a:p>
          <a:p>
            <a:r>
              <a:rPr lang="en-US" altLang="en-US" sz="3200" dirty="0"/>
              <a:t>Thus, we can calculate the acceleration, </a:t>
            </a:r>
            <a:r>
              <a:rPr lang="en-US" altLang="en-US" sz="3200" b="1" dirty="0"/>
              <a:t>a</a:t>
            </a:r>
            <a:r>
              <a:rPr lang="en-US" altLang="en-US" sz="3200" dirty="0"/>
              <a:t>.</a:t>
            </a:r>
          </a:p>
          <a:p>
            <a:r>
              <a:rPr lang="en-US" altLang="en-US" sz="3200" dirty="0"/>
              <a:t>Acceleration is the </a:t>
            </a:r>
            <a:r>
              <a:rPr lang="en-US" altLang="en-US" sz="3200" b="1" dirty="0"/>
              <a:t>change of velocity in time</a:t>
            </a:r>
            <a:r>
              <a:rPr lang="en-US" altLang="en-US" sz="3200" dirty="0"/>
              <a:t>.</a:t>
            </a:r>
          </a:p>
          <a:p>
            <a:r>
              <a:rPr lang="en-US" altLang="en-US" sz="3200" b="1" dirty="0"/>
              <a:t>THUS, WE KNOW THE FUTURE!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B5BE178E-DBAF-E8CA-72E2-B70CCEDA8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>
              <a:solidFill>
                <a:srgbClr val="ED181E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28560" y="1131030"/>
            <a:ext cx="7886430" cy="9938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4472C4"/>
                </a:solidFill>
              </a:rPr>
              <a:t>Newton’s Second Law (F=ma) has a LOT of potential for atmospheric scientists  </a:t>
            </a:r>
            <a:endParaRPr sz="1800" dirty="0"/>
          </a:p>
        </p:txBody>
      </p:sp>
      <p:sp>
        <p:nvSpPr>
          <p:cNvPr id="107" name="TextShape 2"/>
          <p:cNvSpPr txBox="1"/>
          <p:nvPr/>
        </p:nvSpPr>
        <p:spPr>
          <a:xfrm>
            <a:off x="238991" y="2226420"/>
            <a:ext cx="4770180" cy="32632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alibri"/>
              </a:rPr>
              <a:t>If we know the mass of an air parcel and the forces acting on it, 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we can calculate its acceleration</a:t>
            </a:r>
            <a:r>
              <a:rPr lang="en-US" sz="3300" dirty="0">
                <a:solidFill>
                  <a:srgbClr val="000000"/>
                </a:solidFill>
                <a:latin typeface="Calibri"/>
              </a:rPr>
              <a:t>, how velocity will change in time!</a:t>
            </a:r>
            <a:endParaRPr sz="3300" dirty="0"/>
          </a:p>
        </p:txBody>
      </p:sp>
      <p:pic>
        <p:nvPicPr>
          <p:cNvPr id="108" name="Picture 3"/>
          <p:cNvPicPr/>
          <p:nvPr/>
        </p:nvPicPr>
        <p:blipFill>
          <a:blip r:embed="rId2"/>
          <a:stretch/>
        </p:blipFill>
        <p:spPr>
          <a:xfrm>
            <a:off x="5009171" y="2500065"/>
            <a:ext cx="3622590" cy="2715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7210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73D733D0-58B8-CA0A-0501-A8CEA65C0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MS PGothic" panose="020B0600070205080204" pitchFamily="34" charset="-128"/>
              </a:rPr>
              <a:t>Numerical Weather Prediction</a:t>
            </a: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74158E42-F47F-883D-D1E4-F4B3630261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 basic idea is that if you can determine the current state of the atmosphere (known as the </a:t>
            </a:r>
            <a:r>
              <a:rPr lang="en-US" altLang="en-US" sz="2800" u="sng">
                <a:solidFill>
                  <a:srgbClr val="FF0000"/>
                </a:solidFill>
                <a:ea typeface="MS PGothic" panose="020B0600070205080204" pitchFamily="34" charset="-128"/>
              </a:rPr>
              <a:t>initialization</a:t>
            </a:r>
            <a:r>
              <a:rPr lang="en-US" altLang="en-US" sz="2800">
                <a:ea typeface="MS PGothic" panose="020B0600070205080204" pitchFamily="34" charset="-128"/>
              </a:rPr>
              <a:t>) , you can predict the future using the equations that describe the physics of the atmosphere.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These equations can be solved on a three-dimensional grid.</a:t>
            </a:r>
            <a:r>
              <a:rPr lang="en-US" altLang="en-US" sz="2400">
                <a:ea typeface="MS PGothic" panose="020B0600070205080204" pitchFamily="34" charset="-128"/>
              </a:rPr>
              <a:t> </a:t>
            </a:r>
          </a:p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86939E2F-4313-9E3A-BE2C-38497FF7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576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BEA0008-4F84-9718-7CC6-73F5E81BA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93113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Ancient and Pre-Modern Societies Summarized Forecasting Wisdom in Proverbs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E0072A0-4FD1-0676-C5A1-85A1D43091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"Red sky at night, sailor's delight.  Red sky in the morning, sailor take warning.”</a:t>
            </a:r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/>
            <a:r>
              <a:rPr lang="en-US" altLang="en-US" sz="2400" b="1"/>
              <a:t>"Clear moon, frost soon.”</a:t>
            </a:r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/>
            <a:r>
              <a:rPr lang="en-US" altLang="en-US" sz="2400" b="1"/>
              <a:t>"Halo around the sun or moon, rain or snow soon."</a:t>
            </a:r>
          </a:p>
          <a:p>
            <a:pPr eaLnBrk="1" hangingPunct="1"/>
            <a:endParaRPr lang="en-US" altLang="en-US" sz="800" b="1">
              <a:latin typeface="Lucida Grande" panose="020B06000405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 b="1">
              <a:latin typeface="Lucida Grande" panose="020B0600040502020204" pitchFamily="34" charset="0"/>
            </a:endParaRP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5E2C4AF6-3762-2E0B-D0ED-374835BB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3">
            <a:extLst>
              <a:ext uri="{FF2B5EF4-FFF2-40B4-BE49-F238E27FC236}">
                <a16:creationId xmlns:a16="http://schemas.microsoft.com/office/drawing/2014/main" id="{D1A5020E-483B-3798-2AB2-EA2B5EBBB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tx2"/>
                </a:solidFill>
              </a:rPr>
              <a:t>Observations Collected to Create the Initialization</a:t>
            </a:r>
            <a:endParaRPr lang="en-US" altLang="en-US" sz="3200" dirty="0"/>
          </a:p>
        </p:txBody>
      </p:sp>
      <p:pic>
        <p:nvPicPr>
          <p:cNvPr id="78850" name="Picture 4" descr="C:\Documents and Settings\Cliff Mass\Desktop\asos.gif">
            <a:extLst>
              <a:ext uri="{FF2B5EF4-FFF2-40B4-BE49-F238E27FC236}">
                <a16:creationId xmlns:a16="http://schemas.microsoft.com/office/drawing/2014/main" id="{0133BD71-CCFA-12A8-B5B8-32515392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050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 descr="C:\Documents and Settings\Cliff Mass\Desktop\images.jpeg">
            <a:extLst>
              <a:ext uri="{FF2B5EF4-FFF2-40B4-BE49-F238E27FC236}">
                <a16:creationId xmlns:a16="http://schemas.microsoft.com/office/drawing/2014/main" id="{5F7650FF-B265-AD35-DB99-4A27E6CF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C:\Documents and Settings\Cliff Mass\Desktop\sonde.jpg">
            <a:extLst>
              <a:ext uri="{FF2B5EF4-FFF2-40B4-BE49-F238E27FC236}">
                <a16:creationId xmlns:a16="http://schemas.microsoft.com/office/drawing/2014/main" id="{C5B6CD18-873E-4FD5-68ED-3A8177C4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C:\Documents and Settings\Cliff Mass\Desktop\buoy.jpg">
            <a:extLst>
              <a:ext uri="{FF2B5EF4-FFF2-40B4-BE49-F238E27FC236}">
                <a16:creationId xmlns:a16="http://schemas.microsoft.com/office/drawing/2014/main" id="{E6C3D5AE-6DC0-7FC2-A8B4-023BD8BE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1447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 descr="noaa-n2.jpg">
            <a:extLst>
              <a:ext uri="{FF2B5EF4-FFF2-40B4-BE49-F238E27FC236}">
                <a16:creationId xmlns:a16="http://schemas.microsoft.com/office/drawing/2014/main" id="{EA8582BF-2399-A025-C65D-A4D17C72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6800"/>
            <a:ext cx="2133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 descr="17601001_BG1.jpg">
            <a:extLst>
              <a:ext uri="{FF2B5EF4-FFF2-40B4-BE49-F238E27FC236}">
                <a16:creationId xmlns:a16="http://schemas.microsoft.com/office/drawing/2014/main" id="{03891C07-253C-1A14-A42A-2A5CF2D7E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1438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64A3E06-8750-6731-02D3-91A0C3D17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E19B582-E7B6-97EC-1530-508535BBB5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</p:spPr>
        <p:txBody>
          <a:bodyPr/>
          <a:lstStyle/>
          <a:p>
            <a:pPr eaLnBrk="1" hangingPunct="1"/>
            <a:r>
              <a:rPr lang="en-US" altLang="en-US" sz="2800"/>
              <a:t>As a Quaker ambulance driver in WWI he worked on the problem.</a:t>
            </a:r>
          </a:p>
          <a:p>
            <a:pPr eaLnBrk="1" hangingPunct="1"/>
            <a:r>
              <a:rPr lang="en-US" altLang="en-US" sz="2800"/>
              <a:t>In 1922 Richardson published a book </a:t>
            </a:r>
            <a:r>
              <a:rPr lang="en-US" altLang="en-US" sz="2800" i="1"/>
              <a:t>Weather Prediction by Numerical Process </a:t>
            </a:r>
            <a:r>
              <a:rPr lang="en-US" altLang="en-US" sz="2800"/>
              <a:t>that described an approach to using the primitive equations:  </a:t>
            </a:r>
            <a:r>
              <a:rPr lang="en-US" altLang="en-US" sz="2800" b="1"/>
              <a:t>solving the equations on a grid using finite differences</a:t>
            </a:r>
          </a:p>
          <a:p>
            <a:pPr eaLnBrk="1" hangingPunct="1"/>
            <a:endParaRPr lang="en-US" altLang="en-US" sz="2800"/>
          </a:p>
          <a:p>
            <a:pPr eaLnBrk="1" hangingPunct="1"/>
            <a:endParaRPr lang="en-US" altLang="en-US" sz="2800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1F487C05-C03E-DDA5-2037-699B7935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>
            <a:fillRect/>
          </a:stretch>
        </p:blipFill>
        <p:spPr bwMode="auto">
          <a:xfrm>
            <a:off x="5576888" y="2057400"/>
            <a:ext cx="304641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DC737225-3D61-37E8-6FD0-026197597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CE5CF820-BB93-0763-EB42-EA087607CC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/>
              <a:t>He attempted to make a numerical forecast using a mechanical calculator</a:t>
            </a:r>
          </a:p>
          <a:p>
            <a:pPr eaLnBrk="1" hangingPunct="1"/>
            <a:r>
              <a:rPr lang="en-US" altLang="en-US" sz="2800"/>
              <a:t>Unfortunately, the results were not good, probably because of problems with his initial conditions and long time step.</a:t>
            </a:r>
          </a:p>
        </p:txBody>
      </p:sp>
      <p:pic>
        <p:nvPicPr>
          <p:cNvPr id="80899" name="Picture 3" descr="mapgrid.gif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1563458-95C9-F4D5-193C-FADF57DD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429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F0AF8C81-68EC-586F-481A-9AFF5E2C4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F4255C47-5244-3965-E144-4552CE630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8140700" cy="41148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He imagined a giant theater filled with humans using mechanical calculators…</a:t>
            </a:r>
          </a:p>
          <a:p>
            <a:pPr eaLnBrk="1" hangingPunct="1"/>
            <a:r>
              <a:rPr lang="en-US" altLang="en-US" sz="3600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D708F6E5-39E0-A707-AF31-FEA87A9C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42697"/>
            <a:ext cx="39052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F4C74D0F-842A-2266-9B9D-3263383A3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F1802DA5-18E8-2E5F-27B4-52404BD9E9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218" y="2286000"/>
            <a:ext cx="4068763" cy="40687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DBC1E8EB-34D1-1CC8-D21B-D561A71EF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65893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Dream of Numerical Weather Prediction Becomes Possible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3EF1076E-90B7-6435-7A96-868FB4125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57043"/>
            <a:ext cx="7886700" cy="435133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By the mid to late 1940’s there was an extensive upper air radiosonde network. Thus, a reasonable 3-D description of the atmosphere was possible.</a:t>
            </a:r>
          </a:p>
          <a:p>
            <a:pPr eaLnBrk="1" hangingPunct="1"/>
            <a:r>
              <a:rPr lang="en-US" altLang="en-US" sz="4000" dirty="0"/>
              <a:t>Also during this period digital programmable computers were becoming available …the first  being the </a:t>
            </a:r>
            <a:r>
              <a:rPr lang="en-US" altLang="en-US" sz="4000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 advTm="3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BFD649A9-7B1A-39C8-98A8-991601176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60C469D6-E4EA-16B0-FC48-2CAF8F428C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4995" name="Picture 4" descr="eniac_580x443.jpg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B936F3-CDFF-8EBD-6115-BBBFE4E5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293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BAF43E3C-D1E1-BD15-C1E4-154FFA0B9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First Successful Numerical Weather Prediction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866ACDA1-5FD1-6A13-615A-61C6FE8DB0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Took place in April 1950, using the ENIAC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The prediction was for 500-mb height over North America, using a two-dimensional grid with 270 points about </a:t>
            </a:r>
            <a:r>
              <a:rPr lang="en-US" altLang="en-US" sz="2400" dirty="0">
                <a:solidFill>
                  <a:srgbClr val="FF0000"/>
                </a:solidFill>
                <a:ea typeface="MS PGothic" panose="020B0600070205080204" pitchFamily="34" charset="-128"/>
              </a:rPr>
              <a:t>700 km </a:t>
            </a:r>
            <a:r>
              <a:rPr lang="en-US" altLang="en-US" sz="2400" dirty="0">
                <a:ea typeface="MS PGothic" panose="020B0600070205080204" pitchFamily="34" charset="-128"/>
              </a:rPr>
              <a:t>apart. 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One level model The results were clearly superior to human subjective prediction.  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ea typeface="MS PGothic" panose="020B0600070205080204" pitchFamily="34" charset="-128"/>
              </a:rPr>
              <a:t>The NWP era had begun</a:t>
            </a:r>
            <a:r>
              <a:rPr lang="en-US" altLang="en-US" sz="2400" dirty="0">
                <a:ea typeface="MS PGothic" panose="020B0600070205080204" pitchFamily="34" charset="-128"/>
              </a:rPr>
              <a:t>.</a:t>
            </a:r>
          </a:p>
        </p:txBody>
      </p:sp>
      <p:pic>
        <p:nvPicPr>
          <p:cNvPr id="86019" name="Content Placeholder 3">
            <a:extLst>
              <a:ext uri="{FF2B5EF4-FFF2-40B4-BE49-F238E27FC236}">
                <a16:creationId xmlns:a16="http://schemas.microsoft.com/office/drawing/2014/main" id="{F02304F3-306E-7D5B-22E6-A585F334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429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71E7-D45D-4621-B98F-E6FC7A3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generated image of a planet earth&#10;&#10;Description automatically generated">
            <a:extLst>
              <a:ext uri="{FF2B5EF4-FFF2-40B4-BE49-F238E27FC236}">
                <a16:creationId xmlns:a16="http://schemas.microsoft.com/office/drawing/2014/main" id="{B02FE2F3-6A06-D442-33ED-32A87D105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365125"/>
            <a:ext cx="6474302" cy="5712619"/>
          </a:xfrm>
        </p:spPr>
      </p:pic>
    </p:spTree>
    <p:extLst>
      <p:ext uri="{BB962C8B-B14F-4D97-AF65-F5344CB8AC3E}">
        <p14:creationId xmlns:p14="http://schemas.microsoft.com/office/powerpoint/2010/main" val="154800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698DE252-F0FA-9A22-A74B-7163AC71C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Faster Computers Drove Better Weather Prediction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A98C158-8C51-F0FA-B6BE-640E29345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/>
          <a:lstStyle/>
          <a:p>
            <a:pPr eaLnBrk="1" hangingPunct="1"/>
            <a:endParaRPr lang="en-US" altLang="en-US" sz="3600"/>
          </a:p>
          <a:p>
            <a:pPr eaLnBrk="1" hangingPunct="1"/>
            <a:r>
              <a:rPr lang="en-US" altLang="en-US" sz="3600" b="1"/>
              <a:t>Resolution increases </a:t>
            </a:r>
            <a:r>
              <a:rPr lang="en-US" altLang="en-US" sz="360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/>
              <a:t>Better description of physical processes</a:t>
            </a:r>
            <a:r>
              <a:rPr lang="en-US" altLang="en-US" sz="3600"/>
              <a:t>. Like clouds and radiation.</a:t>
            </a:r>
          </a:p>
          <a:p>
            <a:pPr eaLnBrk="1" hangingPunct="1"/>
            <a:r>
              <a:rPr lang="en-US" altLang="en-US" sz="3600" b="1"/>
              <a:t>Better use of observations</a:t>
            </a:r>
            <a:r>
              <a:rPr lang="en-US" altLang="en-US" sz="3600"/>
              <a:t>:  improved </a:t>
            </a:r>
            <a:r>
              <a:rPr lang="en-US" altLang="en-US" sz="3600" b="1"/>
              <a:t>data assimilation</a:t>
            </a:r>
          </a:p>
        </p:txBody>
      </p:sp>
    </p:spTree>
  </p:cSld>
  <p:clrMapOvr>
    <a:masterClrMapping/>
  </p:clrMapOvr>
  <p:transition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B5AC73C-2213-72FA-5118-15AA1F03D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5F4A7E6-F4D5-8A51-C9A5-1AC27E905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sz="3200"/>
              <a:t>Wind vanes were perhaps the most ancient meteorological instruments.</a:t>
            </a:r>
          </a:p>
          <a:p>
            <a:pPr eaLnBrk="1" hangingPunct="1"/>
            <a:r>
              <a:rPr lang="en-US" altLang="en-US" sz="3200"/>
              <a:t>Mesopotamian and Sumerian documents, dating back nearly 4,000 years, describe primitive wind vanes, and streamers.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2B9FEBD-0F76-79FC-E4B0-8DF08DAB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8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>
            <a:extLst>
              <a:ext uri="{FF2B5EF4-FFF2-40B4-BE49-F238E27FC236}">
                <a16:creationId xmlns:a16="http://schemas.microsoft.com/office/drawing/2014/main" id="{2439CD50-C490-BE71-1401-ACCA6838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818188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Tower of the Winds, 50 BCE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8B1CA359-D9E6-277C-A8BA-26C56308C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3E05789C-8DC3-DC40-62AE-DF8085CB44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077200" cy="587057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3310D1B-3470-DA42-7E53-7B2953B21D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228600"/>
            <a:ext cx="1447800" cy="5592763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tx2"/>
                </a:solidFill>
              </a:rPr>
              <a:t>NGM, 80 km,</a:t>
            </a:r>
            <a:br>
              <a:rPr lang="en-US" altLang="en-US" sz="3200" b="1">
                <a:solidFill>
                  <a:schemeClr val="tx2"/>
                </a:solidFill>
              </a:rPr>
            </a:br>
            <a:r>
              <a:rPr lang="en-US" altLang="en-US" sz="3200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89090" name="Content Placeholder 3" descr="NGM Precip.jpg">
            <a:extLst>
              <a:ext uri="{FF2B5EF4-FFF2-40B4-BE49-F238E27FC236}">
                <a16:creationId xmlns:a16="http://schemas.microsoft.com/office/drawing/2014/main" id="{B6C9716D-37F8-3BB4-1A6D-6079A05C069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470AFB12-EFBE-4F1E-7DC9-910173545D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90114" name="Picture 5" descr="blow2.jpg">
            <a:extLst>
              <a:ext uri="{FF2B5EF4-FFF2-40B4-BE49-F238E27FC236}">
                <a16:creationId xmlns:a16="http://schemas.microsoft.com/office/drawing/2014/main" id="{3D83AD54-E777-386B-FEB5-5F8B4626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3FF4C1CE-E454-68E2-11EE-E91DA2B1E2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2007-2008</a:t>
            </a:r>
          </a:p>
        </p:txBody>
      </p:sp>
      <p:pic>
        <p:nvPicPr>
          <p:cNvPr id="91138" name="Content Placeholder 3" descr="wa_pcp3.12.0000.gif">
            <a:extLst>
              <a:ext uri="{FF2B5EF4-FFF2-40B4-BE49-F238E27FC236}">
                <a16:creationId xmlns:a16="http://schemas.microsoft.com/office/drawing/2014/main" id="{4D07C202-DD91-8211-43B6-9D69D5BC3FE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91139" name="TextBox 4">
            <a:extLst>
              <a:ext uri="{FF2B5EF4-FFF2-40B4-BE49-F238E27FC236}">
                <a16:creationId xmlns:a16="http://schemas.microsoft.com/office/drawing/2014/main" id="{5F7CF8A0-411F-2C92-A047-90A69F9A3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67000"/>
            <a:ext cx="1714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4-km grid spacing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493B6090-6F16-EB7B-F7F6-4194A19C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>
            <a:extLst>
              <a:ext uri="{FF2B5EF4-FFF2-40B4-BE49-F238E27FC236}">
                <a16:creationId xmlns:a16="http://schemas.microsoft.com/office/drawing/2014/main" id="{B5981EF3-396A-66DB-963D-CB8280DC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22113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1.3 km grid</a:t>
            </a:r>
          </a:p>
          <a:p>
            <a:r>
              <a:rPr lang="en-US" altLang="en-US" sz="3200" b="1"/>
              <a:t>spacing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7D58762-ED1B-16CF-1CD0-6D9D2FCF2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But there was another revolution… in weather observations, with weather satellites taking the lead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3B557E64-0CE1-CA9C-2A12-3ABD47A447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16150"/>
            <a:ext cx="4686300" cy="3992563"/>
          </a:xfrm>
        </p:spPr>
        <p:txBody>
          <a:bodyPr/>
          <a:lstStyle/>
          <a:p>
            <a:r>
              <a:rPr lang="en-US" altLang="en-US" sz="3200" dirty="0"/>
              <a:t>There was little data over most of the planet (oceans, polar regions)</a:t>
            </a:r>
          </a:p>
          <a:p>
            <a:r>
              <a:rPr lang="en-US" altLang="en-US" sz="3200" dirty="0"/>
              <a:t>Storms could approach the coast without warning and numerical modeling was crippled by lack of data.</a:t>
            </a:r>
          </a:p>
        </p:txBody>
      </p:sp>
      <p:pic>
        <p:nvPicPr>
          <p:cNvPr id="93187" name="Picture 2" descr="boston_evening_globe_1938_hurricane.JPG">
            <a:extLst>
              <a:ext uri="{FF2B5EF4-FFF2-40B4-BE49-F238E27FC236}">
                <a16:creationId xmlns:a16="http://schemas.microsoft.com/office/drawing/2014/main" id="{A95B393F-19C3-E78E-EB82-A95BFB4B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895600"/>
            <a:ext cx="33559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>
            <a:extLst>
              <a:ext uri="{FF2B5EF4-FFF2-40B4-BE49-F238E27FC236}">
                <a16:creationId xmlns:a16="http://schemas.microsoft.com/office/drawing/2014/main" id="{4D388284-E1B3-4EA3-1674-8C25D867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4675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1938 Hurricane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 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B2489B87-1835-4ABE-64C9-F803AE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5A908C96-582C-ABB0-BC48-88FF8965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4">
            <a:extLst>
              <a:ext uri="{FF2B5EF4-FFF2-40B4-BE49-F238E27FC236}">
                <a16:creationId xmlns:a16="http://schemas.microsoft.com/office/drawing/2014/main" id="{32FADA99-8E18-692C-818C-EE6B09C88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5720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TIROS-1:  The First Weather Satellite (polar orbiter)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TIROS_I_image_Spac0102-repairsmall.jpg">
            <a:extLst>
              <a:ext uri="{FF2B5EF4-FFF2-40B4-BE49-F238E27FC236}">
                <a16:creationId xmlns:a16="http://schemas.microsoft.com/office/drawing/2014/main" id="{B300353D-7876-26ED-2304-6A4D06EA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>
            <a:extLst>
              <a:ext uri="{FF2B5EF4-FFF2-40B4-BE49-F238E27FC236}">
                <a16:creationId xmlns:a16="http://schemas.microsoft.com/office/drawing/2014/main" id="{FD4CAE15-56C2-B595-A5F1-BD01AA10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22621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chemeClr val="tx2"/>
                </a:solidFill>
              </a:rPr>
              <a:t>First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Weather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Satellite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Image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COMS.jpg">
            <a:extLst>
              <a:ext uri="{FF2B5EF4-FFF2-40B4-BE49-F238E27FC236}">
                <a16:creationId xmlns:a16="http://schemas.microsoft.com/office/drawing/2014/main" id="{245044BA-4880-75A2-5CD2-8D5BAD29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2514600"/>
            <a:ext cx="55467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4">
            <a:extLst>
              <a:ext uri="{FF2B5EF4-FFF2-40B4-BE49-F238E27FC236}">
                <a16:creationId xmlns:a16="http://schemas.microsoft.com/office/drawing/2014/main" id="{D00032D9-6355-EB52-4FF2-45E66D51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8405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F7F975F0-E5D1-3EB2-6122-83976A1CF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97282" name="Chart Placeholder 3" descr="201211082100.gif">
            <a:extLst>
              <a:ext uri="{FF2B5EF4-FFF2-40B4-BE49-F238E27FC236}">
                <a16:creationId xmlns:a16="http://schemas.microsoft.com/office/drawing/2014/main" id="{896412BE-DE65-FB0E-3CCA-E84B0288B5E0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4963" cy="53784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C1F12CB-9874-C7DF-F1E8-6AC743D66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23554" name="Content Placeholder 3" descr="tower-of-the-winds.jpg">
            <a:extLst>
              <a:ext uri="{FF2B5EF4-FFF2-40B4-BE49-F238E27FC236}">
                <a16:creationId xmlns:a16="http://schemas.microsoft.com/office/drawing/2014/main" id="{1AE318F0-D78C-D4C8-124A-F6E4C9935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8" r="-7428"/>
          <a:stretch>
            <a:fillRect/>
          </a:stretch>
        </p:blipFill>
        <p:spPr/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wg10visR-1.GIF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377B3E10-1996-AD38-9E97-C91A917B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Box 2">
            <a:extLst>
              <a:ext uri="{FF2B5EF4-FFF2-40B4-BE49-F238E27FC236}">
                <a16:creationId xmlns:a16="http://schemas.microsoft.com/office/drawing/2014/main" id="{1514F49A-5CB5-9BF9-A82D-2BB7585B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4481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 samp2.gif     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25BF781B-57A9-2E2F-0BF1-B5AFE613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>
            <a:extLst>
              <a:ext uri="{FF2B5EF4-FFF2-40B4-BE49-F238E27FC236}">
                <a16:creationId xmlns:a16="http://schemas.microsoft.com/office/drawing/2014/main" id="{48746FBF-496A-2343-9D7B-B079F2B3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8001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1F497D"/>
                </a:solidFill>
                <a:latin typeface="Calibri" panose="020F0502020204030204" pitchFamily="34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>
            <a:extLst>
              <a:ext uri="{FF2B5EF4-FFF2-40B4-BE49-F238E27FC236}">
                <a16:creationId xmlns:a16="http://schemas.microsoft.com/office/drawing/2014/main" id="{94BB0956-BE86-3DB2-142E-E702BB27E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>
              <a:solidFill>
                <a:srgbClr val="1F497D"/>
              </a:solidFill>
            </a:endParaRPr>
          </a:p>
        </p:txBody>
      </p:sp>
      <p:pic>
        <p:nvPicPr>
          <p:cNvPr id="100354" name="Picture 4" descr="anomaly32correlation.gif">
            <a:extLst>
              <a:ext uri="{FF2B5EF4-FFF2-40B4-BE49-F238E27FC236}">
                <a16:creationId xmlns:a16="http://schemas.microsoft.com/office/drawing/2014/main" id="{48A34157-BB1D-3648-1A4A-0441DE09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F8759D53-E9FD-C582-498D-DDDE8561E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Example: The Pacific Data Void No Longer Exists</a:t>
            </a:r>
          </a:p>
        </p:txBody>
      </p:sp>
      <p:pic>
        <p:nvPicPr>
          <p:cNvPr id="101378" name="Picture 2" descr="1343392132_NO_VOID_LOGO.jpg">
            <a:extLst>
              <a:ext uri="{FF2B5EF4-FFF2-40B4-BE49-F238E27FC236}">
                <a16:creationId xmlns:a16="http://schemas.microsoft.com/office/drawing/2014/main" id="{72982E91-CE0C-8FD8-4ADC-8A6B0B73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6">
            <a:extLst>
              <a:ext uri="{FF2B5EF4-FFF2-40B4-BE49-F238E27FC236}">
                <a16:creationId xmlns:a16="http://schemas.microsoft.com/office/drawing/2014/main" id="{747AC3F8-63AB-796E-1FFA-5B1D2E2E58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 Weather Radar Revolutionizes Short-Term Prediction</a:t>
            </a:r>
            <a:br>
              <a:rPr lang="en-US" altLang="en-US">
                <a:ea typeface="MS PGothic" panose="020B0600070205080204" pitchFamily="34" charset="-128"/>
              </a:rPr>
            </a:br>
            <a:r>
              <a:rPr lang="en-US" altLang="en-US">
                <a:ea typeface="MS PGothic" panose="020B0600070205080204" pitchFamily="34" charset="-128"/>
              </a:rPr>
              <a:t>  </a:t>
            </a:r>
            <a:br>
              <a:rPr lang="en-US" altLang="en-US">
                <a:ea typeface="MS PGothic" panose="020B0600070205080204" pitchFamily="34" charset="-128"/>
              </a:rPr>
            </a:br>
            <a:endParaRPr lang="en-US" altLang="en-US">
              <a:ea typeface="MS PGothic" panose="020B0600070205080204" pitchFamily="34" charset="-128"/>
            </a:endParaRPr>
          </a:p>
        </p:txBody>
      </p:sp>
      <p:graphicFrame>
        <p:nvGraphicFramePr>
          <p:cNvPr id="102402" name="Rectangle 2">
            <a:extLst>
              <a:ext uri="{FF2B5EF4-FFF2-40B4-BE49-F238E27FC236}">
                <a16:creationId xmlns:a16="http://schemas.microsoft.com/office/drawing/2014/main" id="{1B39CFD1-A28E-7222-8432-26B2872CBD22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3" name="Picture 18" descr="&#10;tower2.gif                                                     000CFAB2&#10;Macintosh2 HD                  ABA78158:">
            <a:extLst>
              <a:ext uri="{FF2B5EF4-FFF2-40B4-BE49-F238E27FC236}">
                <a16:creationId xmlns:a16="http://schemas.microsoft.com/office/drawing/2014/main" id="{86599F53-B449-1B90-A8C5-B2621CD7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31165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FBAB3431-5320-5000-6DEA-409B42263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  <a:ea typeface="MS PGothic" panose="020B0600070205080204" pitchFamily="34" charset="-128"/>
              </a:rPr>
              <a:t>Radar was first used operationally in WWII by the British to track German planes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25C0A147-4FB1-CF52-B9FD-2217D81364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600">
                <a:ea typeface="MS PGothic" panose="020B0600070205080204" pitchFamily="34" charset="-128"/>
              </a:rPr>
              <a:t>But heavy precipitation got in the way!</a:t>
            </a:r>
          </a:p>
        </p:txBody>
      </p:sp>
      <p:pic>
        <p:nvPicPr>
          <p:cNvPr id="103427" name="Picture 3" descr="radar-in-purbeck-250w.jpg">
            <a:extLst>
              <a:ext uri="{FF2B5EF4-FFF2-40B4-BE49-F238E27FC236}">
                <a16:creationId xmlns:a16="http://schemas.microsoft.com/office/drawing/2014/main" id="{7AC06C1C-4B24-55B9-423F-765DA790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wwaf_radar_op.jpg">
            <a:extLst>
              <a:ext uri="{FF2B5EF4-FFF2-40B4-BE49-F238E27FC236}">
                <a16:creationId xmlns:a16="http://schemas.microsoft.com/office/drawing/2014/main" id="{972AC012-DF57-3C90-A908-6C09F9AF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EA20FA05-0690-E316-AF40-ACD07E0BA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After WWII Meteorologists Experimented with Military Radars</a:t>
            </a:r>
          </a:p>
        </p:txBody>
      </p:sp>
      <p:pic>
        <p:nvPicPr>
          <p:cNvPr id="104450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C8F92C59-730B-BB01-1518-B31D342A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118665F-0F5F-2998-BB8A-F9954567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21BDBD28-BA56-CCAC-AE77-00B45E541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Hurricane Radar Image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E92C942B-0E02-C3E0-4177-DB7538045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5475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430B7C0-EEA4-D43B-99B1-6C7568CC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333625"/>
            <a:ext cx="39227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717085F4-CB43-D564-2582-B0FA05CCC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In the late 1950’s a meteorological radar network was established in the U.S.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2A7B60A6-9CC7-9915-FE54-3B5AFB431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6499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8F0CD64-C88A-5EB3-A9A4-0FB5DD11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&#10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80C6A90-2107-E354-D216-8C691F35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3">
            <a:extLst>
              <a:ext uri="{FF2B5EF4-FFF2-40B4-BE49-F238E27FC236}">
                <a16:creationId xmlns:a16="http://schemas.microsoft.com/office/drawing/2014/main" id="{93EA2A45-F682-C2DC-6709-A20054442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In the late 1980s,</a:t>
            </a:r>
          </a:p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 the NWS put in a network of Doppler weather radars</a:t>
            </a:r>
          </a:p>
        </p:txBody>
      </p:sp>
      <p:pic>
        <p:nvPicPr>
          <p:cNvPr id="107522" name="Picture 3" descr="santee-doppler-rader-ksox.jpg">
            <a:extLst>
              <a:ext uri="{FF2B5EF4-FFF2-40B4-BE49-F238E27FC236}">
                <a16:creationId xmlns:a16="http://schemas.microsoft.com/office/drawing/2014/main" id="{623292CE-A5AF-1092-8C1A-FCA6FB35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5354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 descr="WSR-88DCONUSCoverage2011.jpg">
            <a:extLst>
              <a:ext uri="{FF2B5EF4-FFF2-40B4-BE49-F238E27FC236}">
                <a16:creationId xmlns:a16="http://schemas.microsoft.com/office/drawing/2014/main" id="{717FD991-009F-2175-8800-DC980A3B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733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3C4B54C7-09EF-6342-97C4-6410B2755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2060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2B9302F-3635-BD63-BC4B-DD9B33501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566863"/>
            <a:ext cx="7981950" cy="4351337"/>
          </a:xfrm>
        </p:spPr>
        <p:txBody>
          <a:bodyPr/>
          <a:lstStyle/>
          <a:p>
            <a:pPr eaLnBrk="1" hangingPunct="1"/>
            <a:r>
              <a:rPr lang="en-US" altLang="en-US" sz="2800"/>
              <a:t>Bowls were used as rain gauges (India, 4</a:t>
            </a:r>
            <a:r>
              <a:rPr lang="en-US" altLang="en-US" sz="2800" baseline="30000"/>
              <a:t>th</a:t>
            </a:r>
            <a:r>
              <a:rPr lang="en-US" altLang="en-US" sz="2800"/>
              <a:t> century BC)</a:t>
            </a:r>
          </a:p>
          <a:p>
            <a:pPr eaLnBrk="1" hangingPunct="1"/>
            <a:r>
              <a:rPr lang="en-US" altLang="en-US" sz="2800"/>
              <a:t>First thermometer (Philo of Byzantium, 240 BC)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C4B99EB4-725C-56E6-6060-3C2CBBF0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31035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>
            <a:extLst>
              <a:ext uri="{FF2B5EF4-FFF2-40B4-BE49-F238E27FC236}">
                <a16:creationId xmlns:a16="http://schemas.microsoft.com/office/drawing/2014/main" id="{9F6F4249-E59A-7B6C-D0C3-FBED5D58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4191000"/>
            <a:ext cx="186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Philo’s</a:t>
            </a:r>
          </a:p>
          <a:p>
            <a:r>
              <a:rPr lang="en-US" altLang="en-US"/>
              <a:t>Thermometer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670407C-A664-2049-906D-B8CC6379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2">
            <a:extLst>
              <a:ext uri="{FF2B5EF4-FFF2-40B4-BE49-F238E27FC236}">
                <a16:creationId xmlns:a16="http://schemas.microsoft.com/office/drawing/2014/main" id="{79116AC7-B15B-F5DF-232D-843EC845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5410200"/>
            <a:ext cx="829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Hook Echo of Supercell Thunderstorm with Tornado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702C76B6-0013-62F8-EE9A-59562911B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</a:rPr>
              <a:t>Weather Radar Data is Now Being Used for Initialization of High Resolution Weather Models, Such as HRRR</a:t>
            </a:r>
          </a:p>
        </p:txBody>
      </p:sp>
      <p:pic>
        <p:nvPicPr>
          <p:cNvPr id="109570" name="Content Placeholder 3" descr="HRRRd.tiff">
            <a:extLst>
              <a:ext uri="{FF2B5EF4-FFF2-40B4-BE49-F238E27FC236}">
                <a16:creationId xmlns:a16="http://schemas.microsoft.com/office/drawing/2014/main" id="{538E5B41-DA1A-22CB-2D94-300CC22094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95F37DBF-B4D1-CAF9-207B-88A1BAE8E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+mn-lt"/>
              </a:rPr>
              <a:t>A Fundamental Problem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2C346B27-0316-E33D-859E-09832D44A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6096000" cy="48768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10595" name="Picture 4" descr="superman-pinball">
            <a:extLst>
              <a:ext uri="{FF2B5EF4-FFF2-40B4-BE49-F238E27FC236}">
                <a16:creationId xmlns:a16="http://schemas.microsoft.com/office/drawing/2014/main" id="{809B4CFE-4883-4068-2A68-B627864B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56E09C0A-68E2-10A5-DC57-69667E017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A Fundamental Problem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0D698709-6299-FF1F-273B-8FB872321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77131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sz="2800" dirty="0"/>
              <a:t>Similarly, there are uncertainties in processes, like the development of clouds and precipitation, which produce uncertainty in forecasts.</a:t>
            </a:r>
          </a:p>
          <a:p>
            <a:pPr eaLnBrk="1" hangingPunct="1"/>
            <a:r>
              <a:rPr lang="en-US" altLang="en-US" sz="2800" b="1" dirty="0">
                <a:solidFill>
                  <a:srgbClr val="1F497D"/>
                </a:solidFill>
              </a:rPr>
              <a:t>Thus, all forecasts have uncertainty.</a:t>
            </a:r>
          </a:p>
          <a:p>
            <a:pPr eaLnBrk="1" hangingPunct="1"/>
            <a:r>
              <a:rPr lang="en-US" altLang="en-US" sz="2800" dirty="0"/>
              <a:t>The uncertainty generally increases in time.</a:t>
            </a:r>
          </a:p>
        </p:txBody>
      </p:sp>
      <p:pic>
        <p:nvPicPr>
          <p:cNvPr id="112643" name="Picture 1" descr="uncertainty.jpg">
            <a:extLst>
              <a:ext uri="{FF2B5EF4-FFF2-40B4-BE49-F238E27FC236}">
                <a16:creationId xmlns:a16="http://schemas.microsoft.com/office/drawing/2014/main" id="{8CE8C1D5-67B5-F59C-9779-9F248DF2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114800"/>
            <a:ext cx="32004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14A8C88A-133B-3EC3-AF75-027041D1D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14690" name="Object 4">
            <a:extLst>
              <a:ext uri="{FF2B5EF4-FFF2-40B4-BE49-F238E27FC236}">
                <a16:creationId xmlns:a16="http://schemas.microsoft.com/office/drawing/2014/main" id="{51D3C197-E37A-1CFB-CD49-92B154D0F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6443BDAF-5FF1-3185-E689-E62F3EF16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29D08045-528F-2833-53FC-AEFC30E9FF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/>
              <a:t>Weather forecasters need to tell users about the uncertainties in the forecast</a:t>
            </a:r>
            <a:r>
              <a:rPr lang="en-US" altLang="en-US" sz="3600"/>
              <a:t>.</a:t>
            </a:r>
          </a:p>
          <a:p>
            <a:pPr eaLnBrk="1" hangingPunct="1"/>
            <a:r>
              <a:rPr lang="en-US" altLang="en-US" sz="3600"/>
              <a:t>Give forecasts in terms of probabilities.</a:t>
            </a:r>
          </a:p>
          <a:p>
            <a:pPr eaLnBrk="1" hangingPunct="1"/>
            <a:r>
              <a:rPr lang="en-US" altLang="en-US" sz="3600"/>
              <a:t>There is an approach to produce such guidance …</a:t>
            </a:r>
            <a:r>
              <a:rPr lang="en-US" altLang="en-US" sz="360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116739" name="Picture 3" descr="poker-odds-and-probability.jpg">
            <a:extLst>
              <a:ext uri="{FF2B5EF4-FFF2-40B4-BE49-F238E27FC236}">
                <a16:creationId xmlns:a16="http://schemas.microsoft.com/office/drawing/2014/main" id="{FE236A1F-A49D-52EB-2E28-D6302AEC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29175"/>
            <a:ext cx="38957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306FB177-4988-4F17-D141-43660B568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Ensemble Prediction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A086A975-8DC1-EFC9-4EC3-EE930D2A0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/>
              <a:t>Possible to do this now with the vastly greater computation resources that are available.</a:t>
            </a:r>
          </a:p>
        </p:txBody>
      </p:sp>
      <p:pic>
        <p:nvPicPr>
          <p:cNvPr id="118787" name="Picture 4" descr="katia_aug31.gif">
            <a:extLst>
              <a:ext uri="{FF2B5EF4-FFF2-40B4-BE49-F238E27FC236}">
                <a16:creationId xmlns:a16="http://schemas.microsoft.com/office/drawing/2014/main" id="{1833E528-D158-E1B1-8097-1AA66C4F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4343400" y="4419600"/>
            <a:ext cx="36068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erged.pcp3.2003013000_f21_.gif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6694EE7E-B9F9-4712-7054-FEF14F61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">
            <a:extLst>
              <a:ext uri="{FF2B5EF4-FFF2-40B4-BE49-F238E27FC236}">
                <a16:creationId xmlns:a16="http://schemas.microsoft.com/office/drawing/2014/main" id="{DC3E9905-833E-91AE-2827-B66A6BFC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71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1F497D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123906" name="Text Box 3">
            <a:extLst>
              <a:ext uri="{FF2B5EF4-FFF2-40B4-BE49-F238E27FC236}">
                <a16:creationId xmlns:a16="http://schemas.microsoft.com/office/drawing/2014/main" id="{56885D2B-CFA7-5304-36F2-B52DCF545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53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 can give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 The </a:t>
            </a:r>
            <a:r>
              <a:rPr lang="en-US" altLang="en-US" sz="3600" b="1">
                <a:latin typeface="Times New Roman" panose="02020603050405020304" pitchFamily="18" charset="0"/>
              </a:rPr>
              <a:t>ensemble mean </a:t>
            </a:r>
            <a:r>
              <a:rPr lang="en-US" altLang="en-US" sz="3600">
                <a:latin typeface="Times New Roman" panose="02020603050405020304" pitchFamily="18" charset="0"/>
              </a:rPr>
              <a:t>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Ensembles will dominate forecasting in the future.</a:t>
            </a:r>
          </a:p>
        </p:txBody>
      </p:sp>
      <p:pic>
        <p:nvPicPr>
          <p:cNvPr id="123907" name="Picture 4" descr="seattletem.tiff">
            <a:extLst>
              <a:ext uri="{FF2B5EF4-FFF2-40B4-BE49-F238E27FC236}">
                <a16:creationId xmlns:a16="http://schemas.microsoft.com/office/drawing/2014/main" id="{03F86D3E-26D8-93F9-DDA1-969A2308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8001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 descr="abssic.tiff">
            <a:extLst>
              <a:ext uri="{FF2B5EF4-FFF2-40B4-BE49-F238E27FC236}">
                <a16:creationId xmlns:a16="http://schemas.microsoft.com/office/drawing/2014/main" id="{2566AE74-0D86-FE33-A31F-85049DC2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0"/>
            <a:ext cx="8013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7610-39CB-8E64-0378-9BF84F6A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38777-61B9-10D0-A879-BCBF9B14EC51}"/>
              </a:ext>
            </a:extLst>
          </p:cNvPr>
          <p:cNvSpPr txBox="1"/>
          <p:nvPr/>
        </p:nvSpPr>
        <p:spPr>
          <a:xfrm>
            <a:off x="2453268" y="299967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graph of a graph showing the number of the same cycle&#10;&#10;Description automatically generated with medium confidence">
            <a:extLst>
              <a:ext uri="{FF2B5EF4-FFF2-40B4-BE49-F238E27FC236}">
                <a16:creationId xmlns:a16="http://schemas.microsoft.com/office/drawing/2014/main" id="{DEAE8802-9ABD-68F1-13D9-5DEE5A6F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4" y="0"/>
            <a:ext cx="7772400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18059</TotalTime>
  <Words>2805</Words>
  <Application>Microsoft Macintosh PowerPoint</Application>
  <PresentationFormat>On-screen Show (4:3)</PresentationFormat>
  <Paragraphs>277</Paragraphs>
  <Slides>107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18" baseType="lpstr">
      <vt:lpstr>ＭＳ Ｐゴシック</vt:lpstr>
      <vt:lpstr>ＭＳ Ｐゴシック</vt:lpstr>
      <vt:lpstr>Arial</vt:lpstr>
      <vt:lpstr>Calibri</vt:lpstr>
      <vt:lpstr>Calibri Light</vt:lpstr>
      <vt:lpstr>Lucida Grande</vt:lpstr>
      <vt:lpstr>Times</vt:lpstr>
      <vt:lpstr>Times New Roman</vt:lpstr>
      <vt:lpstr>Office Theme</vt:lpstr>
      <vt:lpstr>Document</vt:lpstr>
      <vt:lpstr>Clip</vt:lpstr>
      <vt:lpstr> The History and Technology of Weather Forecasting Autumn 2024</vt:lpstr>
      <vt:lpstr>Weather forecasting is as old as our species</vt:lpstr>
      <vt:lpstr>Our ancestors were keen observers of the sky and practical weather forecasting rules developed</vt:lpstr>
      <vt:lpstr>Ancient Greek Weather Advice</vt:lpstr>
      <vt:lpstr>Theophrastus Example</vt:lpstr>
      <vt:lpstr>Ancient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Pressure (1644)</vt:lpstr>
      <vt:lpstr>But there was a problem… the absence of universal scales for basic weather parameters such as temperature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There were lots of weather observations but their value was limited</vt:lpstr>
      <vt:lpstr>Similar Methodology Used Today for Inexpensive Weather Stations</vt:lpstr>
      <vt:lpstr>The Telegraph Changes Everything</vt:lpstr>
      <vt:lpstr>It was immediately recognized that the telegraph made weather prediction possible</vt:lpstr>
      <vt:lpstr>The Weather-Telegraph Revolution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Maps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Evolution of Cyclones  Bjerknes and Solberg 1922</vt:lpstr>
      <vt:lpstr>Norwegian Contribution</vt:lpstr>
      <vt:lpstr>A Lack of Upper Air Observations Was Undermining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The Development of Numerical Weather Prediction (NWP)</vt:lpstr>
      <vt:lpstr>The Equations Are Revealed</vt:lpstr>
      <vt:lpstr>The “Primitive” Equations</vt:lpstr>
      <vt:lpstr>The Idea is Born</vt:lpstr>
      <vt:lpstr>Predicting the Future </vt:lpstr>
      <vt:lpstr>PowerPoint Presentation</vt:lpstr>
      <vt:lpstr>Numerical Weather Prediction</vt:lpstr>
      <vt:lpstr>PowerPoint Presentation</vt:lpstr>
      <vt:lpstr>L. F. Richardson:  An Insightful But Unsuccessful Attempt at Numerical Prediction</vt:lpstr>
      <vt:lpstr>L. F. Richardson</vt:lpstr>
      <vt:lpstr>L. F. Richardson</vt:lpstr>
      <vt:lpstr>World War II:  Radiosondes, Weather Radar, Observing Systems, Computers </vt:lpstr>
      <vt:lpstr>The Dream of Numerical Weather Prediction Becomes Possible</vt:lpstr>
      <vt:lpstr>The Eniac</vt:lpstr>
      <vt:lpstr>The First Successful Numerical Weather Prediction</vt:lpstr>
      <vt:lpstr>PowerPoint Presentation</vt:lpstr>
      <vt:lpstr>Faster Computers Drove Better Weather Prediction</vt:lpstr>
      <vt:lpstr>PowerPoint Presentation</vt:lpstr>
      <vt:lpstr>NGM, 80 km, 1995</vt:lpstr>
      <vt:lpstr>1995</vt:lpstr>
      <vt:lpstr>2007-2008</vt:lpstr>
      <vt:lpstr>PowerPoint Presentation</vt:lpstr>
      <vt:lpstr>But there was another revolution… in weather observations, with weather satellites taking the lead</vt:lpstr>
      <vt:lpstr>PowerPoint Presentation</vt:lpstr>
      <vt:lpstr>PowerPoint Presentation</vt:lpstr>
      <vt:lpstr>PowerPoint Presentation</vt:lpstr>
      <vt:lpstr>Weather Satellites Now View the Entire Planet</vt:lpstr>
      <vt:lpstr>PowerPoint Presentation</vt:lpstr>
      <vt:lpstr>PowerPoint Presentation</vt:lpstr>
      <vt:lpstr>Because of weather satellites, forecast skill is the same in the northern and southern hemispheres</vt:lpstr>
      <vt:lpstr>Example: The Pacific Data Void No Longer Exists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meteorological radar network was established in the U.S.</vt:lpstr>
      <vt:lpstr>PowerPoint Presentation</vt:lpstr>
      <vt:lpstr>PowerPoint Presentation</vt:lpstr>
      <vt:lpstr>Weather Radar Data is Now Being Used for Initialization of High Resolution Weather Models, Such as HRRR</vt:lpstr>
      <vt:lpstr>A Fundamental Problem</vt:lpstr>
      <vt:lpstr>A Fundamental Problem</vt:lpstr>
      <vt:lpstr>This is Ridiculous!</vt:lpstr>
      <vt:lpstr>Forecast Probabilistically</vt:lpstr>
      <vt:lpstr>Ensemble Prediction</vt:lpstr>
      <vt:lpstr>PowerPoint Presentation</vt:lpstr>
      <vt:lpstr>PowerPoint Presentation</vt:lpstr>
      <vt:lpstr>PowerPoint Presentation</vt:lpstr>
      <vt:lpstr>PowerPoint Presentation</vt:lpstr>
      <vt:lpstr>The Numerical Forecasts Can Be Improved by Statistical Means</vt:lpstr>
      <vt:lpstr>Better Statistical Post Processing Explains Why Some Private Sector Firms Have Superior Forecasts</vt:lpstr>
      <vt:lpstr>Communication:  From TV to Smartphones</vt:lpstr>
      <vt:lpstr>The Future of Weather Forecasting</vt:lpstr>
      <vt:lpstr>The Future of Weather Forecasting</vt:lpstr>
      <vt:lpstr>Probably not….</vt:lpstr>
      <vt:lpstr>Although Star Trek Next Generation had this Technology!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Mesoscale Tour of the Pacific Northwest</dc:title>
  <dc:creator>Cliff Mass</dc:creator>
  <cp:lastModifiedBy>Clifford F. Mass</cp:lastModifiedBy>
  <cp:revision>198</cp:revision>
  <dcterms:created xsi:type="dcterms:W3CDTF">2013-12-05T17:48:14Z</dcterms:created>
  <dcterms:modified xsi:type="dcterms:W3CDTF">2024-12-05T17:09:53Z</dcterms:modified>
</cp:coreProperties>
</file>