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  <p:sldId id="281" r:id="rId19"/>
    <p:sldId id="286" r:id="rId20"/>
    <p:sldId id="287" r:id="rId21"/>
    <p:sldId id="288" r:id="rId22"/>
    <p:sldId id="289" r:id="rId23"/>
    <p:sldId id="290" r:id="rId24"/>
    <p:sldId id="263" r:id="rId25"/>
    <p:sldId id="261" r:id="rId26"/>
    <p:sldId id="262" r:id="rId27"/>
    <p:sldId id="266" r:id="rId28"/>
    <p:sldId id="291" r:id="rId29"/>
    <p:sldId id="257" r:id="rId30"/>
    <p:sldId id="292" r:id="rId31"/>
    <p:sldId id="293" r:id="rId32"/>
    <p:sldId id="26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694"/>
  </p:normalViewPr>
  <p:slideViewPr>
    <p:cSldViewPr>
      <p:cViewPr varScale="1">
        <p:scale>
          <a:sx n="121" d="100"/>
          <a:sy n="121" d="100"/>
        </p:scale>
        <p:origin x="1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1E995-206D-6245-A8A6-A3215ABC8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3A206-1D3C-0543-A560-0AFF38393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3463A-CA44-0F40-AF88-3BDC8060C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5848-F823-AF42-AF18-42F9487B5B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05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64F18-03FD-944A-AEA8-4534F95E0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126EF1-A93A-2641-9A0C-1A3F6B35A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9A73D9-DF28-BF46-A596-E6D361A5D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3A53-EA0E-1C41-BAB1-687E0652BD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5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86073-C2C6-294A-AEC0-D465325CF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8BDF22-412A-5041-AC86-58E9A0CA7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E3CDA7-8B83-9942-A6E2-7440BC403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DDE1-8B3A-BB44-AF50-D4DA2020EE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11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B056E-BA4C-2B4A-8C45-373A79064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2B235-A96A-124D-8825-6F0361467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FBD94-6B58-FB47-AAD5-F5AFDC5D3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8DEDE-DDAA-DE40-A65A-A4012F7C0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34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A439F-B9C0-BD43-BD46-19088D09F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3B64C1-CDC5-B347-9B6A-7D80F9401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6FB02-A2D9-684C-BD73-0318A45B4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7AD4-81E5-434B-975B-63D6A5C128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40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3AEAA-0717-5B4E-8233-A1E5B27B6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E6203-8BF5-2540-AD6A-BF253084B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1E9B7-AD70-F54E-8C00-E87962544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05C6-648C-2244-ACE3-FA3F51472D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501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13D9DA-56A2-8C46-AA3F-BCA1C91DD6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5DF01F-A33B-004F-A341-B14A9A34FA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594E2F-DC04-B247-A47E-07A277FF7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6A97-A3E4-E445-B6F3-CB830D2B89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96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E259BE-2C2A-C146-A5EE-0FFBB1113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91193-0664-014B-8267-43E39E890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6FCEB4-1B70-4345-B137-74FB9F752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F4C2-2E75-E348-9C23-405FF35E65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65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E9E264-2970-4E46-B7F0-7C5596808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8A7027-F582-B744-BB62-8C6AED023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AFB3FD-0B17-314C-B68E-18B035BCD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1B78-5842-D345-B29B-566E815A6C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059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FA907-3726-844F-9FEC-B73CA8C89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D1F85-0E34-704A-8604-3306F9D04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EC038-2205-E541-A666-473EC144E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8B67-28EB-A64C-9778-6CC8ED7B3C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72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ECD0D-518C-9146-A98C-AA6C6E233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A057D-4B67-CD4F-AA45-D39538187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56AAC-A090-EF4A-B87E-56C47756C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51FA-3792-3E4E-AA61-7F037B66A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74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214677-0810-C34D-942F-BFB354E9E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1DC051-6D4C-5048-95BC-9EFEBE192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FFD358-3EDF-9743-9D9D-44B98C00D3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94CE43-E841-E24C-B810-F0941C875F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0DB270-E183-A146-BB56-C5F7D6382B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795A97C-AD0F-E344-957C-8E056F4C3F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.washington.edu/~hakim/tropo/290_pv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D18184BF-AEAA-E142-ABD8-FAC81F79A4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Vorticity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0DC7A2A9-E250-AF4B-86F1-B9206F6FB8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Atmospheric Sciences 370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Winter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B077-51BE-DF4D-9B1C-4D952B9A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Shear Vorticity</a:t>
            </a:r>
          </a:p>
        </p:txBody>
      </p:sp>
      <p:pic>
        <p:nvPicPr>
          <p:cNvPr id="18" name="Content Placeholder 17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89A036BE-31A9-E34F-8E87-194ED51E4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480" y="2251357"/>
            <a:ext cx="2941454" cy="2537285"/>
          </a:xfr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08DCEFC-9ED4-2440-BC86-853ABAA28BCC}"/>
              </a:ext>
            </a:extLst>
          </p:cNvPr>
          <p:cNvSpPr/>
          <p:nvPr/>
        </p:nvSpPr>
        <p:spPr bwMode="auto">
          <a:xfrm>
            <a:off x="789929" y="4161169"/>
            <a:ext cx="3962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AA1ED4D-2F03-D94D-8F09-4CD3EF2AACAE}"/>
              </a:ext>
            </a:extLst>
          </p:cNvPr>
          <p:cNvSpPr/>
          <p:nvPr/>
        </p:nvSpPr>
        <p:spPr bwMode="auto">
          <a:xfrm>
            <a:off x="782595" y="2995307"/>
            <a:ext cx="1600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58F9F1A-1B11-DD41-903B-18A3611FB676}"/>
              </a:ext>
            </a:extLst>
          </p:cNvPr>
          <p:cNvSpPr/>
          <p:nvPr/>
        </p:nvSpPr>
        <p:spPr bwMode="auto">
          <a:xfrm>
            <a:off x="782595" y="3593154"/>
            <a:ext cx="2492829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9AE646A5-EE79-3F4B-88BB-632B7B97D046}"/>
              </a:ext>
            </a:extLst>
          </p:cNvPr>
          <p:cNvSpPr/>
          <p:nvPr/>
        </p:nvSpPr>
        <p:spPr bwMode="auto">
          <a:xfrm flipV="1">
            <a:off x="5498465" y="2266784"/>
            <a:ext cx="2525483" cy="2364695"/>
          </a:xfrm>
          <a:prstGeom prst="arc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5DDEB5F8-8E83-6645-9709-96DFE5E5775C}"/>
              </a:ext>
            </a:extLst>
          </p:cNvPr>
          <p:cNvSpPr/>
          <p:nvPr/>
        </p:nvSpPr>
        <p:spPr bwMode="auto">
          <a:xfrm rot="1775795">
            <a:off x="2398185" y="5564442"/>
            <a:ext cx="431431" cy="963217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FF2717-A2F9-214D-B8A2-3CEAC3B852F9}"/>
              </a:ext>
            </a:extLst>
          </p:cNvPr>
          <p:cNvSpPr/>
          <p:nvPr/>
        </p:nvSpPr>
        <p:spPr bwMode="auto">
          <a:xfrm>
            <a:off x="3350881" y="5631831"/>
            <a:ext cx="329201" cy="9632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92A17ABE-7897-9247-A208-621D5B5BCBDC}"/>
              </a:ext>
            </a:extLst>
          </p:cNvPr>
          <p:cNvSpPr/>
          <p:nvPr/>
        </p:nvSpPr>
        <p:spPr bwMode="auto">
          <a:xfrm rot="3745307">
            <a:off x="4011361" y="5917815"/>
            <a:ext cx="1091896" cy="358507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6D2FBE-1D25-0346-8263-D23BFF115E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87697" y="5699586"/>
            <a:ext cx="27784" cy="8153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09D50C-B274-5146-AA4C-08DA7F0C5337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 flipV="1">
            <a:off x="2382795" y="5653915"/>
            <a:ext cx="515859" cy="7226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DFE9F9-DB15-D040-9E8F-1FC329B94AB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13708" y="5726786"/>
            <a:ext cx="344305" cy="6026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AC8249-3968-CE46-8E58-2C0CCA07ECA1}"/>
              </a:ext>
            </a:extLst>
          </p:cNvPr>
          <p:cNvCxnSpPr>
            <a:cxnSpLocks/>
          </p:cNvCxnSpPr>
          <p:nvPr/>
        </p:nvCxnSpPr>
        <p:spPr bwMode="auto">
          <a:xfrm flipV="1">
            <a:off x="5880366" y="5924012"/>
            <a:ext cx="391260" cy="6710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49EF4A-24E3-D148-AC45-56C2A017FC98}"/>
              </a:ext>
            </a:extLst>
          </p:cNvPr>
          <p:cNvCxnSpPr>
            <a:cxnSpLocks/>
          </p:cNvCxnSpPr>
          <p:nvPr/>
        </p:nvCxnSpPr>
        <p:spPr bwMode="auto">
          <a:xfrm flipV="1">
            <a:off x="6858000" y="5924011"/>
            <a:ext cx="0" cy="6574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935E67-3A43-C441-BBF9-4273E671F5A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33834" y="5906607"/>
            <a:ext cx="423918" cy="6884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61B0BEE-B344-744E-BDC4-B8D862186F2F}"/>
              </a:ext>
            </a:extLst>
          </p:cNvPr>
          <p:cNvSpPr txBox="1"/>
          <p:nvPr/>
        </p:nvSpPr>
        <p:spPr>
          <a:xfrm>
            <a:off x="6170988" y="57210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FC3BF9-ED50-0844-ACC4-D32308932ABA}"/>
              </a:ext>
            </a:extLst>
          </p:cNvPr>
          <p:cNvSpPr txBox="1"/>
          <p:nvPr/>
        </p:nvSpPr>
        <p:spPr>
          <a:xfrm>
            <a:off x="6832824" y="57056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FDC5A18-08D5-3840-9001-3E5AE596A5BB}"/>
              </a:ext>
            </a:extLst>
          </p:cNvPr>
          <p:cNvSpPr txBox="1"/>
          <p:nvPr/>
        </p:nvSpPr>
        <p:spPr>
          <a:xfrm>
            <a:off x="7446448" y="57210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4E869-6367-3744-8921-E129C705D58F}"/>
              </a:ext>
            </a:extLst>
          </p:cNvPr>
          <p:cNvSpPr txBox="1"/>
          <p:nvPr/>
        </p:nvSpPr>
        <p:spPr>
          <a:xfrm>
            <a:off x="685800" y="5631831"/>
            <a:ext cx="1747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over</a:t>
            </a:r>
          </a:p>
          <a:p>
            <a:r>
              <a:rPr lang="en-US" dirty="0"/>
              <a:t>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04B7C-4830-5D4A-8196-BDACEC23A80F}"/>
              </a:ext>
            </a:extLst>
          </p:cNvPr>
          <p:cNvSpPr txBox="1"/>
          <p:nvPr/>
        </p:nvSpPr>
        <p:spPr>
          <a:xfrm>
            <a:off x="1559597" y="231805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3B63C-7D5C-784E-80B7-31E07BDAE30E}"/>
              </a:ext>
            </a:extLst>
          </p:cNvPr>
          <p:cNvSpPr txBox="1"/>
          <p:nvPr/>
        </p:nvSpPr>
        <p:spPr>
          <a:xfrm>
            <a:off x="1559596" y="477413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54BE51-8BDE-3643-87E9-5E306EAFBB24}"/>
              </a:ext>
            </a:extLst>
          </p:cNvPr>
          <p:cNvCxnSpPr/>
          <p:nvPr/>
        </p:nvCxnSpPr>
        <p:spPr bwMode="auto">
          <a:xfrm>
            <a:off x="505113" y="5334000"/>
            <a:ext cx="8305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6456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26F1-7C8C-6546-A82B-C18C460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153400" cy="14700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Relative Vorticity 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can </a:t>
            </a:r>
            <a:r>
              <a:rPr lang="en-US" b="1">
                <a:solidFill>
                  <a:schemeClr val="accent2"/>
                </a:solidFill>
                <a:latin typeface="+mn-lt"/>
              </a:rPr>
              <a:t>either be</a:t>
            </a:r>
            <a:br>
              <a:rPr lang="en-US" b="1" dirty="0">
                <a:solidFill>
                  <a:schemeClr val="accent2"/>
                </a:solidFill>
                <a:latin typeface="+mn-lt"/>
              </a:rPr>
            </a:br>
            <a:r>
              <a:rPr lang="en-US" b="1" dirty="0">
                <a:solidFill>
                  <a:schemeClr val="accent2"/>
                </a:solidFill>
                <a:latin typeface="+mn-lt"/>
              </a:rPr>
              <a:t>+ (cyclonic, counterclockwise-NH) or – (anticyclonic, clockwise)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9EE87-028B-CF41-A661-C0744E4AB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2819400"/>
            <a:ext cx="7239000" cy="1752600"/>
          </a:xfrm>
        </p:spPr>
        <p:txBody>
          <a:bodyPr/>
          <a:lstStyle/>
          <a:p>
            <a:r>
              <a:rPr lang="en-US" dirty="0"/>
              <a:t>Rotation in the same sense of the earth’s rotation is defined as +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90E37A3-974B-8947-8992-F6A683F4C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007885"/>
            <a:ext cx="3073400" cy="2455379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870ACD-655C-4844-B973-EDB70814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60042"/>
            <a:ext cx="1600200" cy="13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3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E161-1413-164A-B791-93BDF31D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Relative vorticity with upper ridge and trough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CCA8F5B-76D3-7249-9771-053B04D8E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254520" y="983980"/>
            <a:ext cx="4634960" cy="6629400"/>
          </a:xfrm>
        </p:spPr>
      </p:pic>
    </p:spTree>
    <p:extLst>
      <p:ext uri="{BB962C8B-B14F-4D97-AF65-F5344CB8AC3E}">
        <p14:creationId xmlns:p14="http://schemas.microsoft.com/office/powerpoint/2010/main" val="234611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2681-651D-FB44-9BE0-D54DD384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 about jets?  Lots of relative vorticity from shear! 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4C2F36E-609D-6648-A159-4BE9F9559C84}"/>
              </a:ext>
            </a:extLst>
          </p:cNvPr>
          <p:cNvSpPr/>
          <p:nvPr/>
        </p:nvSpPr>
        <p:spPr bwMode="auto">
          <a:xfrm>
            <a:off x="1600200" y="3962400"/>
            <a:ext cx="53340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C27119-E486-464B-9B67-BF2874E32420}"/>
              </a:ext>
            </a:extLst>
          </p:cNvPr>
          <p:cNvSpPr/>
          <p:nvPr/>
        </p:nvSpPr>
        <p:spPr bwMode="auto">
          <a:xfrm>
            <a:off x="1611086" y="4310743"/>
            <a:ext cx="31242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5E638A7-6146-A645-AB43-C53F4F200A1D}"/>
              </a:ext>
            </a:extLst>
          </p:cNvPr>
          <p:cNvSpPr/>
          <p:nvPr/>
        </p:nvSpPr>
        <p:spPr bwMode="auto">
          <a:xfrm>
            <a:off x="1600200" y="3657600"/>
            <a:ext cx="3124200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C2EB6E0-82F6-2D4B-A843-D974F9562D14}"/>
              </a:ext>
            </a:extLst>
          </p:cNvPr>
          <p:cNvSpPr/>
          <p:nvPr/>
        </p:nvSpPr>
        <p:spPr bwMode="auto">
          <a:xfrm>
            <a:off x="1589314" y="3276600"/>
            <a:ext cx="1992086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0E309A8-8F2C-1E44-95D8-89A3EF193A2E}"/>
              </a:ext>
            </a:extLst>
          </p:cNvPr>
          <p:cNvSpPr/>
          <p:nvPr/>
        </p:nvSpPr>
        <p:spPr bwMode="auto">
          <a:xfrm>
            <a:off x="1589314" y="4659086"/>
            <a:ext cx="1992086" cy="30480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501C8-FD96-CC4A-9B70-3E7C032A7F2E}"/>
              </a:ext>
            </a:extLst>
          </p:cNvPr>
          <p:cNvSpPr txBox="1"/>
          <p:nvPr/>
        </p:nvSpPr>
        <p:spPr>
          <a:xfrm>
            <a:off x="6943315" y="388396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Jet Core</a:t>
            </a:r>
          </a:p>
        </p:txBody>
      </p:sp>
      <p:pic>
        <p:nvPicPr>
          <p:cNvPr id="11" name="Picture 10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AE85FD61-34DD-AC41-935C-359B09E4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99" y="2760911"/>
            <a:ext cx="1075915" cy="928079"/>
          </a:xfrm>
          <a:prstGeom prst="rect">
            <a:avLst/>
          </a:prstGeom>
        </p:spPr>
      </p:pic>
      <p:pic>
        <p:nvPicPr>
          <p:cNvPr id="13" name="Picture 12" descr="A picture containing outdoor object, pinwheel&#10;&#10;Description automatically generated">
            <a:extLst>
              <a:ext uri="{FF2B5EF4-FFF2-40B4-BE49-F238E27FC236}">
                <a16:creationId xmlns:a16="http://schemas.microsoft.com/office/drawing/2014/main" id="{5089588D-A98A-D24D-ABC6-AE05F45F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30486"/>
            <a:ext cx="1075915" cy="928079"/>
          </a:xfrm>
          <a:prstGeom prst="rect">
            <a:avLst/>
          </a:prstGeom>
        </p:spPr>
      </p:pic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101897C5-026A-CC4A-899F-E971EC7CD8C8}"/>
              </a:ext>
            </a:extLst>
          </p:cNvPr>
          <p:cNvSpPr/>
          <p:nvPr/>
        </p:nvSpPr>
        <p:spPr bwMode="auto">
          <a:xfrm rot="4111925">
            <a:off x="7654947" y="4393960"/>
            <a:ext cx="978680" cy="1001128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Circular Arrow 16">
            <a:extLst>
              <a:ext uri="{FF2B5EF4-FFF2-40B4-BE49-F238E27FC236}">
                <a16:creationId xmlns:a16="http://schemas.microsoft.com/office/drawing/2014/main" id="{89423C35-22A2-C945-A956-81B36F14F971}"/>
              </a:ext>
            </a:extLst>
          </p:cNvPr>
          <p:cNvSpPr/>
          <p:nvPr/>
        </p:nvSpPr>
        <p:spPr bwMode="auto">
          <a:xfrm rot="17055620" flipH="1" flipV="1">
            <a:off x="7407200" y="2660256"/>
            <a:ext cx="1059423" cy="1091173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E914-0C55-F24E-9714-CB2D3470FFEA}"/>
              </a:ext>
            </a:extLst>
          </p:cNvPr>
          <p:cNvSpPr txBox="1"/>
          <p:nvPr/>
        </p:nvSpPr>
        <p:spPr>
          <a:xfrm>
            <a:off x="4265418" y="51816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anticyclone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BDDBE3-8796-FC4B-81A8-023372385766}"/>
              </a:ext>
            </a:extLst>
          </p:cNvPr>
          <p:cNvSpPr txBox="1"/>
          <p:nvPr/>
        </p:nvSpPr>
        <p:spPr>
          <a:xfrm>
            <a:off x="4163504" y="2828398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cyclonic</a:t>
            </a:r>
          </a:p>
        </p:txBody>
      </p:sp>
    </p:spTree>
    <p:extLst>
      <p:ext uri="{BB962C8B-B14F-4D97-AF65-F5344CB8AC3E}">
        <p14:creationId xmlns:p14="http://schemas.microsoft.com/office/powerpoint/2010/main" val="210813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672E-AA15-754F-BE72-ACED9D8C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Relative Vorticity—</a:t>
            </a:r>
            <a:r>
              <a:rPr lang="en-US" b="1" dirty="0"/>
              <a:t>rotation with respect to the earth-- is only part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61F7C-5790-BE46-BC84-F423DA67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2200"/>
            <a:ext cx="5715000" cy="4114800"/>
          </a:xfrm>
        </p:spPr>
        <p:txBody>
          <a:bodyPr/>
          <a:lstStyle/>
          <a:p>
            <a:r>
              <a:rPr lang="en-US" dirty="0"/>
              <a:t>The earth itself is rotating, so there is some inherent “spin” even if there is no wind</a:t>
            </a:r>
          </a:p>
          <a:p>
            <a:r>
              <a:rPr lang="en-US" dirty="0"/>
              <a:t>The rotation at any location derived from the earth’s rotation is called </a:t>
            </a:r>
            <a:r>
              <a:rPr lang="en-US" b="1" dirty="0"/>
              <a:t>planetary vorticity</a:t>
            </a:r>
            <a:r>
              <a:rPr lang="en-US" dirty="0"/>
              <a:t> and denoted by the letter “f”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154716-D187-AB4C-A177-22F19E3E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67000"/>
            <a:ext cx="2857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4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8FAF-7A59-1443-8203-B2F017DD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Planetary Vorticity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683DD-B6A1-974D-BB18-F2FC962A8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5257800" cy="4114800"/>
              </a:xfrm>
            </p:spPr>
            <p:txBody>
              <a:bodyPr/>
              <a:lstStyle/>
              <a:p>
                <a:r>
                  <a:rPr lang="en-US" dirty="0"/>
                  <a:t>Mathematically: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Earth’s angular velocity (7.292 x 10</a:t>
                </a:r>
                <a:r>
                  <a:rPr lang="en-US" baseline="30000" dirty="0"/>
                  <a:t>-5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is degrees latitude</a:t>
                </a:r>
              </a:p>
              <a:p>
                <a:pPr marL="514350" indent="-457200"/>
                <a:r>
                  <a:rPr lang="en-US" dirty="0"/>
                  <a:t>Thus, f is maximum at the poles and zero at the equator.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683DD-B6A1-974D-BB18-F2FC962A8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5257800" cy="4114800"/>
              </a:xfrm>
              <a:blipFill>
                <a:blip r:embed="rId2"/>
                <a:stretch>
                  <a:fillRect l="-2410" t="-2154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F33C31-D2AA-6043-8180-72A2948F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33600"/>
            <a:ext cx="317281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6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5647-B717-694E-B3F6-C1EA9CB6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Absolute or Total Vorticity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72BF7-9ACC-084F-8DFB-3EE84B4FE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3394" y="1763027"/>
                <a:ext cx="6708005" cy="4114800"/>
              </a:xfrm>
            </p:spPr>
            <p:txBody>
              <a:bodyPr/>
              <a:lstStyle/>
              <a:p>
                <a:r>
                  <a:rPr lang="en-US" dirty="0"/>
                  <a:t>Absolute or total vorticity = relative vorticity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/>
                  <a:t>) + planetary vorticity (f)</a:t>
                </a:r>
              </a:p>
              <a:p>
                <a:r>
                  <a:rPr lang="en-US" dirty="0"/>
                  <a:t>Absolute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 is always positive and large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/>
                  <a:t> can be negative or positive</a:t>
                </a:r>
              </a:p>
              <a:p>
                <a:r>
                  <a:rPr lang="en-US" dirty="0"/>
                  <a:t>Thus, absolute vorticity is always positive</a:t>
                </a:r>
              </a:p>
              <a:p>
                <a:r>
                  <a:rPr lang="en-US" dirty="0"/>
                  <a:t>Weather maps generally show absolute vorticity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72BF7-9ACC-084F-8DFB-3EE84B4FE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394" y="1763027"/>
                <a:ext cx="6708005" cy="4114800"/>
              </a:xfrm>
              <a:blipFill>
                <a:blip r:embed="rId2"/>
                <a:stretch>
                  <a:fillRect l="-1701" t="-1846" b="-2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56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426D-203E-E040-8E67-7FE82D1F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620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Absolute vorticity is small in ridges and large in troughs.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495F-DEC8-2246-9255-0B4CAAF3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286000"/>
            <a:ext cx="4152900" cy="4114800"/>
          </a:xfrm>
        </p:spPr>
        <p:txBody>
          <a:bodyPr/>
          <a:lstStyle/>
          <a:p>
            <a:r>
              <a:rPr lang="en-US" dirty="0"/>
              <a:t>In ridges, planetary vorticity is ++, while relative vorticity is -</a:t>
            </a:r>
          </a:p>
          <a:p>
            <a:r>
              <a:rPr lang="en-US" dirty="0"/>
              <a:t>In troughs, planetary vorticity is ++, while relative vorticity is +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B7BA1C5-E63A-3648-A4BE-48C41FCC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93548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4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CD07-BE53-DD48-9136-B3CC0C86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6C15683-FFEA-184F-824C-73E6FF775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609600"/>
            <a:ext cx="5943600" cy="5943600"/>
          </a:xfrm>
        </p:spPr>
      </p:pic>
    </p:spTree>
    <p:extLst>
      <p:ext uri="{BB962C8B-B14F-4D97-AF65-F5344CB8AC3E}">
        <p14:creationId xmlns:p14="http://schemas.microsoft.com/office/powerpoint/2010/main" val="300620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1D22-7496-414E-A553-CFB79D1A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3D168AD8-5B48-1947-B0B1-EDF6234EF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323850"/>
            <a:ext cx="8280400" cy="6210300"/>
          </a:xfrm>
        </p:spPr>
      </p:pic>
    </p:spTree>
    <p:extLst>
      <p:ext uri="{BB962C8B-B14F-4D97-AF65-F5344CB8AC3E}">
        <p14:creationId xmlns:p14="http://schemas.microsoft.com/office/powerpoint/2010/main" val="47115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356E-40A0-CE45-A1BC-CAF620AA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latin typeface="+mn-lt"/>
              </a:rPr>
              <a:t>Many weather maps and forecast charts show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vorticity</a:t>
            </a:r>
            <a:r>
              <a:rPr lang="en-US" sz="3600" b="1" dirty="0">
                <a:solidFill>
                  <a:schemeClr val="accent2"/>
                </a:solidFill>
                <a:latin typeface="+mn-lt"/>
              </a:rPr>
              <a:t>—a measure of atmospheric rotation around a vertical axis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98BE465-47E2-8F45-A935-3663F839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CA2A-EDE3-F346-9CA6-E6AA4169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88392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Absolute Vorticity is Useful for Tracking Troughs and 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FA1F-479A-8F41-A1C8-17BDF42B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4114800"/>
          </a:xfrm>
        </p:spPr>
        <p:txBody>
          <a:bodyPr/>
          <a:lstStyle/>
          <a:p>
            <a:r>
              <a:rPr lang="en-US" dirty="0"/>
              <a:t>Particularly when a short-wave trough moves into a ridge</a:t>
            </a:r>
          </a:p>
          <a:p>
            <a:r>
              <a:rPr lang="en-US" dirty="0"/>
              <a:t>Can be hard to see the curvature of height lines, but vorticity shows the feature.</a:t>
            </a:r>
          </a:p>
        </p:txBody>
      </p:sp>
    </p:spTree>
    <p:extLst>
      <p:ext uri="{BB962C8B-B14F-4D97-AF65-F5344CB8AC3E}">
        <p14:creationId xmlns:p14="http://schemas.microsoft.com/office/powerpoint/2010/main" val="311238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BE06-67DD-104A-A85B-FE9DFAF5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31A831-9B29-BD49-BE89-4F0AA5E56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874"/>
          <a:stretch/>
        </p:blipFill>
        <p:spPr>
          <a:xfrm>
            <a:off x="2209800" y="3276600"/>
            <a:ext cx="5065736" cy="3128211"/>
          </a:xfrm>
        </p:spPr>
      </p:pic>
      <p:pic>
        <p:nvPicPr>
          <p:cNvPr id="7" name="Picture 6" descr="A close - up of a map&#10;&#10;Description automatically generated">
            <a:extLst>
              <a:ext uri="{FF2B5EF4-FFF2-40B4-BE49-F238E27FC236}">
                <a16:creationId xmlns:a16="http://schemas.microsoft.com/office/drawing/2014/main" id="{3835E22A-FEF9-B948-9F0F-DAC32FDBC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37"/>
          <a:stretch/>
        </p:blipFill>
        <p:spPr>
          <a:xfrm>
            <a:off x="4606018" y="232611"/>
            <a:ext cx="4292058" cy="274872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436BE4-7A23-434D-85B4-C1E0F6A63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120"/>
          <a:stretch/>
        </p:blipFill>
        <p:spPr>
          <a:xfrm>
            <a:off x="245924" y="228599"/>
            <a:ext cx="4249876" cy="27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404B-8633-724C-8FE2-542E8572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Vorticity Advection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51D6-AA12-F745-9797-F21E174C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Vorticity advection is the movement of vorticity by the horizontal winds</a:t>
            </a:r>
          </a:p>
          <a:p>
            <a:r>
              <a:rPr lang="en-US" dirty="0"/>
              <a:t>Connected with vertical motion.</a:t>
            </a:r>
          </a:p>
          <a:p>
            <a:r>
              <a:rPr lang="en-US" b="1" dirty="0"/>
              <a:t>Positive vorticity advection</a:t>
            </a:r>
            <a:r>
              <a:rPr lang="en-US" dirty="0"/>
              <a:t>:  bringing in higher values.  Associated with upward motion</a:t>
            </a:r>
          </a:p>
          <a:p>
            <a:r>
              <a:rPr lang="en-US" b="1" dirty="0"/>
              <a:t>Negative vorticity advection</a:t>
            </a:r>
            <a:r>
              <a:rPr lang="en-US" dirty="0"/>
              <a:t>:  bringing in lower values. Associated with downward motion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39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DB2A-69E9-4E4C-B347-84C50E8F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- up of a leaf&#10;&#10;Description automatically generated with low confidence">
            <a:extLst>
              <a:ext uri="{FF2B5EF4-FFF2-40B4-BE49-F238E27FC236}">
                <a16:creationId xmlns:a16="http://schemas.microsoft.com/office/drawing/2014/main" id="{2C1EE63E-2D18-E141-95E8-70420304A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85917" y="-271807"/>
            <a:ext cx="5257800" cy="822900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7089037-E010-8049-8F16-22FE5B0C771D}"/>
              </a:ext>
            </a:extLst>
          </p:cNvPr>
          <p:cNvSpPr/>
          <p:nvPr/>
        </p:nvSpPr>
        <p:spPr bwMode="auto">
          <a:xfrm>
            <a:off x="3810000" y="3173931"/>
            <a:ext cx="1828800" cy="259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EAC913-0ACB-5C41-81C9-D30897E35236}"/>
              </a:ext>
            </a:extLst>
          </p:cNvPr>
          <p:cNvSpPr/>
          <p:nvPr/>
        </p:nvSpPr>
        <p:spPr bwMode="auto">
          <a:xfrm>
            <a:off x="4076700" y="3593031"/>
            <a:ext cx="12954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47916-18E4-4546-8E9F-FF46F7D8C51E}"/>
              </a:ext>
            </a:extLst>
          </p:cNvPr>
          <p:cNvSpPr txBox="1"/>
          <p:nvPr/>
        </p:nvSpPr>
        <p:spPr>
          <a:xfrm>
            <a:off x="4487797" y="411538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3129D-645A-AB4C-A433-FEA38B7E3D66}"/>
              </a:ext>
            </a:extLst>
          </p:cNvPr>
          <p:cNvSpPr txBox="1"/>
          <p:nvPr/>
        </p:nvSpPr>
        <p:spPr>
          <a:xfrm>
            <a:off x="4063866" y="2344530"/>
            <a:ext cx="125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  <a:p>
            <a:r>
              <a:rPr lang="en-US" dirty="0"/>
              <a:t>Vorticity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76E1F6-8238-6140-803D-89320F459256}"/>
              </a:ext>
            </a:extLst>
          </p:cNvPr>
          <p:cNvSpPr/>
          <p:nvPr/>
        </p:nvSpPr>
        <p:spPr bwMode="auto">
          <a:xfrm>
            <a:off x="4814817" y="3139440"/>
            <a:ext cx="1828800" cy="2590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EDE2F5-0724-AC4F-9C05-8AE13AABCACC}"/>
              </a:ext>
            </a:extLst>
          </p:cNvPr>
          <p:cNvSpPr/>
          <p:nvPr/>
        </p:nvSpPr>
        <p:spPr bwMode="auto">
          <a:xfrm>
            <a:off x="5143992" y="3625886"/>
            <a:ext cx="12954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C4079-3271-BF4D-AD50-38EC63776624}"/>
              </a:ext>
            </a:extLst>
          </p:cNvPr>
          <p:cNvSpPr txBox="1"/>
          <p:nvPr/>
        </p:nvSpPr>
        <p:spPr>
          <a:xfrm>
            <a:off x="7230200" y="3834675"/>
            <a:ext cx="146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  <a:p>
            <a:r>
              <a:rPr lang="en-US" dirty="0"/>
              <a:t>Vorticity</a:t>
            </a:r>
          </a:p>
          <a:p>
            <a:r>
              <a:rPr lang="en-US" dirty="0"/>
              <a:t>Advection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7389CE26-863A-8345-9947-B65D56AC75AC}"/>
              </a:ext>
            </a:extLst>
          </p:cNvPr>
          <p:cNvSpPr/>
          <p:nvPr/>
        </p:nvSpPr>
        <p:spPr bwMode="auto">
          <a:xfrm>
            <a:off x="6697790" y="4355446"/>
            <a:ext cx="462241" cy="15878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1876037-74F9-E64F-AA59-CCD2E36BC3CF}"/>
              </a:ext>
            </a:extLst>
          </p:cNvPr>
          <p:cNvSpPr/>
          <p:nvPr/>
        </p:nvSpPr>
        <p:spPr bwMode="auto">
          <a:xfrm rot="18700154">
            <a:off x="6330615" y="2407103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699EE6E-FD26-6D45-91B2-AB9358190E70}"/>
              </a:ext>
            </a:extLst>
          </p:cNvPr>
          <p:cNvSpPr/>
          <p:nvPr/>
        </p:nvSpPr>
        <p:spPr bwMode="auto">
          <a:xfrm rot="3182514">
            <a:off x="2846710" y="2511123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18FDAB3-433E-A84E-BB8B-94B84E9EEF2E}"/>
              </a:ext>
            </a:extLst>
          </p:cNvPr>
          <p:cNvSpPr/>
          <p:nvPr/>
        </p:nvSpPr>
        <p:spPr bwMode="auto">
          <a:xfrm rot="3035814">
            <a:off x="2580488" y="3514419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F3A9F7AD-EFF7-6F4A-9739-A42F4DCA50BC}"/>
              </a:ext>
            </a:extLst>
          </p:cNvPr>
          <p:cNvSpPr/>
          <p:nvPr/>
        </p:nvSpPr>
        <p:spPr bwMode="auto">
          <a:xfrm rot="18700154">
            <a:off x="7050513" y="3124419"/>
            <a:ext cx="449390" cy="4154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34F98D-9C4F-8F4F-ADA3-973F8B9292CB}"/>
              </a:ext>
            </a:extLst>
          </p:cNvPr>
          <p:cNvSpPr/>
          <p:nvPr/>
        </p:nvSpPr>
        <p:spPr bwMode="auto">
          <a:xfrm flipH="1">
            <a:off x="2880561" y="3210018"/>
            <a:ext cx="1607235" cy="252022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C28B2B-38C2-7E4D-A6F7-6ACD7C05242D}"/>
              </a:ext>
            </a:extLst>
          </p:cNvPr>
          <p:cNvSpPr/>
          <p:nvPr/>
        </p:nvSpPr>
        <p:spPr bwMode="auto">
          <a:xfrm>
            <a:off x="3108341" y="3767457"/>
            <a:ext cx="1185418" cy="1628186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F3BBD-5DE6-FE45-B2B7-12382099902A}"/>
              </a:ext>
            </a:extLst>
          </p:cNvPr>
          <p:cNvSpPr txBox="1"/>
          <p:nvPr/>
        </p:nvSpPr>
        <p:spPr>
          <a:xfrm>
            <a:off x="1153816" y="4469331"/>
            <a:ext cx="146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  <a:p>
            <a:r>
              <a:rPr lang="en-US" dirty="0"/>
              <a:t>Vorticity</a:t>
            </a:r>
          </a:p>
          <a:p>
            <a:r>
              <a:rPr lang="en-US" dirty="0"/>
              <a:t>Advection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84CA369-4816-D34A-988F-01CD0A6A02B0}"/>
              </a:ext>
            </a:extLst>
          </p:cNvPr>
          <p:cNvSpPr/>
          <p:nvPr/>
        </p:nvSpPr>
        <p:spPr bwMode="auto">
          <a:xfrm>
            <a:off x="2502025" y="4953000"/>
            <a:ext cx="402091" cy="1524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016718-69A2-FA4F-A085-10D8403F2F04}"/>
              </a:ext>
            </a:extLst>
          </p:cNvPr>
          <p:cNvSpPr txBox="1"/>
          <p:nvPr/>
        </p:nvSpPr>
        <p:spPr>
          <a:xfrm>
            <a:off x="5638800" y="5873326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Rising motion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C35814-A4E7-B642-8E9E-822212C36D09}"/>
              </a:ext>
            </a:extLst>
          </p:cNvPr>
          <p:cNvSpPr txBox="1"/>
          <p:nvPr/>
        </p:nvSpPr>
        <p:spPr>
          <a:xfrm>
            <a:off x="2535238" y="5859315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Sinking motion</a:t>
            </a:r>
          </a:p>
        </p:txBody>
      </p:sp>
    </p:spTree>
    <p:extLst>
      <p:ext uri="{BB962C8B-B14F-4D97-AF65-F5344CB8AC3E}">
        <p14:creationId xmlns:p14="http://schemas.microsoft.com/office/powerpoint/2010/main" val="821855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4F16C9E-8AE8-6745-B0F4-946B586B2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Vorticity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9EFEACE-57F4-2642-BA87-92561065F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4339" name="Picture 4" descr="vorticity">
            <a:extLst>
              <a:ext uri="{FF2B5EF4-FFF2-40B4-BE49-F238E27FC236}">
                <a16:creationId xmlns:a16="http://schemas.microsoft.com/office/drawing/2014/main" id="{035F7CCD-916E-5E49-AEFA-D3B4F230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777789" cy="4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EF8600B-D8DC-A74D-85A9-3B7279085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Vorticity Advection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0CEAE16-D352-5048-9416-35360EA41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5363" name="Picture 4" descr="Vortadvection">
            <a:extLst>
              <a:ext uri="{FF2B5EF4-FFF2-40B4-BE49-F238E27FC236}">
                <a16:creationId xmlns:a16="http://schemas.microsoft.com/office/drawing/2014/main" id="{1B0CF50F-DE04-B047-BA6B-DFE3292E6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55291"/>
            <a:ext cx="6388100" cy="497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1D3DFDAC-CF32-F646-ABCA-B02FB1DD9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Vorticity Advection and Precipitation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D7B9ED2-6C72-FD4B-925D-DCB08FD65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6387" name="Picture 4" descr="advectionprecip">
            <a:extLst>
              <a:ext uri="{FF2B5EF4-FFF2-40B4-BE49-F238E27FC236}">
                <a16:creationId xmlns:a16="http://schemas.microsoft.com/office/drawing/2014/main" id="{2AE93FF0-2E12-1A4C-A39A-48B99EEF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8522"/>
            <a:ext cx="6248400" cy="46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812D848-C569-0548-B9BD-E4B6636DB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Potential Vorticity:  </a:t>
            </a:r>
            <a:b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very important dynamical quantity in the atmosphere</a:t>
            </a:r>
          </a:p>
        </p:txBody>
      </p:sp>
      <p:pic>
        <p:nvPicPr>
          <p:cNvPr id="18434" name="Content Placeholder 3" descr="pvsk1.gif">
            <a:extLst>
              <a:ext uri="{FF2B5EF4-FFF2-40B4-BE49-F238E27FC236}">
                <a16:creationId xmlns:a16="http://schemas.microsoft.com/office/drawing/2014/main" id="{0128535E-E899-A041-AEBA-2EC27921B3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06" r="-11206"/>
          <a:stretch>
            <a:fillRect/>
          </a:stretch>
        </p:blipFill>
        <p:spPr>
          <a:xfrm>
            <a:off x="228600" y="1905000"/>
            <a:ext cx="8458200" cy="447787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54B7-864B-7D41-AC5F-65FC4C02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pperF1.tiff">
            <a:extLst>
              <a:ext uri="{FF2B5EF4-FFF2-40B4-BE49-F238E27FC236}">
                <a16:creationId xmlns:a16="http://schemas.microsoft.com/office/drawing/2014/main" id="{8B67A20C-89B8-6C4C-AF80-C32FC0C771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34" r="-13434"/>
          <a:stretch>
            <a:fillRect/>
          </a:stretch>
        </p:blipFill>
        <p:spPr>
          <a:xfrm>
            <a:off x="-685800" y="681789"/>
            <a:ext cx="10114564" cy="5562600"/>
          </a:xfrm>
        </p:spPr>
      </p:pic>
    </p:spTree>
    <p:extLst>
      <p:ext uri="{BB962C8B-B14F-4D97-AF65-F5344CB8AC3E}">
        <p14:creationId xmlns:p14="http://schemas.microsoft.com/office/powerpoint/2010/main" val="2209934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155A901C-35BD-6548-BB15-41E61F2B5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838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Vertical Cross section Potential Vorticity and Potential Temperature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C0AC533-4812-9F47-8951-F2C4C582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86CEE032-CA00-AF41-A59E-6979B70E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7583"/>
            <a:ext cx="827789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0C42E-BC8B-2643-87DC-99FB35D9736F}"/>
              </a:ext>
            </a:extLst>
          </p:cNvPr>
          <p:cNvSpPr txBox="1"/>
          <p:nvPr/>
        </p:nvSpPr>
        <p:spPr>
          <a:xfrm>
            <a:off x="39469" y="43434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CFFE8-2F6D-464D-A5A9-B3C88DB3B8FE}"/>
              </a:ext>
            </a:extLst>
          </p:cNvPr>
          <p:cNvSpPr txBox="1"/>
          <p:nvPr/>
        </p:nvSpPr>
        <p:spPr>
          <a:xfrm>
            <a:off x="39469" y="296332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0F32C-3D47-A044-8E7E-FC34C92D6F6F}"/>
              </a:ext>
            </a:extLst>
          </p:cNvPr>
          <p:cNvSpPr txBox="1"/>
          <p:nvPr/>
        </p:nvSpPr>
        <p:spPr>
          <a:xfrm>
            <a:off x="685800" y="64008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40744-34A0-364C-BE26-8A8D7EBE5CF3}"/>
              </a:ext>
            </a:extLst>
          </p:cNvPr>
          <p:cNvSpPr txBox="1"/>
          <p:nvPr/>
        </p:nvSpPr>
        <p:spPr>
          <a:xfrm>
            <a:off x="8333389" y="639633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495C-FFD9-1345-923E-65324003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Rotation is a fundamental aspect of the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1561-F3F7-B845-8DF7-2547C264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010400" cy="4114800"/>
          </a:xfrm>
        </p:spPr>
        <p:txBody>
          <a:bodyPr/>
          <a:lstStyle/>
          <a:p>
            <a:r>
              <a:rPr lang="en-US" dirty="0"/>
              <a:t>Cyclones rotate counterclockwise (NH)</a:t>
            </a:r>
          </a:p>
          <a:p>
            <a:r>
              <a:rPr lang="en-US" dirty="0"/>
              <a:t>Anticyclones rotate clockwise</a:t>
            </a:r>
          </a:p>
          <a:p>
            <a:r>
              <a:rPr lang="en-US" dirty="0"/>
              <a:t>Rotation is connected with other important aspects of the atmosphere (e.g., vertical motion)</a:t>
            </a:r>
          </a:p>
          <a:p>
            <a:r>
              <a:rPr lang="en-US" dirty="0"/>
              <a:t>As we shall see, </a:t>
            </a:r>
            <a:r>
              <a:rPr lang="en-US" b="1" dirty="0"/>
              <a:t>vorticity</a:t>
            </a:r>
            <a:r>
              <a:rPr lang="en-US" dirty="0"/>
              <a:t> is a measure of local rotation that is frequently used.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hape, arrow, circle&#10;&#10;Description automatically generated">
            <a:extLst>
              <a:ext uri="{FF2B5EF4-FFF2-40B4-BE49-F238E27FC236}">
                <a16:creationId xmlns:a16="http://schemas.microsoft.com/office/drawing/2014/main" id="{15CF1C50-23FB-E34B-8554-8BBB46F7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827" y="2743200"/>
            <a:ext cx="1512673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1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3919-4491-3A46-A0DC-30A39A18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PV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CCED-3945-4342-A692-44038CB5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65" y="1600200"/>
            <a:ext cx="7772400" cy="4114800"/>
          </a:xfrm>
        </p:spPr>
        <p:txBody>
          <a:bodyPr/>
          <a:lstStyle/>
          <a:p>
            <a:r>
              <a:rPr lang="en-US" dirty="0"/>
              <a:t>PV is usually large in the stratosphere.</a:t>
            </a:r>
          </a:p>
          <a:p>
            <a:r>
              <a:rPr lang="en-US" dirty="0"/>
              <a:t>Why?  Because stability is large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Tropopause is often defined by PV.  PVU=2 </a:t>
            </a:r>
          </a:p>
          <a:p>
            <a:r>
              <a:rPr lang="en-US" dirty="0"/>
              <a:t>1.0 × 10</a:t>
            </a:r>
            <a:r>
              <a:rPr lang="en-US" baseline="30000" dirty="0"/>
              <a:t>-6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 s</a:t>
            </a:r>
            <a:r>
              <a:rPr lang="en-US" baseline="30000" dirty="0"/>
              <a:t>-1</a:t>
            </a:r>
            <a:r>
              <a:rPr lang="en-US" dirty="0"/>
              <a:t>K kg</a:t>
            </a:r>
            <a:r>
              <a:rPr lang="en-US" baseline="30000" dirty="0"/>
              <a:t>-1</a:t>
            </a:r>
            <a:r>
              <a:rPr lang="en-US" dirty="0"/>
              <a:t> as one potential vorticity unit (1 PVU).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607B98-728E-484F-BDEC-1E2791B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24200"/>
            <a:ext cx="3733800" cy="1435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8D9A0D-C50B-4049-B8BD-F02DFC215E57}"/>
              </a:ext>
            </a:extLst>
          </p:cNvPr>
          <p:cNvSpPr/>
          <p:nvPr/>
        </p:nvSpPr>
        <p:spPr bwMode="auto">
          <a:xfrm>
            <a:off x="5257800" y="3162300"/>
            <a:ext cx="914400" cy="1358900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51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2D6-7BEA-B143-BFE8-758291DF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59EC-A60C-C74A-98AC-940F2AD17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vorticity tends to be conserved when diabatic heating (e.g., condensation) and drag/friction are small.</a:t>
            </a:r>
          </a:p>
          <a:p>
            <a:r>
              <a:rPr lang="en-US" dirty="0"/>
              <a:t>A very good tracer of air parcels (since it doesn’t change easily).</a:t>
            </a:r>
          </a:p>
          <a:p>
            <a:r>
              <a:rPr lang="en-US" dirty="0"/>
              <a:t>Large near lows and troughs, and in upper front.</a:t>
            </a:r>
          </a:p>
        </p:txBody>
      </p:sp>
    </p:spTree>
    <p:extLst>
      <p:ext uri="{BB962C8B-B14F-4D97-AF65-F5344CB8AC3E}">
        <p14:creationId xmlns:p14="http://schemas.microsoft.com/office/powerpoint/2010/main" val="1134042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E4F6C7A-93D0-3745-9EDE-2B3064CAA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 Time PV Diagnostics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BE7AFD6-332E-484D-8C18-07F2D8D3F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http://www.atmos.washington.edu/~hakim/tropo/290_pv.html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9E80-55EA-DC4B-92FD-BFBA2BD6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latin typeface="+mn-lt"/>
              </a:rPr>
              <a:t>The rotation of a solid body is characterized by a single angular velocity (w) about an axis of rotation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EC03469-3FA1-0745-8A8F-85AFD1AAA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422"/>
          <a:stretch/>
        </p:blipFill>
        <p:spPr>
          <a:xfrm>
            <a:off x="1564724" y="3429000"/>
            <a:ext cx="6501590" cy="297138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5A8C5D-1F4F-674E-92E0-58A454B9C178}"/>
              </a:ext>
            </a:extLst>
          </p:cNvPr>
          <p:cNvSpPr/>
          <p:nvPr/>
        </p:nvSpPr>
        <p:spPr>
          <a:xfrm>
            <a:off x="4564488" y="2971800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ymbol" pitchFamily="2" charset="2"/>
              </a:rPr>
              <a:t>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001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DE86-32D7-FA4D-B087-DDE44696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But the atmosphere is a fluid and each point of the fluid can move relative to others and possess different motions and angular velocities</a:t>
            </a:r>
            <a:r>
              <a:rPr lang="en-US" sz="32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0B9B-04B1-204C-BCA9-9E1433FEA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429000"/>
          </a:xfrm>
        </p:spPr>
        <p:txBody>
          <a:bodyPr/>
          <a:lstStyle/>
          <a:p>
            <a:r>
              <a:rPr lang="en-US" sz="2800" dirty="0"/>
              <a:t>So in the atmosphere we need to define rotation at individual points.  Called </a:t>
            </a:r>
            <a:r>
              <a:rPr lang="en-US" sz="2800" b="1" dirty="0"/>
              <a:t>vorticity</a:t>
            </a:r>
            <a:r>
              <a:rPr lang="en-US" sz="2800" dirty="0"/>
              <a:t>.</a:t>
            </a:r>
          </a:p>
          <a:p>
            <a:r>
              <a:rPr lang="en-US" sz="2800" dirty="0"/>
              <a:t>Atmospheric rotation is a “</a:t>
            </a:r>
            <a:r>
              <a:rPr lang="en-US" sz="2800" b="1" dirty="0"/>
              <a:t>microscopic</a:t>
            </a:r>
            <a:r>
              <a:rPr lang="en-US" sz="2800" dirty="0"/>
              <a:t>”  or point quantity versus being a “</a:t>
            </a:r>
            <a:r>
              <a:rPr lang="en-US" sz="2800" b="1" dirty="0"/>
              <a:t>macroscopic</a:t>
            </a:r>
            <a:r>
              <a:rPr lang="en-US" sz="2800" dirty="0"/>
              <a:t>” quality representative of a solid body </a:t>
            </a:r>
          </a:p>
        </p:txBody>
      </p:sp>
      <p:pic>
        <p:nvPicPr>
          <p:cNvPr id="5" name="Picture 4" descr="A picture containing swimming, pool, fish&#10;&#10;Description automatically generated">
            <a:extLst>
              <a:ext uri="{FF2B5EF4-FFF2-40B4-BE49-F238E27FC236}">
                <a16:creationId xmlns:a16="http://schemas.microsoft.com/office/drawing/2014/main" id="{52D31C50-463F-7748-BF93-B2E5D9A6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17421"/>
            <a:ext cx="3238500" cy="26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C7CA-2D3F-0347-AFF6-2F6A47F7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Local spin or vorticity can be defined for any direction but most frequently in synoptic meteorology we discuss vorticity around a vertical (z) 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8A55-E481-2240-994E-EB313645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429000"/>
            <a:ext cx="6934200" cy="304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818B8EE-08D6-4641-8690-E5A1DDA66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22"/>
          <a:stretch/>
        </p:blipFill>
        <p:spPr bwMode="auto">
          <a:xfrm>
            <a:off x="1545771" y="3124200"/>
            <a:ext cx="6501590" cy="29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5DF0B-2558-6249-8D36-ED55668F1322}"/>
              </a:ext>
            </a:extLst>
          </p:cNvPr>
          <p:cNvSpPr txBox="1"/>
          <p:nvPr/>
        </p:nvSpPr>
        <p:spPr>
          <a:xfrm>
            <a:off x="4542787" y="249964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z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068A370-D2FD-EF4B-9955-4827C69761D4}"/>
              </a:ext>
            </a:extLst>
          </p:cNvPr>
          <p:cNvSpPr/>
          <p:nvPr/>
        </p:nvSpPr>
        <p:spPr bwMode="auto">
          <a:xfrm>
            <a:off x="5410200" y="2459502"/>
            <a:ext cx="381000" cy="914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2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E97C-ABAA-EE47-AD4B-18E33689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Relative vorticity</a:t>
            </a:r>
            <a:r>
              <a:rPr lang="en-US" sz="3600" b="1" dirty="0">
                <a:solidFill>
                  <a:schemeClr val="accent2"/>
                </a:solidFill>
              </a:rPr>
              <a:t>:  vorticity around a vertical axis relative to the earth’s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2D65-D985-FE4F-A4AA-29B38685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7086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 natural coordinates, can be expressed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/>
              <p:nvPr/>
            </p:nvSpPr>
            <p:spPr>
              <a:xfrm>
                <a:off x="990600" y="3439886"/>
                <a:ext cx="5745355" cy="1305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𝑣𝑜𝑟𝑡𝑖𝑐𝑖𝑡𝑦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39886"/>
                <a:ext cx="5745355" cy="1305742"/>
              </a:xfrm>
              <a:prstGeom prst="rect">
                <a:avLst/>
              </a:prstGeom>
              <a:blipFill>
                <a:blip r:embed="rId2"/>
                <a:stretch>
                  <a:fillRect l="-1325" t="-962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72A732-28D9-4348-BB49-8BF179627BED}"/>
              </a:ext>
            </a:extLst>
          </p:cNvPr>
          <p:cNvSpPr txBox="1"/>
          <p:nvPr/>
        </p:nvSpPr>
        <p:spPr>
          <a:xfrm>
            <a:off x="800100" y="4648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the Greek letter zeta represents relative vorticity, R is the radius of curvature of the parcel trajectory going through a point, V is the wind speed along the direction of motion and the n direction is normal to the direction of motion</a:t>
            </a:r>
          </a:p>
        </p:txBody>
      </p:sp>
    </p:spTree>
    <p:extLst>
      <p:ext uri="{BB962C8B-B14F-4D97-AF65-F5344CB8AC3E}">
        <p14:creationId xmlns:p14="http://schemas.microsoft.com/office/powerpoint/2010/main" val="178386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E97C-ABAA-EE47-AD4B-18E33689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Relative vorticity has two major components:  curvature and shear.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/>
              <p:nvPr/>
            </p:nvSpPr>
            <p:spPr>
              <a:xfrm>
                <a:off x="1371600" y="2286000"/>
                <a:ext cx="5745355" cy="1305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𝑟𝑒𝑙𝑎𝑡𝑖𝑣𝑒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𝑣𝑜𝑟𝑡𝑖𝑐𝑖𝑡𝑦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78D2D-379C-6D41-8CD8-71DFCD7AC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86000"/>
                <a:ext cx="5745355" cy="1305742"/>
              </a:xfrm>
              <a:prstGeom prst="rect">
                <a:avLst/>
              </a:prstGeom>
              <a:blipFill>
                <a:blip r:embed="rId2"/>
                <a:stretch>
                  <a:fillRect l="-1325" t="-971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25711F3-97D2-8947-A9CB-EC98FE469485}"/>
              </a:ext>
            </a:extLst>
          </p:cNvPr>
          <p:cNvSpPr txBox="1"/>
          <p:nvPr/>
        </p:nvSpPr>
        <p:spPr>
          <a:xfrm>
            <a:off x="4572000" y="45720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curvature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02632-25C4-FF47-8794-FC123BEF081D}"/>
              </a:ext>
            </a:extLst>
          </p:cNvPr>
          <p:cNvSpPr txBox="1"/>
          <p:nvPr/>
        </p:nvSpPr>
        <p:spPr>
          <a:xfrm>
            <a:off x="7116955" y="457199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shear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91B2983-AE28-A546-84D3-5718AD33C343}"/>
              </a:ext>
            </a:extLst>
          </p:cNvPr>
          <p:cNvSpPr/>
          <p:nvPr/>
        </p:nvSpPr>
        <p:spPr bwMode="auto">
          <a:xfrm rot="18395945">
            <a:off x="4729683" y="3707682"/>
            <a:ext cx="1325755" cy="416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480D7C3-AB3B-5649-A369-E42713E5C889}"/>
              </a:ext>
            </a:extLst>
          </p:cNvPr>
          <p:cNvSpPr/>
          <p:nvPr/>
        </p:nvSpPr>
        <p:spPr bwMode="auto">
          <a:xfrm rot="14611137">
            <a:off x="6712368" y="3737557"/>
            <a:ext cx="1325755" cy="4161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8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C3D7-09FD-B04D-84B6-3A8960F7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581" y="420082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Curvature Vorticity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14EE7F51-438B-4B4D-9516-3F83FC3C7BE6}"/>
              </a:ext>
            </a:extLst>
          </p:cNvPr>
          <p:cNvSpPr/>
          <p:nvPr/>
        </p:nvSpPr>
        <p:spPr bwMode="auto">
          <a:xfrm rot="7955469">
            <a:off x="1966124" y="-766577"/>
            <a:ext cx="5314636" cy="5532142"/>
          </a:xfrm>
          <a:prstGeom prst="arc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AF8E4-A314-B640-B699-E53FC371CD3F}"/>
              </a:ext>
            </a:extLst>
          </p:cNvPr>
          <p:cNvSpPr/>
          <p:nvPr/>
        </p:nvSpPr>
        <p:spPr bwMode="auto">
          <a:xfrm rot="1941793">
            <a:off x="3170002" y="3810022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10EB0D-0E61-BA46-88A5-F4722AEF8FBC}"/>
              </a:ext>
            </a:extLst>
          </p:cNvPr>
          <p:cNvSpPr/>
          <p:nvPr/>
        </p:nvSpPr>
        <p:spPr bwMode="auto">
          <a:xfrm>
            <a:off x="4655902" y="4223658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DAEC1-97A2-2D48-B4BB-228E8EE86F59}"/>
              </a:ext>
            </a:extLst>
          </p:cNvPr>
          <p:cNvSpPr/>
          <p:nvPr/>
        </p:nvSpPr>
        <p:spPr bwMode="auto">
          <a:xfrm rot="19207767">
            <a:off x="6186593" y="3787375"/>
            <a:ext cx="405758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7B133-5A4E-7142-8385-40AB749FD608}"/>
              </a:ext>
            </a:extLst>
          </p:cNvPr>
          <p:cNvSpPr txBox="1"/>
          <p:nvPr/>
        </p:nvSpPr>
        <p:spPr>
          <a:xfrm>
            <a:off x="3372881" y="6038153"/>
            <a:ext cx="3152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Trajectory:  black arrow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517ADB-D154-8B40-A5E8-6FC8447D923C}"/>
              </a:ext>
            </a:extLst>
          </p:cNvPr>
          <p:cNvSpPr/>
          <p:nvPr/>
        </p:nvSpPr>
        <p:spPr bwMode="auto">
          <a:xfrm>
            <a:off x="4730522" y="4566558"/>
            <a:ext cx="256518" cy="2286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6173CE-16C8-204F-84DD-AABB64A2EA18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 flipV="1">
            <a:off x="6077033" y="3934226"/>
            <a:ext cx="678802" cy="863272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4BFDDC-9CE9-E04F-9F4A-EC673A000B94}"/>
              </a:ext>
            </a:extLst>
          </p:cNvPr>
          <p:cNvCxnSpPr>
            <a:cxnSpLocks/>
            <a:stCxn id="7" idx="2"/>
            <a:endCxn id="7" idx="0"/>
          </p:cNvCxnSpPr>
          <p:nvPr/>
        </p:nvCxnSpPr>
        <p:spPr bwMode="auto">
          <a:xfrm flipV="1">
            <a:off x="4858781" y="4223658"/>
            <a:ext cx="0" cy="11430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1432BE-A502-6C49-B86A-B2F21E4B998D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 flipV="1">
            <a:off x="3100872" y="3898792"/>
            <a:ext cx="577924" cy="83249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37A3EB-8B48-8F40-B1DF-4BFC149F6A26}"/>
              </a:ext>
            </a:extLst>
          </p:cNvPr>
          <p:cNvCxnSpPr>
            <a:cxnSpLocks/>
          </p:cNvCxnSpPr>
          <p:nvPr/>
        </p:nvCxnSpPr>
        <p:spPr bwMode="auto">
          <a:xfrm flipV="1">
            <a:off x="3008902" y="1926004"/>
            <a:ext cx="1912421" cy="207469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8AE3F3-7F63-F44D-B732-04F1C0467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62294" y="1926004"/>
            <a:ext cx="134403" cy="2720079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FB64C6-9C39-EB45-922E-316F380138B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49081" y="1954421"/>
            <a:ext cx="1527062" cy="195711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2FE6207-6C11-DB47-B523-CF173A8B0C7F}"/>
              </a:ext>
            </a:extLst>
          </p:cNvPr>
          <p:cNvSpPr txBox="1"/>
          <p:nvPr/>
        </p:nvSpPr>
        <p:spPr>
          <a:xfrm>
            <a:off x="5056229" y="19260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506863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780</Words>
  <Application>Microsoft Macintosh PowerPoint</Application>
  <PresentationFormat>On-screen Show (4:3)</PresentationFormat>
  <Paragraphs>102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Cambria Math</vt:lpstr>
      <vt:lpstr>Symbol</vt:lpstr>
      <vt:lpstr>Times</vt:lpstr>
      <vt:lpstr>Blank Presentation</vt:lpstr>
      <vt:lpstr>Vorticity</vt:lpstr>
      <vt:lpstr>Many weather maps and forecast charts show vorticity—a measure of atmospheric rotation around a vertical axis.</vt:lpstr>
      <vt:lpstr>Rotation is a fundamental aspect of the atmosphere</vt:lpstr>
      <vt:lpstr>The rotation of a solid body is characterized by a single angular velocity (w) about an axis of rotation</vt:lpstr>
      <vt:lpstr>But the atmosphere is a fluid and each point of the fluid can move relative to others and possess different motions and angular velocities.</vt:lpstr>
      <vt:lpstr>Local spin or vorticity can be defined for any direction but most frequently in synoptic meteorology we discuss vorticity around a vertical (z) axis</vt:lpstr>
      <vt:lpstr>Relative vorticity:  vorticity around a vertical axis relative to the earth’s surface</vt:lpstr>
      <vt:lpstr>Relative vorticity has two major components:  curvature and shear.</vt:lpstr>
      <vt:lpstr>Curvature Vorticity</vt:lpstr>
      <vt:lpstr>Shear Vorticity</vt:lpstr>
      <vt:lpstr>Relative Vorticity can either be + (cyclonic, counterclockwise-NH) or – (anticyclonic, clockwise)</vt:lpstr>
      <vt:lpstr>Relative vorticity with upper ridge and trough</vt:lpstr>
      <vt:lpstr>What about jets?  Lots of relative vorticity from shear!  </vt:lpstr>
      <vt:lpstr>Relative Vorticity—rotation with respect to the earth-- is only part of the story</vt:lpstr>
      <vt:lpstr>Planetary Vorticity</vt:lpstr>
      <vt:lpstr>Absolute or Total Vorticity</vt:lpstr>
      <vt:lpstr>Absolute vorticity is small in ridges and large in troughs. </vt:lpstr>
      <vt:lpstr>PowerPoint Presentation</vt:lpstr>
      <vt:lpstr>PowerPoint Presentation</vt:lpstr>
      <vt:lpstr>Absolute Vorticity is Useful for Tracking Troughs and Other Features</vt:lpstr>
      <vt:lpstr>PowerPoint Presentation</vt:lpstr>
      <vt:lpstr>Vorticity Advection is Important</vt:lpstr>
      <vt:lpstr>PowerPoint Presentation</vt:lpstr>
      <vt:lpstr>Vorticity</vt:lpstr>
      <vt:lpstr>Vorticity Advection</vt:lpstr>
      <vt:lpstr>Vorticity Advection and Precipitation</vt:lpstr>
      <vt:lpstr>Potential Vorticity:   very important dynamical quantity in the atmosphere</vt:lpstr>
      <vt:lpstr>PowerPoint Presentation</vt:lpstr>
      <vt:lpstr>Vertical Cross section Potential Vorticity and Potential Temperature</vt:lpstr>
      <vt:lpstr>PV Facts</vt:lpstr>
      <vt:lpstr>PV Facts</vt:lpstr>
      <vt:lpstr>Real Time PV Diagnostics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vorticity</dc:title>
  <dc:creator>Clifford Mass</dc:creator>
  <cp:lastModifiedBy>Clifford F. Mass</cp:lastModifiedBy>
  <cp:revision>49</cp:revision>
  <dcterms:created xsi:type="dcterms:W3CDTF">2014-01-29T17:32:58Z</dcterms:created>
  <dcterms:modified xsi:type="dcterms:W3CDTF">2024-02-22T22:56:18Z</dcterms:modified>
</cp:coreProperties>
</file>