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256" r:id="rId2"/>
    <p:sldId id="320" r:id="rId3"/>
    <p:sldId id="292" r:id="rId4"/>
    <p:sldId id="337" r:id="rId5"/>
    <p:sldId id="285" r:id="rId6"/>
    <p:sldId id="290" r:id="rId7"/>
    <p:sldId id="293" r:id="rId8"/>
    <p:sldId id="334" r:id="rId9"/>
    <p:sldId id="291" r:id="rId10"/>
    <p:sldId id="294" r:id="rId11"/>
    <p:sldId id="295" r:id="rId12"/>
    <p:sldId id="296" r:id="rId13"/>
    <p:sldId id="265" r:id="rId14"/>
    <p:sldId id="264" r:id="rId15"/>
    <p:sldId id="263" r:id="rId16"/>
    <p:sldId id="262" r:id="rId17"/>
    <p:sldId id="261" r:id="rId18"/>
    <p:sldId id="260" r:id="rId19"/>
    <p:sldId id="297" r:id="rId20"/>
    <p:sldId id="259" r:id="rId21"/>
    <p:sldId id="277" r:id="rId22"/>
    <p:sldId id="326" r:id="rId23"/>
    <p:sldId id="327" r:id="rId24"/>
    <p:sldId id="328" r:id="rId25"/>
    <p:sldId id="332" r:id="rId26"/>
    <p:sldId id="330" r:id="rId27"/>
    <p:sldId id="335" r:id="rId28"/>
    <p:sldId id="331" r:id="rId29"/>
    <p:sldId id="300" r:id="rId30"/>
    <p:sldId id="281" r:id="rId31"/>
    <p:sldId id="329" r:id="rId32"/>
    <p:sldId id="289" r:id="rId33"/>
    <p:sldId id="266" r:id="rId34"/>
    <p:sldId id="321" r:id="rId35"/>
    <p:sldId id="299" r:id="rId36"/>
    <p:sldId id="298" r:id="rId37"/>
    <p:sldId id="336" r:id="rId38"/>
    <p:sldId id="257" r:id="rId39"/>
    <p:sldId id="310" r:id="rId40"/>
    <p:sldId id="275" r:id="rId41"/>
    <p:sldId id="311" r:id="rId42"/>
    <p:sldId id="312" r:id="rId43"/>
    <p:sldId id="313" r:id="rId44"/>
    <p:sldId id="301" r:id="rId45"/>
    <p:sldId id="272" r:id="rId46"/>
    <p:sldId id="318" r:id="rId47"/>
    <p:sldId id="319" r:id="rId48"/>
    <p:sldId id="315" r:id="rId49"/>
    <p:sldId id="276" r:id="rId50"/>
    <p:sldId id="304" r:id="rId51"/>
    <p:sldId id="305" r:id="rId52"/>
    <p:sldId id="302" r:id="rId53"/>
    <p:sldId id="303" r:id="rId54"/>
    <p:sldId id="279" r:id="rId55"/>
    <p:sldId id="278" r:id="rId56"/>
    <p:sldId id="306" r:id="rId57"/>
    <p:sldId id="309" r:id="rId58"/>
    <p:sldId id="338" r:id="rId59"/>
    <p:sldId id="339" r:id="rId60"/>
    <p:sldId id="333" r:id="rId61"/>
    <p:sldId id="323" r:id="rId62"/>
    <p:sldId id="316" r:id="rId63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9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232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E25B080-4965-BE4F-BEBC-DD9F1F2151C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F5017D-0D1B-8243-A7DA-4D400E571F9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48B9FD9F-D597-8942-9DAA-FC8755AB0E28}" type="datetimeFigureOut">
              <a:rPr lang="en-US"/>
              <a:pPr>
                <a:defRPr/>
              </a:pPr>
              <a:t>1/21/24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682F2F-4879-4442-A82B-5530A948AD8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0FFB24-2F55-944A-9777-7AD89CBD6A1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57E34FA4-4A6E-9E4D-9DAD-819F6D540C4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9E34EA7-6B7C-E74B-82E4-823E5AF30EF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CD5AD7-B0B2-7A48-8F78-62944030812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09F5A3B7-D20E-A74B-8D9D-44A95D9CC8A3}" type="datetime1">
              <a:rPr lang="en-US" altLang="x-none"/>
              <a:pPr>
                <a:defRPr/>
              </a:pPr>
              <a:t>1/21/24</a:t>
            </a:fld>
            <a:endParaRPr lang="en-US" altLang="x-none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C88197E-7B25-464F-8BA3-E656913A3C9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E8423FE-9CA1-F943-B7CF-0D39495295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252BE3-00D3-9449-AB41-856F65BB7D8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DAB244-DE0B-5B41-9DE7-658B61515B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847DD984-78AA-4240-9000-3F4EFEEAD45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>
            <a:extLst>
              <a:ext uri="{FF2B5EF4-FFF2-40B4-BE49-F238E27FC236}">
                <a16:creationId xmlns:a16="http://schemas.microsoft.com/office/drawing/2014/main" id="{464AAB45-F796-AB42-8840-5A3CD3FF7B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2" name="Notes Placeholder 2">
            <a:extLst>
              <a:ext uri="{FF2B5EF4-FFF2-40B4-BE49-F238E27FC236}">
                <a16:creationId xmlns:a16="http://schemas.microsoft.com/office/drawing/2014/main" id="{07BC2C8D-5EFD-184D-95DA-759296DDB59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35843" name="Slide Number Placeholder 3">
            <a:extLst>
              <a:ext uri="{FF2B5EF4-FFF2-40B4-BE49-F238E27FC236}">
                <a16:creationId xmlns:a16="http://schemas.microsoft.com/office/drawing/2014/main" id="{D394A1E8-3C03-CF4B-991D-DD8D0C0229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5F2E002-22F1-B043-ADA0-32F73C804FD6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38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4F7780-8387-6444-85F1-068ABFAF3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D6BB9-D4DC-6840-91A6-9FFB7E55211A}" type="datetime1">
              <a:rPr lang="en-US" altLang="x-none"/>
              <a:pPr>
                <a:defRPr/>
              </a:pPr>
              <a:t>1/21/24</a:t>
            </a:fld>
            <a:endParaRPr lang="en-US" altLang="x-non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A132B-AEF2-6C4D-BE49-561EA6745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0D515D-C4B2-C54F-9E98-C900F7CB9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2786D-7918-8049-98DE-366BF4F7A79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70217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F3F9B-5FB4-744A-B2AE-C4AE15FA7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F0989-D4C5-A04A-A2BB-8ABDF694F8AB}" type="datetime1">
              <a:rPr lang="en-US" altLang="x-none"/>
              <a:pPr>
                <a:defRPr/>
              </a:pPr>
              <a:t>1/21/24</a:t>
            </a:fld>
            <a:endParaRPr lang="en-US" altLang="x-non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6B3B3-89F7-764E-BB93-731B0348C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40906C-A638-EE49-8057-F05E63BAF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C5773-CA3D-B24F-973A-B964C86BBA6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00120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6C153-C6C7-EB43-85E4-81991760E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3CA341-1C9E-F146-BBAF-52CFDF02AB06}" type="datetime1">
              <a:rPr lang="en-US" altLang="x-none"/>
              <a:pPr>
                <a:defRPr/>
              </a:pPr>
              <a:t>1/21/24</a:t>
            </a:fld>
            <a:endParaRPr lang="en-US" altLang="x-non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D5D8E8-1F43-0A4B-A90C-239761848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D3EB78-D85A-184B-AD6C-34077BF1E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33665-4F6E-6044-8753-6B85FE8D48E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1399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E2160-9547-C84B-9D44-3443B5688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5E250-F735-3444-95B8-384E6CA8E98C}" type="datetime1">
              <a:rPr lang="en-US" altLang="x-none"/>
              <a:pPr>
                <a:defRPr/>
              </a:pPr>
              <a:t>1/21/24</a:t>
            </a:fld>
            <a:endParaRPr lang="en-US" altLang="x-non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91014C-2508-3749-BD42-AFECFFC9C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812BDB-33C0-9242-A854-83B18D2BD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97F85F-B77F-5148-89EA-BE8B0F985E1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8895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0B4551-2EC4-A042-A793-5627239DE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D1912-1436-714C-9A90-4BAABF5B0EB0}" type="datetime1">
              <a:rPr lang="en-US" altLang="x-none"/>
              <a:pPr>
                <a:defRPr/>
              </a:pPr>
              <a:t>1/21/24</a:t>
            </a:fld>
            <a:endParaRPr lang="en-US" altLang="x-non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C11A3-B7C3-5E46-B03E-635E4AEDD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2FC99-1565-D245-9907-A8AC2953E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B3E816-8CB7-0F48-943A-948E5D15831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20859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2C92D89-7170-054F-9EA1-81E0E811B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CA5C0-574B-024E-937F-8D6B32EE305D}" type="datetime1">
              <a:rPr lang="en-US" altLang="x-none"/>
              <a:pPr>
                <a:defRPr/>
              </a:pPr>
              <a:t>1/21/24</a:t>
            </a:fld>
            <a:endParaRPr lang="en-US" altLang="x-none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A22CC65-1F86-684B-89E2-E806450F0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BE5C02-EFD4-5941-9275-5F31B70E1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712DA3-7F2D-5A43-803D-E2C1C669EB8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9167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7F7851F-3BB6-0C45-BF69-72DE64EEF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C94F7B-B2D0-7B43-A54D-631EECCB417A}" type="datetime1">
              <a:rPr lang="en-US" altLang="x-none"/>
              <a:pPr>
                <a:defRPr/>
              </a:pPr>
              <a:t>1/21/24</a:t>
            </a:fld>
            <a:endParaRPr lang="en-US" altLang="x-none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9DF53B8-C399-8746-9034-4C50D6E7D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BDEE3F2-2E22-8946-B20F-6B84C8C8B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D1CE91-ED1B-594E-AC60-D6CCF995737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61752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A53D7F4-18D5-1D46-B4B8-AD8313C9A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1B758-C0C3-C847-90A4-6C4D3975C581}" type="datetime1">
              <a:rPr lang="en-US" altLang="x-none"/>
              <a:pPr>
                <a:defRPr/>
              </a:pPr>
              <a:t>1/21/24</a:t>
            </a:fld>
            <a:endParaRPr lang="en-US" altLang="x-none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B463D4D-14EE-644B-8FCB-48E8DD92E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572192D-013F-B644-89E9-F85ADA834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49230-AE3A-EA44-BBA2-088A67B90D4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21697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01338F1-25C0-3249-95A8-0AFBA241E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29EEA-4C09-D243-9191-793A7E3FC3E3}" type="datetime1">
              <a:rPr lang="en-US" altLang="x-none"/>
              <a:pPr>
                <a:defRPr/>
              </a:pPr>
              <a:t>1/21/24</a:t>
            </a:fld>
            <a:endParaRPr lang="en-US" altLang="x-none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2048823-D0A8-3A41-B1CE-86251A90C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7CF3C32-38FD-E740-89BA-98CACE997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C51D3-786A-EF40-BA75-CA4B87F5346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5375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9D34ACF-A498-FC41-B873-49EB52BE7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630B2-CD6B-F246-9A98-91110FDFAB00}" type="datetime1">
              <a:rPr lang="en-US" altLang="x-none"/>
              <a:pPr>
                <a:defRPr/>
              </a:pPr>
              <a:t>1/21/24</a:t>
            </a:fld>
            <a:endParaRPr lang="en-US" altLang="x-none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7790C83-45EE-DB49-9D66-A8A756FB8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F840EA6-C8EF-5042-BA8C-7294C3562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5DD55-131E-EE47-B910-8ADD18C6C91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06292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D4B2E78-61C1-A044-BA5B-07B0C10FB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5DB32-D129-4142-8581-0D4A7FAC6356}" type="datetime1">
              <a:rPr lang="en-US" altLang="x-none"/>
              <a:pPr>
                <a:defRPr/>
              </a:pPr>
              <a:t>1/21/24</a:t>
            </a:fld>
            <a:endParaRPr lang="en-US" altLang="x-none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EDC4A6C-0122-8348-B5FA-4CC9C3C89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F6EC-6B28-3745-93DF-BE7CC1F38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C1216-A9F5-114D-98F4-31E6BF13DEB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275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FEDD7CB1-C656-BA40-9D0E-FEBA82FAF51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EA31D91-EE40-AE40-B47F-F467DC36A24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05411-04A4-BC4B-89C4-F8D49F422F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D7AEA946-43DE-A944-9482-59A0E1A33E6A}" type="datetime1">
              <a:rPr lang="en-US" altLang="x-none"/>
              <a:pPr>
                <a:defRPr/>
              </a:pPr>
              <a:t>1/21/24</a:t>
            </a:fld>
            <a:endParaRPr lang="en-US" altLang="x-non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63785-6C5F-3E4A-B5FB-817539741D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926970-26F5-C948-B7CB-8D8574EBA3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BFD7B13-1615-964B-887C-91FAEA808E2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.youtube.com/watch?v=qEGbzZM0Baw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C1C53B4B-E8B7-0943-A1AF-96B955EBB9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4700" y="1501775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Upper-Level Fronts and Frontogenesis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32F043-9BB1-CB4B-BCBD-66D1607CD7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ea typeface="+mn-ea"/>
                <a:cs typeface="+mn-cs"/>
              </a:rPr>
              <a:t>ATMS 370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ea typeface="+mn-ea"/>
                <a:cs typeface="+mn-cs"/>
              </a:rPr>
              <a:t>Winter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93933063-2154-F349-A013-BEA126312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3337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How did the radioactive material in the stratosphere get into the midlatitude troposphere??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06FF6ECE-1DA3-FA44-BEBF-29CE40887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3" y="10287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Upper- level fronts and stratosphere-troposphere transport</a:t>
            </a:r>
          </a:p>
        </p:txBody>
      </p:sp>
      <p:sp>
        <p:nvSpPr>
          <p:cNvPr id="23554" name="Content Placeholder 2">
            <a:extLst>
              <a:ext uri="{FF2B5EF4-FFF2-40B4-BE49-F238E27FC236}">
                <a16:creationId xmlns:a16="http://schemas.microsoft.com/office/drawing/2014/main" id="{7A340423-B2E8-ED4C-B885-CAF3F865C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768600"/>
            <a:ext cx="8229600" cy="316865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To answer this question, a number of synoptic studies and field experiments took place in the 1950s and 1960s.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They found </a:t>
            </a:r>
            <a:r>
              <a:rPr lang="en-US" altLang="en-US" b="1" dirty="0">
                <a:ea typeface="ＭＳ Ｐゴシック" panose="020B0600070205080204" pitchFamily="34" charset="-128"/>
              </a:rPr>
              <a:t>new meteorological animals</a:t>
            </a:r>
            <a:r>
              <a:rPr lang="en-US" altLang="en-US" dirty="0">
                <a:ea typeface="ＭＳ Ｐゴシック" panose="020B0600070205080204" pitchFamily="34" charset="-128"/>
              </a:rPr>
              <a:t>: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 the upper-level front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Tropopause folding and gaps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Stratosphere-troposphere exchange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036A1E6F-524E-7846-B13D-E3DF776B8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827" y="1077167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The First Study of Upper-Level Fronts:  Reed 1957 (our dept!)</a:t>
            </a:r>
          </a:p>
        </p:txBody>
      </p:sp>
      <p:pic>
        <p:nvPicPr>
          <p:cNvPr id="3" name="Picture 2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FED0D49B-5019-CF45-9911-F8A4CCF6E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1650" y="2713286"/>
            <a:ext cx="3060700" cy="35687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F1620161-F6DC-5A43-8A6C-E3ED9589C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25602" name="Content Placeholder 3" descr="Reed1.tiff">
            <a:extLst>
              <a:ext uri="{FF2B5EF4-FFF2-40B4-BE49-F238E27FC236}">
                <a16:creationId xmlns:a16="http://schemas.microsoft.com/office/drawing/2014/main" id="{0F2AE7DF-C672-094B-895A-DDAEDEECCAB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8" t="-2287" r="1764" b="2"/>
          <a:stretch>
            <a:fillRect/>
          </a:stretch>
        </p:blipFill>
        <p:spPr>
          <a:xfrm>
            <a:off x="3184180" y="136924"/>
            <a:ext cx="2775639" cy="6584152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Content Placeholder 3" descr="R1a.tiff">
            <a:extLst>
              <a:ext uri="{FF2B5EF4-FFF2-40B4-BE49-F238E27FC236}">
                <a16:creationId xmlns:a16="http://schemas.microsoft.com/office/drawing/2014/main" id="{815DD67D-CC89-2E49-B7C3-C5F176260D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65" t="-417" r="6944" b="4163"/>
          <a:stretch>
            <a:fillRect/>
          </a:stretch>
        </p:blipFill>
        <p:spPr>
          <a:xfrm>
            <a:off x="1270000" y="333375"/>
            <a:ext cx="7362825" cy="6149975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76DBBD9D-506F-774D-996F-4AFA5850F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27650" name="Content Placeholder 3" descr="r2.tiff">
            <a:extLst>
              <a:ext uri="{FF2B5EF4-FFF2-40B4-BE49-F238E27FC236}">
                <a16:creationId xmlns:a16="http://schemas.microsoft.com/office/drawing/2014/main" id="{E1191A45-B06C-2D47-BA3A-0C96FEC8EC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7" r="-2122"/>
          <a:stretch>
            <a:fillRect/>
          </a:stretch>
        </p:blipFill>
        <p:spPr>
          <a:xfrm>
            <a:off x="1914525" y="541338"/>
            <a:ext cx="5762625" cy="5929312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25673D65-D383-D14A-9128-3407819BF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28674" name="Content Placeholder 3" descr="r34.tiff">
            <a:extLst>
              <a:ext uri="{FF2B5EF4-FFF2-40B4-BE49-F238E27FC236}">
                <a16:creationId xmlns:a16="http://schemas.microsoft.com/office/drawing/2014/main" id="{4E1DB3A0-07D9-1D47-8290-4E03C23076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2" r="11349"/>
          <a:stretch>
            <a:fillRect/>
          </a:stretch>
        </p:blipFill>
        <p:spPr>
          <a:xfrm>
            <a:off x="1535113" y="493713"/>
            <a:ext cx="5762625" cy="5903912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2AD9AA93-FA8D-8C42-8BE6-6D8444E7D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Vertical Cross Section</a:t>
            </a:r>
          </a:p>
        </p:txBody>
      </p:sp>
      <p:pic>
        <p:nvPicPr>
          <p:cNvPr id="29698" name="Content Placeholder 3" descr="cross1.tiff">
            <a:extLst>
              <a:ext uri="{FF2B5EF4-FFF2-40B4-BE49-F238E27FC236}">
                <a16:creationId xmlns:a16="http://schemas.microsoft.com/office/drawing/2014/main" id="{FAAC7760-7930-0944-B05F-A43DF2AA754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772" r="-37772"/>
          <a:stretch>
            <a:fillRect/>
          </a:stretch>
        </p:blipFill>
        <p:spPr>
          <a:xfrm>
            <a:off x="333375" y="1600200"/>
            <a:ext cx="8810625" cy="484505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D6B6B10E-DCD2-9D43-8513-24B63E221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0722" name="Content Placeholder 3" descr="cross2.tiff">
            <a:extLst>
              <a:ext uri="{FF2B5EF4-FFF2-40B4-BE49-F238E27FC236}">
                <a16:creationId xmlns:a16="http://schemas.microsoft.com/office/drawing/2014/main" id="{7B20B777-2BCC-124A-857F-03C36FBA155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64" r="-6264"/>
          <a:stretch>
            <a:fillRect/>
          </a:stretch>
        </p:blipFill>
        <p:spPr/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8A0D3B9F-2AEF-1248-B635-817534F7E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2360613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A Series of Aircraft-Based Field Experiments Described the Detailed Structure of Upper-Level Fronts for the First Time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EA9EAE2B-E7E8-2246-B737-0EE42A48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Definition</a:t>
            </a:r>
          </a:p>
        </p:txBody>
      </p:sp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45F04921-BB3C-0741-B091-105E0848F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2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sz="3600" b="1" dirty="0">
                <a:ea typeface="ＭＳ Ｐゴシック" panose="020B0600070205080204" pitchFamily="34" charset="-128"/>
              </a:rPr>
              <a:t>Upper-level fronts</a:t>
            </a:r>
            <a:r>
              <a:rPr lang="en-US" altLang="en-US" sz="3600" dirty="0">
                <a:ea typeface="ＭＳ Ｐゴシック" panose="020B0600070205080204" pitchFamily="34" charset="-128"/>
              </a:rPr>
              <a:t>:  regions of large horizontal thermal contrast in 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the middle to upper troposphere</a:t>
            </a:r>
            <a:r>
              <a:rPr lang="en-US" altLang="en-US" sz="3600" dirty="0">
                <a:ea typeface="ＭＳ Ｐゴシック" panose="020B0600070205080204" pitchFamily="34" charset="-128"/>
              </a:rPr>
              <a:t>.  Associated with the  tropopause and jet stream.</a:t>
            </a:r>
          </a:p>
        </p:txBody>
      </p:sp>
      <p:pic>
        <p:nvPicPr>
          <p:cNvPr id="16387" name="Picture 2" descr="Chart, diagram&#10;&#10;Description automatically generated">
            <a:extLst>
              <a:ext uri="{FF2B5EF4-FFF2-40B4-BE49-F238E27FC236}">
                <a16:creationId xmlns:a16="http://schemas.microsoft.com/office/drawing/2014/main" id="{C4CC7BFD-5A11-0B41-8840-902F737FA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238" y="3878263"/>
            <a:ext cx="54991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80AE2E59-5E85-E341-93E8-21E1BCA76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2770" name="Content Placeholder 3" descr="Danielson.tiff">
            <a:extLst>
              <a:ext uri="{FF2B5EF4-FFF2-40B4-BE49-F238E27FC236}">
                <a16:creationId xmlns:a16="http://schemas.microsoft.com/office/drawing/2014/main" id="{39314E8A-33E7-9F45-A00F-93005D99B22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762" r="-30762"/>
          <a:stretch>
            <a:fillRect/>
          </a:stretch>
        </p:blipFill>
        <p:spPr>
          <a:xfrm>
            <a:off x="0" y="1013791"/>
            <a:ext cx="9617446" cy="5288998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E33BAD10-4518-974B-A202-244A3DC6F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113" y="26511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More Detailed Aircraft Data Showed the Details of Upper-Level Fronts</a:t>
            </a:r>
          </a:p>
        </p:txBody>
      </p:sp>
      <p:pic>
        <p:nvPicPr>
          <p:cNvPr id="37890" name="Content Placeholder 3" descr="UpperF1.tiff">
            <a:extLst>
              <a:ext uri="{FF2B5EF4-FFF2-40B4-BE49-F238E27FC236}">
                <a16:creationId xmlns:a16="http://schemas.microsoft.com/office/drawing/2014/main" id="{E2FBB16C-8F20-6147-AA11-60B193C4A4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34" r="-13434"/>
          <a:stretch>
            <a:fillRect/>
          </a:stretch>
        </p:blipFill>
        <p:spPr>
          <a:xfrm>
            <a:off x="457200" y="1600200"/>
            <a:ext cx="8948738" cy="4921250"/>
          </a:xfrm>
        </p:spPr>
      </p:pic>
      <p:sp>
        <p:nvSpPr>
          <p:cNvPr id="37891" name="TextBox 1">
            <a:extLst>
              <a:ext uri="{FF2B5EF4-FFF2-40B4-BE49-F238E27FC236}">
                <a16:creationId xmlns:a16="http://schemas.microsoft.com/office/drawing/2014/main" id="{CB8639A7-EAEB-E94C-B151-32C6786F93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500" y="1731963"/>
            <a:ext cx="1954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Potential Vorticity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2C8B7-ED2C-B44B-A8F4-804866A6D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73" y="2567078"/>
            <a:ext cx="8229600" cy="1143000"/>
          </a:xfrm>
        </p:spPr>
        <p:txBody>
          <a:bodyPr/>
          <a:lstStyle/>
          <a:p>
            <a:r>
              <a:rPr lang="en-US" b="1" dirty="0"/>
              <a:t>Review:  Why does potential temperature increase rapidly in the stratosphere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841423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2D63C-B56C-354F-8FE4-6BCABAF69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Hint</a:t>
            </a:r>
          </a:p>
        </p:txBody>
      </p:sp>
      <p:pic>
        <p:nvPicPr>
          <p:cNvPr id="5" name="Content Placeholder 4" descr="Diagram, venn diagram&#10;&#10;Description automatically generated">
            <a:extLst>
              <a:ext uri="{FF2B5EF4-FFF2-40B4-BE49-F238E27FC236}">
                <a16:creationId xmlns:a16="http://schemas.microsoft.com/office/drawing/2014/main" id="{D1FCA27D-F1DD-ED47-A2D3-EF0D4FEC89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531" t="9724" r="8487" b="8009"/>
          <a:stretch/>
        </p:blipFill>
        <p:spPr>
          <a:xfrm>
            <a:off x="1513267" y="1595915"/>
            <a:ext cx="6355724" cy="288593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05486F-508A-3B44-BC8C-42363601D82D}"/>
              </a:ext>
            </a:extLst>
          </p:cNvPr>
          <p:cNvSpPr txBox="1"/>
          <p:nvPr/>
        </p:nvSpPr>
        <p:spPr>
          <a:xfrm>
            <a:off x="2917065" y="4848896"/>
            <a:ext cx="36631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P</a:t>
            </a:r>
            <a:r>
              <a:rPr lang="en-US" sz="4000" baseline="-25000" dirty="0"/>
              <a:t>o</a:t>
            </a:r>
            <a:r>
              <a:rPr lang="en-US" sz="4000" dirty="0"/>
              <a:t> is 1000 </a:t>
            </a:r>
            <a:r>
              <a:rPr lang="en-US" sz="4000" dirty="0" err="1"/>
              <a:t>hPa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684453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2D63C-B56C-354F-8FE4-6BCABAF69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Hint</a:t>
            </a:r>
          </a:p>
        </p:txBody>
      </p:sp>
      <p:pic>
        <p:nvPicPr>
          <p:cNvPr id="5" name="Content Placeholder 4" descr="Diagram, venn diagram&#10;&#10;Description automatically generated">
            <a:extLst>
              <a:ext uri="{FF2B5EF4-FFF2-40B4-BE49-F238E27FC236}">
                <a16:creationId xmlns:a16="http://schemas.microsoft.com/office/drawing/2014/main" id="{D1FCA27D-F1DD-ED47-A2D3-EF0D4FEC89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531" t="9724" r="8487" b="8009"/>
          <a:stretch/>
        </p:blipFill>
        <p:spPr>
          <a:xfrm>
            <a:off x="3071610" y="1456482"/>
            <a:ext cx="3732118" cy="169463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05486F-508A-3B44-BC8C-42363601D82D}"/>
              </a:ext>
            </a:extLst>
          </p:cNvPr>
          <p:cNvSpPr txBox="1"/>
          <p:nvPr/>
        </p:nvSpPr>
        <p:spPr>
          <a:xfrm>
            <a:off x="1603420" y="3554569"/>
            <a:ext cx="6490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Temperature increases in the stratosphere while p decreases rapidly</a:t>
            </a:r>
          </a:p>
        </p:txBody>
      </p:sp>
    </p:spTree>
    <p:extLst>
      <p:ext uri="{BB962C8B-B14F-4D97-AF65-F5344CB8AC3E}">
        <p14:creationId xmlns:p14="http://schemas.microsoft.com/office/powerpoint/2010/main" val="2671134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4E74A-2170-6D42-BB79-3D430D6F5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UpperF1.tiff">
            <a:extLst>
              <a:ext uri="{FF2B5EF4-FFF2-40B4-BE49-F238E27FC236}">
                <a16:creationId xmlns:a16="http://schemas.microsoft.com/office/drawing/2014/main" id="{A9236B4A-F688-6249-9EF8-48A6F34738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8" r="50000" b="20396"/>
          <a:stretch/>
        </p:blipFill>
        <p:spPr>
          <a:xfrm>
            <a:off x="2820472" y="622826"/>
            <a:ext cx="4861776" cy="533365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5661B7-9315-994C-9AE1-AE380DBF0118}"/>
              </a:ext>
            </a:extLst>
          </p:cNvPr>
          <p:cNvSpPr txBox="1"/>
          <p:nvPr/>
        </p:nvSpPr>
        <p:spPr>
          <a:xfrm>
            <a:off x="3612524" y="2350395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stratosphere</a:t>
            </a:r>
          </a:p>
        </p:txBody>
      </p:sp>
    </p:spTree>
    <p:extLst>
      <p:ext uri="{BB962C8B-B14F-4D97-AF65-F5344CB8AC3E}">
        <p14:creationId xmlns:p14="http://schemas.microsoft.com/office/powerpoint/2010/main" val="35984780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FF8F4-CC8C-8C49-AC76-788BD957C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835" y="558418"/>
            <a:ext cx="8229600" cy="1143000"/>
          </a:xfrm>
        </p:spPr>
        <p:txBody>
          <a:bodyPr/>
          <a:lstStyle/>
          <a:p>
            <a:r>
              <a:rPr lang="en-US" b="1" dirty="0"/>
              <a:t>Why is the stratosphere very stable?</a:t>
            </a:r>
          </a:p>
        </p:txBody>
      </p:sp>
      <p:pic>
        <p:nvPicPr>
          <p:cNvPr id="4" name="Content Placeholder 3" descr="UpperF1.tiff">
            <a:extLst>
              <a:ext uri="{FF2B5EF4-FFF2-40B4-BE49-F238E27FC236}">
                <a16:creationId xmlns:a16="http://schemas.microsoft.com/office/drawing/2014/main" id="{B0C7C660-C80B-1049-A4FC-30529AA75F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34" r="50000" b="16328"/>
          <a:stretch/>
        </p:blipFill>
        <p:spPr>
          <a:xfrm>
            <a:off x="2199835" y="1866746"/>
            <a:ext cx="4114800" cy="4169535"/>
          </a:xfrm>
        </p:spPr>
      </p:pic>
    </p:spTree>
    <p:extLst>
      <p:ext uri="{BB962C8B-B14F-4D97-AF65-F5344CB8AC3E}">
        <p14:creationId xmlns:p14="http://schemas.microsoft.com/office/powerpoint/2010/main" val="13286443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32A78-AD19-F773-5B11-85EDD74A3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sky, outdoor, plane, airplane&#10;&#10;Description automatically generated">
            <a:extLst>
              <a:ext uri="{FF2B5EF4-FFF2-40B4-BE49-F238E27FC236}">
                <a16:creationId xmlns:a16="http://schemas.microsoft.com/office/drawing/2014/main" id="{B2F4E52D-138A-4132-153D-AF8ECF40E5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9950" y="3428856"/>
            <a:ext cx="4721760" cy="3286345"/>
          </a:xfrm>
        </p:spPr>
      </p:pic>
      <p:pic>
        <p:nvPicPr>
          <p:cNvPr id="7" name="Picture 6" descr="An airplane flying over clouds&#10;&#10;Description automatically generated with medium confidence">
            <a:extLst>
              <a:ext uri="{FF2B5EF4-FFF2-40B4-BE49-F238E27FC236}">
                <a16:creationId xmlns:a16="http://schemas.microsoft.com/office/drawing/2014/main" id="{7CE6732F-5ED9-04B9-8B03-E987BE685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09016"/>
            <a:ext cx="5682343" cy="301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1434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A9D0E-EEC3-E044-8154-A1717B689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18204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Because in an unsaturated atmosphere, the vertical gradient of potential temperature determines stability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C5EA7A4A-E2E6-A140-BD4D-23431662FC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4406" y="3258356"/>
            <a:ext cx="4757427" cy="2018908"/>
          </a:xfrm>
        </p:spPr>
      </p:pic>
    </p:spTree>
    <p:extLst>
      <p:ext uri="{BB962C8B-B14F-4D97-AF65-F5344CB8AC3E}">
        <p14:creationId xmlns:p14="http://schemas.microsoft.com/office/powerpoint/2010/main" val="34835615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BDCD3DDE-0418-C841-838C-DBE5C6C9B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latin typeface="+mn-lt"/>
                <a:ea typeface="ＭＳ Ｐゴシック" panose="020B0600070205080204" pitchFamily="34" charset="-128"/>
              </a:rPr>
              <a:t>Upper-Level Front Characteristics</a:t>
            </a:r>
          </a:p>
        </p:txBody>
      </p:sp>
      <p:sp>
        <p:nvSpPr>
          <p:cNvPr id="39938" name="Content Placeholder 2">
            <a:extLst>
              <a:ext uri="{FF2B5EF4-FFF2-40B4-BE49-F238E27FC236}">
                <a16:creationId xmlns:a16="http://schemas.microsoft.com/office/drawing/2014/main" id="{1D082F46-59ED-E147-9724-55A4156E6A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Usually associated with the midlatitude jet.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Can extend down to 900-800 </a:t>
            </a:r>
            <a:r>
              <a:rPr lang="en-US" altLang="en-US" dirty="0" err="1">
                <a:ea typeface="ＭＳ Ｐゴシック" panose="020B0600070205080204" pitchFamily="34" charset="-128"/>
              </a:rPr>
              <a:t>hPa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Close association with upper-level troughs.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Often associated with substantial clear air turbulence.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Associated with a folding or “extrusion” of the tropopause.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Can also be associated with high ozone values.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9ED01744-1A80-4D49-9E8E-8E4B01D29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History</a:t>
            </a: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F1C3C347-65BA-8443-9257-21CD8E21E3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In the first half of the 20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th</a:t>
            </a:r>
            <a:r>
              <a:rPr lang="en-US" altLang="en-US" dirty="0">
                <a:ea typeface="ＭＳ Ｐゴシック" panose="020B0600070205080204" pitchFamily="34" charset="-128"/>
              </a:rPr>
              <a:t> century there was no concept of </a:t>
            </a:r>
            <a:r>
              <a:rPr lang="en-US" altLang="en-US" b="1" dirty="0">
                <a:ea typeface="ＭＳ Ｐゴシック" panose="020B0600070205080204" pitchFamily="34" charset="-128"/>
              </a:rPr>
              <a:t>upper-level fronts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Most studies described a </a:t>
            </a:r>
            <a:r>
              <a:rPr lang="en-US" altLang="en-US" b="1" dirty="0">
                <a:ea typeface="ＭＳ Ｐゴシック" panose="020B0600070205080204" pitchFamily="34" charset="-128"/>
              </a:rPr>
              <a:t>polar or midlatitude front </a:t>
            </a:r>
            <a:r>
              <a:rPr lang="en-US" altLang="en-US" dirty="0">
                <a:ea typeface="ＭＳ Ｐゴシック" panose="020B0600070205080204" pitchFamily="34" charset="-128"/>
              </a:rPr>
              <a:t>that extended from the surface to the tropopause.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The tropopause was considered an </a:t>
            </a:r>
            <a:r>
              <a:rPr lang="en-US" altLang="en-US" b="1" dirty="0">
                <a:ea typeface="ＭＳ Ｐゴシック" panose="020B0600070205080204" pitchFamily="34" charset="-128"/>
              </a:rPr>
              <a:t>extensive and impenetrable barrier </a:t>
            </a:r>
            <a:r>
              <a:rPr lang="en-US" altLang="en-US" dirty="0">
                <a:ea typeface="ＭＳ Ｐゴシック" panose="020B0600070205080204" pitchFamily="34" charset="-128"/>
              </a:rPr>
              <a:t>between the troposphere and stratosphere.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47A34482-A383-FB49-91B0-C73823F45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Upper-Level Fronts Associated with Tropopause Folding Near Jet</a:t>
            </a:r>
          </a:p>
        </p:txBody>
      </p:sp>
      <p:pic>
        <p:nvPicPr>
          <p:cNvPr id="41986" name="Content Placeholder 3" descr="ULF2.tiff">
            <a:extLst>
              <a:ext uri="{FF2B5EF4-FFF2-40B4-BE49-F238E27FC236}">
                <a16:creationId xmlns:a16="http://schemas.microsoft.com/office/drawing/2014/main" id="{6E662C9D-BB12-A749-8638-DA3E87A378E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71" r="-16071"/>
          <a:stretch>
            <a:fillRect/>
          </a:stretch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6BF712-9A40-6E4F-A7D8-D829E60E50C7}"/>
              </a:ext>
            </a:extLst>
          </p:cNvPr>
          <p:cNvSpPr txBox="1"/>
          <p:nvPr/>
        </p:nvSpPr>
        <p:spPr>
          <a:xfrm>
            <a:off x="4732986" y="227956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tropopause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4E74A-2170-6D42-BB79-3D430D6F5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UpperF1.tiff">
            <a:extLst>
              <a:ext uri="{FF2B5EF4-FFF2-40B4-BE49-F238E27FC236}">
                <a16:creationId xmlns:a16="http://schemas.microsoft.com/office/drawing/2014/main" id="{A9236B4A-F688-6249-9EF8-48A6F34738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8" r="50000" b="20396"/>
          <a:stretch/>
        </p:blipFill>
        <p:spPr>
          <a:xfrm>
            <a:off x="2820472" y="622826"/>
            <a:ext cx="4861776" cy="533365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5661B7-9315-994C-9AE1-AE380DBF0118}"/>
              </a:ext>
            </a:extLst>
          </p:cNvPr>
          <p:cNvSpPr txBox="1"/>
          <p:nvPr/>
        </p:nvSpPr>
        <p:spPr>
          <a:xfrm>
            <a:off x="3612524" y="2350395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stratosphere</a:t>
            </a:r>
          </a:p>
        </p:txBody>
      </p:sp>
    </p:spTree>
    <p:extLst>
      <p:ext uri="{BB962C8B-B14F-4D97-AF65-F5344CB8AC3E}">
        <p14:creationId xmlns:p14="http://schemas.microsoft.com/office/powerpoint/2010/main" val="3046779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0EA7B82E-5EE6-9A49-BB7B-F10D8C484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“Folding” of the Tropopause</a:t>
            </a:r>
          </a:p>
        </p:txBody>
      </p:sp>
      <p:pic>
        <p:nvPicPr>
          <p:cNvPr id="40962" name="Content Placeholder 3" descr="folding.jpeg">
            <a:extLst>
              <a:ext uri="{FF2B5EF4-FFF2-40B4-BE49-F238E27FC236}">
                <a16:creationId xmlns:a16="http://schemas.microsoft.com/office/drawing/2014/main" id="{067D17FE-120F-5D48-BE08-475B8F2857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7" r="6122"/>
          <a:stretch>
            <a:fillRect/>
          </a:stretch>
        </p:blipFill>
        <p:spPr>
          <a:xfrm>
            <a:off x="782197" y="1292463"/>
            <a:ext cx="7187100" cy="4996829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5EEDBA9D-5B4E-774E-8EFF-047D6C017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351" y="46192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Stratospheric Air Injected into the Troposphere Through Upper-Level Fronts with Folding</a:t>
            </a:r>
          </a:p>
        </p:txBody>
      </p:sp>
      <p:pic>
        <p:nvPicPr>
          <p:cNvPr id="43010" name="Content Placeholder 3" descr="Danielson68a.tiff">
            <a:extLst>
              <a:ext uri="{FF2B5EF4-FFF2-40B4-BE49-F238E27FC236}">
                <a16:creationId xmlns:a16="http://schemas.microsoft.com/office/drawing/2014/main" id="{10EBFC5F-3A0E-0A43-BF86-04165DCA35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849" r="-18849"/>
          <a:stretch>
            <a:fillRect/>
          </a:stretch>
        </p:blipFill>
        <p:spPr>
          <a:xfrm>
            <a:off x="902375" y="2175849"/>
            <a:ext cx="8354420" cy="4594256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8B61C-8629-2647-9F7C-DA6466796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352" y="2720181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Upper-Level Fronts Can Inject Air From the Stratosphere into The Troposphere</a:t>
            </a:r>
          </a:p>
        </p:txBody>
      </p:sp>
    </p:spTree>
    <p:extLst>
      <p:ext uri="{BB962C8B-B14F-4D97-AF65-F5344CB8AC3E}">
        <p14:creationId xmlns:p14="http://schemas.microsoft.com/office/powerpoint/2010/main" val="31555198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E35C97F8-DD61-A544-B99B-29769F95C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Radioactivity</a:t>
            </a:r>
          </a:p>
        </p:txBody>
      </p:sp>
      <p:sp>
        <p:nvSpPr>
          <p:cNvPr id="36866" name="Content Placeholder 2">
            <a:extLst>
              <a:ext uri="{FF2B5EF4-FFF2-40B4-BE49-F238E27FC236}">
                <a16:creationId xmlns:a16="http://schemas.microsoft.com/office/drawing/2014/main" id="{9A714FFF-8C86-234E-A3B0-B9AE337E4C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06525"/>
            <a:ext cx="4012324" cy="452596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Measurements of radioactivity showed that high levels of radioactivity (from A-Bomb tests) in the stratosphere were entering the troposphere through upper-level fronts.</a:t>
            </a:r>
          </a:p>
        </p:txBody>
      </p:sp>
      <p:pic>
        <p:nvPicPr>
          <p:cNvPr id="36867" name="Content Placeholder 3" descr="Daneil2.tiff">
            <a:extLst>
              <a:ext uri="{FF2B5EF4-FFF2-40B4-BE49-F238E27FC236}">
                <a16:creationId xmlns:a16="http://schemas.microsoft.com/office/drawing/2014/main" id="{73226342-FDA8-E44B-A934-12F2B499C6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35" t="-11594" b="7014"/>
          <a:stretch>
            <a:fillRect/>
          </a:stretch>
        </p:blipFill>
        <p:spPr bwMode="auto">
          <a:xfrm>
            <a:off x="4624388" y="1209675"/>
            <a:ext cx="3751262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0B354BB6-38B4-BC40-AB21-6D3C5B54C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Potential Vorticity As a Tracer of Air Parcel Origin</a:t>
            </a:r>
          </a:p>
        </p:txBody>
      </p:sp>
      <p:sp>
        <p:nvSpPr>
          <p:cNvPr id="33794" name="Content Placeholder 2">
            <a:extLst>
              <a:ext uri="{FF2B5EF4-FFF2-40B4-BE49-F238E27FC236}">
                <a16:creationId xmlns:a16="http://schemas.microsoft.com/office/drawing/2014/main" id="{3277E597-801E-4E4C-873F-BF3EE88146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Potential vorticity </a:t>
            </a:r>
            <a:r>
              <a:rPr lang="en-US" altLang="en-US" dirty="0">
                <a:ea typeface="ＭＳ Ｐゴシック" panose="020B0600070205080204" pitchFamily="34" charset="-128"/>
              </a:rPr>
              <a:t>is high in the stratosphere because of the large stability there.  Ertel Potential Vorticity (PV):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buFont typeface="Arial" panose="020B0604020202020204" pitchFamily="34" charset="0"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 Aircraft studies found stratospheric values of potential vorticity transported into the troposphere through upper-level fronts.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3795" name="Picture 3" descr="PV Graphic.tiff">
            <a:extLst>
              <a:ext uri="{FF2B5EF4-FFF2-40B4-BE49-F238E27FC236}">
                <a16:creationId xmlns:a16="http://schemas.microsoft.com/office/drawing/2014/main" id="{F7CA23C6-3A1B-C141-A6A9-B557736D0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225" y="3100388"/>
            <a:ext cx="4216400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151CE8-104A-F040-8A3C-5C292B51461F}"/>
              </a:ext>
            </a:extLst>
          </p:cNvPr>
          <p:cNvSpPr txBox="1"/>
          <p:nvPr/>
        </p:nvSpPr>
        <p:spPr>
          <a:xfrm>
            <a:off x="2975020" y="4057134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Relative vorticity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92F480-0CE5-F94E-AEFE-F209992ADAB1}"/>
              </a:ext>
            </a:extLst>
          </p:cNvPr>
          <p:cNvSpPr txBox="1"/>
          <p:nvPr/>
        </p:nvSpPr>
        <p:spPr>
          <a:xfrm>
            <a:off x="5267459" y="4134799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stability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A1B64-532C-C1EB-8732-07BCB5DAF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Relative Vorticity</a:t>
            </a:r>
          </a:p>
        </p:txBody>
      </p:sp>
      <p:pic>
        <p:nvPicPr>
          <p:cNvPr id="5" name="Content Placeholder 4" descr="A picture containing logo&#10;&#10;Description automatically generated">
            <a:extLst>
              <a:ext uri="{FF2B5EF4-FFF2-40B4-BE49-F238E27FC236}">
                <a16:creationId xmlns:a16="http://schemas.microsoft.com/office/drawing/2014/main" id="{3EFD6430-C03A-E870-8AEF-688D5E6919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460" y="2061029"/>
            <a:ext cx="8679079" cy="3605552"/>
          </a:xfrm>
        </p:spPr>
      </p:pic>
    </p:spTree>
    <p:extLst>
      <p:ext uri="{BB962C8B-B14F-4D97-AF65-F5344CB8AC3E}">
        <p14:creationId xmlns:p14="http://schemas.microsoft.com/office/powerpoint/2010/main" val="28975885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56F79D41-4975-9C4D-95BD-BFE70078A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4818" name="Content Placeholder 3" descr="dan3.tiff">
            <a:extLst>
              <a:ext uri="{FF2B5EF4-FFF2-40B4-BE49-F238E27FC236}">
                <a16:creationId xmlns:a16="http://schemas.microsoft.com/office/drawing/2014/main" id="{283A6328-436E-5149-85E0-575EF9B676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367" r="-27367"/>
          <a:stretch>
            <a:fillRect/>
          </a:stretch>
        </p:blipFill>
        <p:spPr>
          <a:xfrm>
            <a:off x="-207963" y="846138"/>
            <a:ext cx="10106026" cy="5557837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1B291BCF-5165-6C4B-A303-7A69FB7B9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Ozone and Upper-Level Fronts</a:t>
            </a:r>
          </a:p>
        </p:txBody>
      </p:sp>
      <p:sp>
        <p:nvSpPr>
          <p:cNvPr id="44034" name="Content Placeholder 2">
            <a:extLst>
              <a:ext uri="{FF2B5EF4-FFF2-40B4-BE49-F238E27FC236}">
                <a16:creationId xmlns:a16="http://schemas.microsoft.com/office/drawing/2014/main" id="{CFE0CACA-5F46-934D-AD3B-DF39022C08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Ozone levels are generally higher in the stratosphere than the troposphere.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Ozone can be </a:t>
            </a:r>
            <a:r>
              <a:rPr lang="en-US" altLang="en-US" b="1" dirty="0">
                <a:ea typeface="ＭＳ Ｐゴシック" panose="020B0600070205080204" pitchFamily="34" charset="-128"/>
              </a:rPr>
              <a:t>injected </a:t>
            </a:r>
            <a:r>
              <a:rPr lang="en-US" altLang="en-US" dirty="0">
                <a:ea typeface="ＭＳ Ｐゴシック" panose="020B0600070205080204" pitchFamily="34" charset="-128"/>
              </a:rPr>
              <a:t>into the troposphere through upper-level fronts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The ozone associate with enhanced upper-level fronts can frequently be observed at the surface, particularly at mountain and higher-elevation observation sites.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C88CD-C3A3-1CF7-1D50-71049482C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concept of the tropopause</a:t>
            </a:r>
            <a:br>
              <a:rPr lang="en-US" dirty="0"/>
            </a:br>
            <a:r>
              <a:rPr lang="en-US" dirty="0"/>
              <a:t>No air movement through it!</a:t>
            </a:r>
          </a:p>
        </p:txBody>
      </p:sp>
      <p:pic>
        <p:nvPicPr>
          <p:cNvPr id="5" name="Content Placeholder 4" descr="A clear plastic sheet on a white background&#10;&#10;Description automatically generated">
            <a:extLst>
              <a:ext uri="{FF2B5EF4-FFF2-40B4-BE49-F238E27FC236}">
                <a16:creationId xmlns:a16="http://schemas.microsoft.com/office/drawing/2014/main" id="{424665FE-02DD-E302-7669-7D9D3D3BB3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9018" y="1589689"/>
            <a:ext cx="4525963" cy="4525963"/>
          </a:xfrm>
        </p:spPr>
      </p:pic>
    </p:spTree>
    <p:extLst>
      <p:ext uri="{BB962C8B-B14F-4D97-AF65-F5344CB8AC3E}">
        <p14:creationId xmlns:p14="http://schemas.microsoft.com/office/powerpoint/2010/main" val="24756951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AE6D813A-A2FC-B54F-8F23-93E946EAA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Ozone Measured By Aircraft</a:t>
            </a:r>
          </a:p>
        </p:txBody>
      </p:sp>
      <p:pic>
        <p:nvPicPr>
          <p:cNvPr id="45058" name="Content Placeholder 3" descr="Upperfr3.tiff">
            <a:extLst>
              <a:ext uri="{FF2B5EF4-FFF2-40B4-BE49-F238E27FC236}">
                <a16:creationId xmlns:a16="http://schemas.microsoft.com/office/drawing/2014/main" id="{65EC21B0-F482-EE4B-A4C8-FD9D421E9FC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16" r="-1840" b="46169"/>
          <a:stretch>
            <a:fillRect/>
          </a:stretch>
        </p:blipFill>
        <p:spPr>
          <a:xfrm>
            <a:off x="2120900" y="1417638"/>
            <a:ext cx="5114925" cy="5440362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EE3ED977-BFDA-454F-92D5-4B52A34A9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274638"/>
            <a:ext cx="8229600" cy="1143000"/>
          </a:xfrm>
        </p:spPr>
        <p:txBody>
          <a:bodyPr/>
          <a:lstStyle/>
          <a:p>
            <a:r>
              <a:rPr lang="en-US" altLang="en-US" sz="3200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Many studies have documented such stratospheric ozone in the troposphere</a:t>
            </a:r>
          </a:p>
        </p:txBody>
      </p:sp>
      <p:pic>
        <p:nvPicPr>
          <p:cNvPr id="46082" name="Content Placeholder 3" descr="ozonestudy.tiff">
            <a:extLst>
              <a:ext uri="{FF2B5EF4-FFF2-40B4-BE49-F238E27FC236}">
                <a16:creationId xmlns:a16="http://schemas.microsoft.com/office/drawing/2014/main" id="{73AA2795-20D8-984B-B66B-9B2BA6DFA8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9" b="14969"/>
          <a:stretch>
            <a:fillRect/>
          </a:stretch>
        </p:blipFill>
        <p:spPr/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4A604E31-1754-0F44-8463-E89C29796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Remotely Sensed Ozone During an Upper Level Front</a:t>
            </a:r>
          </a:p>
        </p:txBody>
      </p:sp>
      <p:pic>
        <p:nvPicPr>
          <p:cNvPr id="47106" name="Content Placeholder 3" descr="ozonemea.tiff">
            <a:extLst>
              <a:ext uri="{FF2B5EF4-FFF2-40B4-BE49-F238E27FC236}">
                <a16:creationId xmlns:a16="http://schemas.microsoft.com/office/drawing/2014/main" id="{35B76A1E-04CE-5148-B9F1-8723893706B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397" r="-35397"/>
          <a:stretch>
            <a:fillRect/>
          </a:stretch>
        </p:blipFill>
        <p:spPr/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E2CD00DD-50E9-C340-87F2-B59335BCF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Simulated Potential Vorticity Structure at Same Time</a:t>
            </a:r>
          </a:p>
        </p:txBody>
      </p:sp>
      <p:pic>
        <p:nvPicPr>
          <p:cNvPr id="48130" name="Content Placeholder 3" descr="PV simulated.tiff">
            <a:extLst>
              <a:ext uri="{FF2B5EF4-FFF2-40B4-BE49-F238E27FC236}">
                <a16:creationId xmlns:a16="http://schemas.microsoft.com/office/drawing/2014/main" id="{1FF3FD1D-0225-9647-9646-DB91FD289B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242" r="-20242"/>
          <a:stretch>
            <a:fillRect/>
          </a:stretch>
        </p:blipFill>
        <p:spPr>
          <a:xfrm>
            <a:off x="914400" y="1600200"/>
            <a:ext cx="8229600" cy="4525963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5EEEE031-B6D5-AE4E-AE6C-CE77AEB44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57488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Intense Clear-Air Turbulence (CAT) Can Be Associated with Upper-Level Fronts.</a:t>
            </a:r>
            <a:b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</a:b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Why?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1F9FF7DD-62C2-E34F-9F5D-6FEC6AD18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635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CAT Associated With Upper-Level Front and the Lower Stratosphere </a:t>
            </a:r>
          </a:p>
        </p:txBody>
      </p:sp>
      <p:pic>
        <p:nvPicPr>
          <p:cNvPr id="50178" name="Content Placeholder 3" descr="Upperfrontshear.tiff">
            <a:extLst>
              <a:ext uri="{FF2B5EF4-FFF2-40B4-BE49-F238E27FC236}">
                <a16:creationId xmlns:a16="http://schemas.microsoft.com/office/drawing/2014/main" id="{6E733953-BE70-8C4A-BFBA-CD4FA88716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377" r="-30377"/>
          <a:stretch>
            <a:fillRect/>
          </a:stretch>
        </p:blipFill>
        <p:spPr>
          <a:xfrm>
            <a:off x="268288" y="1928813"/>
            <a:ext cx="8229600" cy="4525962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>
            <a:extLst>
              <a:ext uri="{FF2B5EF4-FFF2-40B4-BE49-F238E27FC236}">
                <a16:creationId xmlns:a16="http://schemas.microsoft.com/office/drawing/2014/main" id="{46B756AD-9D78-EC46-AD9A-8FBA5D8E5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1163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Richardson Number (Ri):</a:t>
            </a:r>
            <a:b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Small Values (less than roughly .25) produces instability</a:t>
            </a:r>
          </a:p>
        </p:txBody>
      </p:sp>
      <p:pic>
        <p:nvPicPr>
          <p:cNvPr id="51202" name="Content Placeholder 3" descr="download (6).png">
            <a:extLst>
              <a:ext uri="{FF2B5EF4-FFF2-40B4-BE49-F238E27FC236}">
                <a16:creationId xmlns:a16="http://schemas.microsoft.com/office/drawing/2014/main" id="{44AF9004-8B3A-D245-844B-27C44F2A68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449" r="-18449"/>
          <a:stretch>
            <a:fillRect/>
          </a:stretch>
        </p:blipFill>
        <p:spPr>
          <a:xfrm>
            <a:off x="633470" y="2103783"/>
            <a:ext cx="8229600" cy="452596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E2C475-CC5B-4343-9E56-B1C2FE83CD42}"/>
              </a:ext>
            </a:extLst>
          </p:cNvPr>
          <p:cNvSpPr txBox="1"/>
          <p:nvPr/>
        </p:nvSpPr>
        <p:spPr>
          <a:xfrm>
            <a:off x="771181" y="5299113"/>
            <a:ext cx="41227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Large wind shear can result in small</a:t>
            </a:r>
          </a:p>
          <a:p>
            <a:r>
              <a:rPr lang="en-US" sz="2800" dirty="0">
                <a:solidFill>
                  <a:schemeClr val="accent1"/>
                </a:solidFill>
              </a:rPr>
              <a:t>Ri and thus instability.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169ADC-9D89-C89B-2D15-33E798F1F4CE}"/>
              </a:ext>
            </a:extLst>
          </p:cNvPr>
          <p:cNvSpPr txBox="1"/>
          <p:nvPr/>
        </p:nvSpPr>
        <p:spPr>
          <a:xfrm>
            <a:off x="7378262" y="2858814"/>
            <a:ext cx="1176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Vertical stability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6A0F06-31B6-DC7D-8D62-4A8D9BDAB592}"/>
              </a:ext>
            </a:extLst>
          </p:cNvPr>
          <p:cNvSpPr txBox="1"/>
          <p:nvPr/>
        </p:nvSpPr>
        <p:spPr>
          <a:xfrm>
            <a:off x="6910258" y="5059260"/>
            <a:ext cx="1644869" cy="641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Vertical wind shear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A2C18674-18FC-2441-B5FA-08CF2F791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18" y="935650"/>
            <a:ext cx="82296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  <a:hlinkClick r:id="rId2"/>
              </a:rPr>
              <a:t>https://www.youtube.com/watch?v=qEGbzZM0Baw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52226" name="Content Placeholder 3" descr="instbailiy.tiff">
            <a:extLst>
              <a:ext uri="{FF2B5EF4-FFF2-40B4-BE49-F238E27FC236}">
                <a16:creationId xmlns:a16="http://schemas.microsoft.com/office/drawing/2014/main" id="{7A42A756-6BDF-0448-905A-0D53B37462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064" b="-44064"/>
          <a:stretch>
            <a:fillRect/>
          </a:stretch>
        </p:blipFill>
        <p:spPr/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>
            <a:extLst>
              <a:ext uri="{FF2B5EF4-FFF2-40B4-BE49-F238E27FC236}">
                <a16:creationId xmlns:a16="http://schemas.microsoft.com/office/drawing/2014/main" id="{F5246E6A-FC41-B84B-BF9E-E557CC91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4968"/>
            <a:ext cx="8229600" cy="1143001"/>
          </a:xfrm>
        </p:spPr>
        <p:txBody>
          <a:bodyPr/>
          <a:lstStyle/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Richardson Number (small less stable)</a:t>
            </a:r>
          </a:p>
        </p:txBody>
      </p:sp>
      <p:pic>
        <p:nvPicPr>
          <p:cNvPr id="53250" name="Content Placeholder 3" descr="Upperfr3.tiff">
            <a:extLst>
              <a:ext uri="{FF2B5EF4-FFF2-40B4-BE49-F238E27FC236}">
                <a16:creationId xmlns:a16="http://schemas.microsoft.com/office/drawing/2014/main" id="{575FEF31-D268-394E-BD6D-29A250C3B88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24" t="48811" r="48517"/>
          <a:stretch>
            <a:fillRect/>
          </a:stretch>
        </p:blipFill>
        <p:spPr>
          <a:xfrm>
            <a:off x="1985390" y="1396446"/>
            <a:ext cx="5173220" cy="495720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040399-2BBC-5444-8983-B091DFD7AF8E}"/>
              </a:ext>
            </a:extLst>
          </p:cNvPr>
          <p:cNvSpPr txBox="1"/>
          <p:nvPr/>
        </p:nvSpPr>
        <p:spPr>
          <a:xfrm>
            <a:off x="4252510" y="329027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J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AFD2E940-F601-3347-A72E-D44C42FC5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54274" name="Content Placeholder 3" descr="UpperF2.tiff">
            <a:extLst>
              <a:ext uri="{FF2B5EF4-FFF2-40B4-BE49-F238E27FC236}">
                <a16:creationId xmlns:a16="http://schemas.microsoft.com/office/drawing/2014/main" id="{786BAC0B-A845-8746-9359-3DD4FDCB7D1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763" r="-45763"/>
          <a:stretch>
            <a:fillRect/>
          </a:stretch>
        </p:blipFill>
        <p:spPr>
          <a:xfrm>
            <a:off x="-404813" y="630238"/>
            <a:ext cx="10639426" cy="5851525"/>
          </a:xfr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449FDB8-1C3E-D441-84D8-5F62BA8DB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2825" y="1209675"/>
            <a:ext cx="1765300" cy="1171575"/>
          </a:xfrm>
          <a:prstGeom prst="ellipse">
            <a:avLst/>
          </a:prstGeom>
          <a:gradFill rotWithShape="1">
            <a:gsLst>
              <a:gs pos="0">
                <a:srgbClr val="9BC1FF">
                  <a:alpha val="42000"/>
                </a:srgbClr>
              </a:gs>
              <a:gs pos="100000">
                <a:srgbClr val="3F80CD">
                  <a:alpha val="42000"/>
                </a:srgbClr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 dirty="0">
              <a:solidFill>
                <a:srgbClr val="FFFFFF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568861E-3A0D-2D46-A3EA-AA4A4E6F1D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5225" y="3009900"/>
            <a:ext cx="1765300" cy="1169988"/>
          </a:xfrm>
          <a:prstGeom prst="ellipse">
            <a:avLst/>
          </a:prstGeom>
          <a:gradFill rotWithShape="1">
            <a:gsLst>
              <a:gs pos="0">
                <a:srgbClr val="9BC1FF">
                  <a:alpha val="42000"/>
                </a:srgbClr>
              </a:gs>
              <a:gs pos="100000">
                <a:srgbClr val="3F80CD">
                  <a:alpha val="42000"/>
                </a:srgbClr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 dirty="0">
              <a:solidFill>
                <a:srgbClr val="FFFFFF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B475FEF-B464-F940-940E-087F02FD31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838325"/>
            <a:ext cx="1766888" cy="1171575"/>
          </a:xfrm>
          <a:prstGeom prst="ellipse">
            <a:avLst/>
          </a:prstGeom>
          <a:gradFill rotWithShape="1">
            <a:gsLst>
              <a:gs pos="0">
                <a:srgbClr val="9BC1FF">
                  <a:alpha val="42000"/>
                </a:srgbClr>
              </a:gs>
              <a:gs pos="100000">
                <a:srgbClr val="3F80CD">
                  <a:alpha val="42000"/>
                </a:srgbClr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 dirty="0">
              <a:solidFill>
                <a:srgbClr val="FFFFFF"/>
              </a:solidFill>
            </a:endParaRPr>
          </a:p>
        </p:txBody>
      </p:sp>
      <p:sp>
        <p:nvSpPr>
          <p:cNvPr id="54278" name="TextBox 2">
            <a:extLst>
              <a:ext uri="{FF2B5EF4-FFF2-40B4-BE49-F238E27FC236}">
                <a16:creationId xmlns:a16="http://schemas.microsoft.com/office/drawing/2014/main" id="{BCEBD779-3F9C-A64D-927B-B05B1ABF68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009900"/>
            <a:ext cx="19637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Arial" panose="020B0604020202020204" pitchFamily="34" charset="0"/>
              </a:rPr>
              <a:t>Turbulence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3F253A95-2B1A-2E44-BC52-6C5214491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1920s-1950:  Polar Front</a:t>
            </a:r>
          </a:p>
        </p:txBody>
      </p:sp>
      <p:pic>
        <p:nvPicPr>
          <p:cNvPr id="18434" name="Content Placeholder 3" descr="PalmenNewton.tiff">
            <a:extLst>
              <a:ext uri="{FF2B5EF4-FFF2-40B4-BE49-F238E27FC236}">
                <a16:creationId xmlns:a16="http://schemas.microsoft.com/office/drawing/2014/main" id="{BF705884-2045-0941-8CCA-295D2A52DB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24" r="-6924"/>
          <a:stretch>
            <a:fillRect/>
          </a:stretch>
        </p:blipFill>
        <p:spPr>
          <a:xfrm>
            <a:off x="323850" y="1417638"/>
            <a:ext cx="8229600" cy="4525962"/>
          </a:xfrm>
        </p:spPr>
      </p:pic>
      <p:sp>
        <p:nvSpPr>
          <p:cNvPr id="18435" name="TextBox 1">
            <a:extLst>
              <a:ext uri="{FF2B5EF4-FFF2-40B4-BE49-F238E27FC236}">
                <a16:creationId xmlns:a16="http://schemas.microsoft.com/office/drawing/2014/main" id="{3C81E38C-521C-754A-95D0-FD7AF83FC4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5700" y="5905500"/>
            <a:ext cx="38814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Bjerknes and Palmen 1937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>
            <a:extLst>
              <a:ext uri="{FF2B5EF4-FFF2-40B4-BE49-F238E27FC236}">
                <a16:creationId xmlns:a16="http://schemas.microsoft.com/office/drawing/2014/main" id="{F941861D-A303-3E41-888C-9651ACB9E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16175"/>
            <a:ext cx="82296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Example: Upper-Level Frontogenesis for Cyclone Developing over the U.S. in 1987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>
            <a:extLst>
              <a:ext uri="{FF2B5EF4-FFF2-40B4-BE49-F238E27FC236}">
                <a16:creationId xmlns:a16="http://schemas.microsoft.com/office/drawing/2014/main" id="{29D9A4D0-F30F-8B4B-9263-D25707E4A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57346" name="Content Placeholder 3" descr="sMasssection1.jpeg">
            <a:extLst>
              <a:ext uri="{FF2B5EF4-FFF2-40B4-BE49-F238E27FC236}">
                <a16:creationId xmlns:a16="http://schemas.microsoft.com/office/drawing/2014/main" id="{DC0313FC-C131-1942-A5E0-E896940F91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282"/>
          <a:stretch>
            <a:fillRect/>
          </a:stretch>
        </p:blipFill>
        <p:spPr>
          <a:xfrm>
            <a:off x="1430338" y="473075"/>
            <a:ext cx="6610350" cy="2825750"/>
          </a:xfrm>
        </p:spPr>
      </p:pic>
      <p:pic>
        <p:nvPicPr>
          <p:cNvPr id="57347" name="Content Placeholder 3" descr="sMasssection1.jpeg">
            <a:extLst>
              <a:ext uri="{FF2B5EF4-FFF2-40B4-BE49-F238E27FC236}">
                <a16:creationId xmlns:a16="http://schemas.microsoft.com/office/drawing/2014/main" id="{75913B66-4C89-754A-BA0D-A5904169C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" t="68459" r="-1688" b="4485"/>
          <a:stretch>
            <a:fillRect/>
          </a:stretch>
        </p:blipFill>
        <p:spPr bwMode="auto">
          <a:xfrm>
            <a:off x="1619250" y="3033713"/>
            <a:ext cx="6421438" cy="364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TextBox 2">
            <a:extLst>
              <a:ext uri="{FF2B5EF4-FFF2-40B4-BE49-F238E27FC236}">
                <a16:creationId xmlns:a16="http://schemas.microsoft.com/office/drawing/2014/main" id="{E6437933-24C4-BF47-B987-4D68D0092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263" y="1819275"/>
            <a:ext cx="1044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400 hPa</a:t>
            </a:r>
          </a:p>
        </p:txBody>
      </p:sp>
      <p:sp>
        <p:nvSpPr>
          <p:cNvPr id="57349" name="TextBox 3">
            <a:extLst>
              <a:ext uri="{FF2B5EF4-FFF2-40B4-BE49-F238E27FC236}">
                <a16:creationId xmlns:a16="http://schemas.microsoft.com/office/drawing/2014/main" id="{0E8FB593-149C-7447-ACBF-B9988D54C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263" y="4606925"/>
            <a:ext cx="11731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1000 hPa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B31545-0264-44F2-2A81-7A10C4FD0138}"/>
              </a:ext>
            </a:extLst>
          </p:cNvPr>
          <p:cNvSpPr txBox="1"/>
          <p:nvPr/>
        </p:nvSpPr>
        <p:spPr>
          <a:xfrm>
            <a:off x="3832021" y="274638"/>
            <a:ext cx="1479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Temperature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E74A339E-8E06-2248-B134-C0F59D96C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19325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How are Upper-Level Fronts Created?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9875C452-74FE-6E44-A9F5-7F3342C49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Upper-Level Frontal Frontogenesis</a:t>
            </a:r>
          </a:p>
        </p:txBody>
      </p:sp>
      <p:sp>
        <p:nvSpPr>
          <p:cNvPr id="59394" name="Content Placeholder 2">
            <a:extLst>
              <a:ext uri="{FF2B5EF4-FFF2-40B4-BE49-F238E27FC236}">
                <a16:creationId xmlns:a16="http://schemas.microsoft.com/office/drawing/2014/main" id="{221DA2CB-34E7-564F-9DC3-41C7A001D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89113"/>
            <a:ext cx="8229600" cy="4525962"/>
          </a:xfrm>
        </p:spPr>
        <p:txBody>
          <a:bodyPr/>
          <a:lstStyle/>
          <a:p>
            <a:r>
              <a:rPr lang="en-US" altLang="en-US" sz="3600" b="1" dirty="0">
                <a:ea typeface="ＭＳ Ｐゴシック" panose="020B0600070205080204" pitchFamily="34" charset="-128"/>
              </a:rPr>
              <a:t>Tilting frontogenesis </a:t>
            </a:r>
            <a:r>
              <a:rPr lang="en-US" altLang="en-US" sz="3600" dirty="0">
                <a:ea typeface="ＭＳ Ｐゴシック" panose="020B0600070205080204" pitchFamily="34" charset="-128"/>
              </a:rPr>
              <a:t>associated with differential vertical motion is often dominant!</a:t>
            </a:r>
          </a:p>
          <a:p>
            <a:r>
              <a:rPr lang="en-US" altLang="en-US" sz="3600" b="1" dirty="0">
                <a:ea typeface="ＭＳ Ｐゴシック" panose="020B0600070205080204" pitchFamily="34" charset="-128"/>
              </a:rPr>
              <a:t>Horizontal confluent frontogenesis </a:t>
            </a:r>
            <a:r>
              <a:rPr lang="en-US" altLang="en-US" sz="3600" dirty="0">
                <a:ea typeface="ＭＳ Ｐゴシック" panose="020B0600070205080204" pitchFamily="34" charset="-128"/>
              </a:rPr>
              <a:t>is also important, but usually secondary.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>
            <a:extLst>
              <a:ext uri="{FF2B5EF4-FFF2-40B4-BE49-F238E27FC236}">
                <a16:creationId xmlns:a16="http://schemas.microsoft.com/office/drawing/2014/main" id="{FEECDC0D-58C3-2F4E-9E4E-7647A7659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Tilting Frontogenesis</a:t>
            </a:r>
          </a:p>
        </p:txBody>
      </p:sp>
      <p:pic>
        <p:nvPicPr>
          <p:cNvPr id="60418" name="Content Placeholder 3" descr="ULF4.tiff">
            <a:extLst>
              <a:ext uri="{FF2B5EF4-FFF2-40B4-BE49-F238E27FC236}">
                <a16:creationId xmlns:a16="http://schemas.microsoft.com/office/drawing/2014/main" id="{81FFBAA2-66D5-AC44-9FB6-A31D81686B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678" r="-19678"/>
          <a:stretch>
            <a:fillRect/>
          </a:stretch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00A4F0-357F-07EF-99BA-96FD15A5947A}"/>
              </a:ext>
            </a:extLst>
          </p:cNvPr>
          <p:cNvSpPr txBox="1"/>
          <p:nvPr/>
        </p:nvSpPr>
        <p:spPr>
          <a:xfrm>
            <a:off x="2575034" y="4666593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 warming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E738D7-78E0-19E1-ED4E-B6E6B2F9F2A1}"/>
              </a:ext>
            </a:extLst>
          </p:cNvPr>
          <p:cNvSpPr txBox="1"/>
          <p:nvPr/>
        </p:nvSpPr>
        <p:spPr>
          <a:xfrm>
            <a:off x="5181600" y="4666593"/>
            <a:ext cx="1911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Weaker warming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>
            <a:extLst>
              <a:ext uri="{FF2B5EF4-FFF2-40B4-BE49-F238E27FC236}">
                <a16:creationId xmlns:a16="http://schemas.microsoft.com/office/drawing/2014/main" id="{2FCB13C4-D39B-944B-956E-BE74E1261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Tilting Frontogenesis</a:t>
            </a:r>
          </a:p>
        </p:txBody>
      </p:sp>
      <p:pic>
        <p:nvPicPr>
          <p:cNvPr id="61442" name="Content Placeholder 3" descr="ULF6.tiff">
            <a:extLst>
              <a:ext uri="{FF2B5EF4-FFF2-40B4-BE49-F238E27FC236}">
                <a16:creationId xmlns:a16="http://schemas.microsoft.com/office/drawing/2014/main" id="{9A0F65BF-11D7-E849-AD0C-944932FB53F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448" r="-17448"/>
          <a:stretch>
            <a:fillRect/>
          </a:stretch>
        </p:blipFill>
        <p:spPr/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>
            <a:extLst>
              <a:ext uri="{FF2B5EF4-FFF2-40B4-BE49-F238E27FC236}">
                <a16:creationId xmlns:a16="http://schemas.microsoft.com/office/drawing/2014/main" id="{7768047A-E5E2-004F-9A63-5315DAE51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5993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Keyser et al (1986) 2-D Primitive Equation Simulation</a:t>
            </a:r>
          </a:p>
        </p:txBody>
      </p:sp>
      <p:pic>
        <p:nvPicPr>
          <p:cNvPr id="62466" name="Content Placeholder 3" descr="Keyser etal.tiff">
            <a:extLst>
              <a:ext uri="{FF2B5EF4-FFF2-40B4-BE49-F238E27FC236}">
                <a16:creationId xmlns:a16="http://schemas.microsoft.com/office/drawing/2014/main" id="{29DB8D97-B62E-6A43-9418-C93F55CB75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722" r="-24722"/>
          <a:stretch>
            <a:fillRect/>
          </a:stretch>
        </p:blipFill>
        <p:spPr>
          <a:xfrm>
            <a:off x="666520" y="1980280"/>
            <a:ext cx="8229600" cy="4525963"/>
          </a:xfr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>
            <a:extLst>
              <a:ext uri="{FF2B5EF4-FFF2-40B4-BE49-F238E27FC236}">
                <a16:creationId xmlns:a16="http://schemas.microsoft.com/office/drawing/2014/main" id="{4BAECA3A-1A50-844D-8B66-96DC19C24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63490" name="Content Placeholder 2">
            <a:extLst>
              <a:ext uri="{FF2B5EF4-FFF2-40B4-BE49-F238E27FC236}">
                <a16:creationId xmlns:a16="http://schemas.microsoft.com/office/drawing/2014/main" id="{2CE531B3-440B-244E-B747-DECCEE5A5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619500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en-US" b="1" dirty="0" err="1">
                <a:solidFill>
                  <a:schemeClr val="accent1"/>
                </a:solidFill>
                <a:ea typeface="ＭＳ Ｐゴシック" panose="020B0600070205080204" pitchFamily="34" charset="-128"/>
              </a:rPr>
              <a:t>Horizonatal</a:t>
            </a:r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 Confluence can also contribute on the eastern side of upper-level trough.</a:t>
            </a:r>
          </a:p>
        </p:txBody>
      </p:sp>
      <p:pic>
        <p:nvPicPr>
          <p:cNvPr id="63491" name="Content Placeholder 5" descr="conceptualmodel.tiff">
            <a:extLst>
              <a:ext uri="{FF2B5EF4-FFF2-40B4-BE49-F238E27FC236}">
                <a16:creationId xmlns:a16="http://schemas.microsoft.com/office/drawing/2014/main" id="{D8D82E2E-C12D-1C40-A8B7-097EF2061D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84" t="43057" r="-4619"/>
          <a:stretch>
            <a:fillRect/>
          </a:stretch>
        </p:blipFill>
        <p:spPr bwMode="auto">
          <a:xfrm>
            <a:off x="4380238" y="505743"/>
            <a:ext cx="4543425" cy="616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79027F2F-8B82-894C-8BD4-FA72D992140B}"/>
              </a:ext>
            </a:extLst>
          </p:cNvPr>
          <p:cNvSpPr/>
          <p:nvPr/>
        </p:nvSpPr>
        <p:spPr>
          <a:xfrm rot="16658155">
            <a:off x="6555035" y="5208142"/>
            <a:ext cx="1399142" cy="39660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272A5A46-D52B-ED49-91DC-F50FB4BB2618}"/>
              </a:ext>
            </a:extLst>
          </p:cNvPr>
          <p:cNvSpPr/>
          <p:nvPr/>
        </p:nvSpPr>
        <p:spPr>
          <a:xfrm rot="20284367">
            <a:off x="5564512" y="4261291"/>
            <a:ext cx="1399142" cy="23725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996D3-831E-D7E4-6282-AA91BFAF3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You can see upper level fronts on tropopause maps (large slope of tropopause)_</a:t>
            </a:r>
          </a:p>
        </p:txBody>
      </p:sp>
      <p:pic>
        <p:nvPicPr>
          <p:cNvPr id="5" name="Content Placeholder 4" descr="A map of the earth&#10;&#10;Description automatically generated">
            <a:extLst>
              <a:ext uri="{FF2B5EF4-FFF2-40B4-BE49-F238E27FC236}">
                <a16:creationId xmlns:a16="http://schemas.microsoft.com/office/drawing/2014/main" id="{A7DD3C65-F8E9-1262-F611-AC191787CB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3061" y="1512231"/>
            <a:ext cx="6671829" cy="5257800"/>
          </a:xfrm>
        </p:spPr>
      </p:pic>
    </p:spTree>
    <p:extLst>
      <p:ext uri="{BB962C8B-B14F-4D97-AF65-F5344CB8AC3E}">
        <p14:creationId xmlns:p14="http://schemas.microsoft.com/office/powerpoint/2010/main" val="18656831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E7DE-FEC5-F273-4275-C6DD47C82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Trop</a:t>
            </a:r>
          </a:p>
        </p:txBody>
      </p:sp>
      <p:pic>
        <p:nvPicPr>
          <p:cNvPr id="5" name="Content Placeholder 4" descr="A map of the earth&#10;&#10;Description automatically generated">
            <a:extLst>
              <a:ext uri="{FF2B5EF4-FFF2-40B4-BE49-F238E27FC236}">
                <a16:creationId xmlns:a16="http://schemas.microsoft.com/office/drawing/2014/main" id="{C3C15E7C-D6FF-30C1-B27B-8A85D2F011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366" t="56668" r="23478" b="-2"/>
          <a:stretch/>
        </p:blipFill>
        <p:spPr>
          <a:xfrm>
            <a:off x="457200" y="1765738"/>
            <a:ext cx="3421117" cy="4466597"/>
          </a:xfrm>
        </p:spPr>
      </p:pic>
      <p:pic>
        <p:nvPicPr>
          <p:cNvPr id="7" name="Picture 6" descr="A map of the weather&#10;&#10;Description automatically generated">
            <a:extLst>
              <a:ext uri="{FF2B5EF4-FFF2-40B4-BE49-F238E27FC236}">
                <a16:creationId xmlns:a16="http://schemas.microsoft.com/office/drawing/2014/main" id="{D4C0A881-44AD-C5F7-851C-1C1009DD8D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390" t="56130" r="20133" b="-1"/>
          <a:stretch/>
        </p:blipFill>
        <p:spPr>
          <a:xfrm>
            <a:off x="4164737" y="1780837"/>
            <a:ext cx="4043841" cy="43579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C59A35-49AA-7465-D83C-9950F0ADA3DF}"/>
              </a:ext>
            </a:extLst>
          </p:cNvPr>
          <p:cNvSpPr txBox="1"/>
          <p:nvPr/>
        </p:nvSpPr>
        <p:spPr>
          <a:xfrm>
            <a:off x="5633545" y="1417638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300 </a:t>
            </a:r>
            <a:r>
              <a:rPr lang="en-US" dirty="0" err="1"/>
              <a:t>hPa</a:t>
            </a:r>
            <a:r>
              <a:rPr lang="en-US" dirty="0"/>
              <a:t> wind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F8B270-1800-E3DD-78ED-1ABEF1A07F02}"/>
              </a:ext>
            </a:extLst>
          </p:cNvPr>
          <p:cNvSpPr txBox="1"/>
          <p:nvPr/>
        </p:nvSpPr>
        <p:spPr>
          <a:xfrm>
            <a:off x="1163986" y="1417638"/>
            <a:ext cx="2394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Tropopause Pressure</a:t>
            </a:r>
          </a:p>
        </p:txBody>
      </p:sp>
    </p:spTree>
    <p:extLst>
      <p:ext uri="{BB962C8B-B14F-4D97-AF65-F5344CB8AC3E}">
        <p14:creationId xmlns:p14="http://schemas.microsoft.com/office/powerpoint/2010/main" val="763592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69DF24F8-5E1C-E54B-957B-936A0B8AE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113" y="5651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During the 50’s and 60’s Some Nations Conducted Above-Ground Testing of Nuclear Weapons</a:t>
            </a:r>
          </a:p>
        </p:txBody>
      </p:sp>
      <p:pic>
        <p:nvPicPr>
          <p:cNvPr id="19458" name="Content Placeholder 3" descr="atomic_weapon_mushroom2010-med.jpg">
            <a:extLst>
              <a:ext uri="{FF2B5EF4-FFF2-40B4-BE49-F238E27FC236}">
                <a16:creationId xmlns:a16="http://schemas.microsoft.com/office/drawing/2014/main" id="{74885080-2E52-7D48-B476-7794155BB7F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695" r="-73695"/>
          <a:stretch>
            <a:fillRect/>
          </a:stretch>
        </p:blipFill>
        <p:spPr>
          <a:xfrm>
            <a:off x="893763" y="2249488"/>
            <a:ext cx="7854950" cy="4319587"/>
          </a:xfr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C302F-A8A1-3F43-94F8-375755EF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98" y="595403"/>
            <a:ext cx="2175831" cy="3801603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45A359D2-5FF3-5943-B683-63E8C45EFC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0323" y="595403"/>
            <a:ext cx="5843463" cy="5843463"/>
          </a:xfrm>
        </p:spPr>
      </p:pic>
      <p:sp>
        <p:nvSpPr>
          <p:cNvPr id="3" name="Left Arrow 2">
            <a:extLst>
              <a:ext uri="{FF2B5EF4-FFF2-40B4-BE49-F238E27FC236}">
                <a16:creationId xmlns:a16="http://schemas.microsoft.com/office/drawing/2014/main" id="{D5CDFABB-5A80-CE4B-9F4F-590D158C58C1}"/>
              </a:ext>
            </a:extLst>
          </p:cNvPr>
          <p:cNvSpPr/>
          <p:nvPr/>
        </p:nvSpPr>
        <p:spPr>
          <a:xfrm>
            <a:off x="6503831" y="5074275"/>
            <a:ext cx="817808" cy="283336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3529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365CF-515B-CE41-BC69-036ED644D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58B53867-1396-E243-94A4-5676C208E2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7706" y="693682"/>
            <a:ext cx="6870708" cy="5641801"/>
          </a:xfrm>
        </p:spPr>
      </p:pic>
    </p:spTree>
    <p:extLst>
      <p:ext uri="{BB962C8B-B14F-4D97-AF65-F5344CB8AC3E}">
        <p14:creationId xmlns:p14="http://schemas.microsoft.com/office/powerpoint/2010/main" val="18447887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>
            <a:extLst>
              <a:ext uri="{FF2B5EF4-FFF2-40B4-BE49-F238E27FC236}">
                <a16:creationId xmlns:a16="http://schemas.microsoft.com/office/drawing/2014/main" id="{E06BBD01-3479-3E49-A613-5162E590D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13025"/>
            <a:ext cx="82296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End</a:t>
            </a:r>
          </a:p>
        </p:txBody>
      </p:sp>
      <p:sp>
        <p:nvSpPr>
          <p:cNvPr id="64514" name="Content Placeholder 2">
            <a:extLst>
              <a:ext uri="{FF2B5EF4-FFF2-40B4-BE49-F238E27FC236}">
                <a16:creationId xmlns:a16="http://schemas.microsoft.com/office/drawing/2014/main" id="{978C74EC-8DE8-BA45-8FCD-1E4153ABC0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5D99D151-B6C1-A341-A2EA-368A25C2C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645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Radioactivity</a:t>
            </a:r>
          </a:p>
        </p:txBody>
      </p:sp>
      <p:sp>
        <p:nvSpPr>
          <p:cNvPr id="20482" name="Content Placeholder 2">
            <a:extLst>
              <a:ext uri="{FF2B5EF4-FFF2-40B4-BE49-F238E27FC236}">
                <a16:creationId xmlns:a16="http://schemas.microsoft.com/office/drawing/2014/main" id="{33DC50A8-3A92-1748-877F-B26651256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263" y="1081088"/>
            <a:ext cx="8662987" cy="4525962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It was thought the above-ground tests were not a problem: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Radioactivity injected into the stratosphere would stay there.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Radioactivity injected into troposphere (in remote areas!!) would fall out rapidly or would be removed by precipitation.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But that did not prove to be the case</a:t>
            </a:r>
            <a:r>
              <a:rPr lang="en-US" altLang="en-US" dirty="0">
                <a:ea typeface="ＭＳ Ｐゴシック" panose="020B0600070205080204" pitchFamily="34" charset="-128"/>
              </a:rPr>
              <a:t>.  High concentrations of radioactivity showed up in the U.S. and other locations.  High levels of strontium-90 were found in milk.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D1004-AD79-BFA7-A9F1-0CCEE68F6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and a baby&#10;&#10;Description automatically generated with low confidence">
            <a:extLst>
              <a:ext uri="{FF2B5EF4-FFF2-40B4-BE49-F238E27FC236}">
                <a16:creationId xmlns:a16="http://schemas.microsoft.com/office/drawing/2014/main" id="{3E3A44A6-E380-97BD-4F4D-E0DEDFE664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4664" y="2333528"/>
            <a:ext cx="4039507" cy="2365567"/>
          </a:xfrm>
        </p:spPr>
      </p:pic>
      <p:pic>
        <p:nvPicPr>
          <p:cNvPr id="7" name="Picture 6" descr="Chart, bar chart, histogram&#10;&#10;Description automatically generated">
            <a:extLst>
              <a:ext uri="{FF2B5EF4-FFF2-40B4-BE49-F238E27FC236}">
                <a16:creationId xmlns:a16="http://schemas.microsoft.com/office/drawing/2014/main" id="{03EEC3A4-75AE-3BA7-377E-DC74CE90D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535" y="449262"/>
            <a:ext cx="361950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392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DBF6341D-33BB-7545-913F-7B7C796E0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Research Showed There </a:t>
            </a:r>
            <a:r>
              <a:rPr lang="en-US" altLang="en-US" sz="3600" b="1" u="sng" dirty="0">
                <a:solidFill>
                  <a:schemeClr val="tx2"/>
                </a:solidFill>
                <a:ea typeface="ＭＳ Ｐゴシック" panose="020B0600070205080204" pitchFamily="34" charset="-128"/>
              </a:rPr>
              <a:t>Was</a:t>
            </a:r>
            <a:r>
              <a:rPr lang="en-US" altLang="en-US" sz="360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 A Conduit from the Stratosphere to Troposphere</a:t>
            </a:r>
          </a:p>
        </p:txBody>
      </p:sp>
      <p:pic>
        <p:nvPicPr>
          <p:cNvPr id="21506" name="Content Placeholder 3" descr="Mahlman.tiff">
            <a:extLst>
              <a:ext uri="{FF2B5EF4-FFF2-40B4-BE49-F238E27FC236}">
                <a16:creationId xmlns:a16="http://schemas.microsoft.com/office/drawing/2014/main" id="{8710EC0F-63E0-C947-AACF-75EC4E7DAB3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499" r="-22499"/>
          <a:stretch>
            <a:fillRect/>
          </a:stretch>
        </p:blipFill>
        <p:spPr>
          <a:xfrm>
            <a:off x="457200" y="1885950"/>
            <a:ext cx="8229600" cy="4525963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5504</TotalTime>
  <Words>786</Words>
  <Application>Microsoft Macintosh PowerPoint</Application>
  <PresentationFormat>On-screen Show (4:3)</PresentationFormat>
  <Paragraphs>102</Paragraphs>
  <Slides>62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5" baseType="lpstr">
      <vt:lpstr>Arial</vt:lpstr>
      <vt:lpstr>Calibri</vt:lpstr>
      <vt:lpstr>Office Theme</vt:lpstr>
      <vt:lpstr>Upper-Level Fronts and Frontogenesis</vt:lpstr>
      <vt:lpstr>Definition</vt:lpstr>
      <vt:lpstr>History</vt:lpstr>
      <vt:lpstr>The concept of the tropopause No air movement through it!</vt:lpstr>
      <vt:lpstr>1920s-1950:  Polar Front</vt:lpstr>
      <vt:lpstr>During the 50’s and 60’s Some Nations Conducted Above-Ground Testing of Nuclear Weapons</vt:lpstr>
      <vt:lpstr>Radioactivity</vt:lpstr>
      <vt:lpstr>PowerPoint Presentation</vt:lpstr>
      <vt:lpstr>Research Showed There Was A Conduit from the Stratosphere to Troposphere</vt:lpstr>
      <vt:lpstr>How did the radioactive material in the stratosphere get into the midlatitude troposphere??</vt:lpstr>
      <vt:lpstr>Upper- level fronts and stratosphere-troposphere transport</vt:lpstr>
      <vt:lpstr>The First Study of Upper-Level Fronts:  Reed 1957 (our dept!)</vt:lpstr>
      <vt:lpstr>PowerPoint Presentation</vt:lpstr>
      <vt:lpstr>PowerPoint Presentation</vt:lpstr>
      <vt:lpstr>PowerPoint Presentation</vt:lpstr>
      <vt:lpstr>PowerPoint Presentation</vt:lpstr>
      <vt:lpstr>Vertical Cross Section</vt:lpstr>
      <vt:lpstr>PowerPoint Presentation</vt:lpstr>
      <vt:lpstr>A Series of Aircraft-Based Field Experiments Described the Detailed Structure of Upper-Level Fronts for the First Time</vt:lpstr>
      <vt:lpstr>PowerPoint Presentation</vt:lpstr>
      <vt:lpstr>More Detailed Aircraft Data Showed the Details of Upper-Level Fronts</vt:lpstr>
      <vt:lpstr>Review:  Why does potential temperature increase rapidly in the stratosphere?</vt:lpstr>
      <vt:lpstr>Hint</vt:lpstr>
      <vt:lpstr>Hint</vt:lpstr>
      <vt:lpstr>PowerPoint Presentation</vt:lpstr>
      <vt:lpstr>Why is the stratosphere very stable?</vt:lpstr>
      <vt:lpstr>PowerPoint Presentation</vt:lpstr>
      <vt:lpstr>Because in an unsaturated atmosphere, the vertical gradient of potential temperature determines stability</vt:lpstr>
      <vt:lpstr>Upper-Level Front Characteristics</vt:lpstr>
      <vt:lpstr>Upper-Level Fronts Associated with Tropopause Folding Near Jet</vt:lpstr>
      <vt:lpstr>PowerPoint Presentation</vt:lpstr>
      <vt:lpstr>“Folding” of the Tropopause</vt:lpstr>
      <vt:lpstr>Stratospheric Air Injected into the Troposphere Through Upper-Level Fronts with Folding</vt:lpstr>
      <vt:lpstr>Upper-Level Fronts Can Inject Air From the Stratosphere into The Troposphere</vt:lpstr>
      <vt:lpstr>Radioactivity</vt:lpstr>
      <vt:lpstr>Potential Vorticity As a Tracer of Air Parcel Origin</vt:lpstr>
      <vt:lpstr>Relative Vorticity</vt:lpstr>
      <vt:lpstr>PowerPoint Presentation</vt:lpstr>
      <vt:lpstr>Ozone and Upper-Level Fronts</vt:lpstr>
      <vt:lpstr>Ozone Measured By Aircraft</vt:lpstr>
      <vt:lpstr>Many studies have documented such stratospheric ozone in the troposphere</vt:lpstr>
      <vt:lpstr>Remotely Sensed Ozone During an Upper Level Front</vt:lpstr>
      <vt:lpstr>Simulated Potential Vorticity Structure at Same Time</vt:lpstr>
      <vt:lpstr>Intense Clear-Air Turbulence (CAT) Can Be Associated with Upper-Level Fronts.  Why?</vt:lpstr>
      <vt:lpstr>CAT Associated With Upper-Level Front and the Lower Stratosphere </vt:lpstr>
      <vt:lpstr>Richardson Number (Ri): Small Values (less than roughly .25) produces instability</vt:lpstr>
      <vt:lpstr>https://www.youtube.com/watch?v=qEGbzZM0Baw</vt:lpstr>
      <vt:lpstr>Richardson Number (small less stable)</vt:lpstr>
      <vt:lpstr>PowerPoint Presentation</vt:lpstr>
      <vt:lpstr>Example: Upper-Level Frontogenesis for Cyclone Developing over the U.S. in 1987</vt:lpstr>
      <vt:lpstr>PowerPoint Presentation</vt:lpstr>
      <vt:lpstr>How are Upper-Level Fronts Created?</vt:lpstr>
      <vt:lpstr>Upper-Level Frontal Frontogenesis</vt:lpstr>
      <vt:lpstr>Tilting Frontogenesis</vt:lpstr>
      <vt:lpstr>Tilting Frontogenesis</vt:lpstr>
      <vt:lpstr>Keyser et al (1986) 2-D Primitive Equation Simulation</vt:lpstr>
      <vt:lpstr>PowerPoint Presentation</vt:lpstr>
      <vt:lpstr>You can see upper level fronts on tropopause maps (large slope of tropopause)_</vt:lpstr>
      <vt:lpstr>Trop</vt:lpstr>
      <vt:lpstr>Example</vt:lpstr>
      <vt:lpstr>PowerPoint Presentation</vt:lpstr>
      <vt:lpstr>The End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Upper-Level Frontogenesis</dc:title>
  <dc:creator>Clifford Mass</dc:creator>
  <cp:lastModifiedBy>Clifford F. Mass</cp:lastModifiedBy>
  <cp:revision>68</cp:revision>
  <dcterms:created xsi:type="dcterms:W3CDTF">2016-02-01T18:17:14Z</dcterms:created>
  <dcterms:modified xsi:type="dcterms:W3CDTF">2024-01-21T23:17:27Z</dcterms:modified>
</cp:coreProperties>
</file>