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71" r:id="rId2"/>
    <p:sldId id="311" r:id="rId3"/>
    <p:sldId id="317" r:id="rId4"/>
    <p:sldId id="326" r:id="rId5"/>
    <p:sldId id="318" r:id="rId6"/>
    <p:sldId id="319" r:id="rId7"/>
    <p:sldId id="328" r:id="rId8"/>
    <p:sldId id="320" r:id="rId9"/>
    <p:sldId id="321" r:id="rId10"/>
    <p:sldId id="278" r:id="rId11"/>
    <p:sldId id="330" r:id="rId12"/>
    <p:sldId id="331" r:id="rId13"/>
    <p:sldId id="379" r:id="rId14"/>
    <p:sldId id="359" r:id="rId15"/>
    <p:sldId id="310" r:id="rId16"/>
    <p:sldId id="336" r:id="rId17"/>
    <p:sldId id="337" r:id="rId18"/>
    <p:sldId id="338" r:id="rId19"/>
    <p:sldId id="332" r:id="rId20"/>
    <p:sldId id="343" r:id="rId21"/>
    <p:sldId id="344" r:id="rId22"/>
    <p:sldId id="347" r:id="rId23"/>
    <p:sldId id="348" r:id="rId24"/>
    <p:sldId id="349" r:id="rId25"/>
    <p:sldId id="350" r:id="rId26"/>
    <p:sldId id="352" r:id="rId27"/>
    <p:sldId id="354" r:id="rId28"/>
    <p:sldId id="362" r:id="rId29"/>
    <p:sldId id="324" r:id="rId30"/>
    <p:sldId id="355" r:id="rId31"/>
    <p:sldId id="356" r:id="rId32"/>
    <p:sldId id="357" r:id="rId33"/>
    <p:sldId id="366" r:id="rId34"/>
    <p:sldId id="381" r:id="rId35"/>
    <p:sldId id="382" r:id="rId36"/>
    <p:sldId id="380" r:id="rId37"/>
    <p:sldId id="358" r:id="rId38"/>
    <p:sldId id="360" r:id="rId39"/>
    <p:sldId id="363" r:id="rId40"/>
    <p:sldId id="383" r:id="rId41"/>
    <p:sldId id="361" r:id="rId42"/>
    <p:sldId id="368" r:id="rId43"/>
    <p:sldId id="367" r:id="rId44"/>
    <p:sldId id="369" r:id="rId45"/>
    <p:sldId id="370" r:id="rId46"/>
    <p:sldId id="376" r:id="rId47"/>
    <p:sldId id="377" r:id="rId48"/>
    <p:sldId id="364" r:id="rId49"/>
    <p:sldId id="371" r:id="rId50"/>
    <p:sldId id="372" r:id="rId51"/>
    <p:sldId id="373" r:id="rId52"/>
    <p:sldId id="374" r:id="rId53"/>
    <p:sldId id="375" r:id="rId54"/>
    <p:sldId id="378" r:id="rId55"/>
    <p:sldId id="365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5"/>
    <p:restoredTop sz="94694"/>
  </p:normalViewPr>
  <p:slideViewPr>
    <p:cSldViewPr>
      <p:cViewPr varScale="1">
        <p:scale>
          <a:sx n="117" d="100"/>
          <a:sy n="117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E92A30-2F6A-1347-9AEB-B28DBF7B52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60D1A-13B9-1040-8E73-17239D8609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1418465E-ECAB-944E-99AD-ADFBA714B96B}" type="datetimeFigureOut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CB6E1-9061-BB47-B8CD-C53082419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703BD-44E3-8945-A95F-0D7E8CFF9A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EEF93C-467D-CD46-922B-F35081E4F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572F971-E583-8847-9200-9DBA37FCB8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E7CD823-7391-B440-90A5-D64947E788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5A8E1-CF02-214B-9A10-492F1DEC70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98E3223-432C-694A-A5F4-2AC5C81BF6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E0CF34EA-89D1-F347-AB44-AC64620507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3F2ED1D8-0F2C-8B4F-ADFB-A33BF5CCC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5F02F-5D5B-E645-9EC9-8456346BFB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C0041ED-8F16-484A-ADA3-D482DD417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CB76759C-9EAE-4942-B59F-9DF672525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FFB11FA1-21F8-884D-B993-C3875791C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2F56E8E-8849-1741-8B93-1C1BD6ACD4B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D26D8-DA73-DE4A-BD18-A0B7398D1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5E536-AE34-434A-A741-4CBA57779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4A708-B326-2F43-A41C-A98EEBCEF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A36DE-16BF-464F-84E2-209A6910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45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EFA66-A1A1-2A45-B1E2-60CFCE38F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AB870-7904-E54D-A698-8EA944DB6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5E376-F407-5A49-8A59-85053490A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31F74-24DE-274C-A40E-4681A5538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2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F8313-EAD9-2F4C-909B-09B216510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F0410-27FB-0B44-8DF8-5E570ED3D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E5222-79AC-A84A-9161-77CCD2368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EC7F0-81E3-324E-9ED2-41D994F35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1A5F3-EEFD-0448-9DCB-542B8C0A4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9BED54-B30B-8046-BB3F-4392731E1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844DFC-8F0F-2A48-B500-FC4FE5B3B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90CC9-EBFA-5F4D-A524-40CB66D8D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EF9974-975E-524E-AC78-CB5D29F2E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791B0-8936-054A-85E2-430A14643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3762D-039D-E04E-A133-686B6A760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44101-4781-9041-AE11-DCD76F20E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59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CFF53-B55C-4F4D-9275-AFBEC83A4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3745B-0D99-6540-B3AE-250DC0060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89E27-4425-AC48-AB58-82AC17F32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1BFA8-A41C-F04F-93F0-40382260C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FA36F9-7634-8543-BEE9-22129191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7689BB-630E-8A45-B72D-58FABCFF7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6CCA6A-2BBF-054C-A457-C67F357EA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6BE12-5AD6-3F41-B1B3-5F8A4CBB1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9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FBA4E4-C03F-A04A-B12E-CB6A08701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10F1FA-2369-464F-91D1-7F681B8D2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D2BE42-2235-134D-BD24-C472AF468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39299-237D-414A-A0A5-41DF63B10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2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C4024F-ADFF-5B4F-924B-28FD2CB0E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04D957-EF1A-554D-8620-B9FA9E606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D5E714-5F5D-AE4D-9956-9E7E987A3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2F861-B9D7-DC43-B5EB-FDB581C47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65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9583C-4CE0-3346-A171-565B8CA63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2D02-817B-274A-A25E-DEE67AA7D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61369-4D2E-8048-AB46-5369B5DBD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DC215-EF95-894C-A9A8-4FE05C5B9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42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85B7D-E1C1-B342-972C-19D01A8B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7210-05F7-5346-93F4-AF31BCD11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AF75C-00A7-B240-A15A-65A051CD2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31DE8-CDA5-5B43-B9C1-D1BF76157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5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73495D-7404-DF40-A8F3-D393F5E47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E4BF75-BB47-B441-B306-AD10A530C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AB0713-6226-E74B-A8B0-F449BEE360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4295F4-3491-A94F-927E-92AD806B70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B26724-E7C5-334B-A0B4-810AE68C53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00812F-D357-8145-89E2-5BAE84182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ve1w1GFOs" TargetMode="External"/><Relationship Id="rId2" Type="http://schemas.openxmlformats.org/officeDocument/2006/relationships/hyperlink" Target="http://www.youtube.com/watch?v=jGQWUFEMxT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CjjbauSvBE" TargetMode="External"/><Relationship Id="rId5" Type="http://schemas.openxmlformats.org/officeDocument/2006/relationships/hyperlink" Target="https://www.youtube.com/watch?v=xkFsy-u3dDo" TargetMode="External"/><Relationship Id="rId4" Type="http://schemas.openxmlformats.org/officeDocument/2006/relationships/hyperlink" Target="https://www.youtube.com/watch?v=jXP-va2t4D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tmos.washington.edu/~ovens/wxloop.cgi?h500+/-168//" TargetMode="External"/><Relationship Id="rId2" Type="http://schemas.openxmlformats.org/officeDocument/2006/relationships/hyperlink" Target="https://atmos.washington.edu/data/vmapro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9ABAB77-3BCA-D044-8443-CB800474C8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Upper Air Observations</a:t>
            </a:r>
            <a:b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atmosphere is 3D and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cannot </a:t>
            </a:r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be understood or forecast by using surface data alone</a:t>
            </a:r>
            <a:b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How do we know what is happening aloft?</a:t>
            </a:r>
            <a:br>
              <a:rPr lang="en-US" altLang="en-US" sz="3600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en-US" altLang="en-US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ATM 101A2023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>
            <a:extLst>
              <a:ext uri="{FF2B5EF4-FFF2-40B4-BE49-F238E27FC236}">
                <a16:creationId xmlns:a16="http://schemas.microsoft.com/office/drawing/2014/main" id="{67CD0FCA-E16E-B142-9197-5348D589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383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b="1" dirty="0"/>
              <a:t>Modern Radiosonde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77D7E880-4CE9-6B4E-BF9F-047BA1C9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15F484C0-E257-C546-B1A9-8B8A578D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39CF986B-2F5E-774D-B9B3-E2BB1021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828800"/>
            <a:ext cx="7747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2">
            <a:extLst>
              <a:ext uri="{FF2B5EF4-FFF2-40B4-BE49-F238E27FC236}">
                <a16:creationId xmlns:a16="http://schemas.microsoft.com/office/drawing/2014/main" id="{5CA77362-0E4C-2845-B634-798548361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Generally twice a day at 00 and 12 UTC</a:t>
            </a:r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DEA22221-D98A-8546-ADBC-127ABF10F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A0C77AC8-3340-3B48-8BBB-EB720D12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172200"/>
            <a:ext cx="501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About 1000 locations around the world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4310A1A-CA02-D543-AC8C-ED8E29CEE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382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Terminology: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vertical sounding</a:t>
            </a:r>
          </a:p>
        </p:txBody>
      </p:sp>
      <p:pic>
        <p:nvPicPr>
          <p:cNvPr id="28674" name="Content Placeholder 4">
            <a:extLst>
              <a:ext uri="{FF2B5EF4-FFF2-40B4-BE49-F238E27FC236}">
                <a16:creationId xmlns:a16="http://schemas.microsoft.com/office/drawing/2014/main" id="{737ECBF9-21E3-2146-8CEA-F55A081CFA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495800"/>
            <a:ext cx="2616200" cy="1841500"/>
          </a:xfrm>
        </p:spPr>
      </p:pic>
      <p:pic>
        <p:nvPicPr>
          <p:cNvPr id="28675" name="Picture 6">
            <a:extLst>
              <a:ext uri="{FF2B5EF4-FFF2-40B4-BE49-F238E27FC236}">
                <a16:creationId xmlns:a16="http://schemas.microsoft.com/office/drawing/2014/main" id="{FE8ABE8E-EB7A-824E-9CE9-FEF0A4B7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4336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6B096782-D788-3347-9190-FCBEF8BB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3475"/>
            <a:ext cx="77724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5FAAC37-3C57-7942-8A54-684B7784E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Radiosonde </a:t>
            </a:r>
            <a:r>
              <a:rPr lang="en-US" altLang="en-US" b="1" i="1">
                <a:ea typeface="ＭＳ Ｐゴシック" panose="020B0600070205080204" pitchFamily="34" charset="-128"/>
              </a:rPr>
              <a:t>believe it or not</a:t>
            </a:r>
            <a:r>
              <a:rPr lang="en-US" altLang="en-US" b="1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BD71E7AF-29A7-2345-98C8-D5AFD8EDF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typical NWS radiosonde sounding ascent can last in excess of </a:t>
            </a:r>
            <a:r>
              <a:rPr lang="en-US" altLang="en-US" b="1" dirty="0">
                <a:ea typeface="ＭＳ Ｐゴシック" panose="020B0600070205080204" pitchFamily="34" charset="-128"/>
              </a:rPr>
              <a:t>two hours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that time, the radiosonde can ascend to an altitude exceeding </a:t>
            </a:r>
            <a:r>
              <a:rPr lang="en-US" altLang="en-US" b="1" dirty="0">
                <a:ea typeface="ＭＳ Ｐゴシック" panose="020B0600070205080204" pitchFamily="34" charset="-128"/>
              </a:rPr>
              <a:t>35 km</a:t>
            </a:r>
            <a:r>
              <a:rPr lang="en-US" altLang="en-US" dirty="0">
                <a:ea typeface="ＭＳ Ｐゴシック" panose="020B0600070205080204" pitchFamily="34" charset="-128"/>
              </a:rPr>
              <a:t> (</a:t>
            </a:r>
            <a:r>
              <a:rPr lang="en-US" altLang="en-US" b="1" dirty="0">
                <a:ea typeface="ＭＳ Ｐゴシック" panose="020B0600070205080204" pitchFamily="34" charset="-128"/>
              </a:rPr>
              <a:t>about 115,000 feet</a:t>
            </a:r>
            <a:r>
              <a:rPr lang="en-US" altLang="en-US" dirty="0">
                <a:ea typeface="ＭＳ Ｐゴシック" panose="020B0600070205080204" pitchFamily="34" charset="-128"/>
              </a:rPr>
              <a:t>) and drift more than 300 km (about 180 miles) from the release point. 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Typical pressure at balloon burst is about 5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dirty="0">
                <a:ea typeface="ＭＳ Ｐゴシック" panose="020B0600070205080204" pitchFamily="34" charset="-128"/>
              </a:rPr>
              <a:t> (1/200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of surface pressure).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>
            <a:extLst>
              <a:ext uri="{FF2B5EF4-FFF2-40B4-BE49-F238E27FC236}">
                <a16:creationId xmlns:a16="http://schemas.microsoft.com/office/drawing/2014/main" id="{5EE9B047-73BF-2047-A1F6-7C80267B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66929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2"/>
              </a:rPr>
              <a:t>http://www.youtube.com/watch?v=jGQWUFEMxT8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Cam on radiosonde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3"/>
              </a:rPr>
              <a:t>https://www.youtube.com/watch?v=pCve1w1GFOs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4"/>
              </a:rPr>
              <a:t>https://www.youtube.com/watch?v=jXP-va2t4D8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Full flight: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5"/>
              </a:rPr>
              <a:t>https://www.youtube.com/watch?v=xkFsy-u3dDo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6"/>
              </a:rPr>
              <a:t>https://www.youtube.com/watch?v=9CjjbauSvBE</a:t>
            </a:r>
            <a:endParaRPr lang="en-US" altLang="en-US" sz="2400" dirty="0"/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AA54C0B4-7107-5647-AB30-47E985D33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3916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Radiosonde Videos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777ual.jpg                                                    001319E4&#13;Macintosh2 HD                  ABA78158:">
            <a:extLst>
              <a:ext uri="{FF2B5EF4-FFF2-40B4-BE49-F238E27FC236}">
                <a16:creationId xmlns:a16="http://schemas.microsoft.com/office/drawing/2014/main" id="{6A4F3954-C02B-8047-9210-F3AB78AB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172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3">
            <a:extLst>
              <a:ext uri="{FF2B5EF4-FFF2-40B4-BE49-F238E27FC236}">
                <a16:creationId xmlns:a16="http://schemas.microsoft.com/office/drawing/2014/main" id="{14E34598-2E8A-C042-AECD-641DD8B2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054100"/>
            <a:ext cx="7175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ACARS:  Aircraft Observations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66BF98D9-5B9E-1A42-B4D7-0F486127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43600"/>
            <a:ext cx="8778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Aircraft Communications Addressing and Reporting</a:t>
            </a:r>
            <a:r>
              <a:rPr lang="en-US" altLang="en-US" sz="2800">
                <a:solidFill>
                  <a:srgbClr val="000000"/>
                </a:solidFill>
                <a:latin typeface="Charcoal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CDB9F4FD-7FAD-4F42-AFEA-E6B83DBE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&#10;acars.tiff  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C7933DD0-F1EB-7D4B-B68B-49E2190B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86CB0CC-4B18-004B-8C11-F24468ECD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Remote Sensing of Upper Atmosphere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C3D12DB4-9B23-0044-BA16-FDF87C94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895600"/>
            <a:ext cx="45593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CE8E633C-96DB-0E44-A569-346DCA6D7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Early Upper-Air Observations</a:t>
            </a:r>
            <a:b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(late 1800s, early 1900s)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5956634-3ED0-084B-B75D-A5A8E8360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165350"/>
            <a:ext cx="3698875" cy="41148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Mountain weather stations</a:t>
            </a:r>
          </a:p>
          <a:p>
            <a:r>
              <a:rPr lang="en-US" altLang="en-US" sz="4000">
                <a:ea typeface="ＭＳ Ｐゴシック" panose="020B0600070205080204" pitchFamily="34" charset="-128"/>
              </a:rPr>
              <a:t>Manned balloons</a:t>
            </a:r>
          </a:p>
          <a:p>
            <a:r>
              <a:rPr lang="en-US" altLang="en-US" sz="4000">
                <a:ea typeface="ＭＳ Ｐゴシック" panose="020B0600070205080204" pitchFamily="34" charset="-128"/>
              </a:rPr>
              <a:t>Weather kites</a:t>
            </a: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3FF0319E-E634-264B-B4FE-8B220C62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1204" b="12151"/>
          <a:stretch>
            <a:fillRect/>
          </a:stretch>
        </p:blipFill>
        <p:spPr bwMode="auto">
          <a:xfrm>
            <a:off x="5181600" y="2057400"/>
            <a:ext cx="28956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17462E7-05A4-C14C-9C59-2C7A0505AC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Satellite Data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CB18A3C-9770-A142-8965-0FD682AE37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Geostationary and Polar Orbiting Satellites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5AF2BA9-2FC6-B948-8C80-CD7C42CB0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4" name="Content Placeholder 3" descr="goesl.jpg">
            <a:extLst>
              <a:ext uri="{FF2B5EF4-FFF2-40B4-BE49-F238E27FC236}">
                <a16:creationId xmlns:a16="http://schemas.microsoft.com/office/drawing/2014/main" id="{B41845EB-AD2F-614A-B6EB-81DEFF534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1" r="-3381"/>
          <a:stretch>
            <a:fillRect/>
          </a:stretch>
        </p:blipFill>
        <p:spPr>
          <a:xfrm>
            <a:off x="1752600" y="533400"/>
            <a:ext cx="6324600" cy="3348038"/>
          </a:xfrm>
        </p:spPr>
      </p:pic>
      <p:pic>
        <p:nvPicPr>
          <p:cNvPr id="38915" name="Picture 4" descr="geo_orbit.jpg">
            <a:extLst>
              <a:ext uri="{FF2B5EF4-FFF2-40B4-BE49-F238E27FC236}">
                <a16:creationId xmlns:a16="http://schemas.microsoft.com/office/drawing/2014/main" id="{5141D8BF-39CF-FF45-AF90-6094ACF7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508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winds_west00Z.gif                                              001319E4&#13;Macintosh2 HD                  ABA78158:">
            <a:extLst>
              <a:ext uri="{FF2B5EF4-FFF2-40B4-BE49-F238E27FC236}">
                <a16:creationId xmlns:a16="http://schemas.microsoft.com/office/drawing/2014/main" id="{DB2C889F-1B5C-E54D-A921-B70C45CC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5570538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>
            <a:extLst>
              <a:ext uri="{FF2B5EF4-FFF2-40B4-BE49-F238E27FC236}">
                <a16:creationId xmlns:a16="http://schemas.microsoft.com/office/drawing/2014/main" id="{1585FFE5-933E-6245-A9E2-7186ECEC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2819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Cloud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Water Vapor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Track Winds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Based on Geostationary Weather Satellites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wg10visR-1.GIF                                                 001319E4&#13;Macintosh2 HD                  ABA78158:">
            <a:extLst>
              <a:ext uri="{FF2B5EF4-FFF2-40B4-BE49-F238E27FC236}">
                <a16:creationId xmlns:a16="http://schemas.microsoft.com/office/drawing/2014/main" id="{5AFC442F-68CA-324E-A90E-48D37292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79413"/>
            <a:ext cx="8069263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sounder.gif                                                    001319E4&#13;Macintosh2 HD                  ABA78158:">
            <a:extLst>
              <a:ext uri="{FF2B5EF4-FFF2-40B4-BE49-F238E27FC236}">
                <a16:creationId xmlns:a16="http://schemas.microsoft.com/office/drawing/2014/main" id="{307EB8A7-2C4B-5340-8EFC-3A786FDB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5627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170EB80D-A233-2946-AE72-77C9D181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48200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Satellite sounder unit:  senses radiation coming up from the atmosphere below and relates that to atmospheric structure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&#9;samp2.gif                                                      001319E4&#13;Macintosh2 HD                  ABA78158:">
            <a:extLst>
              <a:ext uri="{FF2B5EF4-FFF2-40B4-BE49-F238E27FC236}">
                <a16:creationId xmlns:a16="http://schemas.microsoft.com/office/drawing/2014/main" id="{6BB03EF3-DAE0-994D-B8E6-E51ABBB8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7697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70ED1909-7685-5144-BA10-1EC13291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41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Satellite Temperature and Humidity Soundings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69F9CB6-3876-A348-9CCE-5D0E3EAB0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Global Positioning System (GPS) Soundings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1A40A0A3-9518-AF46-A5AC-E05429412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 constellation of GPS satellites orbit the earth.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Other satellites can receive the GPS signal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measuring the delay in time as the GPS signal is bent by the earth’s atmosphere, one can acquire density information that can be used to create temperature and humidity soundings.</a:t>
            </a:r>
          </a:p>
        </p:txBody>
      </p:sp>
      <p:pic>
        <p:nvPicPr>
          <p:cNvPr id="44035" name="Picture 4" descr="cosmic2.tiff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3B3FF2F8-D8FA-D243-9448-68AA9A8D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8"/>
          <a:stretch>
            <a:fillRect/>
          </a:stretch>
        </p:blipFill>
        <p:spPr bwMode="auto">
          <a:xfrm>
            <a:off x="2133600" y="4572000"/>
            <a:ext cx="49561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A560D2E6-A7BE-5E46-9BBA-652AB0065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8" name="Picture 4" descr="cosmic.tiff            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5DEEE90C-EA2F-B540-83AB-33450F92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2641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cosmicsatellites-sm.jpg                                        00029E37&#10;Cliff Disk                     BB5EA40C:">
            <a:extLst>
              <a:ext uri="{FF2B5EF4-FFF2-40B4-BE49-F238E27FC236}">
                <a16:creationId xmlns:a16="http://schemas.microsoft.com/office/drawing/2014/main" id="{E706B697-3E98-6642-BA99-4E95A731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114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90CC027-9A3E-3F4A-ACE4-AB9FF235E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Meteorologists Use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Upper Level Charts </a:t>
            </a:r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to Visualize the 3D Atmosphere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CB9985-5306-C771-FE8E-2BADDD47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31823"/>
            <a:ext cx="5410200" cy="34327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&#10;ua_500.gif                                                     00000010&#10;Macintosh2 HD                  ABA78158:">
            <a:extLst>
              <a:ext uri="{FF2B5EF4-FFF2-40B4-BE49-F238E27FC236}">
                <a16:creationId xmlns:a16="http://schemas.microsoft.com/office/drawing/2014/main" id="{FE627703-0123-FA47-A18E-18C637E2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934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954D989D-5D13-4C49-990C-06E650DC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05063"/>
            <a:ext cx="15811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Upper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Chart</a:t>
            </a:r>
          </a:p>
        </p:txBody>
      </p:sp>
    </p:spTree>
  </p:cSld>
  <p:clrMapOvr>
    <a:masterClrMapping/>
  </p:clrMapOvr>
  <p:transition advTm="7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CC68231-A1B9-EA44-B506-A5EB16D46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Content Placeholder 3" descr="weatherkite.tiff">
            <a:extLst>
              <a:ext uri="{FF2B5EF4-FFF2-40B4-BE49-F238E27FC236}">
                <a16:creationId xmlns:a16="http://schemas.microsoft.com/office/drawing/2014/main" id="{6681EFEA-AFB1-F94A-A8B7-16E0FE0D6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820" r="9793" b="16049"/>
          <a:stretch>
            <a:fillRect/>
          </a:stretch>
        </p:blipFill>
        <p:spPr>
          <a:xfrm>
            <a:off x="2743200" y="609600"/>
            <a:ext cx="5410200" cy="5805488"/>
          </a:xfrm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2FF7E207-59FB-8447-8987-4389B0B1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Weather Kite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8D06BD72-8E98-484E-85C7-2B9D4E66A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Upper-Level Charts or Maps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148A02DC-F41A-4C42-8EDE-3EA84630E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Upper-level charts describe atmospheric structures aloft.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They have one major difference with surface charts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Surface charts present pressure at a constant height (sea level)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Upper-level charts give the height of a pressure surface above sea level.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290B76D-033C-9D41-8FD7-AD36B1FC2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Like a topographic map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54FD8C6A-9E18-7B4F-B232-784BA64CB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8181975" cy="39179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8D2CC67-AD6C-AB41-91B6-D03EBBB2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0178" name="Content Placeholder 3">
            <a:extLst>
              <a:ext uri="{FF2B5EF4-FFF2-40B4-BE49-F238E27FC236}">
                <a16:creationId xmlns:a16="http://schemas.microsoft.com/office/drawing/2014/main" id="{D68026A4-28C6-3C4D-B756-05C391C5F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1981200"/>
            <a:ext cx="5895975" cy="4114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8FC8FDB-D6B3-8247-9596-50985EB21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On an upper level chart we give the height of that pressure about sea level.</a:t>
            </a:r>
          </a:p>
        </p:txBody>
      </p:sp>
      <p:pic>
        <p:nvPicPr>
          <p:cNvPr id="51202" name="Content Placeholder 4">
            <a:extLst>
              <a:ext uri="{FF2B5EF4-FFF2-40B4-BE49-F238E27FC236}">
                <a16:creationId xmlns:a16="http://schemas.microsoft.com/office/drawing/2014/main" id="{170B7F9C-7B18-8047-B023-A32FE3A5D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39900"/>
            <a:ext cx="6370638" cy="51181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9FE0E24-ECA1-2A40-B9BC-3F038D5AC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2226" name="Content Placeholder 4">
            <a:extLst>
              <a:ext uri="{FF2B5EF4-FFF2-40B4-BE49-F238E27FC236}">
                <a16:creationId xmlns:a16="http://schemas.microsoft.com/office/drawing/2014/main" id="{5F2438ED-FE02-7444-B86A-C9CF2DED7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850" b="6274"/>
          <a:stretch>
            <a:fillRect/>
          </a:stretch>
        </p:blipFill>
        <p:spPr>
          <a:xfrm>
            <a:off x="1752600" y="1600200"/>
            <a:ext cx="6248400" cy="4227513"/>
          </a:xfrm>
        </p:spPr>
      </p:pic>
      <p:sp>
        <p:nvSpPr>
          <p:cNvPr id="52227" name="TextBox 5">
            <a:extLst>
              <a:ext uri="{FF2B5EF4-FFF2-40B4-BE49-F238E27FC236}">
                <a16:creationId xmlns:a16="http://schemas.microsoft.com/office/drawing/2014/main" id="{9F806AB6-4E61-B144-A04D-692F242D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Sea level</a:t>
            </a:r>
          </a:p>
        </p:txBody>
      </p:sp>
      <p:sp>
        <p:nvSpPr>
          <p:cNvPr id="52228" name="TextBox 6">
            <a:extLst>
              <a:ext uri="{FF2B5EF4-FFF2-40B4-BE49-F238E27FC236}">
                <a16:creationId xmlns:a16="http://schemas.microsoft.com/office/drawing/2014/main" id="{9E195D38-4607-E643-8644-529719A1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2767013"/>
            <a:ext cx="123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500 hPa</a:t>
            </a: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F8487276-9898-2545-A61C-84179285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86200"/>
            <a:ext cx="52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L</a:t>
            </a:r>
          </a:p>
        </p:txBody>
      </p:sp>
      <p:sp>
        <p:nvSpPr>
          <p:cNvPr id="52230" name="TextBox 8">
            <a:extLst>
              <a:ext uri="{FF2B5EF4-FFF2-40B4-BE49-F238E27FC236}">
                <a16:creationId xmlns:a16="http://schemas.microsoft.com/office/drawing/2014/main" id="{ADB504D4-2680-3D43-BE4D-D1701A96C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20925"/>
            <a:ext cx="54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AC30F032-395F-D743-A1F7-BADF65656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0" name="Content Placeholder 4">
            <a:extLst>
              <a:ext uri="{FF2B5EF4-FFF2-40B4-BE49-F238E27FC236}">
                <a16:creationId xmlns:a16="http://schemas.microsoft.com/office/drawing/2014/main" id="{1FE40C47-B461-114D-A8E3-EA0F97890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4558" r="20245" b="8493"/>
          <a:stretch>
            <a:fillRect/>
          </a:stretch>
        </p:blipFill>
        <p:spPr>
          <a:xfrm>
            <a:off x="1939925" y="1790700"/>
            <a:ext cx="4876800" cy="3838575"/>
          </a:xfrm>
        </p:spPr>
      </p:pic>
      <p:sp>
        <p:nvSpPr>
          <p:cNvPr id="53251" name="TextBox 5">
            <a:extLst>
              <a:ext uri="{FF2B5EF4-FFF2-40B4-BE49-F238E27FC236}">
                <a16:creationId xmlns:a16="http://schemas.microsoft.com/office/drawing/2014/main" id="{E12CCF50-DA8F-5B4E-9544-93AFEEB6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54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H</a:t>
            </a:r>
          </a:p>
        </p:txBody>
      </p:sp>
      <p:sp>
        <p:nvSpPr>
          <p:cNvPr id="53252" name="TextBox 6">
            <a:extLst>
              <a:ext uri="{FF2B5EF4-FFF2-40B4-BE49-F238E27FC236}">
                <a16:creationId xmlns:a16="http://schemas.microsoft.com/office/drawing/2014/main" id="{A99175A6-060A-3C4A-B0F9-0371F09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960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L</a:t>
            </a:r>
          </a:p>
        </p:txBody>
      </p:sp>
      <p:sp>
        <p:nvSpPr>
          <p:cNvPr id="53253" name="TextBox 7">
            <a:extLst>
              <a:ext uri="{FF2B5EF4-FFF2-40B4-BE49-F238E27FC236}">
                <a16:creationId xmlns:a16="http://schemas.microsoft.com/office/drawing/2014/main" id="{710FDB6A-945C-D343-9A07-6805EDFD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47888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Ridge</a:t>
            </a:r>
          </a:p>
        </p:txBody>
      </p:sp>
      <p:sp>
        <p:nvSpPr>
          <p:cNvPr id="53254" name="TextBox 8">
            <a:extLst>
              <a:ext uri="{FF2B5EF4-FFF2-40B4-BE49-F238E27FC236}">
                <a16:creationId xmlns:a16="http://schemas.microsoft.com/office/drawing/2014/main" id="{38CB373F-9434-F249-A68F-3D85EB8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11675"/>
            <a:ext cx="107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Trough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FFA3212-7EA4-B34C-B59A-D20339D4E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550301D4-A7BA-454F-AD32-1456585D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60198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500 hPa (mb)</a:t>
            </a:r>
          </a:p>
        </p:txBody>
      </p:sp>
      <p:pic>
        <p:nvPicPr>
          <p:cNvPr id="54275" name="Content Placeholder 3">
            <a:extLst>
              <a:ext uri="{FF2B5EF4-FFF2-40B4-BE49-F238E27FC236}">
                <a16:creationId xmlns:a16="http://schemas.microsoft.com/office/drawing/2014/main" id="{5F96085F-704F-8040-AE25-26426DCC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477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180AA56F-64AA-BC4A-9C57-6046EA0C5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Upper Level Charts Give the Heights above Sea Level of a Certain Pressure</a:t>
            </a:r>
            <a:br>
              <a:rPr lang="en-US" altLang="en-US" sz="9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en-US" altLang="en-US" sz="9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sz="3600">
                <a:solidFill>
                  <a:schemeClr val="tx1"/>
                </a:solidFill>
                <a:ea typeface="ＭＳ Ｐゴシック" panose="020B0600070205080204" pitchFamily="34" charset="-128"/>
              </a:rPr>
              <a:t>Essentially how the pressure level undulates in 3D space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22CD6854-DBB3-5D4C-BE78-61BBE4C877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3276600"/>
            <a:ext cx="8153400" cy="3200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Typical levels used for these charts include: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850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dirty="0">
                <a:ea typeface="ＭＳ Ｐゴシック" panose="020B0600070205080204" pitchFamily="34" charset="-128"/>
              </a:rPr>
              <a:t>    ~5000 ft, 1.5 km ASL (above sea level)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700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dirty="0">
                <a:ea typeface="ＭＳ Ｐゴシック" panose="020B0600070205080204" pitchFamily="34" charset="-128"/>
              </a:rPr>
              <a:t>    ~10,000 ft, 3 km ASL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500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dirty="0">
                <a:ea typeface="ＭＳ Ｐゴシック" panose="020B0600070205080204" pitchFamily="34" charset="-128"/>
              </a:rPr>
              <a:t>      ~18,000 ft, 5.5 km ASL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250 </a:t>
            </a:r>
            <a:r>
              <a:rPr lang="en-US" altLang="en-US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dirty="0">
                <a:ea typeface="ＭＳ Ｐゴシック" panose="020B0600070205080204" pitchFamily="34" charset="-128"/>
              </a:rPr>
              <a:t>     ~34,000 ft, 10.5 km ASL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A2C1EDF-262A-FA44-8152-500117A76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6322" name="Content Placeholder 3">
            <a:extLst>
              <a:ext uri="{FF2B5EF4-FFF2-40B4-BE49-F238E27FC236}">
                <a16:creationId xmlns:a16="http://schemas.microsoft.com/office/drawing/2014/main" id="{1A5FCEA9-0469-8C47-9E9A-480D0454E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0"/>
            <a:ext cx="7743825" cy="6410325"/>
          </a:xfrm>
        </p:spPr>
      </p:pic>
      <p:sp>
        <p:nvSpPr>
          <p:cNvPr id="56323" name="TextBox 1">
            <a:extLst>
              <a:ext uri="{FF2B5EF4-FFF2-40B4-BE49-F238E27FC236}">
                <a16:creationId xmlns:a16="http://schemas.microsoft.com/office/drawing/2014/main" id="{C5509D08-4E3C-6D4E-9C6E-9F9F65C1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96335"/>
            <a:ext cx="6027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500 </a:t>
            </a:r>
            <a:r>
              <a:rPr lang="en-US" altLang="en-US" sz="2400" dirty="0" err="1"/>
              <a:t>hPa</a:t>
            </a:r>
            <a:r>
              <a:rPr lang="en-US" altLang="en-US" sz="2400" dirty="0"/>
              <a:t> (mb, </a:t>
            </a:r>
            <a:r>
              <a:rPr lang="en-US" altLang="en-US" sz="2400" dirty="0" err="1"/>
              <a:t>hPa</a:t>
            </a:r>
            <a:r>
              <a:rPr lang="en-US" altLang="en-US" sz="2400" dirty="0"/>
              <a:t>)—lines are heights above SL</a:t>
            </a:r>
          </a:p>
        </p:txBody>
      </p:sp>
      <p:pic>
        <p:nvPicPr>
          <p:cNvPr id="56324" name="Content Placeholder 3">
            <a:extLst>
              <a:ext uri="{FF2B5EF4-FFF2-40B4-BE49-F238E27FC236}">
                <a16:creationId xmlns:a16="http://schemas.microsoft.com/office/drawing/2014/main" id="{30070E21-B2A3-E34B-9882-FDD7ED47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7438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9876528B-EAE0-2C46-81C5-EF8389A1E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Upper Level Charts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6DD69651-3DD2-8C48-8754-E23D9EDE1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Ridges</a:t>
            </a:r>
            <a:r>
              <a:rPr lang="en-US" altLang="en-US">
                <a:ea typeface="ＭＳ Ｐゴシック" panose="020B0600070205080204" pitchFamily="34" charset="-128"/>
              </a:rPr>
              <a:t> are regions of higher heights (often indicated by H).  Where the pressure surface bulges upwards.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Troughs</a:t>
            </a:r>
            <a:r>
              <a:rPr lang="en-US" altLang="en-US">
                <a:ea typeface="ＭＳ Ｐゴシック" panose="020B0600070205080204" pitchFamily="34" charset="-128"/>
              </a:rPr>
              <a:t> are regions of lower heights (often indicated by L).  Where pressure surface bulges downward.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Also show temperature (C) with dashed lines.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Upper level station model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7861188-8090-CF4B-B20F-BDAF4B184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Aircraft Observations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E9E43D4-6BFD-5340-92CE-34AB22910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303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Manned aircraft observations (1905-1940)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Problem:  could not fly in stormy weather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Problem:  Didn’t go that high</a:t>
            </a:r>
          </a:p>
        </p:txBody>
      </p:sp>
      <p:pic>
        <p:nvPicPr>
          <p:cNvPr id="18435" name="Content Placeholder 3" descr="wea01150.jpg">
            <a:extLst>
              <a:ext uri="{FF2B5EF4-FFF2-40B4-BE49-F238E27FC236}">
                <a16:creationId xmlns:a16="http://schemas.microsoft.com/office/drawing/2014/main" id="{ECFAA2E5-0C9D-3048-888C-4BBC4282D2C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12903" r="1566"/>
          <a:stretch>
            <a:fillRect/>
          </a:stretch>
        </p:blipFill>
        <p:spPr bwMode="auto">
          <a:xfrm>
            <a:off x="2305050" y="2895600"/>
            <a:ext cx="4100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>
            <a:extLst>
              <a:ext uri="{FF2B5EF4-FFF2-40B4-BE49-F238E27FC236}">
                <a16:creationId xmlns:a16="http://schemas.microsoft.com/office/drawing/2014/main" id="{49574B72-9342-0840-9065-615533A1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Navy bi-plane with </a:t>
            </a:r>
            <a:r>
              <a:rPr lang="en-US" altLang="en-US" sz="2400" dirty="0" err="1"/>
              <a:t>meteograph</a:t>
            </a:r>
            <a:r>
              <a:rPr lang="en-US" altLang="en-US" sz="2400" dirty="0"/>
              <a:t> on the wing, taking meteorological measurements for pressure, temperature, and humidity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A2C1EDF-262A-FA44-8152-500117A76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6322" name="Content Placeholder 3">
            <a:extLst>
              <a:ext uri="{FF2B5EF4-FFF2-40B4-BE49-F238E27FC236}">
                <a16:creationId xmlns:a16="http://schemas.microsoft.com/office/drawing/2014/main" id="{1A5FCEA9-0469-8C47-9E9A-480D0454E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43" y="-304800"/>
            <a:ext cx="7743825" cy="6410325"/>
          </a:xfrm>
        </p:spPr>
      </p:pic>
      <p:sp>
        <p:nvSpPr>
          <p:cNvPr id="56323" name="TextBox 1">
            <a:extLst>
              <a:ext uri="{FF2B5EF4-FFF2-40B4-BE49-F238E27FC236}">
                <a16:creationId xmlns:a16="http://schemas.microsoft.com/office/drawing/2014/main" id="{C5509D08-4E3C-6D4E-9C6E-9F9F65C1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96335"/>
            <a:ext cx="6027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500 </a:t>
            </a:r>
            <a:r>
              <a:rPr lang="en-US" altLang="en-US" sz="2400" dirty="0" err="1"/>
              <a:t>hPa</a:t>
            </a:r>
            <a:r>
              <a:rPr lang="en-US" altLang="en-US" sz="2400" dirty="0"/>
              <a:t> (mb, </a:t>
            </a:r>
            <a:r>
              <a:rPr lang="en-US" altLang="en-US" sz="2400" dirty="0" err="1"/>
              <a:t>hPa</a:t>
            </a:r>
            <a:r>
              <a:rPr lang="en-US" altLang="en-US" sz="2400" dirty="0"/>
              <a:t>)—lines are heights above SL</a:t>
            </a:r>
          </a:p>
        </p:txBody>
      </p:sp>
      <p:pic>
        <p:nvPicPr>
          <p:cNvPr id="56324" name="Content Placeholder 3">
            <a:extLst>
              <a:ext uri="{FF2B5EF4-FFF2-40B4-BE49-F238E27FC236}">
                <a16:creationId xmlns:a16="http://schemas.microsoft.com/office/drawing/2014/main" id="{30070E21-B2A3-E34B-9882-FDD7ED47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7438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A0839-20A9-38C7-CCA5-2E6817D80768}"/>
              </a:ext>
            </a:extLst>
          </p:cNvPr>
          <p:cNvSpPr txBox="1"/>
          <p:nvPr/>
        </p:nvSpPr>
        <p:spPr>
          <a:xfrm>
            <a:off x="2922784" y="4129444"/>
            <a:ext cx="1469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2A32E-8143-AF94-AF18-AC3E8FD66796}"/>
              </a:ext>
            </a:extLst>
          </p:cNvPr>
          <p:cNvSpPr txBox="1"/>
          <p:nvPr/>
        </p:nvSpPr>
        <p:spPr>
          <a:xfrm>
            <a:off x="6096000" y="39624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D3966-DAB0-4BD0-2592-D7C00A92D668}"/>
              </a:ext>
            </a:extLst>
          </p:cNvPr>
          <p:cNvSpPr txBox="1"/>
          <p:nvPr/>
        </p:nvSpPr>
        <p:spPr>
          <a:xfrm>
            <a:off x="1322584" y="3060553"/>
            <a:ext cx="1469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Ridge</a:t>
            </a:r>
          </a:p>
        </p:txBody>
      </p:sp>
    </p:spTree>
    <p:extLst>
      <p:ext uri="{BB962C8B-B14F-4D97-AF65-F5344CB8AC3E}">
        <p14:creationId xmlns:p14="http://schemas.microsoft.com/office/powerpoint/2010/main" val="1164408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52469F7-1829-354C-B952-9F37D809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Upper level charts have their own station model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1A77CFF-D9CF-1C42-AAE8-AE39E5327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5257800" cy="41148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Heights</a:t>
            </a:r>
            <a:r>
              <a:rPr lang="en-US" altLang="en-US" dirty="0">
                <a:ea typeface="ＭＳ Ｐゴシック" panose="020B0600070205080204" pitchFamily="34" charset="-128"/>
              </a:rPr>
              <a:t> in decameters-multiply by ten to get meters (solid lines)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Temperatures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Celcius</a:t>
            </a:r>
            <a:r>
              <a:rPr lang="en-US" altLang="en-US" dirty="0">
                <a:ea typeface="ＭＳ Ｐゴシック" panose="020B0600070205080204" pitchFamily="34" charset="-128"/>
              </a:rPr>
              <a:t>/Centigrade (C)-dashed lines.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Dew point depression </a:t>
            </a:r>
            <a:r>
              <a:rPr lang="en-US" altLang="en-US" dirty="0">
                <a:ea typeface="ＭＳ Ｐゴシック" panose="020B0600070205080204" pitchFamily="34" charset="-128"/>
              </a:rPr>
              <a:t>is shown (difference between temperature and dew point)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3D280D5E-EEFB-7449-98D6-DCB233E89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r="2084" b="9273"/>
          <a:stretch>
            <a:fillRect/>
          </a:stretch>
        </p:blipFill>
        <p:spPr bwMode="auto">
          <a:xfrm>
            <a:off x="5334000" y="21336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B557CCE1-2548-2C43-AE32-16A6A4B6B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4" name="TextBox 1">
            <a:extLst>
              <a:ext uri="{FF2B5EF4-FFF2-40B4-BE49-F238E27FC236}">
                <a16:creationId xmlns:a16="http://schemas.microsoft.com/office/drawing/2014/main" id="{AF1B901B-E35C-DC45-82C8-3A6B673D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418263"/>
            <a:ext cx="186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500 hPa (mb)</a:t>
            </a:r>
          </a:p>
        </p:txBody>
      </p:sp>
      <p:pic>
        <p:nvPicPr>
          <p:cNvPr id="59395" name="Content Placeholder 3">
            <a:extLst>
              <a:ext uri="{FF2B5EF4-FFF2-40B4-BE49-F238E27FC236}">
                <a16:creationId xmlns:a16="http://schemas.microsoft.com/office/drawing/2014/main" id="{44635F7A-D13F-5A4A-808C-C2A326CF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30907" r="33089" b="21545"/>
          <a:stretch>
            <a:fillRect/>
          </a:stretch>
        </p:blipFill>
        <p:spPr bwMode="auto">
          <a:xfrm>
            <a:off x="1028700" y="152400"/>
            <a:ext cx="70866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4D3678B-0269-574B-ABE3-DF5E6994A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Key Ideas about Upper-Level Charts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8A692BA3-5A49-3147-AFA9-45179D895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1600200"/>
          </a:xfrm>
        </p:spPr>
        <p:txBody>
          <a:bodyPr/>
          <a:lstStyle/>
          <a:p>
            <a:pPr marL="514350" indent="-514350">
              <a:buFont typeface="Times" pitchFamily="2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Height lines are very nearly parallel to the wind direction, with higher heights to to the right of wind direction</a:t>
            </a:r>
          </a:p>
        </p:txBody>
      </p:sp>
      <p:cxnSp>
        <p:nvCxnSpPr>
          <p:cNvPr id="60419" name="Straight Connector 4">
            <a:extLst>
              <a:ext uri="{FF2B5EF4-FFF2-40B4-BE49-F238E27FC236}">
                <a16:creationId xmlns:a16="http://schemas.microsoft.com/office/drawing/2014/main" id="{3BA3CA56-18A7-9740-8648-A776C5A9D9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4495800"/>
            <a:ext cx="6096000" cy="0"/>
          </a:xfrm>
          <a:prstGeom prst="line">
            <a:avLst/>
          </a:prstGeom>
          <a:noFill/>
          <a:ln w="412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Straight Connector 5">
            <a:extLst>
              <a:ext uri="{FF2B5EF4-FFF2-40B4-BE49-F238E27FC236}">
                <a16:creationId xmlns:a16="http://schemas.microsoft.com/office/drawing/2014/main" id="{FF1B3B0A-68F2-0E41-8860-4551CB85E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5867400"/>
            <a:ext cx="6096000" cy="0"/>
          </a:xfrm>
          <a:prstGeom prst="line">
            <a:avLst/>
          </a:prstGeom>
          <a:noFill/>
          <a:ln w="412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1" name="TextBox 6">
            <a:extLst>
              <a:ext uri="{FF2B5EF4-FFF2-40B4-BE49-F238E27FC236}">
                <a16:creationId xmlns:a16="http://schemas.microsoft.com/office/drawing/2014/main" id="{1B143630-4BFB-DD4F-95FF-4F75F22B3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2108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60422" name="Rectangle 7">
            <a:extLst>
              <a:ext uri="{FF2B5EF4-FFF2-40B4-BE49-F238E27FC236}">
                <a16:creationId xmlns:a16="http://schemas.microsoft.com/office/drawing/2014/main" id="{7C75A9B9-0B02-B440-8085-8ACDC8A2D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6096000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60423" name="TextBox 8">
            <a:extLst>
              <a:ext uri="{FF2B5EF4-FFF2-40B4-BE49-F238E27FC236}">
                <a16:creationId xmlns:a16="http://schemas.microsoft.com/office/drawing/2014/main" id="{4B170661-1BA1-1E4E-A68E-7CA3FAB7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29075"/>
            <a:ext cx="1116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5460 m</a:t>
            </a:r>
          </a:p>
        </p:txBody>
      </p:sp>
      <p:sp>
        <p:nvSpPr>
          <p:cNvPr id="60424" name="TextBox 9">
            <a:extLst>
              <a:ext uri="{FF2B5EF4-FFF2-40B4-BE49-F238E27FC236}">
                <a16:creationId xmlns:a16="http://schemas.microsoft.com/office/drawing/2014/main" id="{AA19623A-C60C-FD41-B8E7-BD378F19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405438"/>
            <a:ext cx="1116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5520 m</a:t>
            </a:r>
          </a:p>
        </p:txBody>
      </p:sp>
      <p:sp>
        <p:nvSpPr>
          <p:cNvPr id="60425" name="TextBox 10">
            <a:extLst>
              <a:ext uri="{FF2B5EF4-FFF2-40B4-BE49-F238E27FC236}">
                <a16:creationId xmlns:a16="http://schemas.microsoft.com/office/drawing/2014/main" id="{A71D573D-E824-9F43-9D03-D6A3EB02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17950"/>
            <a:ext cx="265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500 hPa upper chart</a:t>
            </a:r>
          </a:p>
        </p:txBody>
      </p:sp>
      <p:cxnSp>
        <p:nvCxnSpPr>
          <p:cNvPr id="60426" name="Straight Arrow Connector 12">
            <a:extLst>
              <a:ext uri="{FF2B5EF4-FFF2-40B4-BE49-F238E27FC236}">
                <a16:creationId xmlns:a16="http://schemas.microsoft.com/office/drawing/2014/main" id="{36E4322C-2CDD-334F-9E85-8A6E2EFFD0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25" y="5105400"/>
            <a:ext cx="1828800" cy="0"/>
          </a:xfrm>
          <a:prstGeom prst="straightConnector1">
            <a:avLst/>
          </a:prstGeom>
          <a:noFill/>
          <a:ln w="603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F333ABA-E9E1-2448-BDF0-9759CB2B7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3" y="1524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Key Ideas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D2FA0F9F-FE94-2649-8DCE-93A728DAE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153400" cy="4114800"/>
          </a:xfrm>
        </p:spPr>
        <p:txBody>
          <a:bodyPr/>
          <a:lstStyle/>
          <a:p>
            <a:pPr marL="514350" indent="-514350">
              <a:buFont typeface="Times" pitchFamily="2" charset="0"/>
              <a:buAutoNum type="arabicPeriod" startAt="2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closer the height lines, and thus the greater the horizonal gradient, the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stronger the winds </a:t>
            </a:r>
            <a:r>
              <a:rPr lang="en-US" altLang="en-US" sz="3600" dirty="0">
                <a:ea typeface="ＭＳ Ｐゴシック" panose="020B0600070205080204" pitchFamily="34" charset="-128"/>
              </a:rPr>
              <a:t>(note the lines have a standard contour interval, 60 m at 500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hPa</a:t>
            </a:r>
            <a:r>
              <a:rPr lang="en-US" altLang="en-US" sz="3600" dirty="0">
                <a:ea typeface="ＭＳ Ｐゴシック" panose="020B0600070205080204" pitchFamily="34" charset="-128"/>
              </a:rPr>
              <a:t>)</a:t>
            </a:r>
          </a:p>
          <a:p>
            <a:pPr marL="514350" indent="-514350">
              <a:buFont typeface="Times" pitchFamily="2" charset="0"/>
              <a:buAutoNum type="arabicPeriod" startAt="2"/>
            </a:pPr>
            <a:r>
              <a:rPr lang="en-US" altLang="en-US" sz="3600" dirty="0">
                <a:ea typeface="ＭＳ Ｐゴシック" panose="020B0600070205080204" pitchFamily="34" charset="-128"/>
              </a:rPr>
              <a:t>Thus, areas of strong winds aloft, such as the </a:t>
            </a:r>
            <a:r>
              <a:rPr lang="en-US" altLang="en-US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jet stream</a:t>
            </a:r>
            <a:r>
              <a:rPr lang="en-US" altLang="en-US" sz="3600" dirty="0">
                <a:ea typeface="ＭＳ Ｐゴシック" panose="020B0600070205080204" pitchFamily="34" charset="-128"/>
              </a:rPr>
              <a:t>, can be easily spotted using height lines on upper level charts!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76C80015-FDF1-7441-B93A-F7CF64DB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0C4F259D-71C0-2047-9255-26F7B1726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0"/>
            <a:ext cx="7743825" cy="6410325"/>
          </a:xfrm>
        </p:spPr>
      </p:pic>
      <p:sp>
        <p:nvSpPr>
          <p:cNvPr id="62467" name="TextBox 1">
            <a:extLst>
              <a:ext uri="{FF2B5EF4-FFF2-40B4-BE49-F238E27FC236}">
                <a16:creationId xmlns:a16="http://schemas.microsoft.com/office/drawing/2014/main" id="{7AE3CD2C-A926-B34B-975A-0E0369D9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418263"/>
            <a:ext cx="186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500 hPa (mb)</a:t>
            </a:r>
          </a:p>
        </p:txBody>
      </p:sp>
      <p:pic>
        <p:nvPicPr>
          <p:cNvPr id="62468" name="Content Placeholder 3">
            <a:extLst>
              <a:ext uri="{FF2B5EF4-FFF2-40B4-BE49-F238E27FC236}">
                <a16:creationId xmlns:a16="http://schemas.microsoft.com/office/drawing/2014/main" id="{B2417686-006C-1B45-B828-184837D2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7438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1">
            <a:extLst>
              <a:ext uri="{FF2B5EF4-FFF2-40B4-BE49-F238E27FC236}">
                <a16:creationId xmlns:a16="http://schemas.microsoft.com/office/drawing/2014/main" id="{8FD8E2BD-A198-A74E-95C2-B3C6E5C0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478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STRONG WINDS</a:t>
            </a:r>
          </a:p>
        </p:txBody>
      </p:sp>
      <p:sp>
        <p:nvSpPr>
          <p:cNvPr id="62470" name="TextBox 2">
            <a:extLst>
              <a:ext uri="{FF2B5EF4-FFF2-40B4-BE49-F238E27FC236}">
                <a16:creationId xmlns:a16="http://schemas.microsoft.com/office/drawing/2014/main" id="{384A0751-2D53-FB4A-B9A9-7C13385D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53000"/>
            <a:ext cx="227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WEAK WINDS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E9C340F-7185-6443-9A44-CD427AEE4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3490" name="Content Placeholder 4">
            <a:extLst>
              <a:ext uri="{FF2B5EF4-FFF2-40B4-BE49-F238E27FC236}">
                <a16:creationId xmlns:a16="http://schemas.microsoft.com/office/drawing/2014/main" id="{AC9809C2-CF77-8047-A0AE-795AE6CD3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533400"/>
            <a:ext cx="6927850" cy="5541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A0A3A79B-2726-224D-AEE9-4D85FD075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4514" name="Content Placeholder 4">
            <a:extLst>
              <a:ext uri="{FF2B5EF4-FFF2-40B4-BE49-F238E27FC236}">
                <a16:creationId xmlns:a16="http://schemas.microsoft.com/office/drawing/2014/main" id="{4962014B-4307-3848-987B-08F468420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33400"/>
            <a:ext cx="6248400" cy="62484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E835317B-C79B-864E-A208-E2C682366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Often wave-like undulations in the height lines, with ridges and troughs</a:t>
            </a: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9F1FCC56-4C62-3743-BA8C-29DEDC200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0"/>
            <a:ext cx="5845175" cy="4114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CDD4274-8D52-9F4F-83D0-30F20F69D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6562" name="Content Placeholder 4">
            <a:extLst>
              <a:ext uri="{FF2B5EF4-FFF2-40B4-BE49-F238E27FC236}">
                <a16:creationId xmlns:a16="http://schemas.microsoft.com/office/drawing/2014/main" id="{F98A7E0B-4CFD-5F4F-BCAC-A646179C6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533400"/>
            <a:ext cx="6324600" cy="6324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EDC8392-8D52-E147-8B19-698F1253C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Pilot Balloons (PIBALS) Provided Winds Aloft</a:t>
            </a:r>
          </a:p>
        </p:txBody>
      </p:sp>
      <p:pic>
        <p:nvPicPr>
          <p:cNvPr id="19458" name="Content Placeholder 3" descr="wea01106.jpg">
            <a:extLst>
              <a:ext uri="{FF2B5EF4-FFF2-40B4-BE49-F238E27FC236}">
                <a16:creationId xmlns:a16="http://schemas.microsoft.com/office/drawing/2014/main" id="{CE4A4713-F3C4-1D4B-8B87-2AB0ED677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57" r="-70657"/>
          <a:stretch>
            <a:fillRect/>
          </a:stretch>
        </p:blipFill>
        <p:spPr>
          <a:xfrm>
            <a:off x="701675" y="2133600"/>
            <a:ext cx="7772400" cy="41148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C4D1B94-F803-4841-B9B4-2A39FEBF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These wavelike undulations can be characterized by their wavelength </a:t>
            </a:r>
            <a:b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chemeClr val="tx1"/>
                </a:solidFill>
                <a:ea typeface="ＭＳ Ｐゴシック" panose="020B0600070205080204" pitchFamily="34" charset="-128"/>
              </a:rPr>
              <a:t>(distance from ridge to ridge or trough to trough)</a:t>
            </a:r>
          </a:p>
        </p:txBody>
      </p:sp>
      <p:pic>
        <p:nvPicPr>
          <p:cNvPr id="67586" name="Content Placeholder 4">
            <a:extLst>
              <a:ext uri="{FF2B5EF4-FFF2-40B4-BE49-F238E27FC236}">
                <a16:creationId xmlns:a16="http://schemas.microsoft.com/office/drawing/2014/main" id="{FD75AC28-4170-FD47-B030-1AE486598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>
          <a:xfrm>
            <a:off x="1524000" y="3200400"/>
            <a:ext cx="6142038" cy="35052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D6985EF-D81D-F143-87E6-646F5924D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Appears to be two distinct scales of upper level waves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B1023AA9-B2CF-074F-BC4E-B66F66BCB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3733800" cy="41148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Long waves</a:t>
            </a:r>
            <a:r>
              <a:rPr lang="en-US" altLang="en-US">
                <a:ea typeface="ＭＳ Ｐゴシック" panose="020B0600070205080204" pitchFamily="34" charset="-128"/>
              </a:rPr>
              <a:t>:  wavelength (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) of 5-10K km (3-6 K miles)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Short waves</a:t>
            </a:r>
            <a:r>
              <a:rPr lang="en-US" altLang="en-US">
                <a:ea typeface="ＭＳ Ｐゴシック" panose="020B0600070205080204" pitchFamily="34" charset="-128"/>
              </a:rPr>
              <a:t>: wavelength (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) of 1-4K km (.6-3 K miles)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FFC27BEB-7CE5-2B41-B50D-53BE4A3F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775"/>
          <a:stretch>
            <a:fillRect/>
          </a:stretch>
        </p:blipFill>
        <p:spPr bwMode="auto">
          <a:xfrm>
            <a:off x="4038600" y="1487488"/>
            <a:ext cx="48006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2FFA7283-20D3-DC4B-B4CC-23FF1F31F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Why do we care?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F8066187-4F65-B645-80B7-E9E4654EC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Short wave troughs </a:t>
            </a:r>
            <a:r>
              <a:rPr lang="en-US" altLang="en-US" sz="3600" dirty="0">
                <a:ea typeface="ＭＳ Ｐゴシック" panose="020B0600070205080204" pitchFamily="34" charset="-128"/>
              </a:rPr>
              <a:t>are associated with low-level weather systems (e.g., midlatitude cyclones are associated with upper-level short wave troughs)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Short waves tend to move through long waves, thus giving us an idea where weather systems will be moving!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>
            <a:extLst>
              <a:ext uri="{FF2B5EF4-FFF2-40B4-BE49-F238E27FC236}">
                <a16:creationId xmlns:a16="http://schemas.microsoft.com/office/drawing/2014/main" id="{2B5A22C8-6509-2049-8461-E6E52E4A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775"/>
          <a:stretch>
            <a:fillRect/>
          </a:stretch>
        </p:blipFill>
        <p:spPr bwMode="auto">
          <a:xfrm>
            <a:off x="2057400" y="304800"/>
            <a:ext cx="60198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itle 7">
            <a:extLst>
              <a:ext uri="{FF2B5EF4-FFF2-40B4-BE49-F238E27FC236}">
                <a16:creationId xmlns:a16="http://schemas.microsoft.com/office/drawing/2014/main" id="{DFD92860-CBF0-5441-869D-26DEE61A9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021E0DB-C138-5549-8D17-D949989DF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6096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Upper Level Waves are Connected with Weather</a:t>
            </a:r>
          </a:p>
        </p:txBody>
      </p:sp>
      <p:pic>
        <p:nvPicPr>
          <p:cNvPr id="71682" name="Content Placeholder 4">
            <a:extLst>
              <a:ext uri="{FF2B5EF4-FFF2-40B4-BE49-F238E27FC236}">
                <a16:creationId xmlns:a16="http://schemas.microsoft.com/office/drawing/2014/main" id="{17171187-3FF0-9640-998E-C7AEAF665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8688" y="2209800"/>
            <a:ext cx="5016500" cy="3852863"/>
          </a:xfrm>
        </p:spPr>
      </p:pic>
      <p:sp>
        <p:nvSpPr>
          <p:cNvPr id="71683" name="TextBox 5">
            <a:extLst>
              <a:ext uri="{FF2B5EF4-FFF2-40B4-BE49-F238E27FC236}">
                <a16:creationId xmlns:a16="http://schemas.microsoft.com/office/drawing/2014/main" id="{9055BE6F-6530-4740-AF50-F7C8A72F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97025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/>
              <a:t>Clouds and precipitation tend to be east of troughs</a:t>
            </a:r>
          </a:p>
          <a:p>
            <a:pPr>
              <a:spcBef>
                <a:spcPct val="0"/>
              </a:spcBef>
            </a:pPr>
            <a:r>
              <a:rPr lang="en-US" altLang="en-US" sz="3600"/>
              <a:t>Sun and good weather east of ridges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459C619F-BF42-7640-B976-51D166E11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Let’s look at a few examples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2C8C9DF6-806C-2A4C-B7D8-05113FDE32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https://atmos.washington.edu/data/vmaproom/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  <a:hlinkClick r:id="rId3"/>
              </a:rPr>
              <a:t>https://atmos.washington.edu/~ovens/wxloop.cgi?h500+/-168//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C4BE2B55-B90E-8048-8EDD-FADD2AC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ＭＳ Ｐゴシック" pitchFamily="-111" charset="-128"/>
                <a:cs typeface="ＭＳ Ｐゴシック" pitchFamily="-111" charset="-128"/>
              </a:rPr>
              <a:t>The Big Breakthrough:  </a:t>
            </a:r>
            <a:r>
              <a:rPr lang="en-US" b="1" dirty="0">
                <a:solidFill>
                  <a:schemeClr val="accent2"/>
                </a:solidFill>
                <a:ea typeface="ＭＳ Ｐゴシック" pitchFamily="-111" charset="-128"/>
                <a:cs typeface="ＭＳ Ｐゴシック" pitchFamily="-111" charset="-128"/>
              </a:rPr>
              <a:t>The Radiosonde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6454311-73FD-9D49-961A-D844410DB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66888"/>
            <a:ext cx="4038600" cy="441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radiosonde is a portable weather station lifted by a balloon.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Sends observations back by radio.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first instrument launched on January 7, 1929.</a:t>
            </a:r>
          </a:p>
        </p:txBody>
      </p:sp>
      <p:pic>
        <p:nvPicPr>
          <p:cNvPr id="20483" name="Picture 4" descr="Snd-phto.jpg">
            <a:extLst>
              <a:ext uri="{FF2B5EF4-FFF2-40B4-BE49-F238E27FC236}">
                <a16:creationId xmlns:a16="http://schemas.microsoft.com/office/drawing/2014/main" id="{3C58FC72-3CC9-5248-88D7-D21B93D7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4651"/>
          <a:stretch>
            <a:fillRect/>
          </a:stretch>
        </p:blipFill>
        <p:spPr bwMode="auto">
          <a:xfrm>
            <a:off x="5349875" y="1744663"/>
            <a:ext cx="3124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4DA6B4A-1DFE-6A4C-83BC-31B154ED3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9EB80EBE-D85B-8C45-B9D1-7FEEB5C44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7474" b="21249"/>
          <a:stretch>
            <a:fillRect/>
          </a:stretch>
        </p:blipFill>
        <p:spPr bwMode="auto">
          <a:xfrm>
            <a:off x="685800" y="990600"/>
            <a:ext cx="350377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C04124D-5BB7-B74A-B6B2-67359D65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371600"/>
            <a:ext cx="1237138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-128"/>
            </a:endParaRPr>
          </a:p>
        </p:txBody>
      </p:sp>
      <p:pic>
        <p:nvPicPr>
          <p:cNvPr id="21508" name="P 2" descr="firstradiosonde.tiff">
            <a:extLst>
              <a:ext uri="{FF2B5EF4-FFF2-40B4-BE49-F238E27FC236}">
                <a16:creationId xmlns:a16="http://schemas.microsoft.com/office/drawing/2014/main" id="{702551D3-528D-9D48-9556-608419FC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57200"/>
            <a:ext cx="27495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Mechanism-of-a-meteorograph-which-records-the-velocity-of-th.jpg">
            <a:extLst>
              <a:ext uri="{FF2B5EF4-FFF2-40B4-BE49-F238E27FC236}">
                <a16:creationId xmlns:a16="http://schemas.microsoft.com/office/drawing/2014/main" id="{BF5A5B38-EDC9-9741-A091-18B66EE5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019550"/>
            <a:ext cx="3505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BEEA05F-4C44-924A-9EA5-2F9BD59D8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Rapid Expansion of the Upper Air Network During the 1930s and 1940s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2530" name="Content Placeholder 4" descr="tableupper.tiff">
            <a:extLst>
              <a:ext uri="{FF2B5EF4-FFF2-40B4-BE49-F238E27FC236}">
                <a16:creationId xmlns:a16="http://schemas.microsoft.com/office/drawing/2014/main" id="{9415E6DE-D3C5-B24B-B609-E6C826299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28" b="-31728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423A2FA-07F2-974E-900E-D290D8D9C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8" name="Content Placeholder 3" descr="upperairdistrib.tiff">
            <a:extLst>
              <a:ext uri="{FF2B5EF4-FFF2-40B4-BE49-F238E27FC236}">
                <a16:creationId xmlns:a16="http://schemas.microsoft.com/office/drawing/2014/main" id="{798F7C2D-D480-B04E-99E0-C767A5CAD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9" r="-3951"/>
          <a:stretch>
            <a:fillRect/>
          </a:stretch>
        </p:blipFill>
        <p:spPr>
          <a:xfrm>
            <a:off x="266700" y="609600"/>
            <a:ext cx="8267700" cy="6019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1013</Words>
  <Application>Microsoft Macintosh PowerPoint</Application>
  <PresentationFormat>On-screen Show (4:3)</PresentationFormat>
  <Paragraphs>122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Charcoal</vt:lpstr>
      <vt:lpstr>Symbol</vt:lpstr>
      <vt:lpstr>Times</vt:lpstr>
      <vt:lpstr>Blank</vt:lpstr>
      <vt:lpstr>Upper Air Observations  The atmosphere is 3D and cannot be understood or forecast by using surface data alone  How do we know what is happening aloft?  ATM 101A2023</vt:lpstr>
      <vt:lpstr>Early Upper-Air Observations (late 1800s, early 1900s)</vt:lpstr>
      <vt:lpstr>PowerPoint Presentation</vt:lpstr>
      <vt:lpstr>Aircraft Observations</vt:lpstr>
      <vt:lpstr>Pilot Balloons (PIBALS) Provided Winds Aloft</vt:lpstr>
      <vt:lpstr>The Big Breakthrough:  The Radiosonde</vt:lpstr>
      <vt:lpstr>PowerPoint Presentation</vt:lpstr>
      <vt:lpstr>Rapid Expansion of the Upper Air Network During the 1930s and 1940s.</vt:lpstr>
      <vt:lpstr>PowerPoint Presentation</vt:lpstr>
      <vt:lpstr>PowerPoint Presentation</vt:lpstr>
      <vt:lpstr>PowerPoint Presentation</vt:lpstr>
      <vt:lpstr>Generally twice a day at 00 and 12 UTC</vt:lpstr>
      <vt:lpstr>Terminology: vertical sounding</vt:lpstr>
      <vt:lpstr>Radiosonde believe it or not…</vt:lpstr>
      <vt:lpstr>PowerPoint Presentation</vt:lpstr>
      <vt:lpstr>PowerPoint Presentation</vt:lpstr>
      <vt:lpstr>PowerPoint Presentation</vt:lpstr>
      <vt:lpstr>PowerPoint Presentation</vt:lpstr>
      <vt:lpstr>Remote Sensing of Upper Atmosphere</vt:lpstr>
      <vt:lpstr>Satellite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Positioning System (GPS) Soundings</vt:lpstr>
      <vt:lpstr>PowerPoint Presentation</vt:lpstr>
      <vt:lpstr>Meteorologists Use Upper Level Charts to Visualize the 3D Atmosphere</vt:lpstr>
      <vt:lpstr>PowerPoint Presentation</vt:lpstr>
      <vt:lpstr>Upper-Level Charts or Maps</vt:lpstr>
      <vt:lpstr>Like a topographic map</vt:lpstr>
      <vt:lpstr>PowerPoint Presentation</vt:lpstr>
      <vt:lpstr>On an upper level chart we give the height of that pressure about sea level.</vt:lpstr>
      <vt:lpstr>PowerPoint Presentation</vt:lpstr>
      <vt:lpstr>PowerPoint Presentation</vt:lpstr>
      <vt:lpstr>PowerPoint Presentation</vt:lpstr>
      <vt:lpstr>Upper Level Charts Give the Heights above Sea Level of a Certain Pressure  Essentially how the pressure level undulates in 3D space </vt:lpstr>
      <vt:lpstr>PowerPoint Presentation</vt:lpstr>
      <vt:lpstr>Upper Level Charts</vt:lpstr>
      <vt:lpstr>PowerPoint Presentation</vt:lpstr>
      <vt:lpstr>Upper level charts have their own station model</vt:lpstr>
      <vt:lpstr>PowerPoint Presentation</vt:lpstr>
      <vt:lpstr>Key Ideas about Upper-Level Charts</vt:lpstr>
      <vt:lpstr>Key Ideas</vt:lpstr>
      <vt:lpstr>PowerPoint Presentation</vt:lpstr>
      <vt:lpstr>PowerPoint Presentation</vt:lpstr>
      <vt:lpstr>PowerPoint Presentation</vt:lpstr>
      <vt:lpstr>Often wave-like undulations in the height lines, with ridges and troughs</vt:lpstr>
      <vt:lpstr>PowerPoint Presentation</vt:lpstr>
      <vt:lpstr>These wavelike undulations can be characterized by their wavelength  (distance from ridge to ridge or trough to trough)</vt:lpstr>
      <vt:lpstr>Appears to be two distinct scales of upper level waves</vt:lpstr>
      <vt:lpstr>Why do we care?</vt:lpstr>
      <vt:lpstr>PowerPoint Presentation</vt:lpstr>
      <vt:lpstr>Upper Level Waves are Connected with Weather</vt:lpstr>
      <vt:lpstr>Let’s look at a few examples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Systems</dc:title>
  <dc:creator>Cliff Mass</dc:creator>
  <cp:lastModifiedBy>Cliff Mass</cp:lastModifiedBy>
  <cp:revision>79</cp:revision>
  <dcterms:created xsi:type="dcterms:W3CDTF">2013-10-03T16:59:36Z</dcterms:created>
  <dcterms:modified xsi:type="dcterms:W3CDTF">2023-10-05T04:16:49Z</dcterms:modified>
</cp:coreProperties>
</file>