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1"/>
  </p:notesMasterIdLst>
  <p:handoutMasterIdLst>
    <p:handoutMasterId r:id="rId162"/>
  </p:handoutMasterIdLst>
  <p:sldIdLst>
    <p:sldId id="256" r:id="rId2"/>
    <p:sldId id="474" r:id="rId3"/>
    <p:sldId id="475" r:id="rId4"/>
    <p:sldId id="476" r:id="rId5"/>
    <p:sldId id="477" r:id="rId6"/>
    <p:sldId id="326" r:id="rId7"/>
    <p:sldId id="327" r:id="rId8"/>
    <p:sldId id="333" r:id="rId9"/>
    <p:sldId id="258" r:id="rId10"/>
    <p:sldId id="330" r:id="rId11"/>
    <p:sldId id="331" r:id="rId12"/>
    <p:sldId id="478" r:id="rId13"/>
    <p:sldId id="328" r:id="rId14"/>
    <p:sldId id="479" r:id="rId15"/>
    <p:sldId id="329" r:id="rId16"/>
    <p:sldId id="260" r:id="rId17"/>
    <p:sldId id="332" r:id="rId18"/>
    <p:sldId id="274" r:id="rId19"/>
    <p:sldId id="275" r:id="rId20"/>
    <p:sldId id="315" r:id="rId21"/>
    <p:sldId id="316" r:id="rId22"/>
    <p:sldId id="276" r:id="rId23"/>
    <p:sldId id="317" r:id="rId24"/>
    <p:sldId id="342" r:id="rId25"/>
    <p:sldId id="340" r:id="rId26"/>
    <p:sldId id="341" r:id="rId27"/>
    <p:sldId id="380" r:id="rId28"/>
    <p:sldId id="346" r:id="rId29"/>
    <p:sldId id="347" r:id="rId30"/>
    <p:sldId id="348" r:id="rId31"/>
    <p:sldId id="381" r:id="rId32"/>
    <p:sldId id="349" r:id="rId33"/>
    <p:sldId id="351" r:id="rId34"/>
    <p:sldId id="352" r:id="rId35"/>
    <p:sldId id="382" r:id="rId36"/>
    <p:sldId id="354" r:id="rId37"/>
    <p:sldId id="383" r:id="rId38"/>
    <p:sldId id="355" r:id="rId39"/>
    <p:sldId id="356" r:id="rId40"/>
    <p:sldId id="357" r:id="rId41"/>
    <p:sldId id="360" r:id="rId42"/>
    <p:sldId id="263" r:id="rId43"/>
    <p:sldId id="359" r:id="rId44"/>
    <p:sldId id="501" r:id="rId45"/>
    <p:sldId id="358" r:id="rId46"/>
    <p:sldId id="361" r:id="rId47"/>
    <p:sldId id="384" r:id="rId48"/>
    <p:sldId id="362" r:id="rId49"/>
    <p:sldId id="363" r:id="rId50"/>
    <p:sldId id="364" r:id="rId51"/>
    <p:sldId id="365" r:id="rId52"/>
    <p:sldId id="366" r:id="rId53"/>
    <p:sldId id="368" r:id="rId54"/>
    <p:sldId id="489" r:id="rId55"/>
    <p:sldId id="372" r:id="rId56"/>
    <p:sldId id="266" r:id="rId57"/>
    <p:sldId id="267" r:id="rId58"/>
    <p:sldId id="385" r:id="rId59"/>
    <p:sldId id="269" r:id="rId60"/>
    <p:sldId id="268" r:id="rId61"/>
    <p:sldId id="480" r:id="rId62"/>
    <p:sldId id="481" r:id="rId63"/>
    <p:sldId id="277" r:id="rId64"/>
    <p:sldId id="278" r:id="rId65"/>
    <p:sldId id="279" r:id="rId66"/>
    <p:sldId id="482" r:id="rId67"/>
    <p:sldId id="280" r:id="rId68"/>
    <p:sldId id="483" r:id="rId69"/>
    <p:sldId id="484" r:id="rId70"/>
    <p:sldId id="386" r:id="rId71"/>
    <p:sldId id="387" r:id="rId72"/>
    <p:sldId id="485" r:id="rId73"/>
    <p:sldId id="486" r:id="rId74"/>
    <p:sldId id="390" r:id="rId75"/>
    <p:sldId id="487" r:id="rId76"/>
    <p:sldId id="391" r:id="rId77"/>
    <p:sldId id="393" r:id="rId78"/>
    <p:sldId id="394" r:id="rId79"/>
    <p:sldId id="325" r:id="rId80"/>
    <p:sldId id="488" r:id="rId81"/>
    <p:sldId id="396" r:id="rId82"/>
    <p:sldId id="398" r:id="rId83"/>
    <p:sldId id="281" r:id="rId84"/>
    <p:sldId id="402" r:id="rId85"/>
    <p:sldId id="406" r:id="rId86"/>
    <p:sldId id="404" r:id="rId87"/>
    <p:sldId id="283" r:id="rId88"/>
    <p:sldId id="490" r:id="rId89"/>
    <p:sldId id="403" r:id="rId90"/>
    <p:sldId id="284" r:id="rId91"/>
    <p:sldId id="400" r:id="rId92"/>
    <p:sldId id="405" r:id="rId93"/>
    <p:sldId id="324" r:id="rId94"/>
    <p:sldId id="424" r:id="rId95"/>
    <p:sldId id="496" r:id="rId96"/>
    <p:sldId id="497" r:id="rId97"/>
    <p:sldId id="502" r:id="rId98"/>
    <p:sldId id="407" r:id="rId99"/>
    <p:sldId id="408" r:id="rId100"/>
    <p:sldId id="292" r:id="rId101"/>
    <p:sldId id="322" r:id="rId102"/>
    <p:sldId id="409" r:id="rId103"/>
    <p:sldId id="491" r:id="rId104"/>
    <p:sldId id="296" r:id="rId105"/>
    <p:sldId id="410" r:id="rId106"/>
    <p:sldId id="411" r:id="rId107"/>
    <p:sldId id="412" r:id="rId108"/>
    <p:sldId id="297" r:id="rId109"/>
    <p:sldId id="492" r:id="rId110"/>
    <p:sldId id="493" r:id="rId111"/>
    <p:sldId id="494" r:id="rId112"/>
    <p:sldId id="495" r:id="rId113"/>
    <p:sldId id="421" r:id="rId114"/>
    <p:sldId id="414" r:id="rId115"/>
    <p:sldId id="416" r:id="rId116"/>
    <p:sldId id="417" r:id="rId117"/>
    <p:sldId id="418" r:id="rId118"/>
    <p:sldId id="419" r:id="rId119"/>
    <p:sldId id="420" r:id="rId120"/>
    <p:sldId id="426" r:id="rId121"/>
    <p:sldId id="428" r:id="rId122"/>
    <p:sldId id="429" r:id="rId123"/>
    <p:sldId id="432" r:id="rId124"/>
    <p:sldId id="433" r:id="rId125"/>
    <p:sldId id="435" r:id="rId126"/>
    <p:sldId id="437" r:id="rId127"/>
    <p:sldId id="499" r:id="rId128"/>
    <p:sldId id="438" r:id="rId129"/>
    <p:sldId id="440" r:id="rId130"/>
    <p:sldId id="442" r:id="rId131"/>
    <p:sldId id="443" r:id="rId132"/>
    <p:sldId id="500" r:id="rId133"/>
    <p:sldId id="444" r:id="rId134"/>
    <p:sldId id="445" r:id="rId135"/>
    <p:sldId id="430" r:id="rId136"/>
    <p:sldId id="498" r:id="rId137"/>
    <p:sldId id="461" r:id="rId138"/>
    <p:sldId id="462" r:id="rId139"/>
    <p:sldId id="463" r:id="rId140"/>
    <p:sldId id="464" r:id="rId141"/>
    <p:sldId id="465" r:id="rId142"/>
    <p:sldId id="466" r:id="rId143"/>
    <p:sldId id="467" r:id="rId144"/>
    <p:sldId id="468" r:id="rId145"/>
    <p:sldId id="469" r:id="rId146"/>
    <p:sldId id="470" r:id="rId147"/>
    <p:sldId id="447" r:id="rId148"/>
    <p:sldId id="448" r:id="rId149"/>
    <p:sldId id="449" r:id="rId150"/>
    <p:sldId id="450" r:id="rId151"/>
    <p:sldId id="451" r:id="rId152"/>
    <p:sldId id="452" r:id="rId153"/>
    <p:sldId id="453" r:id="rId154"/>
    <p:sldId id="454" r:id="rId155"/>
    <p:sldId id="455" r:id="rId156"/>
    <p:sldId id="457" r:id="rId157"/>
    <p:sldId id="458" r:id="rId158"/>
    <p:sldId id="459" r:id="rId159"/>
    <p:sldId id="472" r:id="rId1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6"/>
    <p:restoredTop sz="94626"/>
  </p:normalViewPr>
  <p:slideViewPr>
    <p:cSldViewPr>
      <p:cViewPr varScale="1">
        <p:scale>
          <a:sx n="116" d="100"/>
          <a:sy n="116" d="100"/>
        </p:scale>
        <p:origin x="72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3/6/22</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3/6/22</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51</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52</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53</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134</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153</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3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2022</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381000" y="1905000"/>
            <a:ext cx="8153400" cy="4114800"/>
          </a:xfrm>
        </p:spPr>
        <p:txBody>
          <a:bodyPr/>
          <a:lstStyle/>
          <a:p>
            <a:r>
              <a:rPr lang="en-US" altLang="en-US" dirty="0">
                <a:ea typeface="ＭＳ Ｐゴシック" panose="020B0600070205080204" pitchFamily="34" charset="-128"/>
              </a:rPr>
              <a:t>Latent heat release is critical, which requires warm water that results in lots of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 versus WISHE:  </a:t>
            </a:r>
            <a:r>
              <a:rPr lang="en-US" sz="3600" b="1" dirty="0">
                <a:solidFill>
                  <a:schemeClr val="tx1"/>
                </a:solidFill>
              </a:rPr>
              <a:t>Both are Positive Feedbacks Associated with Latent Heating</a:t>
            </a: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524315"/>
          </a:xfrm>
          <a:prstGeom prst="rect">
            <a:avLst/>
          </a:prstGeom>
          <a:noFill/>
        </p:spPr>
        <p:txBody>
          <a:bodyPr wrap="square" rtlCol="0">
            <a:spAutoFit/>
          </a:bodyPr>
          <a:lstStyle/>
          <a:p>
            <a:r>
              <a:rPr lang="en-US" b="1" dirty="0"/>
              <a:t>CISK:</a:t>
            </a:r>
            <a:r>
              <a:rPr lang="en-US" dirty="0"/>
              <a:t>  More latent heating, caused pressure drops, which sucks in more water vapor, leading to more latent heating.</a:t>
            </a:r>
          </a:p>
          <a:p>
            <a:endParaRPr lang="en-US" dirty="0"/>
          </a:p>
          <a:p>
            <a:r>
              <a:rPr lang="en-US" b="1" dirty="0"/>
              <a:t>WISHE</a:t>
            </a:r>
            <a:r>
              <a:rPr lang="en-US" dirty="0"/>
              <a:t>:  More latent heading, produces more pressure drops, which increases winds, which brings pulls more moisture off the ocean, and thus latent heating in storm</a:t>
            </a:r>
          </a:p>
        </p:txBody>
      </p:sp>
    </p:spTree>
    <p:extLst>
      <p:ext uri="{BB962C8B-B14F-4D97-AF65-F5344CB8AC3E}">
        <p14:creationId xmlns:p14="http://schemas.microsoft.com/office/powerpoint/2010/main" val="85459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714500" y="381000"/>
            <a:ext cx="5715000" cy="830997"/>
          </a:xfrm>
          <a:prstGeom prst="rect">
            <a:avLst/>
          </a:prstGeom>
          <a:noFill/>
        </p:spPr>
        <p:txBody>
          <a:bodyPr wrap="square" rtlCol="0">
            <a:spAutoFit/>
          </a:bodyPr>
          <a:lstStyle/>
          <a:p>
            <a:r>
              <a:rPr lang="en-US" dirty="0"/>
              <a:t>More wind produces more sea spray which injects more moisture into atmosphere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571500" y="1295400"/>
            <a:ext cx="8001000" cy="4572000"/>
          </a:xfrm>
        </p:spPr>
        <p:txBody>
          <a:bodyPr/>
          <a:lstStyle/>
          <a:p>
            <a:r>
              <a:rPr lang="en-US" altLang="en-US" sz="2800" b="1" dirty="0">
                <a:ea typeface="ＭＳ Ｐゴシック" panose="020B0600070205080204" pitchFamily="34" charset="-128"/>
              </a:rPr>
              <a:t>Warm ocean waters of at least 26.5C/ 80F throughout a sufficient depth (at least 50 m/ 150 ft).</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Warm waters are necessary to fuel the heat engine of the tropical cyclone.</a:t>
            </a:r>
          </a:p>
          <a:p>
            <a:r>
              <a:rPr lang="en-US" altLang="en-US" sz="2800" b="1" dirty="0">
                <a:ea typeface="ＭＳ Ｐゴシック" panose="020B0600070205080204" pitchFamily="34" charset="-128"/>
              </a:rPr>
              <a:t>An atmosphere which cools fast enough with height such that it is potentially unstable to moist convection</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Thunderstorm activity which allows the heat/moisture stored in the ocean waters to be into tropical cyclones</a:t>
            </a:r>
            <a:endParaRPr lang="en-US" altLang="en-US" dirty="0">
              <a:ea typeface="ＭＳ Ｐゴシック" panose="020B0600070205080204" pitchFamily="3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600200"/>
            <a:ext cx="5943600" cy="4114800"/>
          </a:xfrm>
        </p:spPr>
        <p:txBody>
          <a:bodyPr/>
          <a:lstStyle/>
          <a:p>
            <a:r>
              <a:rPr lang="en-US" altLang="en-US" sz="2800" b="1" dirty="0">
                <a:ea typeface="ＭＳ Ｐゴシック" panose="020B0600070205080204" pitchFamily="34" charset="-128"/>
              </a:rPr>
              <a:t>Relatively moist layer near the mid-troposphere (5 km [3 mi]).</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Dry mid levels are not conducive for continuing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For tropical cyclogenesis to occur, there is a requirement for non-negligible amounts of the Coriolis force to provide the circulation. </a:t>
            </a:r>
            <a:endParaRPr lang="en-US" altLang="en-US" dirty="0">
              <a:ea typeface="ＭＳ Ｐゴシック" panose="020B0600070205080204" pitchFamily="34" charset="-128"/>
            </a:endParaRP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695739" y="1676400"/>
            <a:ext cx="7772400"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in improvement is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a:t>
            </a:r>
          </a:p>
          <a:p>
            <a:pPr>
              <a:spcBef>
                <a:spcPct val="0"/>
              </a:spcBef>
              <a:buFontTx/>
              <a:buNone/>
            </a:pPr>
            <a:r>
              <a:rPr lang="en-US" altLang="en-US" dirty="0"/>
              <a:t>48-h Before:  Virtually a Perfect Forecast of Track</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synoptic forecasts and more information for the environment of these storms have aided prediction of their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841287" y="6382978"/>
            <a:ext cx="1461426" cy="461665"/>
          </a:xfrm>
          <a:prstGeom prst="rect">
            <a:avLst/>
          </a:prstGeom>
          <a:noFill/>
        </p:spPr>
        <p:txBody>
          <a:bodyPr wrap="none" rtlCol="0">
            <a:spAutoFit/>
          </a:bodyPr>
          <a:lstStyle/>
          <a:p>
            <a:r>
              <a:rPr lang="en-US" dirty="0"/>
              <a:t>NOAA P3</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32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267200" y="5638800"/>
            <a:ext cx="1615314" cy="461665"/>
          </a:xfrm>
          <a:prstGeom prst="rect">
            <a:avLst/>
          </a:prstGeom>
          <a:noFill/>
        </p:spPr>
        <p:txBody>
          <a:bodyPr wrap="none" rtlCol="0">
            <a:spAutoFit/>
          </a:bodyPr>
          <a:lstStyle/>
          <a:p>
            <a:r>
              <a:rPr lang="en-US" dirty="0"/>
              <a:t>NOAA G-4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1200329"/>
          </a:xfrm>
          <a:prstGeom prst="rect">
            <a:avLst/>
          </a:prstGeom>
          <a:noFill/>
        </p:spPr>
        <p:txBody>
          <a:bodyPr wrap="square" rtlCol="0">
            <a:spAutoFit/>
          </a:bodyPr>
          <a:lstStyle/>
          <a:p>
            <a:r>
              <a:rPr lang="en-US" dirty="0"/>
              <a:t>These aircraft can deploy dropsondes in and around storms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700" y="92075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around and in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can weaken tropical storm activity by warming aloft (reduces lapse rate)</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0489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During ET a cyclone frequently acquires increased forward motion and sometimes intensifies substantially, so that such systems pose a serious threat to land and maritime activities.</a:t>
            </a:r>
          </a:p>
          <a:p>
            <a:pPr eaLnBrk="1" hangingPunct="1">
              <a:lnSpc>
                <a:spcPct val="90000"/>
              </a:lnSpc>
            </a:pPr>
            <a:r>
              <a:rPr lang="en-US" altLang="en-US" sz="2800" dirty="0">
                <a:solidFill>
                  <a:srgbClr val="000000"/>
                </a:solidFill>
                <a:ea typeface="ＭＳ Ｐゴシック" panose="020B0600070205080204" pitchFamily="34" charset="-128"/>
              </a:rPr>
              <a:t>Often poorly forecast by current numerical models, associated with periods of poor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dirty="0">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Rossby wave trains/packets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20224677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disturbance of clouds, rainfall, winds, and pressure that moves eastward in the tropics and returns to its initial starting point in 30 to 60 days on average.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400" b="1" dirty="0">
                <a:solidFill>
                  <a:schemeClr val="accent2"/>
                </a:solidFill>
                <a:ea typeface="ＭＳ Ｐゴシック" panose="020B0600070205080204" pitchFamily="34" charset="-128"/>
              </a:rPr>
              <a:t>Large diurnal variations in precipitation on coasts of big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3497A19-76A4-774F-BC82-3EE48406D0E7}"/>
              </a:ext>
            </a:extLst>
          </p:cNvPr>
          <p:cNvSpPr>
            <a:spLocks noGrp="1" noChangeArrowheads="1"/>
          </p:cNvSpPr>
          <p:nvPr>
            <p:ph type="title"/>
          </p:nvPr>
        </p:nvSpPr>
        <p:spPr>
          <a:xfrm>
            <a:off x="381000" y="762000"/>
            <a:ext cx="2667000" cy="5181600"/>
          </a:xfrm>
        </p:spPr>
        <p:txBody>
          <a:bodyPr/>
          <a:lstStyle/>
          <a:p>
            <a:r>
              <a:rPr lang="en-US" altLang="en-US" sz="3200" b="1" dirty="0">
                <a:solidFill>
                  <a:schemeClr val="accent2"/>
                </a:solidFill>
                <a:ea typeface="ＭＳ Ｐゴシック" panose="020B0600070205080204" pitchFamily="34" charset="-128"/>
              </a:rPr>
              <a:t>Strong Sea Breeze Circulations</a:t>
            </a:r>
          </a:p>
        </p:txBody>
      </p:sp>
      <p:pic>
        <p:nvPicPr>
          <p:cNvPr id="148482" name="Content Placeholder 3">
            <a:extLst>
              <a:ext uri="{FF2B5EF4-FFF2-40B4-BE49-F238E27FC236}">
                <a16:creationId xmlns:a16="http://schemas.microsoft.com/office/drawing/2014/main" id="{A575DAF9-5043-5E4A-818A-C98C60003C2B}"/>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3733800" y="609600"/>
            <a:ext cx="4724400" cy="5743575"/>
          </a:xfr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a:t>
            </a:r>
          </a:p>
          <a:p>
            <a:pPr lvl="1"/>
            <a:endParaRPr lang="en-US" altLang="en-US" dirty="0">
              <a:ea typeface="ＭＳ Ｐゴシック" panose="020B0600070205080204" pitchFamily="34" charset="-12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304800"/>
            <a:ext cx="7924800" cy="533400"/>
          </a:xfrm>
        </p:spPr>
        <p:txBody>
          <a:bodyPr/>
          <a:lstStyle/>
          <a:p>
            <a:r>
              <a:rPr lang="en-US" altLang="en-US" dirty="0">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9453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dirty="0">
                <a:ea typeface="ＭＳ Ｐゴシック" panose="020B0600070205080204" pitchFamily="34" charset="-128"/>
              </a:rPr>
              <a:t>The Pacific Ocean is Like A Big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A persistent feature of subtropical soundings that caps lower-tropospheric clouds and moisture.</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81200"/>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2946400" y="47244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Low and strong</a:t>
            </a: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185514"/>
            <a:ext cx="6781800" cy="542544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76800" y="838200"/>
            <a:ext cx="3581400" cy="914400"/>
          </a:xfrm>
        </p:spPr>
        <p:txBody>
          <a:bodyPr/>
          <a:lstStyle/>
          <a:p>
            <a:pPr eaLnBrk="1" hangingPunct="1"/>
            <a:r>
              <a:rPr lang="en-US" altLang="en-US">
                <a:ea typeface="ＭＳ Ｐゴシック" panose="020B0600070205080204" pitchFamily="34" charset="-128"/>
              </a:rPr>
              <a:t>Hawaiian</a:t>
            </a:r>
            <a:br>
              <a:rPr lang="en-US" altLang="en-US">
                <a:ea typeface="ＭＳ Ｐゴシック" panose="020B0600070205080204" pitchFamily="34" charset="-128"/>
              </a:rPr>
            </a:br>
            <a:r>
              <a:rPr lang="en-US" altLang="en-US">
                <a:ea typeface="ＭＳ Ｐゴシック" panose="020B0600070205080204" pitchFamily="34" charset="-128"/>
              </a:rPr>
              <a:t>View</a:t>
            </a:r>
            <a:endParaRPr lang="en-US" altLang="en-US" dirty="0">
              <a:ea typeface="ＭＳ Ｐゴシック" panose="020B0600070205080204" pitchFamily="34" charset="-128"/>
            </a:endParaRP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3062" y="1143000"/>
            <a:ext cx="8389938" cy="3045736"/>
          </a:xfrm>
        </p:spPr>
        <p:txBody>
          <a:bodyPr/>
          <a:lstStyle/>
          <a:p>
            <a:r>
              <a:rPr lang="en-US" altLang="en-US" dirty="0">
                <a:ea typeface="ＭＳ Ｐゴシック" panose="020B0600070205080204" pitchFamily="34" charset="-128"/>
              </a:rPr>
              <a:t>The height of the base of the  inversion varies from about 500 m om the eastern side of the subtropical highs to about 2000 m at the western and equatorial extremities. </a:t>
            </a:r>
          </a:p>
          <a:p>
            <a:r>
              <a:rPr lang="en-US" altLang="en-US" dirty="0">
                <a:ea typeface="ＭＳ Ｐゴシック" panose="020B0600070205080204" pitchFamily="34" charset="-128"/>
              </a:rPr>
              <a:t>The inversion is generally strongest when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638800" y="4920738"/>
            <a:ext cx="2514600" cy="19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in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593-8E56-9A4F-9D8E-85452165FD40}"/>
              </a:ext>
            </a:extLst>
          </p:cNvPr>
          <p:cNvSpPr>
            <a:spLocks noGrp="1"/>
          </p:cNvSpPr>
          <p:nvPr>
            <p:ph type="title"/>
          </p:nvPr>
        </p:nvSpPr>
        <p:spPr>
          <a:xfrm>
            <a:off x="533400" y="381000"/>
            <a:ext cx="8153400" cy="838200"/>
          </a:xfrm>
        </p:spPr>
        <p:txBody>
          <a:bodyPr/>
          <a:lstStyle/>
          <a:p>
            <a:pPr>
              <a:defRPr/>
            </a:pPr>
            <a:r>
              <a:rPr lang="en-US" sz="3600" b="1" dirty="0">
                <a:solidFill>
                  <a:schemeClr val="accent2">
                    <a:lumMod val="75000"/>
                  </a:schemeClr>
                </a:solidFill>
              </a:rPr>
              <a:t>Why does subsidence create inversions</a:t>
            </a:r>
            <a:r>
              <a:rPr lang="en-US" sz="3600" b="1" dirty="0"/>
              <a:t>?</a:t>
            </a:r>
          </a:p>
        </p:txBody>
      </p:sp>
      <p:sp>
        <p:nvSpPr>
          <p:cNvPr id="40962" name="Content Placeholder 2">
            <a:extLst>
              <a:ext uri="{FF2B5EF4-FFF2-40B4-BE49-F238E27FC236}">
                <a16:creationId xmlns:a16="http://schemas.microsoft.com/office/drawing/2014/main" id="{A0AE767F-3C88-C646-9897-B929E8E1D58C}"/>
              </a:ext>
            </a:extLst>
          </p:cNvPr>
          <p:cNvSpPr>
            <a:spLocks noGrp="1" noChangeArrowheads="1"/>
          </p:cNvSpPr>
          <p:nvPr>
            <p:ph idx="1"/>
          </p:nvPr>
        </p:nvSpPr>
        <p:spPr>
          <a:xfrm>
            <a:off x="609600" y="1345894"/>
            <a:ext cx="8077200" cy="4114800"/>
          </a:xfrm>
        </p:spPr>
        <p:txBody>
          <a:bodyPr/>
          <a:lstStyle/>
          <a:p>
            <a:r>
              <a:rPr lang="en-US" altLang="en-US" dirty="0">
                <a:ea typeface="ＭＳ Ｐゴシック" panose="020B0600070205080204" pitchFamily="34" charset="-128"/>
              </a:rPr>
              <a:t>Descent is greater aloft and decreases towards the surface.  More subsidence warming aloft</a:t>
            </a:r>
          </a:p>
          <a:p>
            <a:r>
              <a:rPr lang="en-US" altLang="en-US" dirty="0">
                <a:ea typeface="ＭＳ Ｐゴシック" panose="020B0600070205080204" pitchFamily="34" charset="-128"/>
              </a:rPr>
              <a:t>Well-mixed marine layer near the surface.</a:t>
            </a:r>
          </a:p>
        </p:txBody>
      </p:sp>
      <p:sp>
        <p:nvSpPr>
          <p:cNvPr id="3" name="Right Arrow 2">
            <a:extLst>
              <a:ext uri="{FF2B5EF4-FFF2-40B4-BE49-F238E27FC236}">
                <a16:creationId xmlns:a16="http://schemas.microsoft.com/office/drawing/2014/main" id="{8D583617-2CD9-8D49-8AB4-B8828BB9CB58}"/>
              </a:ext>
            </a:extLst>
          </p:cNvPr>
          <p:cNvSpPr/>
          <p:nvPr/>
        </p:nvSpPr>
        <p:spPr bwMode="auto">
          <a:xfrm rot="5400000">
            <a:off x="3276599" y="3658059"/>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5" name="Right Arrow 4">
            <a:extLst>
              <a:ext uri="{FF2B5EF4-FFF2-40B4-BE49-F238E27FC236}">
                <a16:creationId xmlns:a16="http://schemas.microsoft.com/office/drawing/2014/main" id="{BC87203C-3397-BA46-B3D0-503111A01815}"/>
              </a:ext>
            </a:extLst>
          </p:cNvPr>
          <p:cNvSpPr/>
          <p:nvPr/>
        </p:nvSpPr>
        <p:spPr bwMode="auto">
          <a:xfrm rot="5400000">
            <a:off x="4267200" y="3672747"/>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6" name="Right Arrow 5">
            <a:extLst>
              <a:ext uri="{FF2B5EF4-FFF2-40B4-BE49-F238E27FC236}">
                <a16:creationId xmlns:a16="http://schemas.microsoft.com/office/drawing/2014/main" id="{9F2391D2-0E96-D242-943B-4B0CFDAE9EE2}"/>
              </a:ext>
            </a:extLst>
          </p:cNvPr>
          <p:cNvSpPr/>
          <p:nvPr/>
        </p:nvSpPr>
        <p:spPr bwMode="auto">
          <a:xfrm rot="5400000">
            <a:off x="4704490" y="5161692"/>
            <a:ext cx="762001" cy="3446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7" name="Right Arrow 6">
            <a:extLst>
              <a:ext uri="{FF2B5EF4-FFF2-40B4-BE49-F238E27FC236}">
                <a16:creationId xmlns:a16="http://schemas.microsoft.com/office/drawing/2014/main" id="{A8564689-E815-5B46-8D22-590AFCCE1B12}"/>
              </a:ext>
            </a:extLst>
          </p:cNvPr>
          <p:cNvSpPr/>
          <p:nvPr/>
        </p:nvSpPr>
        <p:spPr bwMode="auto">
          <a:xfrm rot="5400000">
            <a:off x="3619498" y="5140402"/>
            <a:ext cx="762000" cy="3871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8" name="Right Arrow 7">
            <a:extLst>
              <a:ext uri="{FF2B5EF4-FFF2-40B4-BE49-F238E27FC236}">
                <a16:creationId xmlns:a16="http://schemas.microsoft.com/office/drawing/2014/main" id="{9311A0FE-A5E7-3546-9E8B-DE03D3BC351D}"/>
              </a:ext>
            </a:extLst>
          </p:cNvPr>
          <p:cNvSpPr/>
          <p:nvPr/>
        </p:nvSpPr>
        <p:spPr bwMode="auto">
          <a:xfrm rot="5400000">
            <a:off x="3854410" y="6051705"/>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9" name="Right Arrow 8">
            <a:extLst>
              <a:ext uri="{FF2B5EF4-FFF2-40B4-BE49-F238E27FC236}">
                <a16:creationId xmlns:a16="http://schemas.microsoft.com/office/drawing/2014/main" id="{C970E507-5682-6741-9FBE-34871333A502}"/>
              </a:ext>
            </a:extLst>
          </p:cNvPr>
          <p:cNvSpPr/>
          <p:nvPr/>
        </p:nvSpPr>
        <p:spPr bwMode="auto">
          <a:xfrm rot="5400000">
            <a:off x="4939402" y="6051706"/>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9386183F-3996-8748-A169-5CA2CE9AF49B}"/>
              </a:ext>
            </a:extLst>
          </p:cNvPr>
          <p:cNvSpPr txBox="1"/>
          <p:nvPr/>
        </p:nvSpPr>
        <p:spPr>
          <a:xfrm>
            <a:off x="5551974" y="3581400"/>
            <a:ext cx="3250633" cy="461665"/>
          </a:xfrm>
          <a:prstGeom prst="rect">
            <a:avLst/>
          </a:prstGeom>
          <a:noFill/>
        </p:spPr>
        <p:txBody>
          <a:bodyPr wrap="none" rtlCol="0">
            <a:spAutoFit/>
          </a:bodyPr>
          <a:lstStyle/>
          <a:p>
            <a:r>
              <a:rPr lang="en-US" dirty="0"/>
              <a:t>Large adiabatic warming</a:t>
            </a:r>
          </a:p>
        </p:txBody>
      </p:sp>
      <p:sp>
        <p:nvSpPr>
          <p:cNvPr id="10" name="TextBox 9">
            <a:extLst>
              <a:ext uri="{FF2B5EF4-FFF2-40B4-BE49-F238E27FC236}">
                <a16:creationId xmlns:a16="http://schemas.microsoft.com/office/drawing/2014/main" id="{C21F8E9A-14B8-B445-A0D6-63B42E7ED9A3}"/>
              </a:ext>
            </a:extLst>
          </p:cNvPr>
          <p:cNvSpPr txBox="1"/>
          <p:nvPr/>
        </p:nvSpPr>
        <p:spPr>
          <a:xfrm>
            <a:off x="5571081" y="5959209"/>
            <a:ext cx="3231526" cy="461665"/>
          </a:xfrm>
          <a:prstGeom prst="rect">
            <a:avLst/>
          </a:prstGeom>
          <a:noFill/>
        </p:spPr>
        <p:txBody>
          <a:bodyPr wrap="none" rtlCol="0">
            <a:spAutoFit/>
          </a:bodyPr>
          <a:lstStyle/>
          <a:p>
            <a:r>
              <a:rPr lang="en-US" dirty="0"/>
              <a:t>Weak adiabatic warming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981200"/>
            <a:ext cx="8153400" cy="4114800"/>
          </a:xfrm>
        </p:spPr>
        <p:txBody>
          <a:bodyPr/>
          <a:lstStyle/>
          <a:p>
            <a:r>
              <a:rPr lang="en-US" altLang="en-US" dirty="0">
                <a:ea typeface="ＭＳ Ｐゴシック" panose="020B0600070205080204" pitchFamily="34" charset="-128"/>
              </a:rPr>
              <a:t>Both midlatitude style, isobaric analysis, and </a:t>
            </a:r>
            <a:r>
              <a:rPr lang="en-US" altLang="en-US" b="1" dirty="0">
                <a:ea typeface="ＭＳ Ｐゴシック" panose="020B0600070205080204" pitchFamily="34" charset="-128"/>
              </a:rPr>
              <a:t>streamline/isotach analyses.</a:t>
            </a:r>
          </a:p>
          <a:p>
            <a:r>
              <a:rPr lang="en-US" altLang="en-US" dirty="0">
                <a:ea typeface="ＭＳ Ｐゴシック" panose="020B0600070205080204" pitchFamily="34" charset="-128"/>
              </a:rPr>
              <a:t>Why the latter is most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030" y="1447800"/>
            <a:ext cx="8780462" cy="5715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dirty="0">
                <a:ea typeface="ＭＳ Ｐゴシック" panose="020B0600070205080204" pitchFamily="34" charset="-128"/>
              </a:rPr>
              <a:t>Weaker temperature gradients and pressure gradients, in general.</a:t>
            </a:r>
          </a:p>
          <a:p>
            <a:r>
              <a:rPr lang="en-US" altLang="en-US" dirty="0">
                <a:ea typeface="ＭＳ Ｐゴシック" panose="020B0600070205080204" pitchFamily="34" charset="-128"/>
              </a:rPr>
              <a:t>Small Coriolis parameter (f).  Less geostrophic near equator</a:t>
            </a:r>
          </a:p>
          <a:p>
            <a:r>
              <a:rPr lang="en-US" altLang="en-US" dirty="0">
                <a:ea typeface="ＭＳ Ｐゴシック" panose="020B0600070205080204" pitchFamily="34" charset="-128"/>
              </a:rPr>
              <a:t>Weather is far more steady day to day</a:t>
            </a:r>
          </a:p>
          <a:p>
            <a:r>
              <a:rPr lang="en-US" altLang="en-US" dirty="0">
                <a:ea typeface="ＭＳ Ｐゴシック" panose="020B0600070205080204" pitchFamily="34" charset="-128"/>
              </a:rPr>
              <a:t>More diurnal (sea breezes/precipitation)</a:t>
            </a:r>
          </a:p>
          <a:p>
            <a:r>
              <a:rPr lang="en-US" altLang="en-US" dirty="0">
                <a:ea typeface="ＭＳ Ｐゴシック" panose="020B0600070205080204" pitchFamily="34" charset="-128"/>
              </a:rPr>
              <a:t>Poorer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dirty="0">
                <a:ea typeface="ＭＳ Ｐゴシック" panose="020B0600070205080204" pitchFamily="34" charset="-128"/>
              </a:rPr>
              <a:t>Flow is not geostrophic within roughly 5 degrees of the equator (so connection between pressure and winds is not necessarily straightforward)</a:t>
            </a:r>
          </a:p>
          <a:p>
            <a:r>
              <a:rPr lang="en-US" altLang="en-US" dirty="0">
                <a:ea typeface="ＭＳ Ｐゴシック" panose="020B0600070205080204" pitchFamily="34" charset="-128"/>
              </a:rPr>
              <a:t>Lot of pibals (just winds) in the tropics compared to radiosondes.</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228600" y="457200"/>
            <a:ext cx="8686800" cy="1143000"/>
          </a:xfrm>
        </p:spPr>
        <p:txBody>
          <a:bodyPr/>
          <a:lstStyle/>
          <a:p>
            <a:r>
              <a:rPr lang="en-US" altLang="en-US" sz="3600" dirty="0">
                <a:solidFill>
                  <a:schemeClr val="accent2"/>
                </a:solidFill>
                <a:ea typeface="ＭＳ Ｐゴシック" panose="020B0600070205080204" pitchFamily="34" charset="-128"/>
              </a:rPr>
              <a:t>Whynot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Streamline/isotach Analysis</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Helps to remember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singular points:</a:t>
            </a:r>
          </a:p>
          <a:p>
            <a:pPr lvl="1"/>
            <a:r>
              <a:rPr lang="en-US" altLang="en-US" dirty="0">
                <a:ea typeface="ＭＳ Ｐゴシック" panose="020B0600070205080204" pitchFamily="34" charset="-128"/>
              </a:rPr>
              <a:t>Centers of rotation</a:t>
            </a:r>
          </a:p>
          <a:p>
            <a:pPr lvl="1"/>
            <a:r>
              <a:rPr lang="en-US" altLang="en-US" dirty="0">
                <a:ea typeface="ＭＳ Ｐゴシック" panose="020B0600070205080204" pitchFamily="34" charset="-128"/>
              </a:rPr>
              <a:t>Centers of convergence/divergence</a:t>
            </a:r>
          </a:p>
          <a:p>
            <a:pPr lvl="1"/>
            <a:r>
              <a:rPr lang="en-US" altLang="en-US" dirty="0">
                <a:ea typeface="ＭＳ Ｐゴシック" panose="020B0600070205080204" pitchFamily="34" charset="-128"/>
              </a:rPr>
              <a:t>Centers of 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215357" y="-691357"/>
            <a:ext cx="4343400" cy="846931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dirty="0">
                <a:solidFill>
                  <a:schemeClr val="tx2"/>
                </a:solidFill>
              </a:rPr>
              <a:t>Westward moving synoptic waves characterize the tropics</a:t>
            </a:r>
          </a:p>
          <a:p>
            <a:pPr eaLnBrk="1" hangingPunct="1">
              <a:spcBef>
                <a:spcPct val="50000"/>
              </a:spcBef>
            </a:pPr>
            <a:r>
              <a:rPr lang="en-US" altLang="en-US" dirty="0">
                <a:solidFill>
                  <a:schemeClr val="tx2"/>
                </a:solidFill>
              </a:rPr>
              <a:t> 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990600"/>
            <a:ext cx="3673763" cy="646331"/>
          </a:xfrm>
          <a:prstGeom prst="rect">
            <a:avLst/>
          </a:prstGeom>
          <a:noFill/>
        </p:spPr>
        <p:txBody>
          <a:bodyPr wrap="none" rtlCol="0">
            <a:spAutoFit/>
          </a:bodyPr>
          <a:lstStyle/>
          <a:p>
            <a:r>
              <a:rPr lang="en-US" sz="3600" b="1" dirty="0">
                <a:solidFill>
                  <a:schemeClr val="accent2"/>
                </a:solidFill>
              </a:rPr>
              <a:t>Trough or Ridge?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969577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162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Composite 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600200"/>
            <a:ext cx="5994400" cy="436403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818518" y="5469683"/>
            <a:ext cx="3137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accent2"/>
                </a:solidFill>
              </a:rPr>
              <a:t>Why is the AEJ there?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838199" y="5486400"/>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23220"/>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sz="2800" b="1" dirty="0">
                <a:solidFill>
                  <a:schemeClr val="accent2"/>
                </a:solidFill>
                <a:latin typeface="Times New Roman" panose="02020603050405020304" pitchFamily="18" charset="0"/>
              </a:rPr>
              <a:t>Hint:  Surface temps and thermal wind equation!</a:t>
            </a:r>
            <a:endParaRPr lang="en-US" altLang="en-US" sz="2800"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28600" y="228600"/>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Tree>
    <p:extLst>
      <p:ext uri="{BB962C8B-B14F-4D97-AF65-F5344CB8AC3E}">
        <p14:creationId xmlns:p14="http://schemas.microsoft.com/office/powerpoint/2010/main" val="1830037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dirty="0">
                <a:ea typeface="ＭＳ Ｐゴシック" panose="020B0600070205080204" pitchFamily="34" charset="-128"/>
              </a:rPr>
              <a:t>Release of latent heat in convection can help initiate and support these waves.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a:solidFill>
                  <a:srgbClr val="000000"/>
                </a:solidFill>
                <a:ea typeface="ＭＳ Ｐゴシック" panose="020B0600070205080204" pitchFamily="34" charset="-128"/>
              </a:rPr>
              <a:t>This referred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304800" y="2286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447800" y="13716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Soutthwest U.S.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dirty="0">
                <a:solidFill>
                  <a:schemeClr val="accent2"/>
                </a:solidFill>
                <a:ea typeface="ＭＳ Ｐゴシック" panose="020B0600070205080204" pitchFamily="34" charset="-128"/>
              </a:rPr>
              <a:t>Large Scale 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0" y="1981200"/>
            <a:ext cx="5778500" cy="4114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Tree>
    <p:extLst>
      <p:ext uri="{BB962C8B-B14F-4D97-AF65-F5344CB8AC3E}">
        <p14:creationId xmlns:p14="http://schemas.microsoft.com/office/powerpoint/2010/main" val="2537608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The U.S. Southwest is Wettest During Monsoon Season!</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133600"/>
            <a:ext cx="7683500" cy="4368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600200"/>
            <a:ext cx="7772400" cy="4114800"/>
          </a:xfrm>
        </p:spPr>
        <p:txBody>
          <a:bodyPr/>
          <a:lstStyle/>
          <a:p>
            <a:r>
              <a:rPr lang="en-US" altLang="en-US" dirty="0">
                <a:ea typeface="ＭＳ Ｐゴシック" panose="020B0600070205080204" pitchFamily="34" charset="-128"/>
              </a:rPr>
              <a:t>Most prominent in July</a:t>
            </a:r>
          </a:p>
          <a:p>
            <a:r>
              <a:rPr lang="en-US" altLang="en-US" dirty="0">
                <a:ea typeface="ＭＳ Ｐゴシック" panose="020B0600070205080204" pitchFamily="34" charset="-128"/>
              </a:rPr>
              <a:t>Extends from SE Asia to eastern Africa</a:t>
            </a:r>
          </a:p>
          <a:p>
            <a:r>
              <a:rPr lang="en-US" altLang="en-US"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 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2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dirty="0">
                <a:ea typeface="ＭＳ Ｐゴシック" panose="020B0600070205080204" pitchFamily="34" charset="-128"/>
              </a:rPr>
              <a:t>The downward motion is spread out in latitude (roughly 15N/S and poleward) and weaker.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228600"/>
            <a:ext cx="8534400" cy="4191000"/>
          </a:xfrm>
        </p:spPr>
        <p:txBody>
          <a:bodyPr/>
          <a:lstStyle/>
          <a:p>
            <a:pPr marL="0" indent="0">
              <a:buNone/>
            </a:pPr>
            <a:r>
              <a:rPr lang="en-US" altLang="en-US" sz="28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Such waves can grow into tropical depressions.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Normally an organized area of thunderstorms that forms in the tropics and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457200"/>
            <a:ext cx="8382000" cy="4114800"/>
          </a:xfrm>
        </p:spPr>
        <p:txBody>
          <a:bodyPr/>
          <a:lstStyle/>
          <a:p>
            <a:r>
              <a:rPr lang="en-US" altLang="en-US" sz="2800" b="1" dirty="0">
                <a:ea typeface="ＭＳ Ｐゴシック" panose="020B0600070205080204" pitchFamily="34" charset="-128"/>
              </a:rPr>
              <a:t>Tropical depression (TD):</a:t>
            </a:r>
            <a:r>
              <a:rPr lang="en-US" altLang="en-US" sz="2800" dirty="0">
                <a:ea typeface="ＭＳ Ｐゴシック" panose="020B0600070205080204" pitchFamily="34" charset="-128"/>
              </a:rPr>
              <a:t> A tropical cyclone with a closed circulation and maximum sustained winds near the surface of less than 34 knots (39 mph.) Tropical depressions are listed only with a number, not a name. </a:t>
            </a:r>
          </a:p>
          <a:p>
            <a:r>
              <a:rPr lang="en-US" altLang="en-US" sz="2800" b="1" dirty="0">
                <a:ea typeface="ＭＳ Ｐゴシック" panose="020B0600070205080204" pitchFamily="34" charset="-128"/>
              </a:rPr>
              <a:t>Tropical storm:</a:t>
            </a:r>
            <a:r>
              <a:rPr lang="en-US" altLang="en-US" sz="2800" dirty="0">
                <a:ea typeface="ＭＳ Ｐゴシック" panose="020B0600070205080204" pitchFamily="34" charset="-128"/>
              </a:rPr>
              <a:t> Tropical cyclone with winds of 35-64 knots (39 to 74 mph). In most of the world, a storm is given a name when it reaches tropical storm intensity. </a:t>
            </a:r>
          </a:p>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chemeClr val="tx1"/>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1744247698"/>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4419600" y="381000"/>
            <a:ext cx="1431802" cy="461665"/>
          </a:xfrm>
          <a:prstGeom prst="rect">
            <a:avLst/>
          </a:prstGeom>
          <a:noFill/>
        </p:spPr>
        <p:txBody>
          <a:bodyPr wrap="none" rtlCol="0">
            <a:spAutoFit/>
          </a:bodyPr>
          <a:lstStyle/>
          <a:p>
            <a:r>
              <a:rPr lang="en-US" dirty="0"/>
              <a:t>Structures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ITCZ is generally </a:t>
            </a:r>
            <a:r>
              <a:rPr lang="en-US" altLang="en-US" b="1" u="sng" dirty="0">
                <a:solidFill>
                  <a:schemeClr val="accent2"/>
                </a:solidFill>
                <a:ea typeface="ＭＳ Ｐゴシック" panose="020B0600070205080204" pitchFamily="34" charset="-128"/>
              </a:rPr>
              <a:t>not</a:t>
            </a:r>
            <a:r>
              <a:rPr lang="en-US" altLang="en-US"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3733800" y="283770"/>
            <a:ext cx="1943161" cy="461665"/>
          </a:xfrm>
          <a:prstGeom prst="rect">
            <a:avLst/>
          </a:prstGeom>
          <a:noFill/>
        </p:spPr>
        <p:txBody>
          <a:bodyPr wrap="none" rtlCol="0">
            <a:spAutoFit/>
          </a:bodyPr>
          <a:lstStyle/>
          <a:p>
            <a:r>
              <a:rPr lang="en-US" dirty="0"/>
              <a:t>Inside the Eye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dirty="0">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but the 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362200"/>
            <a:ext cx="6146800" cy="3706159"/>
          </a:xfrm>
        </p:spPr>
      </p:pic>
    </p:spTree>
    <p:extLst>
      <p:ext uri="{BB962C8B-B14F-4D97-AF65-F5344CB8AC3E}">
        <p14:creationId xmlns:p14="http://schemas.microsoft.com/office/powerpoint/2010/main" val="2188772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 y="10668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100138" y="152400"/>
            <a:ext cx="7772400" cy="4114800"/>
          </a:xfrm>
        </p:spPr>
        <p:txBody>
          <a:bodyPr/>
          <a:lstStyle/>
          <a:p>
            <a:pPr marL="0" indent="0">
              <a:buFontTx/>
              <a:buNone/>
            </a:pPr>
            <a:r>
              <a:rPr lang="en-US" altLang="en-US" i="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2196</TotalTime>
  <Words>2674</Words>
  <Application>Microsoft Macintosh PowerPoint</Application>
  <PresentationFormat>On-screen Show (4:3)</PresentationFormat>
  <Paragraphs>292</Paragraphs>
  <Slides>159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159</vt:i4>
      </vt:variant>
    </vt:vector>
  </HeadingPairs>
  <TitlesOfParts>
    <vt:vector size="164" baseType="lpstr">
      <vt:lpstr>Arial</vt:lpstr>
      <vt:lpstr>Calibri</vt:lpstr>
      <vt:lpstr>Times</vt:lpstr>
      <vt:lpstr>Times New Roman</vt:lpstr>
      <vt:lpstr>Blank Presentation</vt:lpstr>
      <vt:lpstr>370 Tropical Winter 2022</vt:lpstr>
      <vt:lpstr>Tropical Meteorology is Important for Many Reasons</vt:lpstr>
      <vt:lpstr>Major Differences Between Tropical and Midlatitude Meteorology</vt:lpstr>
      <vt:lpstr>Upper Air Observations</vt:lpstr>
      <vt:lpstr>Surface Observations</vt:lpstr>
      <vt:lpstr>Large Scale Tropical Features</vt:lpstr>
      <vt:lpstr>Hadley Cell (s)</vt:lpstr>
      <vt:lpstr>Correction to most ITCZ Schematics</vt:lpstr>
      <vt:lpstr>ITCZ is generally not on the equator</vt:lpstr>
      <vt:lpstr>PowerPoint Presentation</vt:lpstr>
      <vt:lpstr>PowerPoint Presentation</vt:lpstr>
      <vt:lpstr>PowerPoint Presentation</vt:lpstr>
      <vt:lpstr>ITCZ made up of cloud clusters</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Strongest and lowest over eastern subtropical oceans</vt:lpstr>
      <vt:lpstr>Low and strong</vt:lpstr>
      <vt:lpstr>Higher and weaker</vt:lpstr>
      <vt:lpstr>Hawaiian View</vt:lpstr>
      <vt:lpstr>Trade Wind or Subtropical Inversion</vt:lpstr>
      <vt:lpstr>Height of Top of Trade Wind Inversion Base</vt:lpstr>
      <vt:lpstr>Why trade wind inversions?  Subsidence from Hadley circulation and subtropical highs</vt:lpstr>
      <vt:lpstr>Subsidence is not zonally uniform:  greater in the eastern side of the oceanic subtropical highs</vt:lpstr>
      <vt:lpstr>Why does subsidence create inversions?</vt:lpstr>
      <vt:lpstr>Tropical Analyses</vt:lpstr>
      <vt:lpstr>Streamline-Isotach Analysis</vt:lpstr>
      <vt:lpstr>Streamline Isotach Analysis</vt:lpstr>
      <vt:lpstr>Review</vt:lpstr>
      <vt:lpstr>Why are streamline/isotachs better than isobars/heights in the tropics?</vt:lpstr>
      <vt:lpstr>Whynot analyze winds instead of pressure?</vt:lpstr>
      <vt:lpstr>Streamline/isotach analysis is generally used but there are alternatives (isogon, isotach)</vt:lpstr>
      <vt:lpstr>Streamline/isotach Analysis</vt:lpstr>
      <vt:lpstr>PowerPoint Presentation</vt:lpstr>
      <vt:lpstr>Streamline/isotach analysis</vt:lpstr>
      <vt:lpstr>PowerPoint Presentation</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easterly waves originate over Africa and are known as African Easterly Waves</vt:lpstr>
      <vt:lpstr>Composite African Wave Structures (Reed et al., 1977)</vt:lpstr>
      <vt:lpstr>African Easterly Waves Are Closely Associated with and Propagate within a Midtropospheric Easterly Jet Originating Over Africa</vt:lpstr>
      <vt:lpstr>PowerPoint Presentation</vt:lpstr>
      <vt:lpstr>PowerPoint Presentation</vt:lpstr>
      <vt:lpstr>PowerPoint Presentation</vt:lpstr>
      <vt:lpstr>PowerPoint Presentation</vt:lpstr>
      <vt:lpstr>PowerPoint Presentation</vt:lpstr>
      <vt:lpstr>Origin of African Easterly Waves</vt:lpstr>
      <vt:lpstr>Monsoons</vt:lpstr>
      <vt:lpstr>Essentially a large-scale sea breeze</vt:lpstr>
      <vt:lpstr>Monsoon Circulations Around the World</vt:lpstr>
      <vt:lpstr>Asian/Indian Monsoon</vt:lpstr>
      <vt:lpstr>PowerPoint Presentation</vt:lpstr>
      <vt:lpstr>West African Monsoon</vt:lpstr>
      <vt:lpstr>PowerPoint Presentation</vt:lpstr>
      <vt:lpstr>Southwest or North American Monsoon</vt:lpstr>
      <vt:lpstr>Synoptic Evolution</vt:lpstr>
      <vt:lpstr>PowerPoint Presentation</vt:lpstr>
      <vt:lpstr>PowerPoint Presentation</vt:lpstr>
      <vt:lpstr>The U.S. Southwest is Wettest During Monsoon Season!</vt:lpstr>
      <vt:lpstr>PowerPoint Presentation</vt:lpstr>
      <vt:lpstr>Monsoon Video https://www.youtube.com/watch?v=TC75USRhdho</vt:lpstr>
      <vt:lpstr>Upper-Level Features over the Tropics</vt:lpstr>
      <vt:lpstr>200 hPa Easterly Jet</vt:lpstr>
      <vt:lpstr>PowerPoint Presentation</vt:lpstr>
      <vt:lpstr>Strongest in Summer</vt:lpstr>
      <vt:lpstr>Explanation:  Thermal Wind</vt:lpstr>
      <vt:lpstr>Don’t Forget!</vt:lpstr>
      <vt:lpstr>Tropical Upper Tropospheric Troughs (TUTTs)</vt:lpstr>
      <vt:lpstr>A TUTT Over the Pacific</vt:lpstr>
      <vt:lpstr>TUTT</vt:lpstr>
      <vt:lpstr>Hurricanes and Tropical Storms</vt:lpstr>
      <vt:lpstr>PowerPoint Presentation</vt:lpstr>
      <vt:lpstr>PowerPoint Presentation</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but the Storm Surge</vt:lpstr>
      <vt:lpstr>PowerPoint Presentation</vt:lpstr>
      <vt:lpstr>Storm Surge Origin:  winds pushing water up on coast, increased waves, low pressure also raises sea level</vt:lpstr>
      <vt:lpstr>Reverse or Inverted Barometer Effect</vt:lpstr>
      <vt:lpstr>Hurricane Climatology (Avoids the Equator)</vt:lpstr>
      <vt:lpstr>PowerPoint Presentation</vt:lpstr>
      <vt:lpstr>Origins</vt:lpstr>
      <vt:lpstr>PowerPoint Presentation</vt:lpstr>
      <vt:lpstr>Energy Source of Tropical Storms/Hurricanes</vt:lpstr>
      <vt:lpstr>CISK versus WISHE:  Both are Positive Feedbacks Associated with Latent Heating</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synoptic forecasts and more information for the environment of these storms have aided prediction of their tracks</vt:lpstr>
      <vt:lpstr>PowerPoint Presentation</vt:lpstr>
      <vt:lpstr>PowerPoint Presentation</vt:lpstr>
      <vt:lpstr>PowerPoint Presentation</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Who is responsibility for tropical storm prediction in the U.S?</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Diurnal Circulations and Diurnal Variability is Large in the Tropics</vt:lpstr>
      <vt:lpstr>Large diurnal variations in precipitation on coasts of big islands in tropics due to strong sea breezes and mountain slope circulations</vt:lpstr>
      <vt:lpstr>Strong Sea Breeze Circulations</vt:lpstr>
      <vt:lpstr>Sea Breeze Circulations</vt:lpstr>
      <vt:lpstr>El Nino Southern Oscillation (ENSO)</vt:lpstr>
      <vt:lpstr>PowerPoint Presentation</vt:lpstr>
      <vt:lpstr>Walker Circulation</vt:lpstr>
      <vt:lpstr>PowerPoint Presentation</vt:lpstr>
      <vt:lpstr>PowerPoint Presentation</vt:lpstr>
      <vt:lpstr>The Pacific Ocean is Like A Big Bathtub</vt:lpstr>
      <vt:lpstr>An Important Measure is the Surface Temperature in the Tropical Pacific</vt:lpstr>
      <vt:lpstr>Why do we care?</vt:lpstr>
      <vt:lpstr>PowerPoint Presentation</vt:lpstr>
      <vt:lpstr>El Nino – weak Aleutian High </vt:lpstr>
      <vt:lpstr>La Nina – strong Aleutian High</vt:lpstr>
      <vt:lpstr>Great Web Site on ENSO:  Climate Prediction Center http://www.cpc.ncep.noaa.gov/products/precip/CWlink/MJO/enso.shtml</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 Mass</cp:lastModifiedBy>
  <cp:revision>113</cp:revision>
  <dcterms:created xsi:type="dcterms:W3CDTF">2010-03-11T19:29:06Z</dcterms:created>
  <dcterms:modified xsi:type="dcterms:W3CDTF">2022-03-07T04:33:56Z</dcterms:modified>
</cp:coreProperties>
</file>