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90" r:id="rId2"/>
    <p:sldId id="291" r:id="rId3"/>
    <p:sldId id="292" r:id="rId4"/>
    <p:sldId id="293" r:id="rId5"/>
    <p:sldId id="294" r:id="rId6"/>
    <p:sldId id="295" r:id="rId7"/>
    <p:sldId id="300" r:id="rId8"/>
    <p:sldId id="296" r:id="rId9"/>
    <p:sldId id="301" r:id="rId10"/>
    <p:sldId id="297" r:id="rId11"/>
    <p:sldId id="318" r:id="rId12"/>
    <p:sldId id="298" r:id="rId13"/>
    <p:sldId id="302" r:id="rId14"/>
    <p:sldId id="303" r:id="rId15"/>
    <p:sldId id="299" r:id="rId16"/>
    <p:sldId id="308" r:id="rId17"/>
    <p:sldId id="309" r:id="rId18"/>
    <p:sldId id="268" r:id="rId19"/>
    <p:sldId id="305" r:id="rId20"/>
    <p:sldId id="269" r:id="rId21"/>
    <p:sldId id="270" r:id="rId22"/>
    <p:sldId id="306" r:id="rId23"/>
    <p:sldId id="307" r:id="rId24"/>
    <p:sldId id="271" r:id="rId25"/>
    <p:sldId id="272" r:id="rId26"/>
    <p:sldId id="317" r:id="rId27"/>
    <p:sldId id="273" r:id="rId28"/>
    <p:sldId id="274" r:id="rId29"/>
    <p:sldId id="311" r:id="rId30"/>
    <p:sldId id="275" r:id="rId31"/>
    <p:sldId id="319" r:id="rId32"/>
    <p:sldId id="320" r:id="rId33"/>
    <p:sldId id="276" r:id="rId34"/>
    <p:sldId id="278" r:id="rId35"/>
    <p:sldId id="277" r:id="rId36"/>
    <p:sldId id="279" r:id="rId37"/>
    <p:sldId id="280" r:id="rId38"/>
    <p:sldId id="312" r:id="rId39"/>
    <p:sldId id="281" r:id="rId40"/>
    <p:sldId id="282" r:id="rId41"/>
    <p:sldId id="321" r:id="rId42"/>
    <p:sldId id="283" r:id="rId43"/>
    <p:sldId id="284" r:id="rId44"/>
    <p:sldId id="285" r:id="rId45"/>
    <p:sldId id="286" r:id="rId46"/>
    <p:sldId id="287" r:id="rId47"/>
    <p:sldId id="257" r:id="rId48"/>
    <p:sldId id="313" r:id="rId49"/>
    <p:sldId id="258" r:id="rId50"/>
    <p:sldId id="259" r:id="rId51"/>
    <p:sldId id="288" r:id="rId52"/>
    <p:sldId id="289" r:id="rId53"/>
    <p:sldId id="262" r:id="rId54"/>
    <p:sldId id="267" r:id="rId55"/>
    <p:sldId id="263" r:id="rId56"/>
    <p:sldId id="264" r:id="rId57"/>
    <p:sldId id="265" r:id="rId58"/>
    <p:sldId id="266" r:id="rId59"/>
    <p:sldId id="314" r:id="rId60"/>
    <p:sldId id="315" r:id="rId61"/>
    <p:sldId id="316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11"/>
    <p:restoredTop sz="94645"/>
  </p:normalViewPr>
  <p:slideViewPr>
    <p:cSldViewPr snapToGrid="0" snapToObjects="1">
      <p:cViewPr varScale="1">
        <p:scale>
          <a:sx n="157" d="100"/>
          <a:sy n="157" d="100"/>
        </p:scale>
        <p:origin x="19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9542E-65B9-F04B-B9B4-467E01918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A4748-D9DA-4749-9BBA-7CEFFD88FF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DE954A-4BB0-1347-8ABC-FCE209CFB303}" type="datetimeFigureOut">
              <a:rPr lang="en-US"/>
              <a:pPr>
                <a:defRPr/>
              </a:pPr>
              <a:t>1/13/23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48480B6-3105-C645-818E-E624CDA8E6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6B070B-D5C4-794D-B6F1-00734DC94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BF2EF-1552-1F4E-9293-CD7E3E06A7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FCCA-CCBA-6D40-A4DD-DE46F7AD9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26C3DB-9974-2F4E-83F3-B3532F60A3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B4AD-6B7E-8143-B271-3EBC682E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9A20-EFBC-2743-B988-B78C09BF7887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CA72-0E23-034A-867E-EF1E777A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672F-B463-DB48-8E61-89C546B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0D4B-B693-4343-83BE-FF88EC25FF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26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2520B-9376-004A-A57B-91A824A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401D-94EC-3942-8E83-A284028EB6E0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3BBC-ADDC-7842-A2BE-3D7C134C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F8C2-D6AE-B440-9227-0E09761F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F7654-31FF-5749-9AD9-08BD486735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34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08A4-A032-6640-B16B-55C51B45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EF47-9687-C249-AA2B-80FE59CFCA8C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05E7-48B7-BF45-9A35-DB454349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146D-D707-BB4B-842D-A15F862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6519-F4C2-604A-B304-0E7482C748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78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C0A0-1998-B341-9437-ED34E210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FACD-442B-FD4D-AA7C-139FB065387F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0E54-E81E-3245-8404-1242E9F9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30E37-A9DE-6446-A468-6E3FF40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E8F16-8177-0642-B661-10F33B845B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38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A256-B312-3D42-A6B9-154FB0DC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C3DD-B0AD-EB4B-BDA9-2E1D1603975E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B893F-94C8-924F-9337-BDC25E5C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F356F-EDEE-644E-AA68-213949B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9D6B1-FB27-E74D-8405-2F4E457899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C6D8F-9112-4944-93BE-43771E6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6878-898D-1F4D-B811-C785DBD2C773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81C8A-7D72-694A-8AAF-529058D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C475C-40F5-2D4F-A221-B18F5F3C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A07CD-5488-4645-94EF-6CE8DF9704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3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036428-AE47-E34B-B236-7E770BA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16D9-E81A-1E4E-BC7C-35419F3DA145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3D294C-232F-924F-B254-9192B90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1FA00-4D90-A54D-BC46-6FCFA87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7BDBC-A913-344D-922E-4BD3D8F1F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6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CD182C-F31F-3846-9584-A6201A8B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213A-21CA-D346-BB65-21FEE7539AEE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7D999-289F-034C-ACBD-D1AC1A5A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D49634-4D2E-8040-8DB2-D1B9739D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FDAF-69DF-B343-A43D-B78F017847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9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FFEDFC-FDCA-3342-AF9B-DF8F5A85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F9EF-D019-4C43-8518-C946EE3526FD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657985-0982-354B-9678-C3ED9FC0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EEA212-A278-9C4E-A548-16FDF3B2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460CD-F1E7-A146-9DDC-6B1A9EC324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1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EB7749-138F-5E4E-A761-B7FBAA73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98B4-1020-E744-BB3B-9F2D311BDCB6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EA64AF-57B2-BC4D-BCCC-70286D5F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C0ED8-4277-7841-80D2-F5FC8A79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410EE-DF17-6F46-A050-659B7337B6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2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52824F-319D-4045-9DD8-B0711BE2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BBE5-0F70-3A40-A73D-07205B5F522C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BB1E0-5108-A345-9760-88E8606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24C69-4CF8-E447-BAD3-A13B17A0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5E83-2147-9645-8458-A96A6F10A5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6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78F925-68E7-8543-AD44-CBA2B30BBF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F6941F-5A15-AF4C-AA8B-F6D98B9FD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10F6-0094-C44B-A6C3-3409168EC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537BA1-BCCD-604E-B406-3DB8ADF2C599}" type="datetime1">
              <a:rPr lang="en-US" altLang="en-US"/>
              <a:pPr>
                <a:defRPr/>
              </a:pPr>
              <a:t>1/13/23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CA89-CDEA-1D47-A3E8-F1E75390A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75C2-0165-1649-B292-0A82D1D7A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16510F-DEE7-3D48-AAD2-7DF3AE55F0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4DEE-F40F-994F-A4E8-665E8438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0C15-2B50-9340-B218-B979FF43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641075" cy="4470094"/>
          </a:xfrm>
        </p:spPr>
        <p:txBody>
          <a:bodyPr/>
          <a:lstStyle/>
          <a:p>
            <a:r>
              <a:rPr lang="en-US" dirty="0"/>
              <a:t>One of the most important and used concepts in synoptic meteorology</a:t>
            </a:r>
          </a:p>
          <a:p>
            <a:r>
              <a:rPr lang="en-US" dirty="0"/>
              <a:t>Appears on many maps you will use.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3D339AE-C249-754E-8A5F-0EB91CEB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79" y="1417638"/>
            <a:ext cx="4564521" cy="45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4CED-46D0-2D4A-BC24-372AD608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7F55E39-E7D9-A64E-8C03-2DE1AD451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226" y="179024"/>
            <a:ext cx="6499952" cy="6499952"/>
          </a:xfrm>
        </p:spPr>
      </p:pic>
    </p:spTree>
    <p:extLst>
      <p:ext uri="{BB962C8B-B14F-4D97-AF65-F5344CB8AC3E}">
        <p14:creationId xmlns:p14="http://schemas.microsoft.com/office/powerpoint/2010/main" val="295975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176D-082C-B7A5-E514-B0CC3B86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(1000-500 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607AA14-4A63-377D-BB59-68A51C13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349" y="1233271"/>
            <a:ext cx="5119470" cy="5119470"/>
          </a:xfrm>
        </p:spPr>
      </p:pic>
    </p:spTree>
    <p:extLst>
      <p:ext uri="{BB962C8B-B14F-4D97-AF65-F5344CB8AC3E}">
        <p14:creationId xmlns:p14="http://schemas.microsoft.com/office/powerpoint/2010/main" val="207218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22A8-3901-AF43-9CEE-E9087780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3DCDCEE-E834-BB49-8086-8F5F89FD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44" y="496251"/>
            <a:ext cx="7820663" cy="5865498"/>
          </a:xfrm>
        </p:spPr>
      </p:pic>
    </p:spTree>
    <p:extLst>
      <p:ext uri="{BB962C8B-B14F-4D97-AF65-F5344CB8AC3E}">
        <p14:creationId xmlns:p14="http://schemas.microsoft.com/office/powerpoint/2010/main" val="96695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AE73-3178-8941-8777-836ACCE5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0" y="439891"/>
            <a:ext cx="8830019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Thickness Useful For Forecasting, Particularly For Deciding on Rain versus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5B1E-FDBE-8D42-BBE0-22E2C713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4" y="1671809"/>
            <a:ext cx="8549089" cy="2745955"/>
          </a:xfrm>
        </p:spPr>
        <p:txBody>
          <a:bodyPr/>
          <a:lstStyle/>
          <a:p>
            <a:r>
              <a:rPr lang="en-US" sz="2800" dirty="0"/>
              <a:t>Rain/snow 50-50% line for continental areas often ~5400 m thickness (1000-500 hPa)</a:t>
            </a:r>
          </a:p>
          <a:p>
            <a:r>
              <a:rPr lang="en-US" sz="2800" dirty="0"/>
              <a:t>Colder/lower thickness is better for snow</a:t>
            </a:r>
          </a:p>
          <a:p>
            <a:r>
              <a:rPr lang="en-US" sz="2800" dirty="0"/>
              <a:t>For Seattle and West coastal areas, the 50% percentile for snow using 1000-500 hPa thickness is 5220 m.  </a:t>
            </a:r>
            <a:r>
              <a:rPr lang="en-US" sz="2800" b="1" dirty="0"/>
              <a:t>Why?</a:t>
            </a:r>
          </a:p>
        </p:txBody>
      </p:sp>
      <p:pic>
        <p:nvPicPr>
          <p:cNvPr id="5" name="Picture 4" descr="A picture containing tree, outdoor, snow, slope&#10;&#10;Description automatically generated">
            <a:extLst>
              <a:ext uri="{FF2B5EF4-FFF2-40B4-BE49-F238E27FC236}">
                <a16:creationId xmlns:a16="http://schemas.microsoft.com/office/drawing/2014/main" id="{F90D5283-2562-7642-AED0-E09DD57A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35" y="4305749"/>
            <a:ext cx="3646203" cy="24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B195-A59D-D741-A500-ABF0BB05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63" y="373789"/>
            <a:ext cx="2906749" cy="97026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696B-4F62-AB4C-9CA6-C4CBFEA8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4" y="1344057"/>
            <a:ext cx="2888124" cy="4613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Warm water and resulting warmer air near the surface results in needing much cooler air aloft to get snow to the surface.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37DFE6-5270-D44B-A4AA-B805C4EA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3920258" y="134156"/>
            <a:ext cx="4766541" cy="65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7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2D43-A784-6D4B-9601-3817FFF6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290B-8A4A-6840-8184-C3A00EF7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In Cascades 5400 m 1000-500 hPa thickness works reasonably well.  More continental.</a:t>
            </a:r>
          </a:p>
          <a:p>
            <a:r>
              <a:rPr lang="en-US" dirty="0"/>
              <a:t>Seattle NWS forecast office likes to use 1000-850 hPa thickness of 1300 m  for 50% line for lowland snow</a:t>
            </a:r>
          </a:p>
          <a:p>
            <a:r>
              <a:rPr lang="en-US" dirty="0"/>
              <a:t>As we shall see, thickness is related to another important concept:  </a:t>
            </a:r>
            <a:r>
              <a:rPr lang="en-US" b="1" dirty="0"/>
              <a:t>thermal wind.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9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D1AA-F319-F345-A5C8-BEB5C336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402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Homework Assignment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Go through COMET METED Thermal Wind Online Lesson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29AE54-E1AB-5D45-8DCA-C7B1C2BCD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2061909"/>
            <a:ext cx="8229600" cy="4272071"/>
          </a:xfrm>
        </p:spPr>
      </p:pic>
    </p:spTree>
    <p:extLst>
      <p:ext uri="{BB962C8B-B14F-4D97-AF65-F5344CB8AC3E}">
        <p14:creationId xmlns:p14="http://schemas.microsoft.com/office/powerpoint/2010/main" val="521579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7EB-6C38-EE43-A248-FDD75DDA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COMET Thermal Wind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31E8-7C4F-2449-A73A-E37C12C3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set up a login…free.</a:t>
            </a:r>
          </a:p>
          <a:p>
            <a:r>
              <a:rPr lang="en-US" dirty="0"/>
              <a:t>You don’t have to hand anything in.  Do the exercises you wish to if you want to deepen your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29040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E2366515-4BD7-6D48-A598-F55B22FE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Thermal Wind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B11551CA-4BDA-0E4A-AFA3-53E5BE197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3412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thermal wind, </a:t>
            </a:r>
            <a:r>
              <a:rPr lang="en-US" altLang="en-US" b="1" dirty="0">
                <a:ea typeface="ＭＳ Ｐゴシック" panose="020B0600070205080204" pitchFamily="34" charset="-128"/>
              </a:rPr>
              <a:t>V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is a vector defined as the difference between the geostrophic wind at two levels of the atmosphere.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name is really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misnomer</a:t>
            </a:r>
            <a:r>
              <a:rPr lang="en-US" altLang="en-US" dirty="0">
                <a:ea typeface="ＭＳ Ｐゴシック" panose="020B0600070205080204" pitchFamily="34" charset="-128"/>
              </a:rPr>
              <a:t>, since it is not a wind, but a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winds between two levels.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E284456A-7B05-6046-A501-680E9EA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302000"/>
            <a:ext cx="251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4449-0862-204E-904D-215B4576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Thermal Wind is the Vector Difference of Geostrophic Winds at Two Levels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E3244E-8AC4-5E46-B328-B2A9EEFFF5EC}"/>
              </a:ext>
            </a:extLst>
          </p:cNvPr>
          <p:cNvCxnSpPr>
            <a:cxnSpLocks/>
          </p:cNvCxnSpPr>
          <p:nvPr/>
        </p:nvCxnSpPr>
        <p:spPr>
          <a:xfrm flipV="1">
            <a:off x="2666998" y="1978429"/>
            <a:ext cx="3717177" cy="17567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5FFE67-B03D-7941-AE2D-264B6FD1A5E6}"/>
              </a:ext>
            </a:extLst>
          </p:cNvPr>
          <p:cNvCxnSpPr>
            <a:cxnSpLocks/>
          </p:cNvCxnSpPr>
          <p:nvPr/>
        </p:nvCxnSpPr>
        <p:spPr>
          <a:xfrm>
            <a:off x="2666998" y="3735186"/>
            <a:ext cx="453182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E8245D-1663-8542-9CC4-91FBBF1E9FAB}"/>
              </a:ext>
            </a:extLst>
          </p:cNvPr>
          <p:cNvCxnSpPr>
            <a:cxnSpLocks/>
          </p:cNvCxnSpPr>
          <p:nvPr/>
        </p:nvCxnSpPr>
        <p:spPr>
          <a:xfrm>
            <a:off x="6384175" y="1983970"/>
            <a:ext cx="731520" cy="1690255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/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blipFill>
                <a:blip r:embed="rId2"/>
                <a:stretch>
                  <a:fillRect r="-434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/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  <a:blipFill>
                <a:blip r:embed="rId3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/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  <a:blipFill>
                <a:blip r:embed="rId4"/>
                <a:stretch>
                  <a:fillRect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/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+ 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blipFill>
                <a:blip r:embed="rId5"/>
                <a:stretch>
                  <a:fillRect l="-2198" r="-4396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/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 =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acc>
                  </m:oMath>
                </a14:m>
                <a:r>
                  <a:rPr lang="en-US" sz="3200" dirty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  <a:blipFill>
                <a:blip r:embed="rId6"/>
                <a:stretch>
                  <a:fillRect l="-1345" t="-392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E3964E-E8F6-1C4D-BDA3-9E9EA0B38CD1}"/>
              </a:ext>
            </a:extLst>
          </p:cNvPr>
          <p:cNvCxnSpPr/>
          <p:nvPr/>
        </p:nvCxnSpPr>
        <p:spPr>
          <a:xfrm>
            <a:off x="473825" y="3132840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1840CD-4BB4-EF4B-97EE-70DF4839FD4D}"/>
              </a:ext>
            </a:extLst>
          </p:cNvPr>
          <p:cNvCxnSpPr/>
          <p:nvPr/>
        </p:nvCxnSpPr>
        <p:spPr>
          <a:xfrm>
            <a:off x="473825" y="2204585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226E98-4624-7F43-AEB5-2FA9C5EA40EA}"/>
              </a:ext>
            </a:extLst>
          </p:cNvPr>
          <p:cNvSpPr txBox="1"/>
          <p:nvPr/>
        </p:nvSpPr>
        <p:spPr>
          <a:xfrm>
            <a:off x="1187230" y="30485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89631-5160-BD46-873F-F519AC35BCA9}"/>
              </a:ext>
            </a:extLst>
          </p:cNvPr>
          <p:cNvSpPr txBox="1"/>
          <p:nvPr/>
        </p:nvSpPr>
        <p:spPr>
          <a:xfrm>
            <a:off x="1187230" y="19121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099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</a:t>
            </a:r>
            <a:r>
              <a:rPr lang="en-US" dirty="0"/>
              <a:t> is the difference in geopotential height between two pressure surfaces.</a:t>
            </a:r>
          </a:p>
          <a:p>
            <a:pPr marL="0" indent="0">
              <a:buNone/>
            </a:pPr>
            <a:r>
              <a:rPr lang="en-US" dirty="0"/>
              <a:t>To derive a relationship, start with the hypsometric equation (</a:t>
            </a:r>
            <a:r>
              <a:rPr lang="en-US" b="1" dirty="0"/>
              <a:t>Z</a:t>
            </a:r>
            <a:r>
              <a:rPr lang="en-US" b="1" baseline="-25000" dirty="0"/>
              <a:t>2</a:t>
            </a:r>
            <a:r>
              <a:rPr lang="en-US" b="1" dirty="0"/>
              <a:t> – Z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dirty="0"/>
              <a:t>is thickness).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7" y="2777420"/>
            <a:ext cx="7417105" cy="36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6A6B56B2-42F6-A049-9A8A-8152AFC2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Thermal Wind and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1A24-2FDB-A443-9816-4C754AE2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4" y="897274"/>
            <a:ext cx="5336863" cy="3270124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thermal wind vector </a:t>
            </a:r>
            <a:r>
              <a:rPr lang="en-US" dirty="0"/>
              <a:t>is parallel to thickness lines</a:t>
            </a:r>
          </a:p>
          <a:p>
            <a:pPr>
              <a:defRPr/>
            </a:pPr>
            <a:r>
              <a:rPr lang="en-US" dirty="0"/>
              <a:t>Higher thickness to the right of thermal wind.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magnitude</a:t>
            </a:r>
            <a:r>
              <a:rPr lang="en-US" dirty="0"/>
              <a:t> of the thermal wind vector for a layer is proportional to the horizontal gradient of thickness (or the mean temperature gradient of the layer).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1187D641-AA4D-8D43-A9B3-6EFC3B2C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17" y="2532336"/>
            <a:ext cx="3539934" cy="26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3652D88-5123-2D46-9892-BE42B16A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224093" cy="49654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You can see for yourself!</a:t>
            </a:r>
          </a:p>
        </p:txBody>
      </p:sp>
      <p:pic>
        <p:nvPicPr>
          <p:cNvPr id="17410" name="Content Placeholder 4">
            <a:extLst>
              <a:ext uri="{FF2B5EF4-FFF2-40B4-BE49-F238E27FC236}">
                <a16:creationId xmlns:a16="http://schemas.microsoft.com/office/drawing/2014/main" id="{ED7CA994-CA08-2740-8A84-7CABF5BB6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2554" r="45944" b="6129"/>
          <a:stretch>
            <a:fillRect/>
          </a:stretch>
        </p:blipFill>
        <p:spPr>
          <a:xfrm>
            <a:off x="1208938" y="674038"/>
            <a:ext cx="6720614" cy="5956106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AD9CC-278F-634B-9F18-CDD89D54C63E}"/>
              </a:ext>
            </a:extLst>
          </p:cNvPr>
          <p:cNvCxnSpPr>
            <a:cxnSpLocks/>
          </p:cNvCxnSpPr>
          <p:nvPr/>
        </p:nvCxnSpPr>
        <p:spPr>
          <a:xfrm flipV="1">
            <a:off x="2528886" y="1608463"/>
            <a:ext cx="1054581" cy="4087257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76BAA2-EED2-B642-AF2C-134851AC41D4}"/>
              </a:ext>
            </a:extLst>
          </p:cNvPr>
          <p:cNvCxnSpPr>
            <a:cxnSpLocks/>
          </p:cNvCxnSpPr>
          <p:nvPr/>
        </p:nvCxnSpPr>
        <p:spPr>
          <a:xfrm flipV="1">
            <a:off x="4087258" y="1267724"/>
            <a:ext cx="1205780" cy="4505115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64F042-DA19-0842-8CD4-6BC2AB74F4B0}"/>
              </a:ext>
            </a:extLst>
          </p:cNvPr>
          <p:cNvCxnSpPr>
            <a:cxnSpLocks/>
          </p:cNvCxnSpPr>
          <p:nvPr/>
        </p:nvCxnSpPr>
        <p:spPr>
          <a:xfrm flipV="1">
            <a:off x="5729161" y="1190607"/>
            <a:ext cx="1141529" cy="4303885"/>
          </a:xfrm>
          <a:prstGeom prst="line">
            <a:avLst/>
          </a:prstGeom>
          <a:ln w="635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0E18BA-0A75-5E49-BD88-1E7062CCCCF2}"/>
              </a:ext>
            </a:extLst>
          </p:cNvPr>
          <p:cNvSpPr txBox="1"/>
          <p:nvPr/>
        </p:nvSpPr>
        <p:spPr>
          <a:xfrm>
            <a:off x="408697" y="108305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is thickness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9F3C2-BCDE-776F-F9D8-22C534AE4770}"/>
              </a:ext>
            </a:extLst>
          </p:cNvPr>
          <p:cNvSpPr txBox="1"/>
          <p:nvPr/>
        </p:nvSpPr>
        <p:spPr>
          <a:xfrm>
            <a:off x="7711710" y="342900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Higher </a:t>
            </a:r>
          </a:p>
          <a:p>
            <a:r>
              <a:rPr lang="en-US" b="1" dirty="0">
                <a:solidFill>
                  <a:srgbClr val="C00000"/>
                </a:solidFill>
              </a:rPr>
              <a:t>Thickness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78649-EC88-BC69-0886-19EDF30B2206}"/>
              </a:ext>
            </a:extLst>
          </p:cNvPr>
          <p:cNvSpPr txBox="1"/>
          <p:nvPr/>
        </p:nvSpPr>
        <p:spPr>
          <a:xfrm>
            <a:off x="490381" y="3197115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Lower</a:t>
            </a:r>
          </a:p>
          <a:p>
            <a:r>
              <a:rPr lang="en-US" b="1" dirty="0">
                <a:solidFill>
                  <a:srgbClr val="C00000"/>
                </a:solidFill>
              </a:rPr>
              <a:t>Thickness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01EB-0859-1140-8504-1296053E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Thermal Wind And Thickness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Mathematical Illustration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/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0" dirty="0"/>
                  <a:t>v</a:t>
                </a:r>
                <a14:m>
                  <m:oMath xmlns:m="http://schemas.openxmlformats.org/officeDocument/2006/math"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blipFill>
                <a:blip r:embed="rId2"/>
                <a:stretch>
                  <a:fillRect l="-9662" t="-1613" r="-628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69B808-B181-3142-9BA4-8ED45C7675CC}"/>
              </a:ext>
            </a:extLst>
          </p:cNvPr>
          <p:cNvSpPr txBox="1"/>
          <p:nvPr/>
        </p:nvSpPr>
        <p:spPr>
          <a:xfrm rot="10800000" flipV="1">
            <a:off x="6533803" y="1933861"/>
            <a:ext cx="205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 (N-S) component of geostrophic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/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g2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–v 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g1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blipFill>
                <a:blip r:embed="rId3"/>
                <a:stretch>
                  <a:fillRect l="-2901" t="-5172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/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/>
                  <a:t> is thickness ~ mean temperature in the layer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Thus, wind shear is related to thickness and temperature gradient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  <a:blipFill>
                <a:blip r:embed="rId4"/>
                <a:stretch>
                  <a:fillRect l="-1929" t="-3659" r="-1447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8E9863-4566-20C4-6281-9D96CC6E76C6}"/>
              </a:ext>
            </a:extLst>
          </p:cNvPr>
          <p:cNvSpPr txBox="1"/>
          <p:nvPr/>
        </p:nvSpPr>
        <p:spPr>
          <a:xfrm>
            <a:off x="704007" y="2074026"/>
            <a:ext cx="179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Geostrophic</a:t>
            </a:r>
          </a:p>
          <a:p>
            <a:r>
              <a:rPr lang="en-US" dirty="0"/>
              <a:t>Wind, constant</a:t>
            </a:r>
          </a:p>
          <a:p>
            <a:r>
              <a:rPr lang="en-US" dirty="0"/>
              <a:t>P, V component</a:t>
            </a:r>
          </a:p>
        </p:txBody>
      </p:sp>
    </p:spTree>
    <p:extLst>
      <p:ext uri="{BB962C8B-B14F-4D97-AF65-F5344CB8AC3E}">
        <p14:creationId xmlns:p14="http://schemas.microsoft.com/office/powerpoint/2010/main" val="1465950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111D-C6F6-2D4D-B3C6-67341DFE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1014470"/>
            <a:ext cx="2784764" cy="474624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Derivation of Thermal Wind Equation Handout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CB6A270-8926-1440-BF0D-52BEFB2F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  <a14:imgEffect>
                      <a14:brightnessContrast bright="-18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765" y="182880"/>
            <a:ext cx="486918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9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8AE2346-06A0-254B-8E53-4F53C031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9938" cy="863600"/>
          </a:xfrm>
        </p:spPr>
        <p:txBody>
          <a:bodyPr/>
          <a:lstStyle/>
          <a:p>
            <a:r>
              <a:rPr lang="en-US" altLang="en-US" b="1" i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Believe it or Not!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56C49DA-F771-6C43-9A21-AF913F6E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3033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Much of the atmosphere is in approximately thermal wind balance (follows the thermal wind equation).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  <a:r>
              <a:rPr lang="en-US" altLang="en-US" b="1" dirty="0">
                <a:ea typeface="ＭＳ Ｐゴシック" panose="020B0600070205080204" pitchFamily="34" charset="-128"/>
              </a:rPr>
              <a:t>Because most of the atmosphere is ~geostrophic and in hydrostatic balance.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in most of the atmosphere,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wind shear</a:t>
            </a:r>
            <a:r>
              <a:rPr lang="en-US" altLang="en-US" dirty="0">
                <a:ea typeface="ＭＳ Ｐゴシック" panose="020B0600070205080204" pitchFamily="34" charset="-128"/>
              </a:rPr>
              <a:t> is related to </a:t>
            </a:r>
            <a:r>
              <a:rPr lang="en-US" altLang="en-US" b="1" dirty="0">
                <a:ea typeface="ＭＳ Ｐゴシック" panose="020B0600070205080204" pitchFamily="34" charset="-128"/>
              </a:rPr>
              <a:t>horizontal temperature gradients.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4C7E601-804B-2542-9130-3DDED872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" y="573896"/>
            <a:ext cx="8088284" cy="78939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N-S Vertical Cross Section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20">
            <a:extLst>
              <a:ext uri="{FF2B5EF4-FFF2-40B4-BE49-F238E27FC236}">
                <a16:creationId xmlns:a16="http://schemas.microsoft.com/office/drawing/2014/main" id="{E1D0B9CD-8F84-C04A-A09E-65F50097E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4" y="1175992"/>
            <a:ext cx="8155626" cy="49881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FF9C1-732E-8149-8F76-C6020EFAD26C}"/>
              </a:ext>
            </a:extLst>
          </p:cNvPr>
          <p:cNvSpPr txBox="1"/>
          <p:nvPr/>
        </p:nvSpPr>
        <p:spPr>
          <a:xfrm>
            <a:off x="2984269" y="621403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ms</a:t>
            </a:r>
            <a:r>
              <a:rPr lang="en-US" baseline="30000" dirty="0"/>
              <a:t>-1</a:t>
            </a:r>
            <a:r>
              <a:rPr lang="en-US" dirty="0"/>
              <a:t>, temps in 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2858-534A-CF4C-A75E-952F14E5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8" y="711607"/>
            <a:ext cx="2834640" cy="487925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Back of the envelope calculation using thermal wind is quite reasonable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1D5C4EB-668E-4D41-8AAA-CDD558AA5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534" y="511234"/>
            <a:ext cx="5508521" cy="6172198"/>
          </a:xfrm>
        </p:spPr>
      </p:pic>
    </p:spTree>
    <p:extLst>
      <p:ext uri="{BB962C8B-B14F-4D97-AF65-F5344CB8AC3E}">
        <p14:creationId xmlns:p14="http://schemas.microsoft.com/office/powerpoint/2010/main" val="873312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A75A608-1BCF-A54C-B747-5686E38E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7B5240E8-7F4F-034B-916F-AF2FD3E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4" y="1311275"/>
            <a:ext cx="4709420" cy="49561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Geostrophic wind shear in the vertical is associated with horizontal temperature gradients.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turning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 with height is related to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B4A69734-62FE-0645-8ADB-AB2C99D7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12938"/>
            <a:ext cx="351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C64E-8346-FF43-9EAA-4562AFBE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23278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Thus, if you are on an isolated island with a radiosonde unit, you cold tell whether warm or cold air is approaching</a:t>
            </a:r>
          </a:p>
        </p:txBody>
      </p:sp>
      <p:pic>
        <p:nvPicPr>
          <p:cNvPr id="5" name="Content Placeholder 4" descr="A picture containing tree, water, reef, water sport&#10;&#10;Description automatically generated">
            <a:extLst>
              <a:ext uri="{FF2B5EF4-FFF2-40B4-BE49-F238E27FC236}">
                <a16:creationId xmlns:a16="http://schemas.microsoft.com/office/drawing/2014/main" id="{5FA44DD9-4ABA-4F4B-B885-F5F94D53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4" y="2554979"/>
            <a:ext cx="6485419" cy="32389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0B15D-FE8F-4882-840F-DB9712F863E3}"/>
              </a:ext>
            </a:extLst>
          </p:cNvPr>
          <p:cNvSpPr txBox="1"/>
          <p:nvPr/>
        </p:nvSpPr>
        <p:spPr>
          <a:xfrm>
            <a:off x="2370966" y="6034722"/>
            <a:ext cx="480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to be at least 5 degrees off the equator!</a:t>
            </a:r>
          </a:p>
        </p:txBody>
      </p:sp>
    </p:spTree>
    <p:extLst>
      <p:ext uri="{BB962C8B-B14F-4D97-AF65-F5344CB8AC3E}">
        <p14:creationId xmlns:p14="http://schemas.microsoft.com/office/powerpoint/2010/main" val="292049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 is proportional to the </a:t>
            </a:r>
            <a:r>
              <a:rPr lang="en-US" b="1" dirty="0">
                <a:solidFill>
                  <a:srgbClr val="FF0000"/>
                </a:solidFill>
              </a:rPr>
              <a:t>mean virtual temperature</a:t>
            </a:r>
            <a:r>
              <a:rPr lang="en-US" b="1" dirty="0"/>
              <a:t> of the layer.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Thus, the geopotential height at two levels is related to the intervening temperature distribution between them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69" y="3133382"/>
            <a:ext cx="6484803" cy="31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2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E69C7-9807-691C-C31F-053A7C417404}"/>
              </a:ext>
            </a:extLst>
          </p:cNvPr>
          <p:cNvCxnSpPr>
            <a:cxnSpLocks/>
          </p:cNvCxnSpPr>
          <p:nvPr/>
        </p:nvCxnSpPr>
        <p:spPr>
          <a:xfrm>
            <a:off x="7082300" y="2063918"/>
            <a:ext cx="1132647" cy="296292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4EA0-D2DD-D962-6B68-B05331F5BDE6}"/>
              </a:ext>
            </a:extLst>
          </p:cNvPr>
          <p:cNvCxnSpPr>
            <a:cxnSpLocks/>
          </p:cNvCxnSpPr>
          <p:nvPr/>
        </p:nvCxnSpPr>
        <p:spPr>
          <a:xfrm>
            <a:off x="5990870" y="2092717"/>
            <a:ext cx="1135989" cy="3004486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8E06E-3761-9C66-8837-AD5BB0928D80}"/>
              </a:ext>
            </a:extLst>
          </p:cNvPr>
          <p:cNvCxnSpPr>
            <a:cxnSpLocks/>
          </p:cNvCxnSpPr>
          <p:nvPr/>
        </p:nvCxnSpPr>
        <p:spPr>
          <a:xfrm>
            <a:off x="4983279" y="2234383"/>
            <a:ext cx="1028659" cy="279246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42CC2-4E94-10BE-F009-28CD1EEDDD8C}"/>
              </a:ext>
            </a:extLst>
          </p:cNvPr>
          <p:cNvSpPr txBox="1"/>
          <p:nvPr/>
        </p:nvSpPr>
        <p:spPr>
          <a:xfrm>
            <a:off x="8380049" y="2458873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2827-37B8-AF48-3D89-6801A9CC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828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Where in the atmosphere is there a lot of temperature advection?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F6399-F40A-DEFE-76DE-89110E75A1D8}"/>
              </a:ext>
            </a:extLst>
          </p:cNvPr>
          <p:cNvSpPr txBox="1"/>
          <p:nvPr/>
        </p:nvSpPr>
        <p:spPr>
          <a:xfrm>
            <a:off x="3778981" y="3301551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032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5DBF-4A4E-72DB-0D82-2C34DDF1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2" y="82227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With Fronts!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D4FF30B-3C0A-C006-19B0-F357EE125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10" y="1965276"/>
            <a:ext cx="4287879" cy="36681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29096-6C6C-E8A9-2441-C409A3E902A0}"/>
              </a:ext>
            </a:extLst>
          </p:cNvPr>
          <p:cNvSpPr txBox="1"/>
          <p:nvPr/>
        </p:nvSpPr>
        <p:spPr>
          <a:xfrm>
            <a:off x="2969716" y="5666392"/>
            <a:ext cx="346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925 </a:t>
            </a:r>
            <a:r>
              <a:rPr lang="en-US" dirty="0" err="1"/>
              <a:t>hPa</a:t>
            </a:r>
            <a:r>
              <a:rPr lang="en-US" dirty="0"/>
              <a:t> Temperatures and SLP</a:t>
            </a:r>
          </a:p>
        </p:txBody>
      </p:sp>
    </p:spTree>
    <p:extLst>
      <p:ext uri="{BB962C8B-B14F-4D97-AF65-F5344CB8AC3E}">
        <p14:creationId xmlns:p14="http://schemas.microsoft.com/office/powerpoint/2010/main" val="4098334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5ADF6F9-2CC7-0B44-8675-CD447753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Frontal Zones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E8888C7-4B91-C644-9345-EB7D2636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cold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winds back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warm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 veer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areas of little temperature advection, there is </a:t>
            </a:r>
            <a:r>
              <a:rPr lang="en-US" altLang="en-US" b="1" dirty="0">
                <a:ea typeface="ＭＳ Ｐゴシック" panose="020B0600070205080204" pitchFamily="34" charset="-128"/>
              </a:rPr>
              <a:t>little turning with height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106DD6-981F-E149-BEFE-7FCB1856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4">
            <a:extLst>
              <a:ext uri="{FF2B5EF4-FFF2-40B4-BE49-F238E27FC236}">
                <a16:creationId xmlns:a16="http://schemas.microsoft.com/office/drawing/2014/main" id="{BF351CB1-F9EC-E643-9E1B-170CA4CB5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>
          <a:xfrm>
            <a:off x="2288023" y="274638"/>
            <a:ext cx="4567954" cy="65007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C8A06-E4BD-B85E-11DD-76FBEFB06F90}"/>
              </a:ext>
            </a:extLst>
          </p:cNvPr>
          <p:cNvSpPr txBox="1"/>
          <p:nvPr/>
        </p:nvSpPr>
        <p:spPr>
          <a:xfrm>
            <a:off x="7023887" y="1173345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</a:t>
            </a:r>
          </a:p>
          <a:p>
            <a:r>
              <a:rPr lang="en-US" dirty="0"/>
              <a:t>Always on Cold</a:t>
            </a:r>
          </a:p>
          <a:p>
            <a:r>
              <a:rPr lang="en-US" dirty="0"/>
              <a:t>Side of Front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ABFF53-97F6-E4E5-4AF5-115393DE9DAA}"/>
              </a:ext>
            </a:extLst>
          </p:cNvPr>
          <p:cNvCxnSpPr>
            <a:cxnSpLocks/>
          </p:cNvCxnSpPr>
          <p:nvPr/>
        </p:nvCxnSpPr>
        <p:spPr>
          <a:xfrm flipH="1">
            <a:off x="2557083" y="1529395"/>
            <a:ext cx="18368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3C88C4-169C-DB34-B0AF-9167F596E6D3}"/>
              </a:ext>
            </a:extLst>
          </p:cNvPr>
          <p:cNvCxnSpPr>
            <a:cxnSpLocks/>
          </p:cNvCxnSpPr>
          <p:nvPr/>
        </p:nvCxnSpPr>
        <p:spPr>
          <a:xfrm flipH="1">
            <a:off x="5428407" y="671639"/>
            <a:ext cx="57993" cy="17869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A8D953-EB9A-0D32-3310-4BBB731CA0FE}"/>
              </a:ext>
            </a:extLst>
          </p:cNvPr>
          <p:cNvCxnSpPr>
            <a:cxnSpLocks/>
          </p:cNvCxnSpPr>
          <p:nvPr/>
        </p:nvCxnSpPr>
        <p:spPr>
          <a:xfrm flipH="1">
            <a:off x="2984613" y="2799844"/>
            <a:ext cx="82268" cy="130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2DCAE-2616-7D74-82C0-A1EFC37C1D92}"/>
              </a:ext>
            </a:extLst>
          </p:cNvPr>
          <p:cNvCxnSpPr>
            <a:cxnSpLocks/>
          </p:cNvCxnSpPr>
          <p:nvPr/>
        </p:nvCxnSpPr>
        <p:spPr>
          <a:xfrm flipH="1">
            <a:off x="5111470" y="2872673"/>
            <a:ext cx="59341" cy="127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9C38EE-3D16-420D-ECD1-BFCC33A70CB3}"/>
              </a:ext>
            </a:extLst>
          </p:cNvPr>
          <p:cNvSpPr txBox="1"/>
          <p:nvPr/>
        </p:nvSpPr>
        <p:spPr>
          <a:xfrm>
            <a:off x="6855977" y="5284099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Zones</a:t>
            </a:r>
          </a:p>
          <a:p>
            <a:r>
              <a:rPr lang="en-US" dirty="0"/>
              <a:t>Are Stable</a:t>
            </a:r>
          </a:p>
          <a:p>
            <a:r>
              <a:rPr lang="en-US" dirty="0"/>
              <a:t>Layers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4319C1B-D281-4343-9FF9-4AAD0B48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4">
            <a:extLst>
              <a:ext uri="{FF2B5EF4-FFF2-40B4-BE49-F238E27FC236}">
                <a16:creationId xmlns:a16="http://schemas.microsoft.com/office/drawing/2014/main" id="{6DA338B1-D8E6-754C-A936-F9957A91A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8063" y="423863"/>
            <a:ext cx="4346575" cy="632936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40B0668-1B29-174F-9EF3-C6887D23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452131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 (Quillayute)</a:t>
            </a:r>
          </a:p>
        </p:txBody>
      </p:sp>
      <p:pic>
        <p:nvPicPr>
          <p:cNvPr id="26626" name="Content Placeholder 3" descr="201401102100.gif">
            <a:extLst>
              <a:ext uri="{FF2B5EF4-FFF2-40B4-BE49-F238E27FC236}">
                <a16:creationId xmlns:a16="http://schemas.microsoft.com/office/drawing/2014/main" id="{D5F190FA-38C3-4B44-8924-A760BE011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CAD8880-9B48-9E48-8407-057DA286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2014011100_uil.gif">
            <a:extLst>
              <a:ext uri="{FF2B5EF4-FFF2-40B4-BE49-F238E27FC236}">
                <a16:creationId xmlns:a16="http://schemas.microsoft.com/office/drawing/2014/main" id="{D78CCDA7-DD26-164A-9A65-E4AE314BC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75063" y="662330"/>
            <a:ext cx="10059988" cy="55324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C1E3C-5C54-544A-8E4B-857D887FAE6C}"/>
              </a:ext>
            </a:extLst>
          </p:cNvPr>
          <p:cNvSpPr txBox="1"/>
          <p:nvPr/>
        </p:nvSpPr>
        <p:spPr>
          <a:xfrm>
            <a:off x="6783185" y="601010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Clockwise rotation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2AE7-6C46-F149-9A3E-DA94E224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Approaching Cold Front:  backing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F45112B-DC73-3748-8EDC-3C2B5434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2007"/>
            <a:ext cx="8229600" cy="4202348"/>
          </a:xfrm>
        </p:spPr>
      </p:pic>
    </p:spTree>
    <p:extLst>
      <p:ext uri="{BB962C8B-B14F-4D97-AF65-F5344CB8AC3E}">
        <p14:creationId xmlns:p14="http://schemas.microsoft.com/office/powerpoint/2010/main" val="3873236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0938DB-42A2-FA4D-A503-81004AD6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Cold advection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0FA3E420-6FAD-AE4E-9719-B97750800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560513"/>
            <a:ext cx="4806950" cy="50006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05A-5B45-184D-8758-B324E7F1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09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</p:spPr>
            <p:txBody>
              <a:bodyPr/>
              <a:lstStyle/>
              <a:p>
                <a:r>
                  <a:rPr lang="en-US" dirty="0"/>
                  <a:t>Warmer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results in higher thickness</a:t>
                </a:r>
              </a:p>
              <a:p>
                <a:r>
                  <a:rPr lang="en-US" dirty="0"/>
                  <a:t>Cooler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produces lower thickness</a:t>
                </a:r>
              </a:p>
              <a:p>
                <a:r>
                  <a:rPr lang="en-US" dirty="0"/>
                  <a:t>Keep in mind that T</a:t>
                </a:r>
                <a:r>
                  <a:rPr lang="en-US" baseline="-25000" dirty="0"/>
                  <a:t>v</a:t>
                </a:r>
                <a:r>
                  <a:rPr lang="en-US" dirty="0"/>
                  <a:t> is similar to T, just slightly warmer, depending on water vapor content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1000-500 hPa thickness </a:t>
                </a:r>
                <a:r>
                  <a:rPr lang="en-US" dirty="0"/>
                  <a:t>is the most popular.  Provides a measure of temperature of the lower troposphere.  Many examples in online products and graphics</a:t>
                </a:r>
              </a:p>
              <a:p>
                <a:r>
                  <a:rPr lang="en-US" dirty="0"/>
                  <a:t>Other thickness are also used (e.g., 1000-850 hPa for snow forecasting)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  <a:blipFill>
                <a:blip r:embed="rId2"/>
                <a:stretch>
                  <a:fillRect l="-1852" t="-1681" r="-1852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626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4994690-055B-B84A-80E5-93E5AC5B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381" y="274638"/>
            <a:ext cx="9645707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Weather Radar and Temperature Advection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F706441-4C55-3940-91C4-4D36C504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44" y="1297146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can tell whether warm or cold advection is occurring by looking at the radar </a:t>
            </a:r>
            <a:r>
              <a:rPr lang="en-US" altLang="en-US" b="1" dirty="0">
                <a:ea typeface="ＭＳ Ｐゴシック" panose="020B0600070205080204" pitchFamily="34" charset="-128"/>
              </a:rPr>
              <a:t>Doppler velocities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Specifically, the zero radial velocity line (usually gray) is important.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16" y="4006735"/>
            <a:ext cx="2834290" cy="257662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D144BD5-7C5F-0845-B0CE-6363EB8B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68" y="4062687"/>
            <a:ext cx="4007530" cy="247687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586" y="1707808"/>
            <a:ext cx="5332652" cy="48478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E8646D-C3DB-0BDE-287A-3C839B91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17" y="582136"/>
            <a:ext cx="8241738" cy="510289"/>
          </a:xfrm>
        </p:spPr>
        <p:txBody>
          <a:bodyPr/>
          <a:lstStyle/>
          <a:p>
            <a:r>
              <a:rPr lang="en-US" sz="3600" b="1" dirty="0"/>
              <a:t>The Doppler Velocity (Radial Velocity towards or away from the radar)</a:t>
            </a:r>
          </a:p>
        </p:txBody>
      </p:sp>
    </p:spTree>
    <p:extLst>
      <p:ext uri="{BB962C8B-B14F-4D97-AF65-F5344CB8AC3E}">
        <p14:creationId xmlns:p14="http://schemas.microsoft.com/office/powerpoint/2010/main" val="2798663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D7EA367-89A6-A44A-B5F4-3F5ACA59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imagery is generally depicted on a tilted surface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A82D0E3-EA0A-E149-A4C5-3BE6563E0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19" y="17621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Scans in azimuth ( 0 to 360°) at a series of increasing scan angles from the horizontal.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9EE503D2-5A66-634E-915B-07A93178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55" y="3238564"/>
            <a:ext cx="4346619" cy="29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DA500DB-A132-B74C-923A-00485834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5">
            <a:extLst>
              <a:ext uri="{FF2B5EF4-FFF2-40B4-BE49-F238E27FC236}">
                <a16:creationId xmlns:a16="http://schemas.microsoft.com/office/drawing/2014/main" id="{308B4FA7-6FBA-B04B-9CA1-97F863CD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1417638"/>
            <a:ext cx="7699375" cy="467836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627B391-EA36-9D4B-94C2-FBE20092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Each radar elevation angle shown on a polar-type chart with range circles, with the beam ascending with distance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E1A2972B-D30F-1F41-AD8E-6E050B292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771" y="3117273"/>
            <a:ext cx="3376266" cy="33762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DBD86-8AA4-DA0F-5347-F7410BD2D070}"/>
              </a:ext>
            </a:extLst>
          </p:cNvPr>
          <p:cNvSpPr txBox="1"/>
          <p:nvPr/>
        </p:nvSpPr>
        <p:spPr>
          <a:xfrm>
            <a:off x="5645874" y="47568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42D39-EC5C-46E0-7FAF-01CA1EC33BB5}"/>
              </a:ext>
            </a:extLst>
          </p:cNvPr>
          <p:cNvSpPr txBox="1"/>
          <p:nvPr/>
        </p:nvSpPr>
        <p:spPr>
          <a:xfrm>
            <a:off x="4832831" y="47338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Radar Doppler Velocities Give Radial Wind Component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800" y="1633538"/>
            <a:ext cx="4938713" cy="398462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293813"/>
            <a:ext cx="8405813" cy="522763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 flipH="1">
            <a:off x="5892343" y="2614019"/>
            <a:ext cx="45719" cy="932832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625118" y="2301827"/>
            <a:ext cx="567359" cy="413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6AC62DE-858D-0548-8522-C265BFA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3" descr="waa_CXX_VEER_VE.gif">
            <a:extLst>
              <a:ext uri="{FF2B5EF4-FFF2-40B4-BE49-F238E27FC236}">
                <a16:creationId xmlns:a16="http://schemas.microsoft.com/office/drawing/2014/main" id="{6F0B614D-FD53-A24A-AAE7-BC63895C87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0850"/>
            <a:ext cx="7954963" cy="59658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538F-05B0-4E43-B48D-879F33F4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80024" cy="408407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1961-2118-7147-8819-FC7CAC64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26" y="651697"/>
            <a:ext cx="8521547" cy="4525963"/>
          </a:xfrm>
        </p:spPr>
        <p:txBody>
          <a:bodyPr/>
          <a:lstStyle/>
          <a:p>
            <a:r>
              <a:rPr lang="en-US" sz="2800" dirty="0"/>
              <a:t>For every 60 m change in 1000-500 hPa thickness, temperature in the layer changes by 3C</a:t>
            </a:r>
          </a:p>
          <a:p>
            <a:r>
              <a:rPr lang="en-US" sz="2800" dirty="0"/>
              <a:t>1000-500 hPa thickness is good measure of lower tropospheric temperature and temperature change (baroclinicity).  </a:t>
            </a:r>
          </a:p>
          <a:p>
            <a:r>
              <a:rPr lang="en-US" sz="2800" dirty="0"/>
              <a:t>Can use to find frontal regions and more.</a:t>
            </a:r>
          </a:p>
          <a:p>
            <a:endParaRPr lang="en-US" dirty="0"/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290AA86-4E11-BA4E-9942-670AA478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"/>
          <a:stretch/>
        </p:blipFill>
        <p:spPr>
          <a:xfrm>
            <a:off x="1685121" y="3429000"/>
            <a:ext cx="6451419" cy="33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90FD4-76D8-DA44-A256-42CDFBFA52AE}"/>
              </a:ext>
            </a:extLst>
          </p:cNvPr>
          <p:cNvSpPr txBox="1"/>
          <p:nvPr/>
        </p:nvSpPr>
        <p:spPr>
          <a:xfrm>
            <a:off x="5883007" y="558555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thickness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8028-59AE-CA43-B81B-BCDF2C6535E8}"/>
              </a:ext>
            </a:extLst>
          </p:cNvPr>
          <p:cNvSpPr txBox="1"/>
          <p:nvPr/>
        </p:nvSpPr>
        <p:spPr>
          <a:xfrm>
            <a:off x="2049138" y="393302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Lesser</a:t>
            </a:r>
          </a:p>
          <a:p>
            <a:r>
              <a:rPr lang="en-US" dirty="0"/>
              <a:t>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A0AB-D5E4-294E-B714-DB0272EB47CA}"/>
              </a:ext>
            </a:extLst>
          </p:cNvPr>
          <p:cNvSpPr txBox="1"/>
          <p:nvPr/>
        </p:nvSpPr>
        <p:spPr>
          <a:xfrm>
            <a:off x="5832980" y="353273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packing on</a:t>
            </a:r>
          </a:p>
          <a:p>
            <a:r>
              <a:rPr lang="en-US" dirty="0"/>
              <a:t>cold side of front</a:t>
            </a:r>
          </a:p>
        </p:txBody>
      </p:sp>
    </p:spTree>
    <p:extLst>
      <p:ext uri="{BB962C8B-B14F-4D97-AF65-F5344CB8AC3E}">
        <p14:creationId xmlns:p14="http://schemas.microsoft.com/office/powerpoint/2010/main" val="3248631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711200"/>
            <a:ext cx="5145088" cy="514508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Backing:  Backwards S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63391" y="629560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A1FAA64-F0B5-D14B-A044-AA9600C3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2003425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Fronts and Wind Shear Example: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January 11, 2014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Washington Coast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AE17C44A-C9B7-434A-BCD7-F8B6F9BA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62388"/>
            <a:ext cx="8229600" cy="452755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3DEF829-6519-C341-8FB0-5A697779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</a:t>
            </a:r>
          </a:p>
        </p:txBody>
      </p:sp>
      <p:pic>
        <p:nvPicPr>
          <p:cNvPr id="43010" name="Content Placeholder 3" descr="201401102100.gif">
            <a:extLst>
              <a:ext uri="{FF2B5EF4-FFF2-40B4-BE49-F238E27FC236}">
                <a16:creationId xmlns:a16="http://schemas.microsoft.com/office/drawing/2014/main" id="{0BEC3288-22EC-374A-AB73-D5AF8CDE5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9993933-635F-394E-8CF3-5F485822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2014011100_uil.gif">
            <a:extLst>
              <a:ext uri="{FF2B5EF4-FFF2-40B4-BE49-F238E27FC236}">
                <a16:creationId xmlns:a16="http://schemas.microsoft.com/office/drawing/2014/main" id="{A8992B55-174A-F242-BD99-4AB27A0E8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66750" y="593725"/>
            <a:ext cx="10059988" cy="5532438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6D13F11-58C9-1746-A878-40F9DC57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201401110005.gif">
            <a:extLst>
              <a:ext uri="{FF2B5EF4-FFF2-40B4-BE49-F238E27FC236}">
                <a16:creationId xmlns:a16="http://schemas.microsoft.com/office/drawing/2014/main" id="{A8EF8F01-EF61-8D48-A431-24895275E9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1" r="-32651"/>
          <a:stretch>
            <a:fillRect/>
          </a:stretch>
        </p:blipFill>
        <p:spPr>
          <a:xfrm>
            <a:off x="-465138" y="841375"/>
            <a:ext cx="9609138" cy="5284788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C7B2630-5EE1-EA4C-A7F6-0E221D35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SeaTac Airport ACARS Winds/Temp</a:t>
            </a:r>
          </a:p>
        </p:txBody>
      </p:sp>
      <p:pic>
        <p:nvPicPr>
          <p:cNvPr id="46082" name="Content Placeholder 3" descr="2014011112.ksea.gif">
            <a:extLst>
              <a:ext uri="{FF2B5EF4-FFF2-40B4-BE49-F238E27FC236}">
                <a16:creationId xmlns:a16="http://schemas.microsoft.com/office/drawing/2014/main" id="{C998284F-9DD1-884E-B137-086630AEED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141288" y="1154113"/>
            <a:ext cx="8678863" cy="477361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4A00-159D-5545-99C2-02EBF7CD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3D3678-37C9-F347-AC35-9913A48B1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615743"/>
            <a:ext cx="5715000" cy="4445000"/>
          </a:xfrm>
        </p:spPr>
      </p:pic>
    </p:spTree>
    <p:extLst>
      <p:ext uri="{BB962C8B-B14F-4D97-AF65-F5344CB8AC3E}">
        <p14:creationId xmlns:p14="http://schemas.microsoft.com/office/powerpoint/2010/main" val="85752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B514-A694-6342-85C5-50F45E71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38934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Classic Figure:  Palmen and Newton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5E6E386-B067-1243-AF1E-1419F5269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6" y="1630496"/>
            <a:ext cx="8960148" cy="4617687"/>
          </a:xfrm>
        </p:spPr>
      </p:pic>
    </p:spTree>
    <p:extLst>
      <p:ext uri="{BB962C8B-B14F-4D97-AF65-F5344CB8AC3E}">
        <p14:creationId xmlns:p14="http://schemas.microsoft.com/office/powerpoint/2010/main" val="1289761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986E-FF3A-FD43-AE34-47C01691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5976096-BAEE-1A44-978E-14BAD4BD6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106" y="862288"/>
            <a:ext cx="5263876" cy="5263876"/>
          </a:xfrm>
        </p:spPr>
      </p:pic>
    </p:spTree>
    <p:extLst>
      <p:ext uri="{BB962C8B-B14F-4D97-AF65-F5344CB8AC3E}">
        <p14:creationId xmlns:p14="http://schemas.microsoft.com/office/powerpoint/2010/main" val="590317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F48A-D418-A444-970B-0C247607E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2021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27EDB93-2D30-934A-B5F2-484D3CECE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232" y="1080807"/>
            <a:ext cx="6168737" cy="5607943"/>
          </a:xfrm>
        </p:spPr>
      </p:pic>
    </p:spTree>
    <p:extLst>
      <p:ext uri="{BB962C8B-B14F-4D97-AF65-F5344CB8AC3E}">
        <p14:creationId xmlns:p14="http://schemas.microsoft.com/office/powerpoint/2010/main" val="639287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F86C-0910-9CDF-97AD-8B8BC507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Days Ago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6EDA859-81B0-04A8-1171-43545D1C2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59" y="1541608"/>
            <a:ext cx="5715000" cy="4445000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1488650-501B-B122-441B-19CCE809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201" y="2091080"/>
            <a:ext cx="3668678" cy="33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1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2C4E-E680-CBCE-EA80-6CE3B996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0C32F4F-EDEF-FF0C-B56E-17CE9B41C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612" y="569859"/>
            <a:ext cx="5718281" cy="5718281"/>
          </a:xfrm>
        </p:spPr>
      </p:pic>
    </p:spTree>
    <p:extLst>
      <p:ext uri="{BB962C8B-B14F-4D97-AF65-F5344CB8AC3E}">
        <p14:creationId xmlns:p14="http://schemas.microsoft.com/office/powerpoint/2010/main" val="312810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C672-2031-A945-8108-9B07DA25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189383" cy="27880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Another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Version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D06A422-2A99-C34F-9555-401E6C375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275" y="274637"/>
            <a:ext cx="4101643" cy="6465727"/>
          </a:xfrm>
        </p:spPr>
      </p:pic>
    </p:spTree>
    <p:extLst>
      <p:ext uri="{BB962C8B-B14F-4D97-AF65-F5344CB8AC3E}">
        <p14:creationId xmlns:p14="http://schemas.microsoft.com/office/powerpoint/2010/main" val="366789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D20-F13D-AE4C-9CD6-9F3D965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69" y="296671"/>
            <a:ext cx="8334261" cy="1143000"/>
          </a:xfrm>
        </p:spPr>
        <p:txBody>
          <a:bodyPr/>
          <a:lstStyle/>
          <a:p>
            <a:r>
              <a:rPr lang="en-US" sz="3600" b="1" dirty="0"/>
              <a:t>You need to be able to relate thickness to fronts since numerical model DON’T Indicate fronts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3CDEC5FF-2DE4-F24B-A9CA-4C241426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05" b="3286"/>
          <a:stretch/>
        </p:blipFill>
        <p:spPr>
          <a:xfrm>
            <a:off x="1714108" y="1829226"/>
            <a:ext cx="6107869" cy="4929622"/>
          </a:xfrm>
        </p:spPr>
      </p:pic>
    </p:spTree>
    <p:extLst>
      <p:ext uri="{BB962C8B-B14F-4D97-AF65-F5344CB8AC3E}">
        <p14:creationId xmlns:p14="http://schemas.microsoft.com/office/powerpoint/2010/main" val="379239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3997-F843-1642-89EA-FFCA143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Generally given in decameters (dm)</a:t>
            </a:r>
            <a:br>
              <a:rPr 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</a:rPr>
              <a:t>“540” indicates 5400 m thickness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2FEEAF-AEBC-A146-B71B-16BD43EC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21" b="19734"/>
          <a:stretch/>
        </p:blipFill>
        <p:spPr>
          <a:xfrm>
            <a:off x="2122887" y="1417638"/>
            <a:ext cx="5071127" cy="5039774"/>
          </a:xfrm>
        </p:spPr>
      </p:pic>
    </p:spTree>
    <p:extLst>
      <p:ext uri="{BB962C8B-B14F-4D97-AF65-F5344CB8AC3E}">
        <p14:creationId xmlns:p14="http://schemas.microsoft.com/office/powerpoint/2010/main" val="238150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1133</Words>
  <Application>Microsoft Macintosh PowerPoint</Application>
  <PresentationFormat>On-screen Show (4:3)</PresentationFormat>
  <Paragraphs>140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Cambria Math</vt:lpstr>
      <vt:lpstr>Office Theme</vt:lpstr>
      <vt:lpstr>Thickness</vt:lpstr>
      <vt:lpstr>PowerPoint Presentation</vt:lpstr>
      <vt:lpstr>PowerPoint Presentation</vt:lpstr>
      <vt:lpstr>Thickness</vt:lpstr>
      <vt:lpstr>Thickness</vt:lpstr>
      <vt:lpstr>Classic Figure:  Palmen and Newton</vt:lpstr>
      <vt:lpstr>Another Version</vt:lpstr>
      <vt:lpstr>You need to be able to relate thickness to fronts since numerical model DON’T Indicate fronts</vt:lpstr>
      <vt:lpstr>Generally given in decameters (dm) “540” indicates 5400 m thickness</vt:lpstr>
      <vt:lpstr>PowerPoint Presentation</vt:lpstr>
      <vt:lpstr>Thickness (1000-500 hPa)</vt:lpstr>
      <vt:lpstr>PowerPoint Presentation</vt:lpstr>
      <vt:lpstr>Thickness Useful For Forecasting, Particularly For Deciding on Rain versus Snow</vt:lpstr>
      <vt:lpstr>Why?</vt:lpstr>
      <vt:lpstr>Thickness</vt:lpstr>
      <vt:lpstr>Homework Assignment Go through COMET METED Thermal Wind Online Lesson</vt:lpstr>
      <vt:lpstr>COMET Thermal Wind Module</vt:lpstr>
      <vt:lpstr>The Thermal Wind</vt:lpstr>
      <vt:lpstr>The Thermal Wind is the Vector Difference of Geostrophic Winds at Two Levels</vt:lpstr>
      <vt:lpstr>Thermal Wind and Thickness</vt:lpstr>
      <vt:lpstr>You can see for yourself!</vt:lpstr>
      <vt:lpstr>Thermal Wind And Thickness Mathematical Illustration</vt:lpstr>
      <vt:lpstr>Derivation of Thermal Wind Equation Handout</vt:lpstr>
      <vt:lpstr>Believe it or Not!</vt:lpstr>
      <vt:lpstr>N-S Vertical Cross Section </vt:lpstr>
      <vt:lpstr>Back of the envelope calculation using thermal wind is quite reasonable</vt:lpstr>
      <vt:lpstr>Temperature Advection</vt:lpstr>
      <vt:lpstr>Temperature Advection</vt:lpstr>
      <vt:lpstr>Thus, if you are on an isolated island with a radiosonde unit, you cold tell whether warm or cold air is approaching</vt:lpstr>
      <vt:lpstr>Does this make sense?</vt:lpstr>
      <vt:lpstr>Where in the atmosphere is there a lot of temperature advection?</vt:lpstr>
      <vt:lpstr>With Fronts!</vt:lpstr>
      <vt:lpstr>Frontal Zones</vt:lpstr>
      <vt:lpstr>PowerPoint Presentation</vt:lpstr>
      <vt:lpstr>PowerPoint Presentation</vt:lpstr>
      <vt:lpstr>Warm Front Approaching UIL (Quillayute)</vt:lpstr>
      <vt:lpstr>PowerPoint Presentation</vt:lpstr>
      <vt:lpstr>Approaching Cold Front:  backing</vt:lpstr>
      <vt:lpstr>Cold advection sounding</vt:lpstr>
      <vt:lpstr>Weather Radar and Temperature Advection</vt:lpstr>
      <vt:lpstr>The Doppler Velocity (Radial Velocity towards or away from the radar)</vt:lpstr>
      <vt:lpstr>Radar imagery is generally depicted on a tilted surface</vt:lpstr>
      <vt:lpstr>PowerPoint Presentation</vt:lpstr>
      <vt:lpstr>Each radar elevation angle shown on a polar-type chart with range circles, with the beam ascending with distance</vt:lpstr>
      <vt:lpstr>Radar Doppler Velocities Give Radial Wind Component</vt:lpstr>
      <vt:lpstr>No turning with height, no advection</vt:lpstr>
      <vt:lpstr>“ S “ shape:  veering</vt:lpstr>
      <vt:lpstr>“ S “ shape:  veering</vt:lpstr>
      <vt:lpstr>PowerPoint Presentation</vt:lpstr>
      <vt:lpstr>PowerPoint Presentation</vt:lpstr>
      <vt:lpstr>PowerPoint Presentation</vt:lpstr>
      <vt:lpstr>PowerPoint Presentation</vt:lpstr>
      <vt:lpstr>Backing:  Backwards S</vt:lpstr>
      <vt:lpstr>Fronts and Wind Shear Example: January 11, 2014  Washington Coast</vt:lpstr>
      <vt:lpstr>Warm Front Approaching UIL</vt:lpstr>
      <vt:lpstr>PowerPoint Presentation</vt:lpstr>
      <vt:lpstr>PowerPoint Presentation</vt:lpstr>
      <vt:lpstr>SeaTac Airport ACARS Winds/Temp</vt:lpstr>
      <vt:lpstr>PowerPoint Presentation</vt:lpstr>
      <vt:lpstr>PowerPoint Presentation</vt:lpstr>
      <vt:lpstr>Example From 2021</vt:lpstr>
      <vt:lpstr>Two Days Ago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Radar And Temperature Advection</dc:title>
  <dc:creator>Clifford Mass</dc:creator>
  <cp:lastModifiedBy>Clifford F. Mass</cp:lastModifiedBy>
  <cp:revision>65</cp:revision>
  <dcterms:created xsi:type="dcterms:W3CDTF">2014-01-17T18:40:46Z</dcterms:created>
  <dcterms:modified xsi:type="dcterms:W3CDTF">2023-01-13T20:13:17Z</dcterms:modified>
</cp:coreProperties>
</file>