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9"/>
  </p:notesMasterIdLst>
  <p:handoutMasterIdLst>
    <p:handoutMasterId r:id="rId40"/>
  </p:handoutMasterIdLst>
  <p:sldIdLst>
    <p:sldId id="450" r:id="rId2"/>
    <p:sldId id="405" r:id="rId3"/>
    <p:sldId id="429" r:id="rId4"/>
    <p:sldId id="457" r:id="rId5"/>
    <p:sldId id="445" r:id="rId6"/>
    <p:sldId id="433" r:id="rId7"/>
    <p:sldId id="448" r:id="rId8"/>
    <p:sldId id="447" r:id="rId9"/>
    <p:sldId id="446" r:id="rId10"/>
    <p:sldId id="425" r:id="rId11"/>
    <p:sldId id="412" r:id="rId12"/>
    <p:sldId id="410" r:id="rId13"/>
    <p:sldId id="411" r:id="rId14"/>
    <p:sldId id="435" r:id="rId15"/>
    <p:sldId id="440" r:id="rId16"/>
    <p:sldId id="436" r:id="rId17"/>
    <p:sldId id="326" r:id="rId18"/>
    <p:sldId id="270" r:id="rId19"/>
    <p:sldId id="269" r:id="rId20"/>
    <p:sldId id="325" r:id="rId21"/>
    <p:sldId id="451" r:id="rId22"/>
    <p:sldId id="402" r:id="rId23"/>
    <p:sldId id="452" r:id="rId24"/>
    <p:sldId id="453" r:id="rId25"/>
    <p:sldId id="454" r:id="rId26"/>
    <p:sldId id="403" r:id="rId27"/>
    <p:sldId id="443" r:id="rId28"/>
    <p:sldId id="418" r:id="rId29"/>
    <p:sldId id="444" r:id="rId30"/>
    <p:sldId id="427" r:id="rId31"/>
    <p:sldId id="421" r:id="rId32"/>
    <p:sldId id="455" r:id="rId33"/>
    <p:sldId id="456" r:id="rId34"/>
    <p:sldId id="424" r:id="rId35"/>
    <p:sldId id="426" r:id="rId36"/>
    <p:sldId id="438" r:id="rId37"/>
    <p:sldId id="439"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744"/>
  </p:normalViewPr>
  <p:slideViewPr>
    <p:cSldViewPr>
      <p:cViewPr varScale="1">
        <p:scale>
          <a:sx n="117" d="100"/>
          <a:sy n="117" d="100"/>
        </p:scale>
        <p:origin x="17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ECD863-0FAC-662C-3EAD-D958D3A4B0F3}"/>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B344A844-C3CF-5609-543E-2B44FEB295E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0807F85-59D2-FB42-A47B-37E917F39916}" type="datetimeFigureOut">
              <a:rPr lang="en-US" altLang="en-US"/>
              <a:pPr>
                <a:defRPr/>
              </a:pPr>
              <a:t>11/22/23</a:t>
            </a:fld>
            <a:endParaRPr lang="en-US" altLang="en-US"/>
          </a:p>
        </p:txBody>
      </p:sp>
      <p:sp>
        <p:nvSpPr>
          <p:cNvPr id="4" name="Footer Placeholder 3">
            <a:extLst>
              <a:ext uri="{FF2B5EF4-FFF2-40B4-BE49-F238E27FC236}">
                <a16:creationId xmlns:a16="http://schemas.microsoft.com/office/drawing/2014/main" id="{8789F67F-0B3A-9525-9C0F-DDB0ED098106}"/>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B156511-408A-0B97-A221-A001B70E078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B57BA2B-2F18-0342-89C9-0D3A91E3E2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84F1D329-36C4-64CB-681E-7CC4D56D92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1" name="Rectangle 1027">
            <a:extLst>
              <a:ext uri="{FF2B5EF4-FFF2-40B4-BE49-F238E27FC236}">
                <a16:creationId xmlns:a16="http://schemas.microsoft.com/office/drawing/2014/main" id="{98711F80-5257-5F06-9965-485A938F62D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73C89981-564B-6F6A-A397-C8E27769C9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1029">
            <a:extLst>
              <a:ext uri="{FF2B5EF4-FFF2-40B4-BE49-F238E27FC236}">
                <a16:creationId xmlns:a16="http://schemas.microsoft.com/office/drawing/2014/main" id="{4D33E451-65F0-8FFE-8839-439D54C7C3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1030">
            <a:extLst>
              <a:ext uri="{FF2B5EF4-FFF2-40B4-BE49-F238E27FC236}">
                <a16:creationId xmlns:a16="http://schemas.microsoft.com/office/drawing/2014/main" id="{356C6293-C86C-CEED-8CA0-51CBD434427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5" name="Rectangle 1031">
            <a:extLst>
              <a:ext uri="{FF2B5EF4-FFF2-40B4-BE49-F238E27FC236}">
                <a16:creationId xmlns:a16="http://schemas.microsoft.com/office/drawing/2014/main" id="{6E4084F8-788F-07E7-181A-3DD2BF7EF49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F76AB9-BE4B-A64F-8A3C-E10F4CB7AC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E68FA04E-98D0-52B7-E50A-2D5BEED1A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6</a:t>
            </a:fld>
            <a:endParaRPr lang="en-US" altLang="en-US" sz="1200"/>
          </a:p>
        </p:txBody>
      </p:sp>
      <p:sp>
        <p:nvSpPr>
          <p:cNvPr id="20483" name="Rectangle 2">
            <a:extLst>
              <a:ext uri="{FF2B5EF4-FFF2-40B4-BE49-F238E27FC236}">
                <a16:creationId xmlns:a16="http://schemas.microsoft.com/office/drawing/2014/main" id="{7D29C81C-CAFE-8765-40DC-DB74A3066A0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8F649A0A-72AF-1707-79C4-F861CD1D185F}"/>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1031">
            <a:extLst>
              <a:ext uri="{FF2B5EF4-FFF2-40B4-BE49-F238E27FC236}">
                <a16:creationId xmlns:a16="http://schemas.microsoft.com/office/drawing/2014/main" id="{90A75B38-2680-F997-C218-3C5E49CAF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626DEF-1ECA-9F42-B10D-2FF00B3CB639}" type="slidenum">
              <a:rPr lang="en-US" altLang="en-US" sz="1200"/>
              <a:pPr/>
              <a:t>14</a:t>
            </a:fld>
            <a:endParaRPr lang="en-US" altLang="en-US" sz="1200"/>
          </a:p>
        </p:txBody>
      </p:sp>
      <p:sp>
        <p:nvSpPr>
          <p:cNvPr id="29699" name="Rectangle 1026">
            <a:extLst>
              <a:ext uri="{FF2B5EF4-FFF2-40B4-BE49-F238E27FC236}">
                <a16:creationId xmlns:a16="http://schemas.microsoft.com/office/drawing/2014/main" id="{7AFAC0D1-EA40-E154-6D79-3F094EFEC65D}"/>
              </a:ext>
            </a:extLst>
          </p:cNvPr>
          <p:cNvSpPr>
            <a:spLocks noGrp="1" noRot="1" noChangeAspect="1" noChangeArrowheads="1" noTextEdit="1"/>
          </p:cNvSpPr>
          <p:nvPr>
            <p:ph type="sldImg"/>
          </p:nvPr>
        </p:nvSpPr>
        <p:spPr>
          <a:xfrm>
            <a:off x="1143000" y="687388"/>
            <a:ext cx="4572000" cy="3429000"/>
          </a:xfrm>
          <a:ln/>
        </p:spPr>
      </p:sp>
      <p:sp>
        <p:nvSpPr>
          <p:cNvPr id="29700" name="Rectangle 1027">
            <a:extLst>
              <a:ext uri="{FF2B5EF4-FFF2-40B4-BE49-F238E27FC236}">
                <a16:creationId xmlns:a16="http://schemas.microsoft.com/office/drawing/2014/main" id="{A52A1CE0-AD16-4DC2-F0FA-3BC0CF30F3F5}"/>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7.6: </a:t>
            </a:r>
            <a:r>
              <a:rPr lang="el-GR" altLang="en-US">
                <a:solidFill>
                  <a:srgbClr val="000000"/>
                </a:solidFill>
                <a:latin typeface="Times" pitchFamily="2" charset="0"/>
                <a:ea typeface="ＭＳ Ｐゴシック" panose="020B0600070205080204" pitchFamily="34" charset="-128"/>
              </a:rPr>
              <a:t>Typically, during the summer over Florida, converging sea breezes in the afternoon produce uplift that enhances thunderstorm development and rainfall. However, when westerly surface winds dominate and a ridge of high pressure forms over the area, thunderstorm activity diminishes, and dry conditions prevail.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C6C32C75-722F-0F4B-ADB1-123A08766F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56027D0-B4C3-C14C-90E8-5B9F3B336B88}" type="slidenum">
              <a:rPr lang="en-US" altLang="en-US" sz="1200"/>
              <a:pPr/>
              <a:t>16</a:t>
            </a:fld>
            <a:endParaRPr lang="en-US" altLang="en-US" sz="1200"/>
          </a:p>
        </p:txBody>
      </p:sp>
      <p:sp>
        <p:nvSpPr>
          <p:cNvPr id="32771" name="Rectangle 2">
            <a:extLst>
              <a:ext uri="{FF2B5EF4-FFF2-40B4-BE49-F238E27FC236}">
                <a16:creationId xmlns:a16="http://schemas.microsoft.com/office/drawing/2014/main" id="{443B46CA-0FD6-AF68-813A-7979047BEED4}"/>
              </a:ext>
            </a:extLst>
          </p:cNvPr>
          <p:cNvSpPr>
            <a:spLocks noGrp="1" noRot="1" noChangeAspect="1" noChangeArrowheads="1" noTextEdit="1"/>
          </p:cNvSpPr>
          <p:nvPr>
            <p:ph type="sldImg"/>
          </p:nvPr>
        </p:nvSpPr>
        <p:spPr>
          <a:xfrm>
            <a:off x="1143000" y="687388"/>
            <a:ext cx="4572000" cy="3429000"/>
          </a:xfrm>
          <a:ln/>
        </p:spPr>
      </p:sp>
      <p:sp>
        <p:nvSpPr>
          <p:cNvPr id="32772" name="Rectangle 3">
            <a:extLst>
              <a:ext uri="{FF2B5EF4-FFF2-40B4-BE49-F238E27FC236}">
                <a16:creationId xmlns:a16="http://schemas.microsoft.com/office/drawing/2014/main" id="{BB8D5E5A-FF67-3CC0-6B10-C9D881F19B5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7.7: </a:t>
            </a:r>
            <a:r>
              <a:rPr lang="el-GR" altLang="en-US">
                <a:solidFill>
                  <a:srgbClr val="000000"/>
                </a:solidFill>
                <a:latin typeface="Times" pitchFamily="2" charset="0"/>
                <a:ea typeface="ＭＳ Ｐゴシック" panose="020B0600070205080204" pitchFamily="34" charset="-128"/>
              </a:rPr>
              <a:t>Surface heating and lifting of air along a sea breeze combine to form thunderstorms almost daily during the summer in southern Florida.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E7D3DB3-4558-137F-AFA6-57FA24CC8CE9}"/>
              </a:ext>
            </a:extLst>
          </p:cNvPr>
          <p:cNvSpPr>
            <a:spLocks noGrp="1" noRot="1" noChangeAspect="1" noChangeArrowheads="1" noTextEdit="1"/>
          </p:cNvSpPr>
          <p:nvPr>
            <p:ph type="sldImg"/>
          </p:nvPr>
        </p:nvSpPr>
        <p:spPr>
          <a:solidFill>
            <a:srgbClr val="FFFFFF"/>
          </a:solidFill>
          <a:ln/>
        </p:spPr>
      </p:sp>
      <p:sp>
        <p:nvSpPr>
          <p:cNvPr id="47106" name="Rectangle 3">
            <a:extLst>
              <a:ext uri="{FF2B5EF4-FFF2-40B4-BE49-F238E27FC236}">
                <a16:creationId xmlns:a16="http://schemas.microsoft.com/office/drawing/2014/main" id="{23E364E6-03BB-D8DA-92BC-3533706D554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0178" name="Rectangle 1031">
            <a:extLst>
              <a:ext uri="{FF2B5EF4-FFF2-40B4-BE49-F238E27FC236}">
                <a16:creationId xmlns:a16="http://schemas.microsoft.com/office/drawing/2014/main" id="{ADEF5A9E-0F68-7D5D-C93A-F76B365E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87E6C1-B447-634D-AD4D-6514BF38A0C7}" type="slidenum">
              <a:rPr lang="en-US" altLang="en-US" sz="1200"/>
              <a:pPr/>
              <a:t>36</a:t>
            </a:fld>
            <a:endParaRPr lang="en-US" altLang="en-US" sz="1200"/>
          </a:p>
        </p:txBody>
      </p:sp>
      <p:sp>
        <p:nvSpPr>
          <p:cNvPr id="50179" name="Rectangle 2">
            <a:extLst>
              <a:ext uri="{FF2B5EF4-FFF2-40B4-BE49-F238E27FC236}">
                <a16:creationId xmlns:a16="http://schemas.microsoft.com/office/drawing/2014/main" id="{7C15C18B-7B7D-C5BA-14C5-F7A776A932D8}"/>
              </a:ext>
            </a:extLst>
          </p:cNvPr>
          <p:cNvSpPr>
            <a:spLocks noGrp="1" noRot="1" noChangeAspect="1" noChangeArrowheads="1" noTextEdit="1"/>
          </p:cNvSpPr>
          <p:nvPr>
            <p:ph type="sldImg"/>
          </p:nvPr>
        </p:nvSpPr>
        <p:spPr>
          <a:xfrm>
            <a:off x="1143000" y="687388"/>
            <a:ext cx="4572000" cy="3429000"/>
          </a:xfrm>
          <a:ln/>
        </p:spPr>
      </p:sp>
      <p:sp>
        <p:nvSpPr>
          <p:cNvPr id="50180" name="Rectangle 3">
            <a:extLst>
              <a:ext uri="{FF2B5EF4-FFF2-40B4-BE49-F238E27FC236}">
                <a16:creationId xmlns:a16="http://schemas.microsoft.com/office/drawing/2014/main" id="{B22CFF40-DE2A-D6DB-BFD8-972AF7ACD9E9}"/>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7.11: </a:t>
            </a:r>
            <a:r>
              <a:rPr lang="el-GR" altLang="en-US">
                <a:solidFill>
                  <a:srgbClr val="000000"/>
                </a:solidFill>
                <a:latin typeface="Times" pitchFamily="2" charset="0"/>
                <a:ea typeface="ＭＳ Ｐゴシック" panose="020B0600070205080204" pitchFamily="34" charset="-128"/>
              </a:rPr>
              <a:t>Valley breezes blow uphill during the day; mountain breezes blow downhill at night. (The L’s and H’s represent pressure, whereas the purple lines represent surfaces of constant pressure.)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2226" name="Rectangle 1031">
            <a:extLst>
              <a:ext uri="{FF2B5EF4-FFF2-40B4-BE49-F238E27FC236}">
                <a16:creationId xmlns:a16="http://schemas.microsoft.com/office/drawing/2014/main" id="{96B4DDB8-6798-50E3-63BC-7D3EBC15B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0B48F3-B4F2-774A-B34E-16EB64EF56BC}" type="slidenum">
              <a:rPr lang="en-US" altLang="en-US" sz="1200"/>
              <a:pPr/>
              <a:t>37</a:t>
            </a:fld>
            <a:endParaRPr lang="en-US" altLang="en-US" sz="1200"/>
          </a:p>
        </p:txBody>
      </p:sp>
      <p:sp>
        <p:nvSpPr>
          <p:cNvPr id="52227" name="Rectangle 2">
            <a:extLst>
              <a:ext uri="{FF2B5EF4-FFF2-40B4-BE49-F238E27FC236}">
                <a16:creationId xmlns:a16="http://schemas.microsoft.com/office/drawing/2014/main" id="{FFBA1698-D4EC-DAB7-7DFF-31C2C8AF0766}"/>
              </a:ext>
            </a:extLst>
          </p:cNvPr>
          <p:cNvSpPr>
            <a:spLocks noGrp="1" noRot="1" noChangeAspect="1" noChangeArrowheads="1" noTextEdit="1"/>
          </p:cNvSpPr>
          <p:nvPr>
            <p:ph type="sldImg"/>
          </p:nvPr>
        </p:nvSpPr>
        <p:spPr>
          <a:xfrm>
            <a:off x="1143000" y="687388"/>
            <a:ext cx="4572000" cy="3429000"/>
          </a:xfrm>
          <a:ln/>
        </p:spPr>
      </p:sp>
      <p:sp>
        <p:nvSpPr>
          <p:cNvPr id="52228" name="Rectangle 3">
            <a:extLst>
              <a:ext uri="{FF2B5EF4-FFF2-40B4-BE49-F238E27FC236}">
                <a16:creationId xmlns:a16="http://schemas.microsoft.com/office/drawing/2014/main" id="{F0873166-E0B4-0993-F12D-8DAC0FE8430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7.12: </a:t>
            </a:r>
            <a:r>
              <a:rPr lang="el-GR" altLang="en-US">
                <a:solidFill>
                  <a:srgbClr val="000000"/>
                </a:solidFill>
                <a:latin typeface="Times" pitchFamily="2" charset="0"/>
                <a:ea typeface="ＭＳ Ｐゴシック" panose="020B0600070205080204" pitchFamily="34" charset="-128"/>
              </a:rPr>
              <a:t>As mountain slopes warm during the day, air rises and often condenses into cumuliform clouds, such as these.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711C11-755A-5347-7C1B-CB7073DCF0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5BD358-5671-3387-00A6-F29439C44D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A4D251-930E-B7E2-1D0D-EEC579128E42}"/>
              </a:ext>
            </a:extLst>
          </p:cNvPr>
          <p:cNvSpPr>
            <a:spLocks noGrp="1"/>
          </p:cNvSpPr>
          <p:nvPr>
            <p:ph type="sldNum" sz="quarter" idx="12"/>
          </p:nvPr>
        </p:nvSpPr>
        <p:spPr/>
        <p:txBody>
          <a:bodyPr/>
          <a:lstStyle>
            <a:lvl1pPr>
              <a:defRPr/>
            </a:lvl1pPr>
          </a:lstStyle>
          <a:p>
            <a:pPr>
              <a:defRPr/>
            </a:pPr>
            <a:fld id="{9BE1E848-F5A4-2C4B-8BAA-D12F7F83F1CE}" type="slidenum">
              <a:rPr lang="en-US" altLang="en-US"/>
              <a:pPr>
                <a:defRPr/>
              </a:pPr>
              <a:t>‹#›</a:t>
            </a:fld>
            <a:endParaRPr lang="en-US" altLang="en-US"/>
          </a:p>
        </p:txBody>
      </p:sp>
    </p:spTree>
    <p:extLst>
      <p:ext uri="{BB962C8B-B14F-4D97-AF65-F5344CB8AC3E}">
        <p14:creationId xmlns:p14="http://schemas.microsoft.com/office/powerpoint/2010/main" val="298340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EBF0-3B27-30C8-1B3A-D1AE17F10D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49D6DA-B7AA-8626-6769-51134F89F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ED0B3-1317-3ACF-7190-822C1F307E1B}"/>
              </a:ext>
            </a:extLst>
          </p:cNvPr>
          <p:cNvSpPr>
            <a:spLocks noGrp="1"/>
          </p:cNvSpPr>
          <p:nvPr>
            <p:ph type="sldNum" sz="quarter" idx="12"/>
          </p:nvPr>
        </p:nvSpPr>
        <p:spPr/>
        <p:txBody>
          <a:bodyPr/>
          <a:lstStyle>
            <a:lvl1pPr>
              <a:defRPr/>
            </a:lvl1pPr>
          </a:lstStyle>
          <a:p>
            <a:pPr>
              <a:defRPr/>
            </a:pPr>
            <a:fld id="{E20D61B4-B44C-C445-B03C-EE5C1917BB8A}" type="slidenum">
              <a:rPr lang="en-US" altLang="en-US"/>
              <a:pPr>
                <a:defRPr/>
              </a:pPr>
              <a:t>‹#›</a:t>
            </a:fld>
            <a:endParaRPr lang="en-US" altLang="en-US"/>
          </a:p>
        </p:txBody>
      </p:sp>
    </p:spTree>
    <p:extLst>
      <p:ext uri="{BB962C8B-B14F-4D97-AF65-F5344CB8AC3E}">
        <p14:creationId xmlns:p14="http://schemas.microsoft.com/office/powerpoint/2010/main" val="229445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853A-2B6E-2BF6-7019-1A9EDEAB2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79ED72-CFCF-BFBB-1E9A-8673B6FE3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D6D685-46DB-890B-25E6-36DCE880E409}"/>
              </a:ext>
            </a:extLst>
          </p:cNvPr>
          <p:cNvSpPr>
            <a:spLocks noGrp="1"/>
          </p:cNvSpPr>
          <p:nvPr>
            <p:ph type="sldNum" sz="quarter" idx="12"/>
          </p:nvPr>
        </p:nvSpPr>
        <p:spPr/>
        <p:txBody>
          <a:bodyPr/>
          <a:lstStyle>
            <a:lvl1pPr>
              <a:defRPr/>
            </a:lvl1pPr>
          </a:lstStyle>
          <a:p>
            <a:pPr>
              <a:defRPr/>
            </a:pPr>
            <a:fld id="{35BDB539-7FEB-8B44-A049-B1CBD987A47F}" type="slidenum">
              <a:rPr lang="en-US" altLang="en-US"/>
              <a:pPr>
                <a:defRPr/>
              </a:pPr>
              <a:t>‹#›</a:t>
            </a:fld>
            <a:endParaRPr lang="en-US" altLang="en-US"/>
          </a:p>
        </p:txBody>
      </p:sp>
    </p:spTree>
    <p:extLst>
      <p:ext uri="{BB962C8B-B14F-4D97-AF65-F5344CB8AC3E}">
        <p14:creationId xmlns:p14="http://schemas.microsoft.com/office/powerpoint/2010/main" val="102689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9136-979B-F4BA-1A2A-4E38DB78B6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3BFA95-8189-7AE6-DE49-D43E44BC2E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7AF18D-697E-2C46-71B7-16F7092E5967}"/>
              </a:ext>
            </a:extLst>
          </p:cNvPr>
          <p:cNvSpPr>
            <a:spLocks noGrp="1"/>
          </p:cNvSpPr>
          <p:nvPr>
            <p:ph type="sldNum" sz="quarter" idx="12"/>
          </p:nvPr>
        </p:nvSpPr>
        <p:spPr/>
        <p:txBody>
          <a:bodyPr/>
          <a:lstStyle>
            <a:lvl1pPr>
              <a:defRPr/>
            </a:lvl1pPr>
          </a:lstStyle>
          <a:p>
            <a:pPr>
              <a:defRPr/>
            </a:pPr>
            <a:fld id="{6D124EA4-E926-074A-A244-8FBDD634D35B}" type="slidenum">
              <a:rPr lang="en-US" altLang="en-US"/>
              <a:pPr>
                <a:defRPr/>
              </a:pPr>
              <a:t>‹#›</a:t>
            </a:fld>
            <a:endParaRPr lang="en-US" altLang="en-US"/>
          </a:p>
        </p:txBody>
      </p:sp>
    </p:spTree>
    <p:extLst>
      <p:ext uri="{BB962C8B-B14F-4D97-AF65-F5344CB8AC3E}">
        <p14:creationId xmlns:p14="http://schemas.microsoft.com/office/powerpoint/2010/main" val="309968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FA05CB-5FB5-F60C-8FD4-8732E6409BA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517DFE7-EBFA-D1B7-9685-620C4DA13C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1164B7-2D6D-21C5-44DA-1DED2EB84B81}"/>
              </a:ext>
            </a:extLst>
          </p:cNvPr>
          <p:cNvSpPr>
            <a:spLocks noGrp="1"/>
          </p:cNvSpPr>
          <p:nvPr>
            <p:ph type="sldNum" sz="quarter" idx="12"/>
          </p:nvPr>
        </p:nvSpPr>
        <p:spPr/>
        <p:txBody>
          <a:bodyPr/>
          <a:lstStyle>
            <a:lvl1pPr>
              <a:defRPr/>
            </a:lvl1pPr>
          </a:lstStyle>
          <a:p>
            <a:pPr>
              <a:defRPr/>
            </a:pPr>
            <a:fld id="{57AAC7D0-E431-1440-88D5-CE824AF51B97}" type="slidenum">
              <a:rPr lang="en-US" altLang="en-US"/>
              <a:pPr>
                <a:defRPr/>
              </a:pPr>
              <a:t>‹#›</a:t>
            </a:fld>
            <a:endParaRPr lang="en-US" altLang="en-US"/>
          </a:p>
        </p:txBody>
      </p:sp>
    </p:spTree>
    <p:extLst>
      <p:ext uri="{BB962C8B-B14F-4D97-AF65-F5344CB8AC3E}">
        <p14:creationId xmlns:p14="http://schemas.microsoft.com/office/powerpoint/2010/main" val="7510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F0798B-929E-FD84-73D9-5A4EB1FD55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DD9873-925D-68DC-7E21-829366FC5B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69310F-4710-C07E-0BA8-B100F6DD174B}"/>
              </a:ext>
            </a:extLst>
          </p:cNvPr>
          <p:cNvSpPr>
            <a:spLocks noGrp="1"/>
          </p:cNvSpPr>
          <p:nvPr>
            <p:ph type="sldNum" sz="quarter" idx="12"/>
          </p:nvPr>
        </p:nvSpPr>
        <p:spPr/>
        <p:txBody>
          <a:bodyPr/>
          <a:lstStyle>
            <a:lvl1pPr>
              <a:defRPr/>
            </a:lvl1pPr>
          </a:lstStyle>
          <a:p>
            <a:pPr>
              <a:defRPr/>
            </a:pPr>
            <a:fld id="{0676F259-BE52-5547-BBBA-CD4256B460CB}" type="slidenum">
              <a:rPr lang="en-US" altLang="en-US"/>
              <a:pPr>
                <a:defRPr/>
              </a:pPr>
              <a:t>‹#›</a:t>
            </a:fld>
            <a:endParaRPr lang="en-US" altLang="en-US"/>
          </a:p>
        </p:txBody>
      </p:sp>
    </p:spTree>
    <p:extLst>
      <p:ext uri="{BB962C8B-B14F-4D97-AF65-F5344CB8AC3E}">
        <p14:creationId xmlns:p14="http://schemas.microsoft.com/office/powerpoint/2010/main" val="408065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6C02A5-F2C4-6E46-EFC6-E7E5F860EAC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AA0460F-322B-2D27-63E4-F952352135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0631CF-2A69-FDB3-7CA7-582CEAE9CBC7}"/>
              </a:ext>
            </a:extLst>
          </p:cNvPr>
          <p:cNvSpPr>
            <a:spLocks noGrp="1"/>
          </p:cNvSpPr>
          <p:nvPr>
            <p:ph type="sldNum" sz="quarter" idx="12"/>
          </p:nvPr>
        </p:nvSpPr>
        <p:spPr/>
        <p:txBody>
          <a:bodyPr/>
          <a:lstStyle>
            <a:lvl1pPr>
              <a:defRPr/>
            </a:lvl1pPr>
          </a:lstStyle>
          <a:p>
            <a:pPr>
              <a:defRPr/>
            </a:pPr>
            <a:fld id="{67AB9C69-C4F1-264B-9DC8-BB9A94F4A67A}" type="slidenum">
              <a:rPr lang="en-US" altLang="en-US"/>
              <a:pPr>
                <a:defRPr/>
              </a:pPr>
              <a:t>‹#›</a:t>
            </a:fld>
            <a:endParaRPr lang="en-US" altLang="en-US"/>
          </a:p>
        </p:txBody>
      </p:sp>
    </p:spTree>
    <p:extLst>
      <p:ext uri="{BB962C8B-B14F-4D97-AF65-F5344CB8AC3E}">
        <p14:creationId xmlns:p14="http://schemas.microsoft.com/office/powerpoint/2010/main" val="1848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F78A30-B66F-0043-B8F4-2AF55D3CE8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C0DAE82-C361-8E29-A763-7A72E1BFD8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9E8169-0995-E9A4-4F3F-6F5BB0F11D72}"/>
              </a:ext>
            </a:extLst>
          </p:cNvPr>
          <p:cNvSpPr>
            <a:spLocks noGrp="1"/>
          </p:cNvSpPr>
          <p:nvPr>
            <p:ph type="sldNum" sz="quarter" idx="12"/>
          </p:nvPr>
        </p:nvSpPr>
        <p:spPr/>
        <p:txBody>
          <a:bodyPr/>
          <a:lstStyle>
            <a:lvl1pPr>
              <a:defRPr/>
            </a:lvl1pPr>
          </a:lstStyle>
          <a:p>
            <a:pPr>
              <a:defRPr/>
            </a:pPr>
            <a:fld id="{D9E0EB80-2741-B94E-8A47-FCC0E95214D2}" type="slidenum">
              <a:rPr lang="en-US" altLang="en-US"/>
              <a:pPr>
                <a:defRPr/>
              </a:pPr>
              <a:t>‹#›</a:t>
            </a:fld>
            <a:endParaRPr lang="en-US" altLang="en-US"/>
          </a:p>
        </p:txBody>
      </p:sp>
    </p:spTree>
    <p:extLst>
      <p:ext uri="{BB962C8B-B14F-4D97-AF65-F5344CB8AC3E}">
        <p14:creationId xmlns:p14="http://schemas.microsoft.com/office/powerpoint/2010/main" val="391453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AE44E7-34A9-1EE7-6347-6D0F60847A6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81FF63C-6C09-2B72-E142-A3447D9AFB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0CAA1D1-0026-1B01-D46C-A5A2D5D969C0}"/>
              </a:ext>
            </a:extLst>
          </p:cNvPr>
          <p:cNvSpPr>
            <a:spLocks noGrp="1"/>
          </p:cNvSpPr>
          <p:nvPr>
            <p:ph type="sldNum" sz="quarter" idx="12"/>
          </p:nvPr>
        </p:nvSpPr>
        <p:spPr/>
        <p:txBody>
          <a:bodyPr/>
          <a:lstStyle>
            <a:lvl1pPr>
              <a:defRPr/>
            </a:lvl1pPr>
          </a:lstStyle>
          <a:p>
            <a:pPr>
              <a:defRPr/>
            </a:pPr>
            <a:fld id="{BC01FBE5-0FC9-844A-ACC0-C24924FF9267}" type="slidenum">
              <a:rPr lang="en-US" altLang="en-US"/>
              <a:pPr>
                <a:defRPr/>
              </a:pPr>
              <a:t>‹#›</a:t>
            </a:fld>
            <a:endParaRPr lang="en-US" altLang="en-US"/>
          </a:p>
        </p:txBody>
      </p:sp>
    </p:spTree>
    <p:extLst>
      <p:ext uri="{BB962C8B-B14F-4D97-AF65-F5344CB8AC3E}">
        <p14:creationId xmlns:p14="http://schemas.microsoft.com/office/powerpoint/2010/main" val="3277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4BB7DE4-DA37-1894-B18A-7189B634AA5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49F8EBA-94FE-75A7-4CC2-6C18D633D9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E3AF79-2E3F-62B7-A6C8-5B322DB6EC76}"/>
              </a:ext>
            </a:extLst>
          </p:cNvPr>
          <p:cNvSpPr>
            <a:spLocks noGrp="1"/>
          </p:cNvSpPr>
          <p:nvPr>
            <p:ph type="sldNum" sz="quarter" idx="12"/>
          </p:nvPr>
        </p:nvSpPr>
        <p:spPr/>
        <p:txBody>
          <a:bodyPr/>
          <a:lstStyle>
            <a:lvl1pPr>
              <a:defRPr/>
            </a:lvl1pPr>
          </a:lstStyle>
          <a:p>
            <a:pPr>
              <a:defRPr/>
            </a:pPr>
            <a:fld id="{EE884E74-2AF4-1045-A23D-7948636F5EDC}" type="slidenum">
              <a:rPr lang="en-US" altLang="en-US"/>
              <a:pPr>
                <a:defRPr/>
              </a:pPr>
              <a:t>‹#›</a:t>
            </a:fld>
            <a:endParaRPr lang="en-US" altLang="en-US"/>
          </a:p>
        </p:txBody>
      </p:sp>
    </p:spTree>
    <p:extLst>
      <p:ext uri="{BB962C8B-B14F-4D97-AF65-F5344CB8AC3E}">
        <p14:creationId xmlns:p14="http://schemas.microsoft.com/office/powerpoint/2010/main" val="99437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0CB607B-2466-4421-64C7-8C9744179A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F360418-78D5-756B-61FB-B91361929F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67DEBC-50AB-8547-2A57-98909FF66E3A}"/>
              </a:ext>
            </a:extLst>
          </p:cNvPr>
          <p:cNvSpPr>
            <a:spLocks noGrp="1"/>
          </p:cNvSpPr>
          <p:nvPr>
            <p:ph type="sldNum" sz="quarter" idx="12"/>
          </p:nvPr>
        </p:nvSpPr>
        <p:spPr/>
        <p:txBody>
          <a:bodyPr/>
          <a:lstStyle>
            <a:lvl1pPr>
              <a:defRPr/>
            </a:lvl1pPr>
          </a:lstStyle>
          <a:p>
            <a:pPr>
              <a:defRPr/>
            </a:pPr>
            <a:fld id="{F5323857-AEE1-8D41-A1C1-FDC3B3104811}" type="slidenum">
              <a:rPr lang="en-US" altLang="en-US"/>
              <a:pPr>
                <a:defRPr/>
              </a:pPr>
              <a:t>‹#›</a:t>
            </a:fld>
            <a:endParaRPr lang="en-US" altLang="en-US"/>
          </a:p>
        </p:txBody>
      </p:sp>
    </p:spTree>
    <p:extLst>
      <p:ext uri="{BB962C8B-B14F-4D97-AF65-F5344CB8AC3E}">
        <p14:creationId xmlns:p14="http://schemas.microsoft.com/office/powerpoint/2010/main" val="216783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EC529E-5842-2FC0-52F2-F07A23C92BB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CBCC8E-F2BF-0B61-3540-8936862FDF6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09855E-D3E7-322C-24D5-EAA930C22D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D39B71E0-9819-DDB0-D59A-D4AFC68471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F858A5B-0969-8CE0-6E18-386E949ED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Times New Roman" panose="02020603050405020304" pitchFamily="18" charset="0"/>
              </a:defRPr>
            </a:lvl1pPr>
          </a:lstStyle>
          <a:p>
            <a:pPr>
              <a:defRPr/>
            </a:pPr>
            <a:fld id="{9DD70263-E7A4-414F-9331-DB0734648F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2AFED2F-8FA0-E339-A66A-D568082C60FD}"/>
              </a:ext>
            </a:extLst>
          </p:cNvPr>
          <p:cNvSpPr>
            <a:spLocks noGrp="1" noChangeArrowheads="1"/>
          </p:cNvSpPr>
          <p:nvPr>
            <p:ph type="title"/>
          </p:nvPr>
        </p:nvSpPr>
        <p:spPr>
          <a:xfrm>
            <a:off x="8382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Diurnal Winds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Atmospheric Sciences 101</a:t>
            </a:r>
            <a:br>
              <a:rPr lang="en-US" altLang="en-US" dirty="0">
                <a:ea typeface="ＭＳ Ｐゴシック" panose="020B0600070205080204" pitchFamily="34" charset="-128"/>
              </a:rPr>
            </a:br>
            <a:r>
              <a:rPr lang="en-US" altLang="en-US">
                <a:ea typeface="ＭＳ Ｐゴシック" panose="020B0600070205080204" pitchFamily="34" charset="-128"/>
              </a:rPr>
              <a:t>Autumn 2023</a:t>
            </a:r>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A0AB4EF-41D9-B32F-14A8-CE8D8A8203B9}"/>
              </a:ext>
            </a:extLst>
          </p:cNvPr>
          <p:cNvSpPr>
            <a:spLocks noGrp="1" noChangeArrowheads="1"/>
          </p:cNvSpPr>
          <p:nvPr>
            <p:ph type="title"/>
          </p:nvPr>
        </p:nvSpPr>
        <p:spPr>
          <a:xfrm>
            <a:off x="457200" y="304800"/>
            <a:ext cx="8229600" cy="1143000"/>
          </a:xfrm>
        </p:spPr>
        <p:txBody>
          <a:bodyPr/>
          <a:lstStyle/>
          <a:p>
            <a:pPr eaLnBrk="1" hangingPunct="1"/>
            <a:r>
              <a:rPr lang="en-US" altLang="en-US">
                <a:solidFill>
                  <a:schemeClr val="accent2"/>
                </a:solidFill>
                <a:ea typeface="ＭＳ Ｐゴシック" panose="020B0600070205080204" pitchFamily="34" charset="-128"/>
              </a:rPr>
              <a:t>Washington Coast Sea Breeze Front</a:t>
            </a:r>
          </a:p>
        </p:txBody>
      </p:sp>
      <p:pic>
        <p:nvPicPr>
          <p:cNvPr id="24578" name="Content Placeholder 3" descr="6.9cloudfront.tiff">
            <a:extLst>
              <a:ext uri="{FF2B5EF4-FFF2-40B4-BE49-F238E27FC236}">
                <a16:creationId xmlns:a16="http://schemas.microsoft.com/office/drawing/2014/main" id="{1165E89E-A6B6-A7FD-A21E-F048AD212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828800"/>
            <a:ext cx="5791200" cy="452913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SEABRZ6.GIF                                                    001CE8BF&#10;Cliff Disk                     BB5EA40C:">
            <a:extLst>
              <a:ext uri="{FF2B5EF4-FFF2-40B4-BE49-F238E27FC236}">
                <a16:creationId xmlns:a16="http://schemas.microsoft.com/office/drawing/2014/main" id="{048A5C07-FB40-1D5F-0396-CECDA72E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7787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EABRZ10.GIF                                                   001CE8BF&#10;Cliff Disk                     BB5EA40C:">
            <a:extLst>
              <a:ext uri="{FF2B5EF4-FFF2-40B4-BE49-F238E27FC236}">
                <a16:creationId xmlns:a16="http://schemas.microsoft.com/office/drawing/2014/main" id="{E1733475-DFFA-16AE-08E1-5E1E04E12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3977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EABRZ13.GIF                                                   001CE8BF&#10;Cliff Disk                     BB5EA40C:">
            <a:extLst>
              <a:ext uri="{FF2B5EF4-FFF2-40B4-BE49-F238E27FC236}">
                <a16:creationId xmlns:a16="http://schemas.microsoft.com/office/drawing/2014/main" id="{34629546-F346-A55C-4EFC-F98CC6BD2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347788"/>
            <a:ext cx="71739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7" hidden="1">
            <a:extLst>
              <a:ext uri="{FF2B5EF4-FFF2-40B4-BE49-F238E27FC236}">
                <a16:creationId xmlns:a16="http://schemas.microsoft.com/office/drawing/2014/main" id="{2E453D7B-A822-AA5B-8807-9DE21B1496C4}"/>
              </a:ext>
            </a:extLst>
          </p:cNvPr>
          <p:cNvSpPr>
            <a:spLocks noGrp="1" noChangeArrowheads="1"/>
          </p:cNvSpPr>
          <p:nvPr>
            <p:ph type="title"/>
          </p:nvPr>
        </p:nvSpPr>
        <p:spPr>
          <a:xfrm>
            <a:off x="457200" y="-30163"/>
            <a:ext cx="8229600" cy="1143001"/>
          </a:xfrm>
        </p:spPr>
        <p:txBody>
          <a:bodyPr/>
          <a:lstStyle/>
          <a:p>
            <a:pPr eaLnBrk="1" hangingPunct="1"/>
            <a:r>
              <a:rPr lang="en-US" altLang="en-US">
                <a:ea typeface="ＭＳ Ｐゴシック" panose="020B0600070205080204" pitchFamily="34" charset="-128"/>
              </a:rPr>
              <a:t>	</a:t>
            </a:r>
          </a:p>
        </p:txBody>
      </p:sp>
      <p:pic>
        <p:nvPicPr>
          <p:cNvPr id="93192" name="Picture 1032" descr="florida3">
            <a:extLst>
              <a:ext uri="{FF2B5EF4-FFF2-40B4-BE49-F238E27FC236}">
                <a16:creationId xmlns:a16="http://schemas.microsoft.com/office/drawing/2014/main" id="{6A817574-3CD6-94F9-3C3D-113982E5B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80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7">
            <a:extLst>
              <a:ext uri="{FF2B5EF4-FFF2-40B4-BE49-F238E27FC236}">
                <a16:creationId xmlns:a16="http://schemas.microsoft.com/office/drawing/2014/main" id="{BA07E9A9-1ADD-784D-A0F7-EC8FABAB4CF0}"/>
              </a:ext>
            </a:extLst>
          </p:cNvPr>
          <p:cNvSpPr txBox="1">
            <a:spLocks noChangeArrowheads="1"/>
          </p:cNvSpPr>
          <p:nvPr/>
        </p:nvSpPr>
        <p:spPr bwMode="auto">
          <a:xfrm>
            <a:off x="914400" y="6248400"/>
            <a:ext cx="7955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latin typeface="Times" pitchFamily="2" charset="0"/>
              </a:rPr>
              <a:t>Colliding Sea Breezes Can Produce Strong Upward Motion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312BA3B-45B5-5F23-4E06-624BA218CC69}"/>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0722" name="Picture 2" descr="fl30may0210.jpg">
            <a:extLst>
              <a:ext uri="{FF2B5EF4-FFF2-40B4-BE49-F238E27FC236}">
                <a16:creationId xmlns:a16="http://schemas.microsoft.com/office/drawing/2014/main" id="{AF0B4940-9C09-5070-0B40-3918C5F2D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927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0707">
            <a:extLst>
              <a:ext uri="{FF2B5EF4-FFF2-40B4-BE49-F238E27FC236}">
                <a16:creationId xmlns:a16="http://schemas.microsoft.com/office/drawing/2014/main" id="{3E4B12E5-7257-B4ED-E072-83502DC41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8940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hidden="1">
            <a:extLst>
              <a:ext uri="{FF2B5EF4-FFF2-40B4-BE49-F238E27FC236}">
                <a16:creationId xmlns:a16="http://schemas.microsoft.com/office/drawing/2014/main" id="{8DD1C2EE-3868-076A-8F5C-1BF5A4AC8F7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1747" name="Rectangle 3">
            <a:extLst>
              <a:ext uri="{FF2B5EF4-FFF2-40B4-BE49-F238E27FC236}">
                <a16:creationId xmlns:a16="http://schemas.microsoft.com/office/drawing/2014/main" id="{9D408AA5-0BDD-3192-D1E4-C8349DF41CF3}"/>
              </a:ext>
            </a:extLst>
          </p:cNvPr>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7-7, p. 176</a:t>
            </a:r>
          </a:p>
        </p:txBody>
      </p:sp>
      <p:sp>
        <p:nvSpPr>
          <p:cNvPr id="31748" name="TextBox 1">
            <a:extLst>
              <a:ext uri="{FF2B5EF4-FFF2-40B4-BE49-F238E27FC236}">
                <a16:creationId xmlns:a16="http://schemas.microsoft.com/office/drawing/2014/main" id="{044E99CA-1256-B923-B4C2-E374147D3F7D}"/>
              </a:ext>
            </a:extLst>
          </p:cNvPr>
          <p:cNvSpPr txBox="1">
            <a:spLocks noChangeArrowheads="1"/>
          </p:cNvSpPr>
          <p:nvPr/>
        </p:nvSpPr>
        <p:spPr bwMode="auto">
          <a:xfrm>
            <a:off x="3124200" y="762000"/>
            <a:ext cx="346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Middle of Florida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DA3104C-36AB-3C7D-C8A0-0F20D92252AF}"/>
              </a:ext>
            </a:extLst>
          </p:cNvPr>
          <p:cNvSpPr>
            <a:spLocks noGrp="1" noChangeArrowheads="1"/>
          </p:cNvSpPr>
          <p:nvPr>
            <p:ph type="title"/>
          </p:nvPr>
        </p:nvSpPr>
        <p:spPr>
          <a:xfrm>
            <a:off x="4572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Sea Breeze Winds Along the Southern Oregon Coast</a:t>
            </a:r>
          </a:p>
        </p:txBody>
      </p:sp>
      <p:sp>
        <p:nvSpPr>
          <p:cNvPr id="33794" name="Rectangle 3">
            <a:extLst>
              <a:ext uri="{FF2B5EF4-FFF2-40B4-BE49-F238E27FC236}">
                <a16:creationId xmlns:a16="http://schemas.microsoft.com/office/drawing/2014/main" id="{850369E1-571B-9237-6BF4-5ECF73078AAA}"/>
              </a:ext>
            </a:extLst>
          </p:cNvPr>
          <p:cNvSpPr>
            <a:spLocks noGrp="1" noChangeArrowheads="1"/>
          </p:cNvSpPr>
          <p:nvPr>
            <p:ph idx="1"/>
          </p:nvPr>
        </p:nvSpPr>
        <p:spPr>
          <a:xfrm>
            <a:off x="685800" y="2133600"/>
            <a:ext cx="7772400" cy="4114800"/>
          </a:xfrm>
        </p:spPr>
        <p:txBody>
          <a:bodyPr/>
          <a:lstStyle/>
          <a:p>
            <a:pPr eaLnBrk="1" hangingPunct="1"/>
            <a:r>
              <a:rPr lang="en-US" altLang="en-US" dirty="0">
                <a:ea typeface="ＭＳ Ｐゴシック" panose="020B0600070205080204" pitchFamily="34" charset="-128"/>
              </a:rPr>
              <a:t>Gusts frequently reach 30-35 knots during the summer during the afternoon.</a:t>
            </a:r>
          </a:p>
          <a:p>
            <a:pPr eaLnBrk="1" hangingPunct="1"/>
            <a:r>
              <a:rPr lang="en-US" altLang="en-US" dirty="0">
                <a:ea typeface="ＭＳ Ｐゴシック" panose="020B0600070205080204" pitchFamily="34" charset="-128"/>
              </a:rPr>
              <a:t>Very painful to stay on the beach!</a:t>
            </a:r>
          </a:p>
          <a:p>
            <a:pPr eaLnBrk="1" hangingPunct="1"/>
            <a:r>
              <a:rPr lang="en-US" altLang="en-US" dirty="0">
                <a:ea typeface="ＭＳ Ｐゴシック" panose="020B0600070205080204" pitchFamily="34" charset="-128"/>
              </a:rPr>
              <a:t>Strong pressure gradient normal to the coast between the warm land areas and the cold upwelling water.</a:t>
            </a:r>
          </a:p>
          <a:p>
            <a:pPr eaLnBrk="1" hangingPunct="1"/>
            <a:r>
              <a:rPr lang="en-US" altLang="en-US" dirty="0">
                <a:ea typeface="ＭＳ Ｐゴシック" panose="020B0600070205080204" pitchFamily="34" charset="-128"/>
              </a:rPr>
              <a:t>Temperatures differences </a:t>
            </a:r>
            <a:r>
              <a:rPr lang="en-US" altLang="en-US" dirty="0" err="1">
                <a:ea typeface="ＭＳ Ｐゴシック" panose="020B0600070205080204" pitchFamily="34" charset="-128"/>
              </a:rPr>
              <a:t>ncrease</a:t>
            </a:r>
            <a:r>
              <a:rPr lang="en-US" altLang="en-US" dirty="0">
                <a:ea typeface="ＭＳ Ｐゴシック" panose="020B0600070205080204" pitchFamily="34" charset="-128"/>
              </a:rPr>
              <a:t> during the day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a:extLst>
              <a:ext uri="{FF2B5EF4-FFF2-40B4-BE49-F238E27FC236}">
                <a16:creationId xmlns:a16="http://schemas.microsoft.com/office/drawing/2014/main" id="{132DB9EB-5E0D-3866-B592-09AA59D6833B}"/>
              </a:ext>
            </a:extLst>
          </p:cNvPr>
          <p:cNvGraphicFramePr>
            <a:graphicFrameLocks noChangeAspect="1"/>
          </p:cNvGraphicFramePr>
          <p:nvPr/>
        </p:nvGraphicFramePr>
        <p:xfrm>
          <a:off x="1143000" y="609600"/>
          <a:ext cx="6934200" cy="5530850"/>
        </p:xfrm>
        <a:graphic>
          <a:graphicData uri="http://schemas.openxmlformats.org/presentationml/2006/ole">
            <mc:AlternateContent xmlns:mc="http://schemas.openxmlformats.org/markup-compatibility/2006">
              <mc:Choice xmlns:v="urn:schemas-microsoft-com:vml" Requires="v">
                <p:oleObj name="Document" r:id="rId2" imgW="4013200" imgH="3200400" progId="Word.Document.8">
                  <p:embed/>
                </p:oleObj>
              </mc:Choice>
              <mc:Fallback>
                <p:oleObj name="Document" r:id="rId2" imgW="4013200" imgH="32004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6934200" cy="553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40B8B729-A5B6-E4CB-3BBB-589D71C88CC3}"/>
              </a:ext>
            </a:extLst>
          </p:cNvPr>
          <p:cNvGraphicFramePr>
            <a:graphicFrameLocks noChangeAspect="1"/>
          </p:cNvGraphicFramePr>
          <p:nvPr/>
        </p:nvGraphicFramePr>
        <p:xfrm>
          <a:off x="304800" y="304800"/>
          <a:ext cx="8839200" cy="6035675"/>
        </p:xfrm>
        <a:graphic>
          <a:graphicData uri="http://schemas.openxmlformats.org/presentationml/2006/ole">
            <mc:AlternateContent xmlns:mc="http://schemas.openxmlformats.org/markup-compatibility/2006">
              <mc:Choice xmlns:v="urn:schemas-microsoft-com:vml" Requires="v">
                <p:oleObj name="Document" r:id="rId2" imgW="6400800" imgH="4368800" progId="Word.Document.8">
                  <p:embed/>
                </p:oleObj>
              </mc:Choice>
              <mc:Fallback>
                <p:oleObj name="Document" r:id="rId2" imgW="6400800" imgH="43688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8392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5843" name="Text Box 3">
            <a:extLst>
              <a:ext uri="{FF2B5EF4-FFF2-40B4-BE49-F238E27FC236}">
                <a16:creationId xmlns:a16="http://schemas.microsoft.com/office/drawing/2014/main" id="{58F3AAB8-0B11-4F38-9F05-809DC39E1CE0}"/>
              </a:ext>
            </a:extLst>
          </p:cNvPr>
          <p:cNvSpPr txBox="1">
            <a:spLocks noChangeArrowheads="1"/>
          </p:cNvSpPr>
          <p:nvPr/>
        </p:nvSpPr>
        <p:spPr bwMode="auto">
          <a:xfrm>
            <a:off x="1508125" y="6080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35844" name="Text Box 4">
            <a:extLst>
              <a:ext uri="{FF2B5EF4-FFF2-40B4-BE49-F238E27FC236}">
                <a16:creationId xmlns:a16="http://schemas.microsoft.com/office/drawing/2014/main" id="{2A9C8D6E-05AE-3DA3-C6CE-9B6AB39B2A34}"/>
              </a:ext>
            </a:extLst>
          </p:cNvPr>
          <p:cNvSpPr txBox="1">
            <a:spLocks noChangeArrowheads="1"/>
          </p:cNvSpPr>
          <p:nvPr/>
        </p:nvSpPr>
        <p:spPr bwMode="auto">
          <a:xfrm>
            <a:off x="6858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US" sz="2400">
                <a:solidFill>
                  <a:srgbClr val="000000"/>
                </a:solidFill>
                <a:latin typeface="Times" pitchFamily="2" charset="0"/>
              </a:rPr>
              <a:t>2-minute average July-August winds along the Northwest coast.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03FDC8A-EC06-D351-F661-CAFEE855AFAF}"/>
              </a:ext>
            </a:extLst>
          </p:cNvPr>
          <p:cNvSpPr>
            <a:spLocks noGrp="1" noChangeArrowheads="1"/>
          </p:cNvSpPr>
          <p:nvPr>
            <p:ph type="title"/>
          </p:nvPr>
        </p:nvSpPr>
        <p:spPr>
          <a:xfrm>
            <a:off x="457200" y="533400"/>
            <a:ext cx="8229600" cy="1143000"/>
          </a:xfrm>
        </p:spPr>
        <p:txBody>
          <a:bodyPr/>
          <a:lstStyle/>
          <a:p>
            <a:pPr eaLnBrk="1" hangingPunct="1"/>
            <a:r>
              <a:rPr lang="en-US" altLang="en-US" b="1">
                <a:solidFill>
                  <a:schemeClr val="accent2"/>
                </a:solidFill>
                <a:ea typeface="ＭＳ Ｐゴシック" panose="020B0600070205080204" pitchFamily="34" charset="-128"/>
              </a:rPr>
              <a:t>Understanding Local Diurnal Winds</a:t>
            </a:r>
          </a:p>
        </p:txBody>
      </p:sp>
      <p:sp>
        <p:nvSpPr>
          <p:cNvPr id="16386" name="Content Placeholder 2">
            <a:extLst>
              <a:ext uri="{FF2B5EF4-FFF2-40B4-BE49-F238E27FC236}">
                <a16:creationId xmlns:a16="http://schemas.microsoft.com/office/drawing/2014/main" id="{082D81D3-D2F8-3F63-FB52-982860A9F1D2}"/>
              </a:ext>
            </a:extLst>
          </p:cNvPr>
          <p:cNvSpPr>
            <a:spLocks noGrp="1" noChangeArrowheads="1"/>
          </p:cNvSpPr>
          <p:nvPr>
            <p:ph sz="half" idx="1"/>
          </p:nvPr>
        </p:nvSpPr>
        <p:spPr>
          <a:xfrm>
            <a:off x="485775" y="2057400"/>
            <a:ext cx="8077200" cy="3505200"/>
          </a:xfrm>
        </p:spPr>
        <p:txBody>
          <a:bodyPr/>
          <a:lstStyle/>
          <a:p>
            <a:pPr eaLnBrk="1" hangingPunct="1"/>
            <a:r>
              <a:rPr lang="en-US" altLang="en-US" sz="3200" b="1">
                <a:solidFill>
                  <a:srgbClr val="FF0000"/>
                </a:solidFill>
                <a:ea typeface="ＭＳ Ｐゴシック" panose="020B0600070205080204" pitchFamily="34" charset="-128"/>
              </a:rPr>
              <a:t>Diurnal</a:t>
            </a:r>
            <a:r>
              <a:rPr lang="en-US" altLang="en-US" sz="3200">
                <a:ea typeface="ＭＳ Ｐゴシック" panose="020B0600070205080204" pitchFamily="34" charset="-128"/>
              </a:rPr>
              <a:t> means varying over a day</a:t>
            </a:r>
          </a:p>
          <a:p>
            <a:pPr eaLnBrk="1" hangingPunct="1"/>
            <a:r>
              <a:rPr lang="en-US" altLang="en-US" sz="3200" b="1">
                <a:ea typeface="ＭＳ Ｐゴシック" panose="020B0600070205080204" pitchFamily="34" charset="-128"/>
              </a:rPr>
              <a:t>Sea Breezes and Land Breezes </a:t>
            </a:r>
            <a:r>
              <a:rPr lang="en-US" altLang="en-US" sz="3200">
                <a:ea typeface="ＭＳ Ｐゴシック" panose="020B0600070205080204" pitchFamily="34" charset="-128"/>
              </a:rPr>
              <a:t>depend on differences in heating and cooling between land and water.</a:t>
            </a:r>
          </a:p>
          <a:p>
            <a:pPr eaLnBrk="1" hangingPunct="1"/>
            <a:r>
              <a:rPr lang="en-US" altLang="en-US" sz="3200" b="1">
                <a:ea typeface="ＭＳ Ｐゴシック" panose="020B0600070205080204" pitchFamily="34" charset="-128"/>
              </a:rPr>
              <a:t>Upslope and downslope winds </a:t>
            </a:r>
            <a:r>
              <a:rPr lang="en-US" altLang="en-US" sz="3200">
                <a:ea typeface="ＭＳ Ｐゴシック" panose="020B0600070205080204" pitchFamily="34" charset="-128"/>
              </a:rPr>
              <a:t>are</a:t>
            </a:r>
            <a:r>
              <a:rPr lang="en-US" altLang="en-US" sz="3200" b="1">
                <a:ea typeface="ＭＳ Ｐゴシック" panose="020B0600070205080204" pitchFamily="34" charset="-128"/>
              </a:rPr>
              <a:t> </a:t>
            </a:r>
            <a:r>
              <a:rPr lang="en-US" altLang="en-US" sz="3200">
                <a:ea typeface="ＭＳ Ｐゴシック" panose="020B0600070205080204" pitchFamily="34" charset="-128"/>
              </a:rPr>
              <a:t>forced by the differences in heating and cooling between higher terrain and lowlands.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77BDFD14-5915-B597-72D0-37F860EF6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5"/>
          <a:stretch>
            <a:fillRect/>
          </a:stretch>
        </p:blipFill>
        <p:spPr bwMode="auto">
          <a:xfrm>
            <a:off x="381000" y="381000"/>
            <a:ext cx="8382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2C1E6893-145D-0718-D437-6F659427371C}"/>
              </a:ext>
            </a:extLst>
          </p:cNvPr>
          <p:cNvSpPr txBox="1">
            <a:spLocks noChangeArrowheads="1"/>
          </p:cNvSpPr>
          <p:nvPr/>
        </p:nvSpPr>
        <p:spPr bwMode="auto">
          <a:xfrm>
            <a:off x="1447800" y="6278563"/>
            <a:ext cx="6688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a:latin typeface="Times" pitchFamily="2" charset="0"/>
              </a:rPr>
              <a:t>Southern Oregon Coast Near Brookings</a:t>
            </a:r>
            <a:endParaRPr lang="en-US" altLang="en-US" sz="2400">
              <a:latin typeface="Times"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E2F70A7-212E-C4C3-60EE-CBA314D91472}"/>
              </a:ext>
            </a:extLst>
          </p:cNvPr>
          <p:cNvSpPr>
            <a:spLocks noGrp="1" noChangeArrowheads="1"/>
          </p:cNvSpPr>
          <p:nvPr>
            <p:ph type="title"/>
          </p:nvPr>
        </p:nvSpPr>
        <p:spPr>
          <a:xfrm>
            <a:off x="381000" y="2362200"/>
            <a:ext cx="8229600" cy="1143000"/>
          </a:xfrm>
        </p:spPr>
        <p:txBody>
          <a:bodyPr/>
          <a:lstStyle/>
          <a:p>
            <a:pPr eaLnBrk="1" hangingPunct="1"/>
            <a:r>
              <a:rPr lang="en-US" altLang="en-US" b="1" dirty="0">
                <a:solidFill>
                  <a:schemeClr val="accent2"/>
                </a:solidFill>
                <a:ea typeface="ＭＳ Ｐゴシック" panose="020B0600070205080204" pitchFamily="34" charset="-128"/>
              </a:rPr>
              <a:t>Western Washington Sea Breezes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6850"/>
            <a:ext cx="4973638"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4F8A2CE2-4C0B-1B1C-E53E-4912E9DC0EFC}"/>
              </a:ext>
            </a:extLst>
          </p:cNvPr>
          <p:cNvSpPr txBox="1">
            <a:spLocks noChangeArrowheads="1"/>
          </p:cNvSpPr>
          <p:nvPr/>
        </p:nvSpPr>
        <p:spPr bwMode="auto">
          <a:xfrm>
            <a:off x="7315200" y="2590800"/>
            <a:ext cx="1749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Summer</a:t>
            </a:r>
          </a:p>
          <a:p>
            <a:pPr>
              <a:spcBef>
                <a:spcPct val="0"/>
              </a:spcBef>
              <a:buFontTx/>
              <a:buNone/>
            </a:pPr>
            <a:r>
              <a:rPr lang="en-US" altLang="en-US" sz="3600">
                <a:latin typeface="Times" pitchFamily="2" charset="0"/>
              </a:rPr>
              <a:t>Diurnal</a:t>
            </a:r>
          </a:p>
          <a:p>
            <a:pPr>
              <a:spcBef>
                <a:spcPct val="0"/>
              </a:spcBef>
              <a:buFontTx/>
              <a:buNone/>
            </a:pPr>
            <a:r>
              <a:rPr lang="en-US" altLang="en-US" sz="3600">
                <a:latin typeface="Times" pitchFamily="2" charset="0"/>
              </a:rPr>
              <a:t>Winds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b="68637"/>
          <a:stretch/>
        </p:blipFill>
        <p:spPr bwMode="auto">
          <a:xfrm>
            <a:off x="320698" y="1279525"/>
            <a:ext cx="882330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54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33651" b="33175"/>
          <a:stretch/>
        </p:blipFill>
        <p:spPr bwMode="auto">
          <a:xfrm>
            <a:off x="533155" y="990600"/>
            <a:ext cx="857567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09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65681"/>
          <a:stretch/>
        </p:blipFill>
        <p:spPr bwMode="auto">
          <a:xfrm>
            <a:off x="-37385" y="990600"/>
            <a:ext cx="9147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4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F937FD1A-03C2-104C-BDEE-42A33DC96118}"/>
              </a:ext>
            </a:extLst>
          </p:cNvPr>
          <p:cNvGraphicFramePr>
            <a:graphicFrameLocks noChangeAspect="1"/>
          </p:cNvGraphicFramePr>
          <p:nvPr/>
        </p:nvGraphicFramePr>
        <p:xfrm>
          <a:off x="1143000" y="685800"/>
          <a:ext cx="4838700" cy="5316538"/>
        </p:xfrm>
        <a:graphic>
          <a:graphicData uri="http://schemas.openxmlformats.org/presentationml/2006/ole">
            <mc:AlternateContent xmlns:mc="http://schemas.openxmlformats.org/markup-compatibility/2006">
              <mc:Choice xmlns:v="urn:schemas-microsoft-com:vml" Requires="v">
                <p:oleObj name="Document" r:id="rId2" imgW="3790950" imgH="4165600" progId="Word.Document.8">
                  <p:embed/>
                </p:oleObj>
              </mc:Choice>
              <mc:Fallback>
                <p:oleObj name="Document" r:id="rId2" imgW="3790950" imgH="41656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48387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9938" name="TextBox 2">
            <a:extLst>
              <a:ext uri="{FF2B5EF4-FFF2-40B4-BE49-F238E27FC236}">
                <a16:creationId xmlns:a16="http://schemas.microsoft.com/office/drawing/2014/main" id="{A5006114-9754-F0C1-38CA-DD8663EE314F}"/>
              </a:ext>
            </a:extLst>
          </p:cNvPr>
          <p:cNvSpPr txBox="1">
            <a:spLocks noChangeArrowheads="1"/>
          </p:cNvSpPr>
          <p:nvPr/>
        </p:nvSpPr>
        <p:spPr bwMode="auto">
          <a:xfrm>
            <a:off x="6400800" y="2895600"/>
            <a:ext cx="245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The Sound Breeze</a:t>
            </a:r>
          </a:p>
          <a:p>
            <a:pPr>
              <a:spcBef>
                <a:spcPct val="0"/>
              </a:spcBef>
              <a:buFontTx/>
              <a:buNone/>
            </a:pPr>
            <a:r>
              <a:rPr lang="en-US" altLang="en-US" sz="2400">
                <a:latin typeface="Times" pitchFamily="2" charset="0"/>
              </a:rPr>
              <a:t>Viewed Using </a:t>
            </a:r>
          </a:p>
          <a:p>
            <a:pPr>
              <a:spcBef>
                <a:spcPct val="0"/>
              </a:spcBef>
              <a:buFontTx/>
              <a:buNone/>
            </a:pPr>
            <a:r>
              <a:rPr lang="en-US" altLang="en-US" sz="2400">
                <a:latin typeface="Times" pitchFamily="2" charset="0"/>
              </a:rPr>
              <a:t>Ferry Data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44000BC-8BB1-E4C2-7594-ECC5F0455862}"/>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Land Breezes Tend to Be Weak in the Northwest</a:t>
            </a:r>
          </a:p>
        </p:txBody>
      </p:sp>
      <p:sp>
        <p:nvSpPr>
          <p:cNvPr id="40962" name="Content Placeholder 2">
            <a:extLst>
              <a:ext uri="{FF2B5EF4-FFF2-40B4-BE49-F238E27FC236}">
                <a16:creationId xmlns:a16="http://schemas.microsoft.com/office/drawing/2014/main" id="{9D8C35A4-64B5-577A-CD05-F3F24FD319CA}"/>
              </a:ext>
            </a:extLst>
          </p:cNvPr>
          <p:cNvSpPr>
            <a:spLocks noGrp="1" noChangeArrowheads="1"/>
          </p:cNvSpPr>
          <p:nvPr>
            <p:ph idx="1"/>
          </p:nvPr>
        </p:nvSpPr>
        <p:spPr>
          <a:xfrm>
            <a:off x="533400" y="1905000"/>
            <a:ext cx="8229600" cy="4525963"/>
          </a:xfrm>
        </p:spPr>
        <p:txBody>
          <a:bodyPr/>
          <a:lstStyle/>
          <a:p>
            <a:pPr eaLnBrk="1" hangingPunct="1"/>
            <a:r>
              <a:rPr lang="en-US" altLang="en-US" b="1" dirty="0">
                <a:ea typeface="ＭＳ Ｐゴシック" panose="020B0600070205080204" pitchFamily="34" charset="-128"/>
              </a:rPr>
              <a:t>Why?  Our cold water!</a:t>
            </a:r>
          </a:p>
          <a:p>
            <a:pPr eaLnBrk="1" hangingPunct="1"/>
            <a:r>
              <a:rPr lang="en-US" altLang="en-US" dirty="0">
                <a:ea typeface="ＭＳ Ｐゴシック" panose="020B0600070205080204" pitchFamily="34" charset="-128"/>
              </a:rPr>
              <a:t>The land rarely cools down below water temperature during the summer.  </a:t>
            </a:r>
          </a:p>
          <a:p>
            <a:pPr eaLnBrk="1" hangingPunct="1"/>
            <a:r>
              <a:rPr lang="en-US" altLang="en-US" dirty="0">
                <a:ea typeface="ＭＳ Ｐゴシック" panose="020B0600070205080204" pitchFamily="34" charset="-128"/>
              </a:rPr>
              <a:t>Local minimum temperatures generally in the low to mid-50s…similar to the temperature of the Sound and the Pacific Ocean.</a:t>
            </a:r>
          </a:p>
          <a:p>
            <a:pPr eaLnBrk="1" hangingPunct="1"/>
            <a:r>
              <a:rPr lang="en-US" altLang="en-US" dirty="0">
                <a:ea typeface="ＭＳ Ｐゴシック" panose="020B0600070205080204" pitchFamily="34" charset="-128"/>
              </a:rPr>
              <a:t>But it can happen in winter during unusually cold periods.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6.10land_breeze4.tiff">
            <a:extLst>
              <a:ext uri="{FF2B5EF4-FFF2-40B4-BE49-F238E27FC236}">
                <a16:creationId xmlns:a16="http://schemas.microsoft.com/office/drawing/2014/main" id="{2A7EFC1E-B450-4E7F-BC31-225953B8B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5099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Figure6.11.jpg">
            <a:extLst>
              <a:ext uri="{FF2B5EF4-FFF2-40B4-BE49-F238E27FC236}">
                <a16:creationId xmlns:a16="http://schemas.microsoft.com/office/drawing/2014/main" id="{04A31763-6CD0-C777-01C7-525A1A6C4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4851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A54ECB89-2690-5C72-2DD7-6618A419F19C}"/>
              </a:ext>
            </a:extLst>
          </p:cNvPr>
          <p:cNvSpPr txBox="1">
            <a:spLocks noChangeArrowheads="1"/>
          </p:cNvSpPr>
          <p:nvPr/>
        </p:nvSpPr>
        <p:spPr bwMode="auto">
          <a:xfrm>
            <a:off x="5029200" y="19050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solidFill>
                  <a:schemeClr val="accent2"/>
                </a:solidFill>
                <a:latin typeface="Times" pitchFamily="2" charset="0"/>
              </a:rPr>
              <a:t>Land Breeze example during a cold period.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4" descr="Figure6.2.jpg">
            <a:extLst>
              <a:ext uri="{FF2B5EF4-FFF2-40B4-BE49-F238E27FC236}">
                <a16:creationId xmlns:a16="http://schemas.microsoft.com/office/drawing/2014/main" id="{E289BE7F-6FBF-4DED-562B-F604609A4C88}"/>
              </a:ext>
            </a:extLst>
          </p:cNvPr>
          <p:cNvPicPr>
            <a:picLocks noChangeAspect="1"/>
          </p:cNvPicPr>
          <p:nvPr/>
        </p:nvPicPr>
        <p:blipFill>
          <a:blip r:embed="rId2">
            <a:extLst>
              <a:ext uri="{28A0092B-C50C-407E-A947-70E740481C1C}">
                <a14:useLocalDpi xmlns:a14="http://schemas.microsoft.com/office/drawing/2010/main" val="0"/>
              </a:ext>
            </a:extLst>
          </a:blip>
          <a:srcRect l="-4343" r="-4343"/>
          <a:stretch>
            <a:fillRect/>
          </a:stretch>
        </p:blipFill>
        <p:spPr bwMode="auto">
          <a:xfrm>
            <a:off x="1905000" y="1219200"/>
            <a:ext cx="4876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2">
            <a:extLst>
              <a:ext uri="{FF2B5EF4-FFF2-40B4-BE49-F238E27FC236}">
                <a16:creationId xmlns:a16="http://schemas.microsoft.com/office/drawing/2014/main" id="{412B5F74-B067-487D-4744-4F61C1EF8AEC}"/>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Slope Winds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D28A808-EBA9-AC7E-94BC-DF401C60D3E6}"/>
              </a:ext>
            </a:extLst>
          </p:cNvPr>
          <p:cNvSpPr>
            <a:spLocks noGrp="1" noChangeArrowheads="1"/>
          </p:cNvSpPr>
          <p:nvPr>
            <p:ph type="title"/>
          </p:nvPr>
        </p:nvSpPr>
        <p:spPr>
          <a:xfrm>
            <a:off x="685800" y="381000"/>
            <a:ext cx="7772400" cy="1143000"/>
          </a:xfrm>
        </p:spPr>
        <p:txBody>
          <a:bodyPr/>
          <a:lstStyle/>
          <a:p>
            <a:pPr eaLnBrk="1" hangingPunct="1"/>
            <a:r>
              <a:rPr lang="en-US" altLang="en-US" b="1">
                <a:solidFill>
                  <a:schemeClr val="accent2"/>
                </a:solidFill>
                <a:ea typeface="ＭＳ Ｐゴシック" panose="020B0600070205080204" pitchFamily="34" charset="-128"/>
              </a:rPr>
              <a:t>Sea and Land Breezes</a:t>
            </a:r>
          </a:p>
        </p:txBody>
      </p:sp>
      <p:pic>
        <p:nvPicPr>
          <p:cNvPr id="17410" name="Content Placeholder 3" descr="sea-land-breeze.gif">
            <a:extLst>
              <a:ext uri="{FF2B5EF4-FFF2-40B4-BE49-F238E27FC236}">
                <a16:creationId xmlns:a16="http://schemas.microsoft.com/office/drawing/2014/main" id="{44D8BD1E-8265-2DA1-7E06-E190E24923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09" r="-21909"/>
          <a:stretch>
            <a:fillRect/>
          </a:stretch>
        </p:blipFill>
        <p:spPr>
          <a:xfrm>
            <a:off x="685800" y="1531938"/>
            <a:ext cx="7772400" cy="4114800"/>
          </a:xfrm>
        </p:spPr>
      </p:pic>
      <p:sp>
        <p:nvSpPr>
          <p:cNvPr id="17411" name="TextBox 1">
            <a:extLst>
              <a:ext uri="{FF2B5EF4-FFF2-40B4-BE49-F238E27FC236}">
                <a16:creationId xmlns:a16="http://schemas.microsoft.com/office/drawing/2014/main" id="{465DD53F-1C2C-290E-F2CF-938D861F019B}"/>
              </a:ext>
            </a:extLst>
          </p:cNvPr>
          <p:cNvSpPr txBox="1">
            <a:spLocks noChangeArrowheads="1"/>
          </p:cNvSpPr>
          <p:nvPr/>
        </p:nvSpPr>
        <p:spPr bwMode="auto">
          <a:xfrm>
            <a:off x="2057400" y="5943600"/>
            <a:ext cx="601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dirty="0">
                <a:latin typeface="Times" pitchFamily="2" charset="0"/>
              </a:rPr>
              <a:t>Need to think about the 3D circulation</a:t>
            </a:r>
          </a:p>
        </p:txBody>
      </p:sp>
      <p:sp>
        <p:nvSpPr>
          <p:cNvPr id="17412" name="TextBox 1">
            <a:extLst>
              <a:ext uri="{FF2B5EF4-FFF2-40B4-BE49-F238E27FC236}">
                <a16:creationId xmlns:a16="http://schemas.microsoft.com/office/drawing/2014/main" id="{69E71325-1412-C73C-94DD-B07C58C36089}"/>
              </a:ext>
            </a:extLst>
          </p:cNvPr>
          <p:cNvSpPr txBox="1">
            <a:spLocks noChangeArrowheads="1"/>
          </p:cNvSpPr>
          <p:nvPr/>
        </p:nvSpPr>
        <p:spPr bwMode="auto">
          <a:xfrm>
            <a:off x="7543800" y="251460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Day</a:t>
            </a:r>
          </a:p>
        </p:txBody>
      </p:sp>
      <p:sp>
        <p:nvSpPr>
          <p:cNvPr id="17413" name="TextBox 2">
            <a:extLst>
              <a:ext uri="{FF2B5EF4-FFF2-40B4-BE49-F238E27FC236}">
                <a16:creationId xmlns:a16="http://schemas.microsoft.com/office/drawing/2014/main" id="{C14B45EF-D690-CCC5-B81B-324433F0841C}"/>
              </a:ext>
            </a:extLst>
          </p:cNvPr>
          <p:cNvSpPr txBox="1">
            <a:spLocks noChangeArrowheads="1"/>
          </p:cNvSpPr>
          <p:nvPr/>
        </p:nvSpPr>
        <p:spPr bwMode="auto">
          <a:xfrm>
            <a:off x="7450138" y="4267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Night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C67D8A0-AD25-C355-DBAC-CA49359980EA}"/>
              </a:ext>
            </a:extLst>
          </p:cNvPr>
          <p:cNvSpPr>
            <a:spLocks noGrp="1" noChangeArrowheads="1"/>
          </p:cNvSpPr>
          <p:nvPr>
            <p:ph type="title"/>
          </p:nvPr>
        </p:nvSpPr>
        <p:spPr>
          <a:xfrm>
            <a:off x="381000" y="685800"/>
            <a:ext cx="8382000" cy="1143000"/>
          </a:xfrm>
        </p:spPr>
        <p:txBody>
          <a:bodyPr/>
          <a:lstStyle/>
          <a:p>
            <a:pPr eaLnBrk="1" hangingPunct="1"/>
            <a:r>
              <a:rPr lang="en-US" altLang="en-US" sz="4000">
                <a:solidFill>
                  <a:schemeClr val="accent2"/>
                </a:solidFill>
                <a:ea typeface="ＭＳ Ｐゴシック" panose="020B0600070205080204" pitchFamily="34" charset="-128"/>
              </a:rPr>
              <a:t>Slope Winds</a:t>
            </a:r>
            <a:br>
              <a:rPr lang="en-US" altLang="en-US" sz="4000">
                <a:ea typeface="ＭＳ Ｐゴシック" panose="020B0600070205080204" pitchFamily="34" charset="-128"/>
              </a:rPr>
            </a:br>
            <a:r>
              <a:rPr lang="en-US" altLang="en-US" sz="4000">
                <a:ea typeface="ＭＳ Ｐゴシック" panose="020B0600070205080204" pitchFamily="34" charset="-128"/>
              </a:rPr>
              <a:t>Upslope Flow on Heated Slopes</a:t>
            </a:r>
            <a:br>
              <a:rPr lang="en-US" altLang="en-US" sz="4000">
                <a:ea typeface="ＭＳ Ｐゴシック" panose="020B0600070205080204" pitchFamily="34" charset="-128"/>
              </a:rPr>
            </a:br>
            <a:r>
              <a:rPr lang="en-US" altLang="en-US" sz="4000">
                <a:ea typeface="ＭＳ Ｐゴシック" panose="020B0600070205080204" pitchFamily="34" charset="-128"/>
              </a:rPr>
              <a:t>Downslope Flow on Cooled Slopes</a:t>
            </a:r>
          </a:p>
        </p:txBody>
      </p:sp>
      <p:pic>
        <p:nvPicPr>
          <p:cNvPr id="44034" name="Content Placeholder 3" descr="login.php">
            <a:extLst>
              <a:ext uri="{FF2B5EF4-FFF2-40B4-BE49-F238E27FC236}">
                <a16:creationId xmlns:a16="http://schemas.microsoft.com/office/drawing/2014/main" id="{80CDD73D-316C-10E9-859E-12C56D7669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362200"/>
            <a:ext cx="5638800" cy="42291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org.jpg                                                       001CE8BF&#10;Cliff Disk                     BB5EA40C:">
            <a:extLst>
              <a:ext uri="{FF2B5EF4-FFF2-40B4-BE49-F238E27FC236}">
                <a16:creationId xmlns:a16="http://schemas.microsoft.com/office/drawing/2014/main" id="{6B7E6CCB-1C0B-AF2C-EB30-E9B746D6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43200"/>
            <a:ext cx="5410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721FA2C7-D43B-9996-FA6E-EC2BA4C50367}"/>
              </a:ext>
            </a:extLst>
          </p:cNvPr>
          <p:cNvSpPr>
            <a:spLocks noGrp="1" noChangeArrowheads="1"/>
          </p:cNvSpPr>
          <p:nvPr>
            <p:ph type="title"/>
          </p:nvPr>
        </p:nvSpPr>
        <p:spPr>
          <a:xfrm>
            <a:off x="533400" y="838200"/>
            <a:ext cx="8229600" cy="1143000"/>
          </a:xfrm>
        </p:spPr>
        <p:txBody>
          <a:bodyPr/>
          <a:lstStyle/>
          <a:p>
            <a:pPr eaLnBrk="1" hangingPunct="1"/>
            <a:r>
              <a:rPr lang="en-US" altLang="en-US" b="1">
                <a:solidFill>
                  <a:schemeClr val="accent2"/>
                </a:solidFill>
                <a:ea typeface="ＭＳ Ｐゴシック" panose="020B0600070205080204" pitchFamily="34" charset="-128"/>
              </a:rPr>
              <a:t>That is why hang gliders like to jump off above heated slopes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8697-3CB0-463C-70CE-821853684364}"/>
              </a:ext>
            </a:extLst>
          </p:cNvPr>
          <p:cNvSpPr>
            <a:spLocks noGrp="1"/>
          </p:cNvSpPr>
          <p:nvPr>
            <p:ph type="title"/>
          </p:nvPr>
        </p:nvSpPr>
        <p:spPr/>
        <p:txBody>
          <a:bodyPr/>
          <a:lstStyle/>
          <a:p>
            <a:r>
              <a:rPr lang="en-US" dirty="0"/>
              <a:t>Poo Poo Point, Tiger Mountain</a:t>
            </a:r>
          </a:p>
        </p:txBody>
      </p:sp>
      <p:pic>
        <p:nvPicPr>
          <p:cNvPr id="5" name="Content Placeholder 4" descr="A picture containing outdoor, mountain, sky, grass&#10;&#10;Description automatically generated">
            <a:extLst>
              <a:ext uri="{FF2B5EF4-FFF2-40B4-BE49-F238E27FC236}">
                <a16:creationId xmlns:a16="http://schemas.microsoft.com/office/drawing/2014/main" id="{C35A4E2C-5088-CFB8-712E-69A522268101}"/>
              </a:ext>
            </a:extLst>
          </p:cNvPr>
          <p:cNvPicPr>
            <a:picLocks noGrp="1" noChangeAspect="1"/>
          </p:cNvPicPr>
          <p:nvPr>
            <p:ph idx="1"/>
          </p:nvPr>
        </p:nvPicPr>
        <p:blipFill>
          <a:blip r:embed="rId2"/>
          <a:stretch>
            <a:fillRect/>
          </a:stretch>
        </p:blipFill>
        <p:spPr>
          <a:xfrm>
            <a:off x="1172672" y="1600200"/>
            <a:ext cx="6798656" cy="4525963"/>
          </a:xfrm>
        </p:spPr>
      </p:pic>
    </p:spTree>
    <p:extLst>
      <p:ext uri="{BB962C8B-B14F-4D97-AF65-F5344CB8AC3E}">
        <p14:creationId xmlns:p14="http://schemas.microsoft.com/office/powerpoint/2010/main" val="1926233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0406-4CB9-DC99-1667-E6514764C708}"/>
              </a:ext>
            </a:extLst>
          </p:cNvPr>
          <p:cNvSpPr>
            <a:spLocks noGrp="1"/>
          </p:cNvSpPr>
          <p:nvPr>
            <p:ph type="title"/>
          </p:nvPr>
        </p:nvSpPr>
        <p:spPr>
          <a:xfrm>
            <a:off x="457200" y="533400"/>
            <a:ext cx="8229600" cy="1143000"/>
          </a:xfrm>
        </p:spPr>
        <p:txBody>
          <a:bodyPr/>
          <a:lstStyle/>
          <a:p>
            <a:r>
              <a:rPr lang="en-US" b="1" dirty="0">
                <a:solidFill>
                  <a:schemeClr val="accent2"/>
                </a:solidFill>
              </a:rPr>
              <a:t>Diurnal Downslope Flow Driven by Nighttime Cooling Along Slopes</a:t>
            </a:r>
          </a:p>
        </p:txBody>
      </p:sp>
      <p:pic>
        <p:nvPicPr>
          <p:cNvPr id="7" name="Picture 6">
            <a:extLst>
              <a:ext uri="{FF2B5EF4-FFF2-40B4-BE49-F238E27FC236}">
                <a16:creationId xmlns:a16="http://schemas.microsoft.com/office/drawing/2014/main" id="{BA454892-789D-959A-6A69-586A53539949}"/>
              </a:ext>
            </a:extLst>
          </p:cNvPr>
          <p:cNvPicPr>
            <a:picLocks noChangeAspect="1"/>
          </p:cNvPicPr>
          <p:nvPr/>
        </p:nvPicPr>
        <p:blipFill>
          <a:blip r:embed="rId2"/>
          <a:stretch>
            <a:fillRect/>
          </a:stretch>
        </p:blipFill>
        <p:spPr>
          <a:xfrm>
            <a:off x="1822450" y="2806700"/>
            <a:ext cx="5499100" cy="3517900"/>
          </a:xfrm>
          <a:prstGeom prst="rect">
            <a:avLst/>
          </a:prstGeom>
        </p:spPr>
      </p:pic>
      <p:sp>
        <p:nvSpPr>
          <p:cNvPr id="8" name="Content Placeholder 7">
            <a:extLst>
              <a:ext uri="{FF2B5EF4-FFF2-40B4-BE49-F238E27FC236}">
                <a16:creationId xmlns:a16="http://schemas.microsoft.com/office/drawing/2014/main" id="{DBC3AE6B-7CE5-0F61-014D-88A287C58CB5}"/>
              </a:ext>
            </a:extLst>
          </p:cNvPr>
          <p:cNvSpPr>
            <a:spLocks noGrp="1"/>
          </p:cNvSpPr>
          <p:nvPr>
            <p:ph idx="1"/>
          </p:nvPr>
        </p:nvSpPr>
        <p:spPr>
          <a:xfrm>
            <a:off x="457200" y="2438400"/>
            <a:ext cx="8229600" cy="4525963"/>
          </a:xfrm>
        </p:spPr>
        <p:txBody>
          <a:bodyPr/>
          <a:lstStyle/>
          <a:p>
            <a:endParaRPr lang="en-US" dirty="0"/>
          </a:p>
        </p:txBody>
      </p:sp>
    </p:spTree>
    <p:extLst>
      <p:ext uri="{BB962C8B-B14F-4D97-AF65-F5344CB8AC3E}">
        <p14:creationId xmlns:p14="http://schemas.microsoft.com/office/powerpoint/2010/main" val="3207773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570E6D4E-FFCB-ED25-7505-02F9A85EA5B8}"/>
              </a:ext>
            </a:extLst>
          </p:cNvPr>
          <p:cNvSpPr>
            <a:spLocks noGrp="1" noChangeArrowheads="1"/>
          </p:cNvSpPr>
          <p:nvPr>
            <p:ph type="title"/>
          </p:nvPr>
        </p:nvSpPr>
        <p:spPr>
          <a:xfrm>
            <a:off x="457200" y="744538"/>
            <a:ext cx="8686800" cy="1143000"/>
          </a:xfrm>
        </p:spPr>
        <p:txBody>
          <a:bodyPr/>
          <a:lstStyle/>
          <a:p>
            <a:pPr eaLnBrk="1" hangingPunct="1"/>
            <a:r>
              <a:rPr lang="en-US" altLang="en-US" sz="4000" b="1">
                <a:solidFill>
                  <a:schemeClr val="accent2"/>
                </a:solidFill>
                <a:ea typeface="ＭＳ Ｐゴシック" panose="020B0600070205080204" pitchFamily="34" charset="-128"/>
              </a:rPr>
              <a:t>Low temperatures are generally cooler in low spots on cold, cloud-free nights, with downslope flow</a:t>
            </a:r>
            <a:br>
              <a:rPr lang="en-US" altLang="en-US" sz="4000">
                <a:ea typeface="ＭＳ Ｐゴシック" panose="020B0600070205080204" pitchFamily="34" charset="-128"/>
              </a:rPr>
            </a:br>
            <a:endParaRPr lang="en-US" altLang="en-US" sz="4000">
              <a:ea typeface="ＭＳ Ｐゴシック" panose="020B0600070205080204" pitchFamily="34" charset="-128"/>
            </a:endParaRPr>
          </a:p>
        </p:txBody>
      </p:sp>
      <p:sp>
        <p:nvSpPr>
          <p:cNvPr id="46082" name="Rectangle 1027">
            <a:extLst>
              <a:ext uri="{FF2B5EF4-FFF2-40B4-BE49-F238E27FC236}">
                <a16:creationId xmlns:a16="http://schemas.microsoft.com/office/drawing/2014/main" id="{244C43A2-7B87-B379-242F-325A61B51BAC}"/>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46083" name="Picture 1028" descr="drains">
            <a:extLst>
              <a:ext uri="{FF2B5EF4-FFF2-40B4-BE49-F238E27FC236}">
                <a16:creationId xmlns:a16="http://schemas.microsoft.com/office/drawing/2014/main" id="{E1AF4E4F-FD89-2FAE-9099-247F9FD4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46288"/>
            <a:ext cx="7696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5BEB0B8-686D-2486-90FF-3DE8C8BA23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Eastern Washington slope flows</a:t>
            </a:r>
          </a:p>
        </p:txBody>
      </p:sp>
      <p:pic>
        <p:nvPicPr>
          <p:cNvPr id="48130" name="Content Placeholder 3" descr="Figure6.19.jpg">
            <a:extLst>
              <a:ext uri="{FF2B5EF4-FFF2-40B4-BE49-F238E27FC236}">
                <a16:creationId xmlns:a16="http://schemas.microsoft.com/office/drawing/2014/main" id="{43EE6420-6E9B-B01D-A18C-F8A6DEB8E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0638"/>
            <a:ext cx="5715000" cy="49879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7">
            <a:extLst>
              <a:ext uri="{FF2B5EF4-FFF2-40B4-BE49-F238E27FC236}">
                <a16:creationId xmlns:a16="http://schemas.microsoft.com/office/drawing/2014/main" id="{E7468DE5-E4F8-A1CF-1E5E-D3221D460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6075"/>
            <a:ext cx="89662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hidden="1">
            <a:extLst>
              <a:ext uri="{FF2B5EF4-FFF2-40B4-BE49-F238E27FC236}">
                <a16:creationId xmlns:a16="http://schemas.microsoft.com/office/drawing/2014/main" id="{7E6273E2-6472-370A-0C56-B108934FB18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t>
            </a:r>
          </a:p>
        </p:txBody>
      </p:sp>
      <p:sp>
        <p:nvSpPr>
          <p:cNvPr id="49155" name="Rectangle 4">
            <a:extLst>
              <a:ext uri="{FF2B5EF4-FFF2-40B4-BE49-F238E27FC236}">
                <a16:creationId xmlns:a16="http://schemas.microsoft.com/office/drawing/2014/main" id="{A8A88F57-6981-3F35-E77B-DF96FC311571}"/>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7-11, p. 178</a:t>
            </a:r>
          </a:p>
        </p:txBody>
      </p:sp>
      <p:sp>
        <p:nvSpPr>
          <p:cNvPr id="49156" name="Text Box 5">
            <a:extLst>
              <a:ext uri="{FF2B5EF4-FFF2-40B4-BE49-F238E27FC236}">
                <a16:creationId xmlns:a16="http://schemas.microsoft.com/office/drawing/2014/main" id="{2D682B7A-BF94-21F8-7CD9-B7DED866A773}"/>
              </a:ext>
            </a:extLst>
          </p:cNvPr>
          <p:cNvSpPr txBox="1">
            <a:spLocks noChangeArrowheads="1"/>
          </p:cNvSpPr>
          <p:nvPr/>
        </p:nvSpPr>
        <p:spPr bwMode="auto">
          <a:xfrm rot="-1737674">
            <a:off x="-7938" y="3570288"/>
            <a:ext cx="74930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7" name="Text Box 6">
            <a:extLst>
              <a:ext uri="{FF2B5EF4-FFF2-40B4-BE49-F238E27FC236}">
                <a16:creationId xmlns:a16="http://schemas.microsoft.com/office/drawing/2014/main" id="{B175D8DD-2016-5CC4-D527-43744700DDF4}"/>
              </a:ext>
            </a:extLst>
          </p:cNvPr>
          <p:cNvSpPr txBox="1">
            <a:spLocks noChangeArrowheads="1"/>
          </p:cNvSpPr>
          <p:nvPr/>
        </p:nvSpPr>
        <p:spPr bwMode="auto">
          <a:xfrm rot="1889841">
            <a:off x="3686175" y="3665538"/>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8" name="Text Box 7">
            <a:extLst>
              <a:ext uri="{FF2B5EF4-FFF2-40B4-BE49-F238E27FC236}">
                <a16:creationId xmlns:a16="http://schemas.microsoft.com/office/drawing/2014/main" id="{C3F54F5D-0C7A-FD52-2E47-CDB22784C479}"/>
              </a:ext>
            </a:extLst>
          </p:cNvPr>
          <p:cNvSpPr txBox="1">
            <a:spLocks noChangeArrowheads="1"/>
          </p:cNvSpPr>
          <p:nvPr/>
        </p:nvSpPr>
        <p:spPr bwMode="auto">
          <a:xfrm>
            <a:off x="693738"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59" name="Text Box 8">
            <a:extLst>
              <a:ext uri="{FF2B5EF4-FFF2-40B4-BE49-F238E27FC236}">
                <a16:creationId xmlns:a16="http://schemas.microsoft.com/office/drawing/2014/main" id="{4F4CDC6F-9452-98EC-DECF-59462767C62C}"/>
              </a:ext>
            </a:extLst>
          </p:cNvPr>
          <p:cNvSpPr txBox="1">
            <a:spLocks noChangeArrowheads="1"/>
          </p:cNvSpPr>
          <p:nvPr/>
        </p:nvSpPr>
        <p:spPr bwMode="auto">
          <a:xfrm>
            <a:off x="3276600"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60" name="Text Box 10">
            <a:extLst>
              <a:ext uri="{FF2B5EF4-FFF2-40B4-BE49-F238E27FC236}">
                <a16:creationId xmlns:a16="http://schemas.microsoft.com/office/drawing/2014/main" id="{298DDD43-06E1-D836-B846-5E085ADAA3B8}"/>
              </a:ext>
            </a:extLst>
          </p:cNvPr>
          <p:cNvSpPr txBox="1">
            <a:spLocks noChangeArrowheads="1"/>
          </p:cNvSpPr>
          <p:nvPr/>
        </p:nvSpPr>
        <p:spPr bwMode="auto">
          <a:xfrm>
            <a:off x="782638" y="4746625"/>
            <a:ext cx="287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Upslope During Day</a:t>
            </a:r>
          </a:p>
        </p:txBody>
      </p:sp>
      <p:sp>
        <p:nvSpPr>
          <p:cNvPr id="49161" name="Text Box 11">
            <a:extLst>
              <a:ext uri="{FF2B5EF4-FFF2-40B4-BE49-F238E27FC236}">
                <a16:creationId xmlns:a16="http://schemas.microsoft.com/office/drawing/2014/main" id="{82F10C57-23F2-FA0B-CCBE-DD9CB1BE011E}"/>
              </a:ext>
            </a:extLst>
          </p:cNvPr>
          <p:cNvSpPr txBox="1">
            <a:spLocks noChangeArrowheads="1"/>
          </p:cNvSpPr>
          <p:nvPr/>
        </p:nvSpPr>
        <p:spPr bwMode="auto">
          <a:xfrm rot="-1899389">
            <a:off x="4595813" y="362585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2" name="Text Box 12">
            <a:extLst>
              <a:ext uri="{FF2B5EF4-FFF2-40B4-BE49-F238E27FC236}">
                <a16:creationId xmlns:a16="http://schemas.microsoft.com/office/drawing/2014/main" id="{E590D7BE-5B09-9F90-5DE3-3E08EE4C09AE}"/>
              </a:ext>
            </a:extLst>
          </p:cNvPr>
          <p:cNvSpPr txBox="1">
            <a:spLocks noChangeArrowheads="1"/>
          </p:cNvSpPr>
          <p:nvPr/>
        </p:nvSpPr>
        <p:spPr bwMode="auto">
          <a:xfrm>
            <a:off x="5538788" y="3497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3" name="Text Box 13">
            <a:extLst>
              <a:ext uri="{FF2B5EF4-FFF2-40B4-BE49-F238E27FC236}">
                <a16:creationId xmlns:a16="http://schemas.microsoft.com/office/drawing/2014/main" id="{27A038FF-C002-5E09-5EE6-5D52F0D911A2}"/>
              </a:ext>
            </a:extLst>
          </p:cNvPr>
          <p:cNvSpPr txBox="1">
            <a:spLocks noChangeArrowheads="1"/>
          </p:cNvSpPr>
          <p:nvPr/>
        </p:nvSpPr>
        <p:spPr bwMode="auto">
          <a:xfrm>
            <a:off x="7680325" y="354171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4" name="Text Box 14">
            <a:extLst>
              <a:ext uri="{FF2B5EF4-FFF2-40B4-BE49-F238E27FC236}">
                <a16:creationId xmlns:a16="http://schemas.microsoft.com/office/drawing/2014/main" id="{6F23E485-4176-C470-4ECF-7AFD11BEAB57}"/>
              </a:ext>
            </a:extLst>
          </p:cNvPr>
          <p:cNvSpPr txBox="1">
            <a:spLocks noChangeArrowheads="1"/>
          </p:cNvSpPr>
          <p:nvPr/>
        </p:nvSpPr>
        <p:spPr bwMode="auto">
          <a:xfrm rot="2498573">
            <a:off x="8169275" y="35972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5" name="Text Box 15">
            <a:extLst>
              <a:ext uri="{FF2B5EF4-FFF2-40B4-BE49-F238E27FC236}">
                <a16:creationId xmlns:a16="http://schemas.microsoft.com/office/drawing/2014/main" id="{CCE0CC9D-93B7-F940-CB73-2E23E81FDC08}"/>
              </a:ext>
            </a:extLst>
          </p:cNvPr>
          <p:cNvSpPr txBox="1">
            <a:spLocks noChangeArrowheads="1"/>
          </p:cNvSpPr>
          <p:nvPr/>
        </p:nvSpPr>
        <p:spPr bwMode="auto">
          <a:xfrm>
            <a:off x="5510213" y="4762500"/>
            <a:ext cx="349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Downslope Flow at Night</a:t>
            </a:r>
          </a:p>
        </p:txBody>
      </p:sp>
      <p:sp>
        <p:nvSpPr>
          <p:cNvPr id="49166" name="Text Box 16">
            <a:extLst>
              <a:ext uri="{FF2B5EF4-FFF2-40B4-BE49-F238E27FC236}">
                <a16:creationId xmlns:a16="http://schemas.microsoft.com/office/drawing/2014/main" id="{730AC8A4-2A6C-45B4-154A-74B7619C8B98}"/>
              </a:ext>
            </a:extLst>
          </p:cNvPr>
          <p:cNvSpPr txBox="1">
            <a:spLocks noChangeArrowheads="1"/>
          </p:cNvSpPr>
          <p:nvPr/>
        </p:nvSpPr>
        <p:spPr bwMode="auto">
          <a:xfrm>
            <a:off x="7858125" y="6248400"/>
            <a:ext cx="12906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solidFill>
                  <a:srgbClr val="008000"/>
                </a:solidFill>
                <a:latin typeface="Times" pitchFamily="2" charset="0"/>
              </a:rPr>
              <a:t>Editable Text</a:t>
            </a:r>
          </a:p>
        </p:txBody>
      </p:sp>
      <p:sp>
        <p:nvSpPr>
          <p:cNvPr id="49167" name="Rectangle 1">
            <a:extLst>
              <a:ext uri="{FF2B5EF4-FFF2-40B4-BE49-F238E27FC236}">
                <a16:creationId xmlns:a16="http://schemas.microsoft.com/office/drawing/2014/main" id="{7BFD1B21-7339-7D17-D7B5-E52B6D53D056}"/>
              </a:ext>
            </a:extLst>
          </p:cNvPr>
          <p:cNvSpPr>
            <a:spLocks noChangeArrowheads="1"/>
          </p:cNvSpPr>
          <p:nvPr/>
        </p:nvSpPr>
        <p:spPr bwMode="auto">
          <a:xfrm>
            <a:off x="387350" y="700088"/>
            <a:ext cx="8259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Influence on Clouds of Upslope and Downslope Flow</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0712">
            <a:extLst>
              <a:ext uri="{FF2B5EF4-FFF2-40B4-BE49-F238E27FC236}">
                <a16:creationId xmlns:a16="http://schemas.microsoft.com/office/drawing/2014/main" id="{BFA78145-E1EE-62C9-FF44-AD88895E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71575"/>
            <a:ext cx="8940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hidden="1">
            <a:extLst>
              <a:ext uri="{FF2B5EF4-FFF2-40B4-BE49-F238E27FC236}">
                <a16:creationId xmlns:a16="http://schemas.microsoft.com/office/drawing/2014/main" id="{DC49C33D-126B-614C-B266-D6CDD42B2B6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1203" name="Rectangle 3">
            <a:extLst>
              <a:ext uri="{FF2B5EF4-FFF2-40B4-BE49-F238E27FC236}">
                <a16:creationId xmlns:a16="http://schemas.microsoft.com/office/drawing/2014/main" id="{C0869C5E-F10C-EB8C-4459-A775B18F64C2}"/>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7-12, p. 179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408-CCA1-B94F-AE8F-17D655934217}"/>
              </a:ext>
            </a:extLst>
          </p:cNvPr>
          <p:cNvSpPr>
            <a:spLocks noGrp="1"/>
          </p:cNvSpPr>
          <p:nvPr>
            <p:ph type="title"/>
          </p:nvPr>
        </p:nvSpPr>
        <p:spPr/>
        <p:txBody>
          <a:bodyPr/>
          <a:lstStyle/>
          <a:p>
            <a:r>
              <a:rPr lang="en-US" b="1" dirty="0">
                <a:solidFill>
                  <a:schemeClr val="accent2"/>
                </a:solidFill>
              </a:rPr>
              <a:t>Sea and Land Breezes</a:t>
            </a:r>
          </a:p>
        </p:txBody>
      </p:sp>
      <p:sp>
        <p:nvSpPr>
          <p:cNvPr id="3" name="Content Placeholder 2">
            <a:extLst>
              <a:ext uri="{FF2B5EF4-FFF2-40B4-BE49-F238E27FC236}">
                <a16:creationId xmlns:a16="http://schemas.microsoft.com/office/drawing/2014/main" id="{509348D6-3F6D-B08E-7C35-45B8812BADAB}"/>
              </a:ext>
            </a:extLst>
          </p:cNvPr>
          <p:cNvSpPr>
            <a:spLocks noGrp="1"/>
          </p:cNvSpPr>
          <p:nvPr>
            <p:ph idx="1"/>
          </p:nvPr>
        </p:nvSpPr>
        <p:spPr/>
        <p:txBody>
          <a:bodyPr/>
          <a:lstStyle/>
          <a:p>
            <a:r>
              <a:rPr lang="en-US" sz="3600" dirty="0"/>
              <a:t>Sea breezes occur when the land becomes warmer during the day</a:t>
            </a:r>
          </a:p>
          <a:p>
            <a:r>
              <a:rPr lang="en-US" sz="3600" dirty="0"/>
              <a:t>Land breezes occur when land becomes cooler than the water at night.</a:t>
            </a:r>
          </a:p>
          <a:p>
            <a:r>
              <a:rPr lang="en-US" sz="3600" dirty="0"/>
              <a:t>Land heats and cools more readily than water.</a:t>
            </a:r>
          </a:p>
        </p:txBody>
      </p:sp>
    </p:spTree>
    <p:extLst>
      <p:ext uri="{BB962C8B-B14F-4D97-AF65-F5344CB8AC3E}">
        <p14:creationId xmlns:p14="http://schemas.microsoft.com/office/powerpoint/2010/main" val="324109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D75C866-0344-08CF-0340-8B97FE23E5DB}"/>
              </a:ext>
            </a:extLst>
          </p:cNvPr>
          <p:cNvSpPr>
            <a:spLocks noGrp="1" noChangeArrowheads="1"/>
          </p:cNvSpPr>
          <p:nvPr>
            <p:ph type="title"/>
          </p:nvPr>
        </p:nvSpPr>
        <p:spPr>
          <a:xfrm>
            <a:off x="8382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Sea Breeze Forced by Pressure Differences!</a:t>
            </a:r>
          </a:p>
        </p:txBody>
      </p:sp>
      <p:pic>
        <p:nvPicPr>
          <p:cNvPr id="18434" name="Content Placeholder 3" descr="seabreeze_day.jpg">
            <a:extLst>
              <a:ext uri="{FF2B5EF4-FFF2-40B4-BE49-F238E27FC236}">
                <a16:creationId xmlns:a16="http://schemas.microsoft.com/office/drawing/2014/main" id="{E9971E39-9F0F-4EC8-2DBD-93D277972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DF143254-BE1E-0085-6ABE-2B23769D1AAD}"/>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C8CF1F7C-4272-DF39-B888-943E5DA9C7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435D4DA2-68E6-E322-2C1F-87D1AA2DC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BB60CD22-BD18-4DDE-81E1-205D4671A594}"/>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3276EEC2-6F44-232F-3C89-E82A501CDF51}"/>
              </a:ext>
            </a:extLst>
          </p:cNvPr>
          <p:cNvSpPr txBox="1">
            <a:spLocks noChangeArrowheads="1"/>
          </p:cNvSpPr>
          <p:nvPr/>
        </p:nvSpPr>
        <p:spPr bwMode="auto">
          <a:xfrm>
            <a:off x="2362200" y="457200"/>
            <a:ext cx="4722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Land Breeze Circulation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CF5AE63-8D9F-54F5-6AE2-1AAF49D99791}"/>
              </a:ext>
            </a:extLst>
          </p:cNvPr>
          <p:cNvSpPr>
            <a:spLocks noGrp="1" noChangeArrowheads="1"/>
          </p:cNvSpPr>
          <p:nvPr>
            <p:ph type="title"/>
          </p:nvPr>
        </p:nvSpPr>
        <p:spPr>
          <a:xfrm>
            <a:off x="533400" y="228600"/>
            <a:ext cx="7772400" cy="1143000"/>
          </a:xfrm>
        </p:spPr>
        <p:txBody>
          <a:bodyPr/>
          <a:lstStyle/>
          <a:p>
            <a:pPr eaLnBrk="1" hangingPunct="1"/>
            <a:r>
              <a:rPr lang="en-US" altLang="en-US" b="1">
                <a:solidFill>
                  <a:schemeClr val="accent2"/>
                </a:solidFill>
                <a:ea typeface="ＭＳ Ｐゴシック" panose="020B0600070205080204" pitchFamily="34" charset="-128"/>
              </a:rPr>
              <a:t>Sea Breeze Facts</a:t>
            </a:r>
          </a:p>
        </p:txBody>
      </p:sp>
      <p:sp>
        <p:nvSpPr>
          <p:cNvPr id="21506" name="Content Placeholder 2">
            <a:extLst>
              <a:ext uri="{FF2B5EF4-FFF2-40B4-BE49-F238E27FC236}">
                <a16:creationId xmlns:a16="http://schemas.microsoft.com/office/drawing/2014/main" id="{0DA33D0D-F0E7-A8A0-C57F-7E520A343872}"/>
              </a:ext>
            </a:extLst>
          </p:cNvPr>
          <p:cNvSpPr>
            <a:spLocks noGrp="1" noChangeArrowheads="1"/>
          </p:cNvSpPr>
          <p:nvPr>
            <p:ph idx="1"/>
          </p:nvPr>
        </p:nvSpPr>
        <p:spPr>
          <a:xfrm>
            <a:off x="533400" y="1143000"/>
            <a:ext cx="7772400" cy="4114800"/>
          </a:xfrm>
        </p:spPr>
        <p:txBody>
          <a:bodyPr/>
          <a:lstStyle/>
          <a:p>
            <a:pPr eaLnBrk="1" hangingPunct="1"/>
            <a:r>
              <a:rPr lang="en-US" altLang="en-US" dirty="0">
                <a:ea typeface="ＭＳ Ｐゴシック" panose="020B0600070205080204" pitchFamily="34" charset="-128"/>
              </a:rPr>
              <a:t>Found over coastal regions during the day</a:t>
            </a:r>
          </a:p>
          <a:p>
            <a:pPr eaLnBrk="1" hangingPunct="1"/>
            <a:r>
              <a:rPr lang="en-US" altLang="en-US" dirty="0">
                <a:ea typeface="ＭＳ Ｐゴシック" panose="020B0600070205080204" pitchFamily="34" charset="-128"/>
              </a:rPr>
              <a:t>Best developed in late spring and summer when the sun is strongest and temperature contrasts largest.</a:t>
            </a:r>
          </a:p>
          <a:p>
            <a:pPr eaLnBrk="1" hangingPunct="1"/>
            <a:r>
              <a:rPr lang="en-US" altLang="en-US" dirty="0">
                <a:ea typeface="ＭＳ Ｐゴシック" panose="020B0600070205080204" pitchFamily="34" charset="-128"/>
              </a:rPr>
              <a:t>Can cool the coast by 5-15F, sometimes more.</a:t>
            </a:r>
          </a:p>
          <a:p>
            <a:pPr eaLnBrk="1" hangingPunct="1"/>
            <a:r>
              <a:rPr lang="en-US" altLang="en-US" dirty="0">
                <a:ea typeface="ＭＳ Ｐゴシック" panose="020B0600070205080204" pitchFamily="34" charset="-128"/>
              </a:rPr>
              <a:t>Tends to suppress clouds over water but enhances clouds them over land.</a:t>
            </a:r>
          </a:p>
          <a:p>
            <a:pPr eaLnBrk="1" hangingPunct="1"/>
            <a:r>
              <a:rPr lang="en-US" altLang="en-US" dirty="0">
                <a:ea typeface="ＭＳ Ｐゴシック" panose="020B0600070205080204" pitchFamily="34" charset="-128"/>
              </a:rPr>
              <a:t>Starts at the coast and extends landward and seaward, 20-50 km or 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B5380CE-24B6-BFC1-DC97-1AC995432A94}"/>
              </a:ext>
            </a:extLst>
          </p:cNvPr>
          <p:cNvSpPr>
            <a:spLocks noGrp="1" noChangeArrowheads="1"/>
          </p:cNvSpPr>
          <p:nvPr>
            <p:ph type="title"/>
          </p:nvPr>
        </p:nvSpPr>
        <p:spPr>
          <a:xfrm>
            <a:off x="838200" y="381000"/>
            <a:ext cx="7772400" cy="1143000"/>
          </a:xfrm>
        </p:spPr>
        <p:txBody>
          <a:bodyPr/>
          <a:lstStyle/>
          <a:p>
            <a:pPr eaLnBrk="1" hangingPunct="1"/>
            <a:r>
              <a:rPr lang="en-US" altLang="en-US">
                <a:solidFill>
                  <a:schemeClr val="accent2"/>
                </a:solidFill>
                <a:ea typeface="ＭＳ Ｐゴシック" panose="020B0600070205080204" pitchFamily="34" charset="-128"/>
              </a:rPr>
              <a:t>Sea Breeze Front</a:t>
            </a:r>
            <a:r>
              <a:rPr lang="en-US" altLang="en-US">
                <a:ea typeface="ＭＳ Ｐゴシック" panose="020B0600070205080204" pitchFamily="34" charset="-128"/>
              </a:rPr>
              <a:t>:  sharp leading edge of cooler air</a:t>
            </a:r>
          </a:p>
        </p:txBody>
      </p:sp>
      <p:pic>
        <p:nvPicPr>
          <p:cNvPr id="22530" name="Picture 2" descr="twodseebreeze.JPG">
            <a:extLst>
              <a:ext uri="{FF2B5EF4-FFF2-40B4-BE49-F238E27FC236}">
                <a16:creationId xmlns:a16="http://schemas.microsoft.com/office/drawing/2014/main" id="{BE0A882B-DAA1-6743-30AB-CC6A5E9BC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76400"/>
            <a:ext cx="4622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FCE17CD0-0845-7EE2-6EEA-2706A4623C36}"/>
              </a:ext>
            </a:extLst>
          </p:cNvPr>
          <p:cNvSpPr/>
          <p:nvPr/>
        </p:nvSpPr>
        <p:spPr>
          <a:xfrm rot="19673803">
            <a:off x="2116138" y="6069013"/>
            <a:ext cx="1524000" cy="660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5CFE1E9-14DC-7E41-039D-42703F4863CC}"/>
              </a:ext>
            </a:extLst>
          </p:cNvPr>
          <p:cNvSpPr>
            <a:spLocks noGrp="1" noChangeArrowheads="1"/>
          </p:cNvSpPr>
          <p:nvPr>
            <p:ph type="title"/>
          </p:nvPr>
        </p:nvSpPr>
        <p:spPr>
          <a:xfrm>
            <a:off x="685800" y="1981200"/>
            <a:ext cx="7772400" cy="1143000"/>
          </a:xfrm>
        </p:spPr>
        <p:txBody>
          <a:bodyPr/>
          <a:lstStyle/>
          <a:p>
            <a:pPr eaLnBrk="1" hangingPunct="1"/>
            <a:r>
              <a:rPr lang="en-US" altLang="en-US" b="1" dirty="0">
                <a:solidFill>
                  <a:schemeClr val="accent2"/>
                </a:solidFill>
                <a:ea typeface="ＭＳ Ｐゴシック" panose="020B0600070205080204" pitchFamily="34" charset="-128"/>
              </a:rPr>
              <a:t>Can See the Influence of Sea and Land Breezes on Clouds</a:t>
            </a:r>
            <a:br>
              <a:rPr lang="en-US" altLang="en-US" b="1" dirty="0">
                <a:solidFill>
                  <a:schemeClr val="accent2"/>
                </a:solidFill>
                <a:ea typeface="ＭＳ Ｐゴシック" panose="020B0600070205080204" pitchFamily="34" charset="-128"/>
              </a:rPr>
            </a:b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Clouds tend to occur with sea breeze front</a:t>
            </a:r>
          </a:p>
        </p:txBody>
      </p:sp>
    </p:spTree>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12566</TotalTime>
  <Words>716</Words>
  <Application>Microsoft Macintosh PowerPoint</Application>
  <PresentationFormat>On-screen Show (4:3)</PresentationFormat>
  <Paragraphs>85</Paragraphs>
  <Slides>37</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Calibri</vt:lpstr>
      <vt:lpstr>Times</vt:lpstr>
      <vt:lpstr>Times New Roman</vt:lpstr>
      <vt:lpstr>Whistler805</vt:lpstr>
      <vt:lpstr>Document</vt:lpstr>
      <vt:lpstr>Diurnal Winds Atmospheric Sciences 101 Autumn 2023</vt:lpstr>
      <vt:lpstr>Understanding Local Diurnal Winds</vt:lpstr>
      <vt:lpstr>Sea and Land Breezes</vt:lpstr>
      <vt:lpstr>Sea and Land Breezes</vt:lpstr>
      <vt:lpstr>Sea Breeze Forced by Pressure Differences!</vt:lpstr>
      <vt:lpstr> </vt:lpstr>
      <vt:lpstr>Sea Breeze Facts</vt:lpstr>
      <vt:lpstr>Sea Breeze Front:  sharp leading edge of cooler air</vt:lpstr>
      <vt:lpstr>Can See the Influence of Sea and Land Breezes on Clouds  Clouds tend to occur with sea breeze front</vt:lpstr>
      <vt:lpstr>Washington Coast Sea Breeze Front</vt:lpstr>
      <vt:lpstr>PowerPoint Presentation</vt:lpstr>
      <vt:lpstr>PowerPoint Presentation</vt:lpstr>
      <vt:lpstr>PowerPoint Presentation</vt:lpstr>
      <vt:lpstr> </vt:lpstr>
      <vt:lpstr>PowerPoint Presentation</vt:lpstr>
      <vt:lpstr> </vt:lpstr>
      <vt:lpstr>Sea Breeze Winds Along the Southern Oregon Coast</vt:lpstr>
      <vt:lpstr>PowerPoint Presentation</vt:lpstr>
      <vt:lpstr>PowerPoint Presentation</vt:lpstr>
      <vt:lpstr>PowerPoint Presentation</vt:lpstr>
      <vt:lpstr>Western Washington Sea Breezes</vt:lpstr>
      <vt:lpstr>PowerPoint Presentation</vt:lpstr>
      <vt:lpstr>PowerPoint Presentation</vt:lpstr>
      <vt:lpstr>PowerPoint Presentation</vt:lpstr>
      <vt:lpstr>PowerPoint Presentation</vt:lpstr>
      <vt:lpstr>PowerPoint Presentation</vt:lpstr>
      <vt:lpstr>Land Breezes Tend to Be Weak in the Northwest</vt:lpstr>
      <vt:lpstr>PowerPoint Presentation</vt:lpstr>
      <vt:lpstr>Slope Winds</vt:lpstr>
      <vt:lpstr>Slope Winds Upslope Flow on Heated Slopes Downslope Flow on Cooled Slopes</vt:lpstr>
      <vt:lpstr>That is why hang gliders like to jump off above heated slopes</vt:lpstr>
      <vt:lpstr>Poo Poo Point, Tiger Mountain</vt:lpstr>
      <vt:lpstr>Diurnal Downslope Flow Driven by Nighttime Cooling Along Slopes</vt:lpstr>
      <vt:lpstr>Low temperatures are generally cooler in low spots on cold, cloud-free nights, with downslope flow </vt:lpstr>
      <vt:lpstr>Eastern Washington slope flows</vt:lpstr>
      <vt:lpstr> </vt:lpstr>
      <vt:lpstr>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118</cp:revision>
  <dcterms:created xsi:type="dcterms:W3CDTF">2003-06-18T19:05:17Z</dcterms:created>
  <dcterms:modified xsi:type="dcterms:W3CDTF">2023-11-28T17:19:03Z</dcterms:modified>
</cp:coreProperties>
</file>