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8"/>
  </p:notesMasterIdLst>
  <p:handoutMasterIdLst>
    <p:handoutMasterId r:id="rId39"/>
  </p:handoutMasterIdLst>
  <p:sldIdLst>
    <p:sldId id="450" r:id="rId2"/>
    <p:sldId id="405" r:id="rId3"/>
    <p:sldId id="429" r:id="rId4"/>
    <p:sldId id="445" r:id="rId5"/>
    <p:sldId id="433" r:id="rId6"/>
    <p:sldId id="448" r:id="rId7"/>
    <p:sldId id="447" r:id="rId8"/>
    <p:sldId id="446" r:id="rId9"/>
    <p:sldId id="425" r:id="rId10"/>
    <p:sldId id="412" r:id="rId11"/>
    <p:sldId id="410" r:id="rId12"/>
    <p:sldId id="411" r:id="rId13"/>
    <p:sldId id="435" r:id="rId14"/>
    <p:sldId id="440" r:id="rId15"/>
    <p:sldId id="436" r:id="rId16"/>
    <p:sldId id="326" r:id="rId17"/>
    <p:sldId id="270" r:id="rId18"/>
    <p:sldId id="269" r:id="rId19"/>
    <p:sldId id="325" r:id="rId20"/>
    <p:sldId id="451" r:id="rId21"/>
    <p:sldId id="402" r:id="rId22"/>
    <p:sldId id="452" r:id="rId23"/>
    <p:sldId id="453" r:id="rId24"/>
    <p:sldId id="454" r:id="rId25"/>
    <p:sldId id="403" r:id="rId26"/>
    <p:sldId id="443" r:id="rId27"/>
    <p:sldId id="418" r:id="rId28"/>
    <p:sldId id="444" r:id="rId29"/>
    <p:sldId id="427" r:id="rId30"/>
    <p:sldId id="421" r:id="rId31"/>
    <p:sldId id="455" r:id="rId32"/>
    <p:sldId id="456" r:id="rId33"/>
    <p:sldId id="424" r:id="rId34"/>
    <p:sldId id="426" r:id="rId35"/>
    <p:sldId id="438" r:id="rId36"/>
    <p:sldId id="439"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9"/>
    <p:restoredTop sz="94662"/>
  </p:normalViewPr>
  <p:slideViewPr>
    <p:cSldViewPr>
      <p:cViewPr varScale="1">
        <p:scale>
          <a:sx n="91" d="100"/>
          <a:sy n="91" d="100"/>
        </p:scale>
        <p:origin x="4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ECD863-0FAC-662C-3EAD-D958D3A4B0F3}"/>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B344A844-C3CF-5609-543E-2B44FEB295E5}"/>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0807F85-59D2-FB42-A47B-37E917F39916}" type="datetimeFigureOut">
              <a:rPr lang="en-US" altLang="en-US"/>
              <a:pPr>
                <a:defRPr/>
              </a:pPr>
              <a:t>11/21/22</a:t>
            </a:fld>
            <a:endParaRPr lang="en-US" altLang="en-US"/>
          </a:p>
        </p:txBody>
      </p:sp>
      <p:sp>
        <p:nvSpPr>
          <p:cNvPr id="4" name="Footer Placeholder 3">
            <a:extLst>
              <a:ext uri="{FF2B5EF4-FFF2-40B4-BE49-F238E27FC236}">
                <a16:creationId xmlns:a16="http://schemas.microsoft.com/office/drawing/2014/main" id="{8789F67F-0B3A-9525-9C0F-DDB0ED098106}"/>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B156511-408A-0B97-A221-A001B70E078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B57BA2B-2F18-0342-89C9-0D3A91E3E2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84F1D329-36C4-64CB-681E-7CC4D56D92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1" name="Rectangle 1027">
            <a:extLst>
              <a:ext uri="{FF2B5EF4-FFF2-40B4-BE49-F238E27FC236}">
                <a16:creationId xmlns:a16="http://schemas.microsoft.com/office/drawing/2014/main" id="{98711F80-5257-5F06-9965-485A938F62D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13316" name="Rectangle 1028">
            <a:extLst>
              <a:ext uri="{FF2B5EF4-FFF2-40B4-BE49-F238E27FC236}">
                <a16:creationId xmlns:a16="http://schemas.microsoft.com/office/drawing/2014/main" id="{73C89981-564B-6F6A-A397-C8E27769C9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1029">
            <a:extLst>
              <a:ext uri="{FF2B5EF4-FFF2-40B4-BE49-F238E27FC236}">
                <a16:creationId xmlns:a16="http://schemas.microsoft.com/office/drawing/2014/main" id="{4D33E451-65F0-8FFE-8839-439D54C7C3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1030">
            <a:extLst>
              <a:ext uri="{FF2B5EF4-FFF2-40B4-BE49-F238E27FC236}">
                <a16:creationId xmlns:a16="http://schemas.microsoft.com/office/drawing/2014/main" id="{356C6293-C86C-CEED-8CA0-51CBD434427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5" name="Rectangle 1031">
            <a:extLst>
              <a:ext uri="{FF2B5EF4-FFF2-40B4-BE49-F238E27FC236}">
                <a16:creationId xmlns:a16="http://schemas.microsoft.com/office/drawing/2014/main" id="{6E4084F8-788F-07E7-181A-3DD2BF7EF49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0F76AB9-BE4B-A64F-8A3C-E10F4CB7AC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E68FA04E-98D0-52B7-E50A-2D5BEED1A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BAED7-564F-0E47-A66B-4C49EE584204}" type="slidenum">
              <a:rPr lang="en-US" altLang="en-US" sz="1200"/>
              <a:pPr/>
              <a:t>5</a:t>
            </a:fld>
            <a:endParaRPr lang="en-US" altLang="en-US" sz="1200"/>
          </a:p>
        </p:txBody>
      </p:sp>
      <p:sp>
        <p:nvSpPr>
          <p:cNvPr id="20483" name="Rectangle 2">
            <a:extLst>
              <a:ext uri="{FF2B5EF4-FFF2-40B4-BE49-F238E27FC236}">
                <a16:creationId xmlns:a16="http://schemas.microsoft.com/office/drawing/2014/main" id="{7D29C81C-CAFE-8765-40DC-DB74A3066A0A}"/>
              </a:ext>
            </a:extLst>
          </p:cNvPr>
          <p:cNvSpPr>
            <a:spLocks noGrp="1" noRot="1" noChangeAspect="1" noChangeArrowheads="1" noTextEdit="1"/>
          </p:cNvSpPr>
          <p:nvPr>
            <p:ph type="sldImg"/>
          </p:nvPr>
        </p:nvSpPr>
        <p:spPr>
          <a:xfrm>
            <a:off x="1143000" y="687388"/>
            <a:ext cx="4572000" cy="3429000"/>
          </a:xfrm>
          <a:ln/>
        </p:spPr>
      </p:sp>
      <p:sp>
        <p:nvSpPr>
          <p:cNvPr id="20484" name="Rectangle 3">
            <a:extLst>
              <a:ext uri="{FF2B5EF4-FFF2-40B4-BE49-F238E27FC236}">
                <a16:creationId xmlns:a16="http://schemas.microsoft.com/office/drawing/2014/main" id="{8F649A0A-72AF-1707-79C4-F861CD1D185F}"/>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7.5: </a:t>
            </a:r>
            <a:r>
              <a:rPr lang="el-GR" altLang="en-US">
                <a:solidFill>
                  <a:srgbClr val="000000"/>
                </a:solidFill>
                <a:latin typeface="Times" pitchFamily="2" charset="0"/>
                <a:ea typeface="ＭＳ Ｐゴシック" panose="020B0600070205080204" pitchFamily="34" charset="-128"/>
              </a:rPr>
              <a:t>Development of a sea breeze and a land breeze. (a) At the surface, a sea breeze blows from the water onto the land, whereas (b) the land breeze blows from the land out over the water. Notice that the pressure at the surface changes more rapidly with the sea breeze. This situation indicates a stronger pressure gradient force and higher winds with a sea breeze.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1031">
            <a:extLst>
              <a:ext uri="{FF2B5EF4-FFF2-40B4-BE49-F238E27FC236}">
                <a16:creationId xmlns:a16="http://schemas.microsoft.com/office/drawing/2014/main" id="{90A75B38-2680-F997-C218-3C5E49CAF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626DEF-1ECA-9F42-B10D-2FF00B3CB639}" type="slidenum">
              <a:rPr lang="en-US" altLang="en-US" sz="1200"/>
              <a:pPr/>
              <a:t>13</a:t>
            </a:fld>
            <a:endParaRPr lang="en-US" altLang="en-US" sz="1200"/>
          </a:p>
        </p:txBody>
      </p:sp>
      <p:sp>
        <p:nvSpPr>
          <p:cNvPr id="29699" name="Rectangle 1026">
            <a:extLst>
              <a:ext uri="{FF2B5EF4-FFF2-40B4-BE49-F238E27FC236}">
                <a16:creationId xmlns:a16="http://schemas.microsoft.com/office/drawing/2014/main" id="{7AFAC0D1-EA40-E154-6D79-3F094EFEC65D}"/>
              </a:ext>
            </a:extLst>
          </p:cNvPr>
          <p:cNvSpPr>
            <a:spLocks noGrp="1" noRot="1" noChangeAspect="1" noChangeArrowheads="1" noTextEdit="1"/>
          </p:cNvSpPr>
          <p:nvPr>
            <p:ph type="sldImg"/>
          </p:nvPr>
        </p:nvSpPr>
        <p:spPr>
          <a:xfrm>
            <a:off x="1143000" y="687388"/>
            <a:ext cx="4572000" cy="3429000"/>
          </a:xfrm>
          <a:ln/>
        </p:spPr>
      </p:sp>
      <p:sp>
        <p:nvSpPr>
          <p:cNvPr id="29700" name="Rectangle 1027">
            <a:extLst>
              <a:ext uri="{FF2B5EF4-FFF2-40B4-BE49-F238E27FC236}">
                <a16:creationId xmlns:a16="http://schemas.microsoft.com/office/drawing/2014/main" id="{A52A1CE0-AD16-4DC2-F0FA-3BC0CF30F3F5}"/>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7.6: </a:t>
            </a:r>
            <a:r>
              <a:rPr lang="el-GR" altLang="en-US">
                <a:solidFill>
                  <a:srgbClr val="000000"/>
                </a:solidFill>
                <a:latin typeface="Times" pitchFamily="2" charset="0"/>
                <a:ea typeface="ＭＳ Ｐゴシック" panose="020B0600070205080204" pitchFamily="34" charset="-128"/>
              </a:rPr>
              <a:t>Typically, during the summer over Florida, converging sea breezes in the afternoon produce uplift that enhances thunderstorm development and rainfall. However, when westerly surface winds dominate and a ridge of high pressure forms over the area, thunderstorm activity diminishes, and dry conditions prevail.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770" name="Rectangle 1031">
            <a:extLst>
              <a:ext uri="{FF2B5EF4-FFF2-40B4-BE49-F238E27FC236}">
                <a16:creationId xmlns:a16="http://schemas.microsoft.com/office/drawing/2014/main" id="{C6C32C75-722F-0F4B-ADB1-123A08766F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56027D0-B4C3-C14C-90E8-5B9F3B336B88}" type="slidenum">
              <a:rPr lang="en-US" altLang="en-US" sz="1200"/>
              <a:pPr/>
              <a:t>15</a:t>
            </a:fld>
            <a:endParaRPr lang="en-US" altLang="en-US" sz="1200"/>
          </a:p>
        </p:txBody>
      </p:sp>
      <p:sp>
        <p:nvSpPr>
          <p:cNvPr id="32771" name="Rectangle 2">
            <a:extLst>
              <a:ext uri="{FF2B5EF4-FFF2-40B4-BE49-F238E27FC236}">
                <a16:creationId xmlns:a16="http://schemas.microsoft.com/office/drawing/2014/main" id="{443B46CA-0FD6-AF68-813A-7979047BEED4}"/>
              </a:ext>
            </a:extLst>
          </p:cNvPr>
          <p:cNvSpPr>
            <a:spLocks noGrp="1" noRot="1" noChangeAspect="1" noChangeArrowheads="1" noTextEdit="1"/>
          </p:cNvSpPr>
          <p:nvPr>
            <p:ph type="sldImg"/>
          </p:nvPr>
        </p:nvSpPr>
        <p:spPr>
          <a:xfrm>
            <a:off x="1143000" y="687388"/>
            <a:ext cx="4572000" cy="3429000"/>
          </a:xfrm>
          <a:ln/>
        </p:spPr>
      </p:sp>
      <p:sp>
        <p:nvSpPr>
          <p:cNvPr id="32772" name="Rectangle 3">
            <a:extLst>
              <a:ext uri="{FF2B5EF4-FFF2-40B4-BE49-F238E27FC236}">
                <a16:creationId xmlns:a16="http://schemas.microsoft.com/office/drawing/2014/main" id="{BB8D5E5A-FF67-3CC0-6B10-C9D881F19B5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7.7: </a:t>
            </a:r>
            <a:r>
              <a:rPr lang="el-GR" altLang="en-US">
                <a:solidFill>
                  <a:srgbClr val="000000"/>
                </a:solidFill>
                <a:latin typeface="Times" pitchFamily="2" charset="0"/>
                <a:ea typeface="ＭＳ Ｐゴシック" panose="020B0600070205080204" pitchFamily="34" charset="-128"/>
              </a:rPr>
              <a:t>Surface heating and lifting of air along a sea breeze combine to form thunderstorms almost daily during the summer in southern Florida.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E7D3DB3-4558-137F-AFA6-57FA24CC8CE9}"/>
              </a:ext>
            </a:extLst>
          </p:cNvPr>
          <p:cNvSpPr>
            <a:spLocks noGrp="1" noRot="1" noChangeAspect="1" noChangeArrowheads="1" noTextEdit="1"/>
          </p:cNvSpPr>
          <p:nvPr>
            <p:ph type="sldImg"/>
          </p:nvPr>
        </p:nvSpPr>
        <p:spPr>
          <a:solidFill>
            <a:srgbClr val="FFFFFF"/>
          </a:solidFill>
          <a:ln/>
        </p:spPr>
      </p:sp>
      <p:sp>
        <p:nvSpPr>
          <p:cNvPr id="47106" name="Rectangle 3">
            <a:extLst>
              <a:ext uri="{FF2B5EF4-FFF2-40B4-BE49-F238E27FC236}">
                <a16:creationId xmlns:a16="http://schemas.microsoft.com/office/drawing/2014/main" id="{23E364E6-03BB-D8DA-92BC-3533706D5547}"/>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0178" name="Rectangle 1031">
            <a:extLst>
              <a:ext uri="{FF2B5EF4-FFF2-40B4-BE49-F238E27FC236}">
                <a16:creationId xmlns:a16="http://schemas.microsoft.com/office/drawing/2014/main" id="{ADEF5A9E-0F68-7D5D-C93A-F76B365E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687E6C1-B447-634D-AD4D-6514BF38A0C7}" type="slidenum">
              <a:rPr lang="en-US" altLang="en-US" sz="1200"/>
              <a:pPr/>
              <a:t>35</a:t>
            </a:fld>
            <a:endParaRPr lang="en-US" altLang="en-US" sz="1200"/>
          </a:p>
        </p:txBody>
      </p:sp>
      <p:sp>
        <p:nvSpPr>
          <p:cNvPr id="50179" name="Rectangle 2">
            <a:extLst>
              <a:ext uri="{FF2B5EF4-FFF2-40B4-BE49-F238E27FC236}">
                <a16:creationId xmlns:a16="http://schemas.microsoft.com/office/drawing/2014/main" id="{7C15C18B-7B7D-C5BA-14C5-F7A776A932D8}"/>
              </a:ext>
            </a:extLst>
          </p:cNvPr>
          <p:cNvSpPr>
            <a:spLocks noGrp="1" noRot="1" noChangeAspect="1" noChangeArrowheads="1" noTextEdit="1"/>
          </p:cNvSpPr>
          <p:nvPr>
            <p:ph type="sldImg"/>
          </p:nvPr>
        </p:nvSpPr>
        <p:spPr>
          <a:xfrm>
            <a:off x="1143000" y="687388"/>
            <a:ext cx="4572000" cy="3429000"/>
          </a:xfrm>
          <a:ln/>
        </p:spPr>
      </p:sp>
      <p:sp>
        <p:nvSpPr>
          <p:cNvPr id="50180" name="Rectangle 3">
            <a:extLst>
              <a:ext uri="{FF2B5EF4-FFF2-40B4-BE49-F238E27FC236}">
                <a16:creationId xmlns:a16="http://schemas.microsoft.com/office/drawing/2014/main" id="{B22CFF40-DE2A-D6DB-BFD8-972AF7ACD9E9}"/>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7.11: </a:t>
            </a:r>
            <a:r>
              <a:rPr lang="el-GR" altLang="en-US">
                <a:solidFill>
                  <a:srgbClr val="000000"/>
                </a:solidFill>
                <a:latin typeface="Times" pitchFamily="2" charset="0"/>
                <a:ea typeface="ＭＳ Ｐゴシック" panose="020B0600070205080204" pitchFamily="34" charset="-128"/>
              </a:rPr>
              <a:t>Valley breezes blow uphill during the day; mountain breezes blow downhill at night. (The L’s and H’s represent pressure, whereas the purple lines represent surfaces of constant pressure.)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2226" name="Rectangle 1031">
            <a:extLst>
              <a:ext uri="{FF2B5EF4-FFF2-40B4-BE49-F238E27FC236}">
                <a16:creationId xmlns:a16="http://schemas.microsoft.com/office/drawing/2014/main" id="{96B4DDB8-6798-50E3-63BC-7D3EBC15B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0B48F3-B4F2-774A-B34E-16EB64EF56BC}" type="slidenum">
              <a:rPr lang="en-US" altLang="en-US" sz="1200"/>
              <a:pPr/>
              <a:t>36</a:t>
            </a:fld>
            <a:endParaRPr lang="en-US" altLang="en-US" sz="1200"/>
          </a:p>
        </p:txBody>
      </p:sp>
      <p:sp>
        <p:nvSpPr>
          <p:cNvPr id="52227" name="Rectangle 2">
            <a:extLst>
              <a:ext uri="{FF2B5EF4-FFF2-40B4-BE49-F238E27FC236}">
                <a16:creationId xmlns:a16="http://schemas.microsoft.com/office/drawing/2014/main" id="{FFBA1698-D4EC-DAB7-7DFF-31C2C8AF0766}"/>
              </a:ext>
            </a:extLst>
          </p:cNvPr>
          <p:cNvSpPr>
            <a:spLocks noGrp="1" noRot="1" noChangeAspect="1" noChangeArrowheads="1" noTextEdit="1"/>
          </p:cNvSpPr>
          <p:nvPr>
            <p:ph type="sldImg"/>
          </p:nvPr>
        </p:nvSpPr>
        <p:spPr>
          <a:xfrm>
            <a:off x="1143000" y="687388"/>
            <a:ext cx="4572000" cy="3429000"/>
          </a:xfrm>
          <a:ln/>
        </p:spPr>
      </p:sp>
      <p:sp>
        <p:nvSpPr>
          <p:cNvPr id="52228" name="Rectangle 3">
            <a:extLst>
              <a:ext uri="{FF2B5EF4-FFF2-40B4-BE49-F238E27FC236}">
                <a16:creationId xmlns:a16="http://schemas.microsoft.com/office/drawing/2014/main" id="{F0873166-E0B4-0993-F12D-8DAC0FE8430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7.12: </a:t>
            </a:r>
            <a:r>
              <a:rPr lang="el-GR" altLang="en-US">
                <a:solidFill>
                  <a:srgbClr val="000000"/>
                </a:solidFill>
                <a:latin typeface="Times" pitchFamily="2" charset="0"/>
                <a:ea typeface="ＭＳ Ｐゴシック" panose="020B0600070205080204" pitchFamily="34" charset="-128"/>
              </a:rPr>
              <a:t>As mountain slopes warm during the day, air rises and often condenses into cumuliform clouds, such as these.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711C11-755A-5347-7C1B-CB7073DCF0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5BD358-5671-3387-00A6-F29439C44D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A4D251-930E-B7E2-1D0D-EEC579128E42}"/>
              </a:ext>
            </a:extLst>
          </p:cNvPr>
          <p:cNvSpPr>
            <a:spLocks noGrp="1"/>
          </p:cNvSpPr>
          <p:nvPr>
            <p:ph type="sldNum" sz="quarter" idx="12"/>
          </p:nvPr>
        </p:nvSpPr>
        <p:spPr/>
        <p:txBody>
          <a:bodyPr/>
          <a:lstStyle>
            <a:lvl1pPr>
              <a:defRPr/>
            </a:lvl1pPr>
          </a:lstStyle>
          <a:p>
            <a:pPr>
              <a:defRPr/>
            </a:pPr>
            <a:fld id="{9BE1E848-F5A4-2C4B-8BAA-D12F7F83F1CE}" type="slidenum">
              <a:rPr lang="en-US" altLang="en-US"/>
              <a:pPr>
                <a:defRPr/>
              </a:pPr>
              <a:t>‹#›</a:t>
            </a:fld>
            <a:endParaRPr lang="en-US" altLang="en-US"/>
          </a:p>
        </p:txBody>
      </p:sp>
    </p:spTree>
    <p:extLst>
      <p:ext uri="{BB962C8B-B14F-4D97-AF65-F5344CB8AC3E}">
        <p14:creationId xmlns:p14="http://schemas.microsoft.com/office/powerpoint/2010/main" val="298340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EBF0-3B27-30C8-1B3A-D1AE17F10D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49D6DA-B7AA-8626-6769-51134F89F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ED0B3-1317-3ACF-7190-822C1F307E1B}"/>
              </a:ext>
            </a:extLst>
          </p:cNvPr>
          <p:cNvSpPr>
            <a:spLocks noGrp="1"/>
          </p:cNvSpPr>
          <p:nvPr>
            <p:ph type="sldNum" sz="quarter" idx="12"/>
          </p:nvPr>
        </p:nvSpPr>
        <p:spPr/>
        <p:txBody>
          <a:bodyPr/>
          <a:lstStyle>
            <a:lvl1pPr>
              <a:defRPr/>
            </a:lvl1pPr>
          </a:lstStyle>
          <a:p>
            <a:pPr>
              <a:defRPr/>
            </a:pPr>
            <a:fld id="{E20D61B4-B44C-C445-B03C-EE5C1917BB8A}" type="slidenum">
              <a:rPr lang="en-US" altLang="en-US"/>
              <a:pPr>
                <a:defRPr/>
              </a:pPr>
              <a:t>‹#›</a:t>
            </a:fld>
            <a:endParaRPr lang="en-US" altLang="en-US"/>
          </a:p>
        </p:txBody>
      </p:sp>
    </p:spTree>
    <p:extLst>
      <p:ext uri="{BB962C8B-B14F-4D97-AF65-F5344CB8AC3E}">
        <p14:creationId xmlns:p14="http://schemas.microsoft.com/office/powerpoint/2010/main" val="229445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853A-2B6E-2BF6-7019-1A9EDEAB21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79ED72-CFCF-BFBB-1E9A-8673B6FE3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D6D685-46DB-890B-25E6-36DCE880E409}"/>
              </a:ext>
            </a:extLst>
          </p:cNvPr>
          <p:cNvSpPr>
            <a:spLocks noGrp="1"/>
          </p:cNvSpPr>
          <p:nvPr>
            <p:ph type="sldNum" sz="quarter" idx="12"/>
          </p:nvPr>
        </p:nvSpPr>
        <p:spPr/>
        <p:txBody>
          <a:bodyPr/>
          <a:lstStyle>
            <a:lvl1pPr>
              <a:defRPr/>
            </a:lvl1pPr>
          </a:lstStyle>
          <a:p>
            <a:pPr>
              <a:defRPr/>
            </a:pPr>
            <a:fld id="{35BDB539-7FEB-8B44-A049-B1CBD987A47F}" type="slidenum">
              <a:rPr lang="en-US" altLang="en-US"/>
              <a:pPr>
                <a:defRPr/>
              </a:pPr>
              <a:t>‹#›</a:t>
            </a:fld>
            <a:endParaRPr lang="en-US" altLang="en-US"/>
          </a:p>
        </p:txBody>
      </p:sp>
    </p:spTree>
    <p:extLst>
      <p:ext uri="{BB962C8B-B14F-4D97-AF65-F5344CB8AC3E}">
        <p14:creationId xmlns:p14="http://schemas.microsoft.com/office/powerpoint/2010/main" val="102689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9136-979B-F4BA-1A2A-4E38DB78B6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3BFA95-8189-7AE6-DE49-D43E44BC2E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7AF18D-697E-2C46-71B7-16F7092E5967}"/>
              </a:ext>
            </a:extLst>
          </p:cNvPr>
          <p:cNvSpPr>
            <a:spLocks noGrp="1"/>
          </p:cNvSpPr>
          <p:nvPr>
            <p:ph type="sldNum" sz="quarter" idx="12"/>
          </p:nvPr>
        </p:nvSpPr>
        <p:spPr/>
        <p:txBody>
          <a:bodyPr/>
          <a:lstStyle>
            <a:lvl1pPr>
              <a:defRPr/>
            </a:lvl1pPr>
          </a:lstStyle>
          <a:p>
            <a:pPr>
              <a:defRPr/>
            </a:pPr>
            <a:fld id="{6D124EA4-E926-074A-A244-8FBDD634D35B}" type="slidenum">
              <a:rPr lang="en-US" altLang="en-US"/>
              <a:pPr>
                <a:defRPr/>
              </a:pPr>
              <a:t>‹#›</a:t>
            </a:fld>
            <a:endParaRPr lang="en-US" altLang="en-US"/>
          </a:p>
        </p:txBody>
      </p:sp>
    </p:spTree>
    <p:extLst>
      <p:ext uri="{BB962C8B-B14F-4D97-AF65-F5344CB8AC3E}">
        <p14:creationId xmlns:p14="http://schemas.microsoft.com/office/powerpoint/2010/main" val="309968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FA05CB-5FB5-F60C-8FD4-8732E6409BA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517DFE7-EBFA-D1B7-9685-620C4DA13C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1164B7-2D6D-21C5-44DA-1DED2EB84B81}"/>
              </a:ext>
            </a:extLst>
          </p:cNvPr>
          <p:cNvSpPr>
            <a:spLocks noGrp="1"/>
          </p:cNvSpPr>
          <p:nvPr>
            <p:ph type="sldNum" sz="quarter" idx="12"/>
          </p:nvPr>
        </p:nvSpPr>
        <p:spPr/>
        <p:txBody>
          <a:bodyPr/>
          <a:lstStyle>
            <a:lvl1pPr>
              <a:defRPr/>
            </a:lvl1pPr>
          </a:lstStyle>
          <a:p>
            <a:pPr>
              <a:defRPr/>
            </a:pPr>
            <a:fld id="{57AAC7D0-E431-1440-88D5-CE824AF51B97}" type="slidenum">
              <a:rPr lang="en-US" altLang="en-US"/>
              <a:pPr>
                <a:defRPr/>
              </a:pPr>
              <a:t>‹#›</a:t>
            </a:fld>
            <a:endParaRPr lang="en-US" altLang="en-US"/>
          </a:p>
        </p:txBody>
      </p:sp>
    </p:spTree>
    <p:extLst>
      <p:ext uri="{BB962C8B-B14F-4D97-AF65-F5344CB8AC3E}">
        <p14:creationId xmlns:p14="http://schemas.microsoft.com/office/powerpoint/2010/main" val="7510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F0798B-929E-FD84-73D9-5A4EB1FD55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DD9873-925D-68DC-7E21-829366FC5B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69310F-4710-C07E-0BA8-B100F6DD174B}"/>
              </a:ext>
            </a:extLst>
          </p:cNvPr>
          <p:cNvSpPr>
            <a:spLocks noGrp="1"/>
          </p:cNvSpPr>
          <p:nvPr>
            <p:ph type="sldNum" sz="quarter" idx="12"/>
          </p:nvPr>
        </p:nvSpPr>
        <p:spPr/>
        <p:txBody>
          <a:bodyPr/>
          <a:lstStyle>
            <a:lvl1pPr>
              <a:defRPr/>
            </a:lvl1pPr>
          </a:lstStyle>
          <a:p>
            <a:pPr>
              <a:defRPr/>
            </a:pPr>
            <a:fld id="{0676F259-BE52-5547-BBBA-CD4256B460CB}" type="slidenum">
              <a:rPr lang="en-US" altLang="en-US"/>
              <a:pPr>
                <a:defRPr/>
              </a:pPr>
              <a:t>‹#›</a:t>
            </a:fld>
            <a:endParaRPr lang="en-US" altLang="en-US"/>
          </a:p>
        </p:txBody>
      </p:sp>
    </p:spTree>
    <p:extLst>
      <p:ext uri="{BB962C8B-B14F-4D97-AF65-F5344CB8AC3E}">
        <p14:creationId xmlns:p14="http://schemas.microsoft.com/office/powerpoint/2010/main" val="408065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6C02A5-F2C4-6E46-EFC6-E7E5F860EAC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AA0460F-322B-2D27-63E4-F952352135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0631CF-2A69-FDB3-7CA7-582CEAE9CBC7}"/>
              </a:ext>
            </a:extLst>
          </p:cNvPr>
          <p:cNvSpPr>
            <a:spLocks noGrp="1"/>
          </p:cNvSpPr>
          <p:nvPr>
            <p:ph type="sldNum" sz="quarter" idx="12"/>
          </p:nvPr>
        </p:nvSpPr>
        <p:spPr/>
        <p:txBody>
          <a:bodyPr/>
          <a:lstStyle>
            <a:lvl1pPr>
              <a:defRPr/>
            </a:lvl1pPr>
          </a:lstStyle>
          <a:p>
            <a:pPr>
              <a:defRPr/>
            </a:pPr>
            <a:fld id="{67AB9C69-C4F1-264B-9DC8-BB9A94F4A67A}" type="slidenum">
              <a:rPr lang="en-US" altLang="en-US"/>
              <a:pPr>
                <a:defRPr/>
              </a:pPr>
              <a:t>‹#›</a:t>
            </a:fld>
            <a:endParaRPr lang="en-US" altLang="en-US"/>
          </a:p>
        </p:txBody>
      </p:sp>
    </p:spTree>
    <p:extLst>
      <p:ext uri="{BB962C8B-B14F-4D97-AF65-F5344CB8AC3E}">
        <p14:creationId xmlns:p14="http://schemas.microsoft.com/office/powerpoint/2010/main" val="184878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F78A30-B66F-0043-B8F4-2AF55D3CE8F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C0DAE82-C361-8E29-A763-7A72E1BFD8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9E8169-0995-E9A4-4F3F-6F5BB0F11D72}"/>
              </a:ext>
            </a:extLst>
          </p:cNvPr>
          <p:cNvSpPr>
            <a:spLocks noGrp="1"/>
          </p:cNvSpPr>
          <p:nvPr>
            <p:ph type="sldNum" sz="quarter" idx="12"/>
          </p:nvPr>
        </p:nvSpPr>
        <p:spPr/>
        <p:txBody>
          <a:bodyPr/>
          <a:lstStyle>
            <a:lvl1pPr>
              <a:defRPr/>
            </a:lvl1pPr>
          </a:lstStyle>
          <a:p>
            <a:pPr>
              <a:defRPr/>
            </a:pPr>
            <a:fld id="{D9E0EB80-2741-B94E-8A47-FCC0E95214D2}" type="slidenum">
              <a:rPr lang="en-US" altLang="en-US"/>
              <a:pPr>
                <a:defRPr/>
              </a:pPr>
              <a:t>‹#›</a:t>
            </a:fld>
            <a:endParaRPr lang="en-US" altLang="en-US"/>
          </a:p>
        </p:txBody>
      </p:sp>
    </p:spTree>
    <p:extLst>
      <p:ext uri="{BB962C8B-B14F-4D97-AF65-F5344CB8AC3E}">
        <p14:creationId xmlns:p14="http://schemas.microsoft.com/office/powerpoint/2010/main" val="391453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AE44E7-34A9-1EE7-6347-6D0F60847A6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81FF63C-6C09-2B72-E142-A3447D9AFB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0CAA1D1-0026-1B01-D46C-A5A2D5D969C0}"/>
              </a:ext>
            </a:extLst>
          </p:cNvPr>
          <p:cNvSpPr>
            <a:spLocks noGrp="1"/>
          </p:cNvSpPr>
          <p:nvPr>
            <p:ph type="sldNum" sz="quarter" idx="12"/>
          </p:nvPr>
        </p:nvSpPr>
        <p:spPr/>
        <p:txBody>
          <a:bodyPr/>
          <a:lstStyle>
            <a:lvl1pPr>
              <a:defRPr/>
            </a:lvl1pPr>
          </a:lstStyle>
          <a:p>
            <a:pPr>
              <a:defRPr/>
            </a:pPr>
            <a:fld id="{BC01FBE5-0FC9-844A-ACC0-C24924FF9267}" type="slidenum">
              <a:rPr lang="en-US" altLang="en-US"/>
              <a:pPr>
                <a:defRPr/>
              </a:pPr>
              <a:t>‹#›</a:t>
            </a:fld>
            <a:endParaRPr lang="en-US" altLang="en-US"/>
          </a:p>
        </p:txBody>
      </p:sp>
    </p:spTree>
    <p:extLst>
      <p:ext uri="{BB962C8B-B14F-4D97-AF65-F5344CB8AC3E}">
        <p14:creationId xmlns:p14="http://schemas.microsoft.com/office/powerpoint/2010/main" val="3277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4BB7DE4-DA37-1894-B18A-7189B634AA5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49F8EBA-94FE-75A7-4CC2-6C18D633D9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E3AF79-2E3F-62B7-A6C8-5B322DB6EC76}"/>
              </a:ext>
            </a:extLst>
          </p:cNvPr>
          <p:cNvSpPr>
            <a:spLocks noGrp="1"/>
          </p:cNvSpPr>
          <p:nvPr>
            <p:ph type="sldNum" sz="quarter" idx="12"/>
          </p:nvPr>
        </p:nvSpPr>
        <p:spPr/>
        <p:txBody>
          <a:bodyPr/>
          <a:lstStyle>
            <a:lvl1pPr>
              <a:defRPr/>
            </a:lvl1pPr>
          </a:lstStyle>
          <a:p>
            <a:pPr>
              <a:defRPr/>
            </a:pPr>
            <a:fld id="{EE884E74-2AF4-1045-A23D-7948636F5EDC}" type="slidenum">
              <a:rPr lang="en-US" altLang="en-US"/>
              <a:pPr>
                <a:defRPr/>
              </a:pPr>
              <a:t>‹#›</a:t>
            </a:fld>
            <a:endParaRPr lang="en-US" altLang="en-US"/>
          </a:p>
        </p:txBody>
      </p:sp>
    </p:spTree>
    <p:extLst>
      <p:ext uri="{BB962C8B-B14F-4D97-AF65-F5344CB8AC3E}">
        <p14:creationId xmlns:p14="http://schemas.microsoft.com/office/powerpoint/2010/main" val="99437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0CB607B-2466-4421-64C7-8C9744179A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F360418-78D5-756B-61FB-B91361929F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67DEBC-50AB-8547-2A57-98909FF66E3A}"/>
              </a:ext>
            </a:extLst>
          </p:cNvPr>
          <p:cNvSpPr>
            <a:spLocks noGrp="1"/>
          </p:cNvSpPr>
          <p:nvPr>
            <p:ph type="sldNum" sz="quarter" idx="12"/>
          </p:nvPr>
        </p:nvSpPr>
        <p:spPr/>
        <p:txBody>
          <a:bodyPr/>
          <a:lstStyle>
            <a:lvl1pPr>
              <a:defRPr/>
            </a:lvl1pPr>
          </a:lstStyle>
          <a:p>
            <a:pPr>
              <a:defRPr/>
            </a:pPr>
            <a:fld id="{F5323857-AEE1-8D41-A1C1-FDC3B3104811}" type="slidenum">
              <a:rPr lang="en-US" altLang="en-US"/>
              <a:pPr>
                <a:defRPr/>
              </a:pPr>
              <a:t>‹#›</a:t>
            </a:fld>
            <a:endParaRPr lang="en-US" altLang="en-US"/>
          </a:p>
        </p:txBody>
      </p:sp>
    </p:spTree>
    <p:extLst>
      <p:ext uri="{BB962C8B-B14F-4D97-AF65-F5344CB8AC3E}">
        <p14:creationId xmlns:p14="http://schemas.microsoft.com/office/powerpoint/2010/main" val="216783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EC529E-5842-2FC0-52F2-F07A23C92BB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CBCC8E-F2BF-0B61-3540-8936862FDF6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09855E-D3E7-322C-24D5-EAA930C22D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D39B71E0-9819-DDB0-D59A-D4AFC68471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F858A5B-0969-8CE0-6E18-386E949ED2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Times New Roman" panose="02020603050405020304" pitchFamily="18" charset="0"/>
              </a:defRPr>
            </a:lvl1pPr>
          </a:lstStyle>
          <a:p>
            <a:pPr>
              <a:defRPr/>
            </a:pPr>
            <a:fld id="{9DD70263-E7A4-414F-9331-DB0734648F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2AFED2F-8FA0-E339-A66A-D568082C60FD}"/>
              </a:ext>
            </a:extLst>
          </p:cNvPr>
          <p:cNvSpPr>
            <a:spLocks noGrp="1" noChangeArrowheads="1"/>
          </p:cNvSpPr>
          <p:nvPr>
            <p:ph type="title"/>
          </p:nvPr>
        </p:nvSpPr>
        <p:spPr>
          <a:xfrm>
            <a:off x="8382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Diurnal Winds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Atmospheric Sciences 101</a:t>
            </a:r>
            <a:br>
              <a:rPr lang="en-US" altLang="en-US" dirty="0">
                <a:ea typeface="ＭＳ Ｐゴシック" panose="020B0600070205080204" pitchFamily="34" charset="-128"/>
              </a:rPr>
            </a:br>
            <a:r>
              <a:rPr lang="en-US" altLang="en-US" dirty="0">
                <a:ea typeface="ＭＳ Ｐゴシック" panose="020B0600070205080204" pitchFamily="34" charset="-128"/>
              </a:rPr>
              <a:t>Autumn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SEABRZ6.GIF                                                    001CE8BF&#10;Cliff Disk                     BB5EA40C:">
            <a:extLst>
              <a:ext uri="{FF2B5EF4-FFF2-40B4-BE49-F238E27FC236}">
                <a16:creationId xmlns:a16="http://schemas.microsoft.com/office/drawing/2014/main" id="{048A5C07-FB40-1D5F-0396-CECDA72E1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77875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SEABRZ10.GIF                                                   001CE8BF&#10;Cliff Disk                     BB5EA40C:">
            <a:extLst>
              <a:ext uri="{FF2B5EF4-FFF2-40B4-BE49-F238E27FC236}">
                <a16:creationId xmlns:a16="http://schemas.microsoft.com/office/drawing/2014/main" id="{E1733475-DFFA-16AE-08E1-5E1E04E12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3977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EABRZ13.GIF                                                   001CE8BF&#10;Cliff Disk                     BB5EA40C:">
            <a:extLst>
              <a:ext uri="{FF2B5EF4-FFF2-40B4-BE49-F238E27FC236}">
                <a16:creationId xmlns:a16="http://schemas.microsoft.com/office/drawing/2014/main" id="{34629546-F346-A55C-4EFC-F98CC6BD2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347788"/>
            <a:ext cx="71739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27" hidden="1">
            <a:extLst>
              <a:ext uri="{FF2B5EF4-FFF2-40B4-BE49-F238E27FC236}">
                <a16:creationId xmlns:a16="http://schemas.microsoft.com/office/drawing/2014/main" id="{2E453D7B-A822-AA5B-8807-9DE21B1496C4}"/>
              </a:ext>
            </a:extLst>
          </p:cNvPr>
          <p:cNvSpPr>
            <a:spLocks noGrp="1" noChangeArrowheads="1"/>
          </p:cNvSpPr>
          <p:nvPr>
            <p:ph type="title"/>
          </p:nvPr>
        </p:nvSpPr>
        <p:spPr>
          <a:xfrm>
            <a:off x="457200" y="-30163"/>
            <a:ext cx="8229600" cy="1143001"/>
          </a:xfrm>
        </p:spPr>
        <p:txBody>
          <a:bodyPr/>
          <a:lstStyle/>
          <a:p>
            <a:pPr eaLnBrk="1" hangingPunct="1"/>
            <a:r>
              <a:rPr lang="en-US" altLang="en-US">
                <a:ea typeface="ＭＳ Ｐゴシック" panose="020B0600070205080204" pitchFamily="34" charset="-128"/>
              </a:rPr>
              <a:t>	</a:t>
            </a:r>
          </a:p>
        </p:txBody>
      </p:sp>
      <p:pic>
        <p:nvPicPr>
          <p:cNvPr id="93192" name="Picture 1032" descr="florida3">
            <a:extLst>
              <a:ext uri="{FF2B5EF4-FFF2-40B4-BE49-F238E27FC236}">
                <a16:creationId xmlns:a16="http://schemas.microsoft.com/office/drawing/2014/main" id="{6A817574-3CD6-94F9-3C3D-113982E5B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2804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7">
            <a:extLst>
              <a:ext uri="{FF2B5EF4-FFF2-40B4-BE49-F238E27FC236}">
                <a16:creationId xmlns:a16="http://schemas.microsoft.com/office/drawing/2014/main" id="{BA07E9A9-1ADD-784D-A0F7-EC8FABAB4CF0}"/>
              </a:ext>
            </a:extLst>
          </p:cNvPr>
          <p:cNvSpPr txBox="1">
            <a:spLocks noChangeArrowheads="1"/>
          </p:cNvSpPr>
          <p:nvPr/>
        </p:nvSpPr>
        <p:spPr bwMode="auto">
          <a:xfrm>
            <a:off x="914400" y="6248400"/>
            <a:ext cx="7955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latin typeface="Times" pitchFamily="2" charset="0"/>
              </a:rPr>
              <a:t>Colliding Sea Breezes Can Produce Strong Upward Motion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312BA3B-45B5-5F23-4E06-624BA218CC69}"/>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0722" name="Picture 2" descr="fl30may0210.jpg">
            <a:extLst>
              <a:ext uri="{FF2B5EF4-FFF2-40B4-BE49-F238E27FC236}">
                <a16:creationId xmlns:a16="http://schemas.microsoft.com/office/drawing/2014/main" id="{AF0B4940-9C09-5070-0B40-3918C5F2D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4927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0707">
            <a:extLst>
              <a:ext uri="{FF2B5EF4-FFF2-40B4-BE49-F238E27FC236}">
                <a16:creationId xmlns:a16="http://schemas.microsoft.com/office/drawing/2014/main" id="{3E4B12E5-7257-B4ED-E072-83502DC41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8940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hidden="1">
            <a:extLst>
              <a:ext uri="{FF2B5EF4-FFF2-40B4-BE49-F238E27FC236}">
                <a16:creationId xmlns:a16="http://schemas.microsoft.com/office/drawing/2014/main" id="{8DD1C2EE-3868-076A-8F5C-1BF5A4AC8F7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1747" name="Rectangle 3">
            <a:extLst>
              <a:ext uri="{FF2B5EF4-FFF2-40B4-BE49-F238E27FC236}">
                <a16:creationId xmlns:a16="http://schemas.microsoft.com/office/drawing/2014/main" id="{9D408AA5-0BDD-3192-D1E4-C8349DF41CF3}"/>
              </a:ext>
            </a:extLst>
          </p:cNvPr>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7-7, p. 176</a:t>
            </a:r>
          </a:p>
        </p:txBody>
      </p:sp>
      <p:sp>
        <p:nvSpPr>
          <p:cNvPr id="31748" name="TextBox 1">
            <a:extLst>
              <a:ext uri="{FF2B5EF4-FFF2-40B4-BE49-F238E27FC236}">
                <a16:creationId xmlns:a16="http://schemas.microsoft.com/office/drawing/2014/main" id="{044E99CA-1256-B923-B4C2-E374147D3F7D}"/>
              </a:ext>
            </a:extLst>
          </p:cNvPr>
          <p:cNvSpPr txBox="1">
            <a:spLocks noChangeArrowheads="1"/>
          </p:cNvSpPr>
          <p:nvPr/>
        </p:nvSpPr>
        <p:spPr bwMode="auto">
          <a:xfrm>
            <a:off x="3124200" y="762000"/>
            <a:ext cx="346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Middle of Florida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DA3104C-36AB-3C7D-C8A0-0F20D92252AF}"/>
              </a:ext>
            </a:extLst>
          </p:cNvPr>
          <p:cNvSpPr>
            <a:spLocks noGrp="1" noChangeArrowheads="1"/>
          </p:cNvSpPr>
          <p:nvPr>
            <p:ph type="title"/>
          </p:nvPr>
        </p:nvSpPr>
        <p:spPr>
          <a:xfrm>
            <a:off x="4572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Sea Breeze Winds Along the Southern Oregon Coast</a:t>
            </a:r>
          </a:p>
        </p:txBody>
      </p:sp>
      <p:sp>
        <p:nvSpPr>
          <p:cNvPr id="33794" name="Rectangle 3">
            <a:extLst>
              <a:ext uri="{FF2B5EF4-FFF2-40B4-BE49-F238E27FC236}">
                <a16:creationId xmlns:a16="http://schemas.microsoft.com/office/drawing/2014/main" id="{850369E1-571B-9237-6BF4-5ECF73078AAA}"/>
              </a:ext>
            </a:extLst>
          </p:cNvPr>
          <p:cNvSpPr>
            <a:spLocks noGrp="1" noChangeArrowheads="1"/>
          </p:cNvSpPr>
          <p:nvPr>
            <p:ph idx="1"/>
          </p:nvPr>
        </p:nvSpPr>
        <p:spPr>
          <a:xfrm>
            <a:off x="685800" y="2133600"/>
            <a:ext cx="7772400" cy="4114800"/>
          </a:xfrm>
        </p:spPr>
        <p:txBody>
          <a:bodyPr/>
          <a:lstStyle/>
          <a:p>
            <a:pPr eaLnBrk="1" hangingPunct="1"/>
            <a:r>
              <a:rPr lang="en-US" altLang="en-US" dirty="0">
                <a:ea typeface="ＭＳ Ｐゴシック" panose="020B0600070205080204" pitchFamily="34" charset="-128"/>
              </a:rPr>
              <a:t>Gusts frequently reach 30-35 knots during the summer during the afternoon.</a:t>
            </a:r>
          </a:p>
          <a:p>
            <a:pPr eaLnBrk="1" hangingPunct="1"/>
            <a:r>
              <a:rPr lang="en-US" altLang="en-US" dirty="0">
                <a:ea typeface="ＭＳ Ｐゴシック" panose="020B0600070205080204" pitchFamily="34" charset="-128"/>
              </a:rPr>
              <a:t>Very painful to stay on the beach!</a:t>
            </a:r>
          </a:p>
          <a:p>
            <a:pPr eaLnBrk="1" hangingPunct="1"/>
            <a:r>
              <a:rPr lang="en-US" altLang="en-US" dirty="0">
                <a:ea typeface="ＭＳ Ｐゴシック" panose="020B0600070205080204" pitchFamily="34" charset="-128"/>
              </a:rPr>
              <a:t>Strong pressure gradient normal to the coast between the warm land areas and the cold upwelling water.</a:t>
            </a:r>
          </a:p>
          <a:p>
            <a:pPr eaLnBrk="1" hangingPunct="1"/>
            <a:r>
              <a:rPr lang="en-US" altLang="en-US" dirty="0">
                <a:ea typeface="ＭＳ Ｐゴシック" panose="020B0600070205080204" pitchFamily="34" charset="-128"/>
              </a:rPr>
              <a:t>Temperatures differences </a:t>
            </a:r>
            <a:r>
              <a:rPr lang="en-US" altLang="en-US" dirty="0" err="1">
                <a:ea typeface="ＭＳ Ｐゴシック" panose="020B0600070205080204" pitchFamily="34" charset="-128"/>
              </a:rPr>
              <a:t>ncrease</a:t>
            </a:r>
            <a:r>
              <a:rPr lang="en-US" altLang="en-US" dirty="0">
                <a:ea typeface="ＭＳ Ｐゴシック" panose="020B0600070205080204" pitchFamily="34" charset="-128"/>
              </a:rPr>
              <a:t> during the 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a:extLst>
              <a:ext uri="{FF2B5EF4-FFF2-40B4-BE49-F238E27FC236}">
                <a16:creationId xmlns:a16="http://schemas.microsoft.com/office/drawing/2014/main" id="{132DB9EB-5E0D-3866-B592-09AA59D6833B}"/>
              </a:ext>
            </a:extLst>
          </p:cNvPr>
          <p:cNvGraphicFramePr>
            <a:graphicFrameLocks noChangeAspect="1"/>
          </p:cNvGraphicFramePr>
          <p:nvPr/>
        </p:nvGraphicFramePr>
        <p:xfrm>
          <a:off x="1143000" y="609600"/>
          <a:ext cx="6934200" cy="5530850"/>
        </p:xfrm>
        <a:graphic>
          <a:graphicData uri="http://schemas.openxmlformats.org/presentationml/2006/ole">
            <mc:AlternateContent xmlns:mc="http://schemas.openxmlformats.org/markup-compatibility/2006">
              <mc:Choice xmlns:v="urn:schemas-microsoft-com:vml" Requires="v">
                <p:oleObj name="Document" r:id="rId2" imgW="4013200" imgH="3200400" progId="Word.Document.8">
                  <p:embed/>
                </p:oleObj>
              </mc:Choice>
              <mc:Fallback>
                <p:oleObj name="Document" r:id="rId2" imgW="4013200" imgH="32004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6934200" cy="553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40B8B729-A5B6-E4CB-3BBB-589D71C88CC3}"/>
              </a:ext>
            </a:extLst>
          </p:cNvPr>
          <p:cNvGraphicFramePr>
            <a:graphicFrameLocks noChangeAspect="1"/>
          </p:cNvGraphicFramePr>
          <p:nvPr/>
        </p:nvGraphicFramePr>
        <p:xfrm>
          <a:off x="304800" y="304800"/>
          <a:ext cx="8839200" cy="6035675"/>
        </p:xfrm>
        <a:graphic>
          <a:graphicData uri="http://schemas.openxmlformats.org/presentationml/2006/ole">
            <mc:AlternateContent xmlns:mc="http://schemas.openxmlformats.org/markup-compatibility/2006">
              <mc:Choice xmlns:v="urn:schemas-microsoft-com:vml" Requires="v">
                <p:oleObj name="Document" r:id="rId2" imgW="6400800" imgH="4368800" progId="Word.Document.8">
                  <p:embed/>
                </p:oleObj>
              </mc:Choice>
              <mc:Fallback>
                <p:oleObj name="Document" r:id="rId2" imgW="6400800" imgH="43688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8392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5843" name="Text Box 3">
            <a:extLst>
              <a:ext uri="{FF2B5EF4-FFF2-40B4-BE49-F238E27FC236}">
                <a16:creationId xmlns:a16="http://schemas.microsoft.com/office/drawing/2014/main" id="{58F3AAB8-0B11-4F38-9F05-809DC39E1CE0}"/>
              </a:ext>
            </a:extLst>
          </p:cNvPr>
          <p:cNvSpPr txBox="1">
            <a:spLocks noChangeArrowheads="1"/>
          </p:cNvSpPr>
          <p:nvPr/>
        </p:nvSpPr>
        <p:spPr bwMode="auto">
          <a:xfrm>
            <a:off x="1508125" y="6080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35844" name="Text Box 4">
            <a:extLst>
              <a:ext uri="{FF2B5EF4-FFF2-40B4-BE49-F238E27FC236}">
                <a16:creationId xmlns:a16="http://schemas.microsoft.com/office/drawing/2014/main" id="{2A9C8D6E-05AE-3DA3-C6CE-9B6AB39B2A34}"/>
              </a:ext>
            </a:extLst>
          </p:cNvPr>
          <p:cNvSpPr txBox="1">
            <a:spLocks noChangeArrowheads="1"/>
          </p:cNvSpPr>
          <p:nvPr/>
        </p:nvSpPr>
        <p:spPr bwMode="auto">
          <a:xfrm>
            <a:off x="685800" y="61722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US" sz="2400">
                <a:solidFill>
                  <a:srgbClr val="000000"/>
                </a:solidFill>
                <a:latin typeface="Times" pitchFamily="2" charset="0"/>
              </a:rPr>
              <a:t>2-minute average July-August winds along the Northwest coast.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77BDFD14-5915-B597-72D0-37F860EF6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5"/>
          <a:stretch>
            <a:fillRect/>
          </a:stretch>
        </p:blipFill>
        <p:spPr bwMode="auto">
          <a:xfrm>
            <a:off x="381000" y="381000"/>
            <a:ext cx="8382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a:extLst>
              <a:ext uri="{FF2B5EF4-FFF2-40B4-BE49-F238E27FC236}">
                <a16:creationId xmlns:a16="http://schemas.microsoft.com/office/drawing/2014/main" id="{2C1E6893-145D-0718-D437-6F659427371C}"/>
              </a:ext>
            </a:extLst>
          </p:cNvPr>
          <p:cNvSpPr txBox="1">
            <a:spLocks noChangeArrowheads="1"/>
          </p:cNvSpPr>
          <p:nvPr/>
        </p:nvSpPr>
        <p:spPr bwMode="auto">
          <a:xfrm>
            <a:off x="1447800" y="6278563"/>
            <a:ext cx="6688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a:latin typeface="Times" pitchFamily="2" charset="0"/>
              </a:rPr>
              <a:t>Southern Oregon Coast Near Brookings</a:t>
            </a:r>
            <a:endParaRPr lang="en-US" altLang="en-US" sz="2400">
              <a:latin typeface="Times"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03FDC8A-EC06-D351-F661-CAFEE855AFAF}"/>
              </a:ext>
            </a:extLst>
          </p:cNvPr>
          <p:cNvSpPr>
            <a:spLocks noGrp="1" noChangeArrowheads="1"/>
          </p:cNvSpPr>
          <p:nvPr>
            <p:ph type="title"/>
          </p:nvPr>
        </p:nvSpPr>
        <p:spPr>
          <a:xfrm>
            <a:off x="457200" y="533400"/>
            <a:ext cx="8229600" cy="1143000"/>
          </a:xfrm>
        </p:spPr>
        <p:txBody>
          <a:bodyPr/>
          <a:lstStyle/>
          <a:p>
            <a:pPr eaLnBrk="1" hangingPunct="1"/>
            <a:r>
              <a:rPr lang="en-US" altLang="en-US" b="1">
                <a:solidFill>
                  <a:schemeClr val="accent2"/>
                </a:solidFill>
                <a:ea typeface="ＭＳ Ｐゴシック" panose="020B0600070205080204" pitchFamily="34" charset="-128"/>
              </a:rPr>
              <a:t>Understanding Local Diurnal Winds</a:t>
            </a:r>
          </a:p>
        </p:txBody>
      </p:sp>
      <p:sp>
        <p:nvSpPr>
          <p:cNvPr id="16386" name="Content Placeholder 2">
            <a:extLst>
              <a:ext uri="{FF2B5EF4-FFF2-40B4-BE49-F238E27FC236}">
                <a16:creationId xmlns:a16="http://schemas.microsoft.com/office/drawing/2014/main" id="{082D81D3-D2F8-3F63-FB52-982860A9F1D2}"/>
              </a:ext>
            </a:extLst>
          </p:cNvPr>
          <p:cNvSpPr>
            <a:spLocks noGrp="1" noChangeArrowheads="1"/>
          </p:cNvSpPr>
          <p:nvPr>
            <p:ph sz="half" idx="1"/>
          </p:nvPr>
        </p:nvSpPr>
        <p:spPr>
          <a:xfrm>
            <a:off x="485775" y="2057400"/>
            <a:ext cx="8077200" cy="3505200"/>
          </a:xfrm>
        </p:spPr>
        <p:txBody>
          <a:bodyPr/>
          <a:lstStyle/>
          <a:p>
            <a:pPr eaLnBrk="1" hangingPunct="1"/>
            <a:r>
              <a:rPr lang="en-US" altLang="en-US" sz="3200" b="1">
                <a:solidFill>
                  <a:srgbClr val="FF0000"/>
                </a:solidFill>
                <a:ea typeface="ＭＳ Ｐゴシック" panose="020B0600070205080204" pitchFamily="34" charset="-128"/>
              </a:rPr>
              <a:t>Diurnal</a:t>
            </a:r>
            <a:r>
              <a:rPr lang="en-US" altLang="en-US" sz="3200">
                <a:ea typeface="ＭＳ Ｐゴシック" panose="020B0600070205080204" pitchFamily="34" charset="-128"/>
              </a:rPr>
              <a:t> means varying over a day</a:t>
            </a:r>
          </a:p>
          <a:p>
            <a:pPr eaLnBrk="1" hangingPunct="1"/>
            <a:r>
              <a:rPr lang="en-US" altLang="en-US" sz="3200" b="1">
                <a:ea typeface="ＭＳ Ｐゴシック" panose="020B0600070205080204" pitchFamily="34" charset="-128"/>
              </a:rPr>
              <a:t>Sea Breezes and Land Breezes </a:t>
            </a:r>
            <a:r>
              <a:rPr lang="en-US" altLang="en-US" sz="3200">
                <a:ea typeface="ＭＳ Ｐゴシック" panose="020B0600070205080204" pitchFamily="34" charset="-128"/>
              </a:rPr>
              <a:t>depend on differences in heating and cooling between land and water.</a:t>
            </a:r>
          </a:p>
          <a:p>
            <a:pPr eaLnBrk="1" hangingPunct="1"/>
            <a:r>
              <a:rPr lang="en-US" altLang="en-US" sz="3200" b="1">
                <a:ea typeface="ＭＳ Ｐゴシック" panose="020B0600070205080204" pitchFamily="34" charset="-128"/>
              </a:rPr>
              <a:t>Upslope and downslope winds </a:t>
            </a:r>
            <a:r>
              <a:rPr lang="en-US" altLang="en-US" sz="3200">
                <a:ea typeface="ＭＳ Ｐゴシック" panose="020B0600070205080204" pitchFamily="34" charset="-128"/>
              </a:rPr>
              <a:t>are</a:t>
            </a:r>
            <a:r>
              <a:rPr lang="en-US" altLang="en-US" sz="3200" b="1">
                <a:ea typeface="ＭＳ Ｐゴシック" panose="020B0600070205080204" pitchFamily="34" charset="-128"/>
              </a:rPr>
              <a:t> </a:t>
            </a:r>
            <a:r>
              <a:rPr lang="en-US" altLang="en-US" sz="3200">
                <a:ea typeface="ＭＳ Ｐゴシック" panose="020B0600070205080204" pitchFamily="34" charset="-128"/>
              </a:rPr>
              <a:t>forced by the differences in heating and cooling between higher terrain and lowlands.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EE2F70A7-212E-C4C3-60EE-CBA314D91472}"/>
              </a:ext>
            </a:extLst>
          </p:cNvPr>
          <p:cNvSpPr>
            <a:spLocks noGrp="1" noChangeArrowheads="1"/>
          </p:cNvSpPr>
          <p:nvPr>
            <p:ph type="title"/>
          </p:nvPr>
        </p:nvSpPr>
        <p:spPr>
          <a:xfrm>
            <a:off x="381000" y="2362200"/>
            <a:ext cx="8229600" cy="1143000"/>
          </a:xfrm>
        </p:spPr>
        <p:txBody>
          <a:bodyPr/>
          <a:lstStyle/>
          <a:p>
            <a:pPr eaLnBrk="1" hangingPunct="1"/>
            <a:r>
              <a:rPr lang="en-US" altLang="en-US" b="1" dirty="0">
                <a:solidFill>
                  <a:schemeClr val="accent2"/>
                </a:solidFill>
                <a:ea typeface="ＭＳ Ｐゴシック" panose="020B0600070205080204" pitchFamily="34" charset="-128"/>
              </a:rPr>
              <a:t>Western Washington Sea Breezes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6850"/>
            <a:ext cx="4973638"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4F8A2CE2-4C0B-1B1C-E53E-4912E9DC0EFC}"/>
              </a:ext>
            </a:extLst>
          </p:cNvPr>
          <p:cNvSpPr txBox="1">
            <a:spLocks noChangeArrowheads="1"/>
          </p:cNvSpPr>
          <p:nvPr/>
        </p:nvSpPr>
        <p:spPr bwMode="auto">
          <a:xfrm>
            <a:off x="7315200" y="2590800"/>
            <a:ext cx="1749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Summer</a:t>
            </a:r>
          </a:p>
          <a:p>
            <a:pPr>
              <a:spcBef>
                <a:spcPct val="0"/>
              </a:spcBef>
              <a:buFontTx/>
              <a:buNone/>
            </a:pPr>
            <a:r>
              <a:rPr lang="en-US" altLang="en-US" sz="3600">
                <a:latin typeface="Times" pitchFamily="2" charset="0"/>
              </a:rPr>
              <a:t>Diurnal</a:t>
            </a:r>
          </a:p>
          <a:p>
            <a:pPr>
              <a:spcBef>
                <a:spcPct val="0"/>
              </a:spcBef>
              <a:buFontTx/>
              <a:buNone/>
            </a:pPr>
            <a:r>
              <a:rPr lang="en-US" altLang="en-US" sz="3600">
                <a:latin typeface="Times" pitchFamily="2" charset="0"/>
              </a:rPr>
              <a:t>Winds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b="68637"/>
          <a:stretch/>
        </p:blipFill>
        <p:spPr bwMode="auto">
          <a:xfrm>
            <a:off x="320698" y="1279525"/>
            <a:ext cx="882330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543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33651" b="33175"/>
          <a:stretch/>
        </p:blipFill>
        <p:spPr bwMode="auto">
          <a:xfrm>
            <a:off x="533155" y="990600"/>
            <a:ext cx="857567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09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65681"/>
          <a:stretch/>
        </p:blipFill>
        <p:spPr bwMode="auto">
          <a:xfrm>
            <a:off x="-37385" y="990600"/>
            <a:ext cx="9147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4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F937FD1A-03C2-104C-BDEE-42A33DC96118}"/>
              </a:ext>
            </a:extLst>
          </p:cNvPr>
          <p:cNvGraphicFramePr>
            <a:graphicFrameLocks noChangeAspect="1"/>
          </p:cNvGraphicFramePr>
          <p:nvPr/>
        </p:nvGraphicFramePr>
        <p:xfrm>
          <a:off x="1143000" y="685800"/>
          <a:ext cx="4838700" cy="5316538"/>
        </p:xfrm>
        <a:graphic>
          <a:graphicData uri="http://schemas.openxmlformats.org/presentationml/2006/ole">
            <mc:AlternateContent xmlns:mc="http://schemas.openxmlformats.org/markup-compatibility/2006">
              <mc:Choice xmlns:v="urn:schemas-microsoft-com:vml" Requires="v">
                <p:oleObj name="Document" r:id="rId2" imgW="3790950" imgH="4165600" progId="Word.Document.8">
                  <p:embed/>
                </p:oleObj>
              </mc:Choice>
              <mc:Fallback>
                <p:oleObj name="Document" r:id="rId2" imgW="3790950" imgH="41656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4838700" cy="531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9938" name="TextBox 2">
            <a:extLst>
              <a:ext uri="{FF2B5EF4-FFF2-40B4-BE49-F238E27FC236}">
                <a16:creationId xmlns:a16="http://schemas.microsoft.com/office/drawing/2014/main" id="{A5006114-9754-F0C1-38CA-DD8663EE314F}"/>
              </a:ext>
            </a:extLst>
          </p:cNvPr>
          <p:cNvSpPr txBox="1">
            <a:spLocks noChangeArrowheads="1"/>
          </p:cNvSpPr>
          <p:nvPr/>
        </p:nvSpPr>
        <p:spPr bwMode="auto">
          <a:xfrm>
            <a:off x="6400800" y="2895600"/>
            <a:ext cx="245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The Sound Breeze</a:t>
            </a:r>
          </a:p>
          <a:p>
            <a:pPr>
              <a:spcBef>
                <a:spcPct val="0"/>
              </a:spcBef>
              <a:buFontTx/>
              <a:buNone/>
            </a:pPr>
            <a:r>
              <a:rPr lang="en-US" altLang="en-US" sz="2400">
                <a:latin typeface="Times" pitchFamily="2" charset="0"/>
              </a:rPr>
              <a:t>Viewed Using </a:t>
            </a:r>
          </a:p>
          <a:p>
            <a:pPr>
              <a:spcBef>
                <a:spcPct val="0"/>
              </a:spcBef>
              <a:buFontTx/>
              <a:buNone/>
            </a:pPr>
            <a:r>
              <a:rPr lang="en-US" altLang="en-US" sz="2400">
                <a:latin typeface="Times" pitchFamily="2" charset="0"/>
              </a:rPr>
              <a:t>Ferry Data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44000BC-8BB1-E4C2-7594-ECC5F0455862}"/>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Land Breezes Tend to Be Weak in the Northwest</a:t>
            </a:r>
          </a:p>
        </p:txBody>
      </p:sp>
      <p:sp>
        <p:nvSpPr>
          <p:cNvPr id="40962" name="Content Placeholder 2">
            <a:extLst>
              <a:ext uri="{FF2B5EF4-FFF2-40B4-BE49-F238E27FC236}">
                <a16:creationId xmlns:a16="http://schemas.microsoft.com/office/drawing/2014/main" id="{9D8C35A4-64B5-577A-CD05-F3F24FD319CA}"/>
              </a:ext>
            </a:extLst>
          </p:cNvPr>
          <p:cNvSpPr>
            <a:spLocks noGrp="1" noChangeArrowheads="1"/>
          </p:cNvSpPr>
          <p:nvPr>
            <p:ph idx="1"/>
          </p:nvPr>
        </p:nvSpPr>
        <p:spPr>
          <a:xfrm>
            <a:off x="533400" y="1905000"/>
            <a:ext cx="8229600" cy="4525963"/>
          </a:xfrm>
        </p:spPr>
        <p:txBody>
          <a:bodyPr/>
          <a:lstStyle/>
          <a:p>
            <a:pPr eaLnBrk="1" hangingPunct="1"/>
            <a:r>
              <a:rPr lang="en-US" altLang="en-US" b="1" dirty="0">
                <a:ea typeface="ＭＳ Ｐゴシック" panose="020B0600070205080204" pitchFamily="34" charset="-128"/>
              </a:rPr>
              <a:t>Why?  Our cold water!</a:t>
            </a:r>
          </a:p>
          <a:p>
            <a:pPr eaLnBrk="1" hangingPunct="1"/>
            <a:r>
              <a:rPr lang="en-US" altLang="en-US" dirty="0">
                <a:ea typeface="ＭＳ Ｐゴシック" panose="020B0600070205080204" pitchFamily="34" charset="-128"/>
              </a:rPr>
              <a:t>The land rarely cools down below water temperature during the summer.  </a:t>
            </a:r>
          </a:p>
          <a:p>
            <a:pPr eaLnBrk="1" hangingPunct="1"/>
            <a:r>
              <a:rPr lang="en-US" altLang="en-US" dirty="0">
                <a:ea typeface="ＭＳ Ｐゴシック" panose="020B0600070205080204" pitchFamily="34" charset="-128"/>
              </a:rPr>
              <a:t>Local minimum temperatures generally in the low to mid-50s…similar to the temperature of the Sound and the Pacific Ocean.</a:t>
            </a:r>
          </a:p>
          <a:p>
            <a:pPr eaLnBrk="1" hangingPunct="1"/>
            <a:r>
              <a:rPr lang="en-US" altLang="en-US" dirty="0">
                <a:ea typeface="ＭＳ Ｐゴシック" panose="020B0600070205080204" pitchFamily="34" charset="-128"/>
              </a:rPr>
              <a:t>But it can happen in winter during unusually cold periods.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6.10land_breeze4.tiff">
            <a:extLst>
              <a:ext uri="{FF2B5EF4-FFF2-40B4-BE49-F238E27FC236}">
                <a16:creationId xmlns:a16="http://schemas.microsoft.com/office/drawing/2014/main" id="{2A7EFC1E-B450-4E7F-BC31-225953B8BC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35099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4" descr="Figure6.11.jpg">
            <a:extLst>
              <a:ext uri="{FF2B5EF4-FFF2-40B4-BE49-F238E27FC236}">
                <a16:creationId xmlns:a16="http://schemas.microsoft.com/office/drawing/2014/main" id="{04A31763-6CD0-C777-01C7-525A1A6C4F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86200"/>
            <a:ext cx="48514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id="{A54ECB89-2690-5C72-2DD7-6618A419F19C}"/>
              </a:ext>
            </a:extLst>
          </p:cNvPr>
          <p:cNvSpPr txBox="1">
            <a:spLocks noChangeArrowheads="1"/>
          </p:cNvSpPr>
          <p:nvPr/>
        </p:nvSpPr>
        <p:spPr bwMode="auto">
          <a:xfrm>
            <a:off x="5029200" y="19050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solidFill>
                  <a:schemeClr val="accent2"/>
                </a:solidFill>
                <a:latin typeface="Times" pitchFamily="2" charset="0"/>
              </a:rPr>
              <a:t>Land Breeze example during a cold period.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4" descr="Figure6.2.jpg">
            <a:extLst>
              <a:ext uri="{FF2B5EF4-FFF2-40B4-BE49-F238E27FC236}">
                <a16:creationId xmlns:a16="http://schemas.microsoft.com/office/drawing/2014/main" id="{E289BE7F-6FBF-4DED-562B-F604609A4C88}"/>
              </a:ext>
            </a:extLst>
          </p:cNvPr>
          <p:cNvPicPr>
            <a:picLocks noChangeAspect="1"/>
          </p:cNvPicPr>
          <p:nvPr/>
        </p:nvPicPr>
        <p:blipFill>
          <a:blip r:embed="rId2">
            <a:extLst>
              <a:ext uri="{28A0092B-C50C-407E-A947-70E740481C1C}">
                <a14:useLocalDpi xmlns:a14="http://schemas.microsoft.com/office/drawing/2010/main" val="0"/>
              </a:ext>
            </a:extLst>
          </a:blip>
          <a:srcRect l="-4343" r="-4343"/>
          <a:stretch>
            <a:fillRect/>
          </a:stretch>
        </p:blipFill>
        <p:spPr bwMode="auto">
          <a:xfrm>
            <a:off x="1905000" y="1219200"/>
            <a:ext cx="4876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2">
            <a:extLst>
              <a:ext uri="{FF2B5EF4-FFF2-40B4-BE49-F238E27FC236}">
                <a16:creationId xmlns:a16="http://schemas.microsoft.com/office/drawing/2014/main" id="{412B5F74-B067-487D-4744-4F61C1EF8AEC}"/>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Slope Winds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2C67D8A0-AD25-C355-DBAC-CA49359980EA}"/>
              </a:ext>
            </a:extLst>
          </p:cNvPr>
          <p:cNvSpPr>
            <a:spLocks noGrp="1" noChangeArrowheads="1"/>
          </p:cNvSpPr>
          <p:nvPr>
            <p:ph type="title"/>
          </p:nvPr>
        </p:nvSpPr>
        <p:spPr>
          <a:xfrm>
            <a:off x="381000" y="685800"/>
            <a:ext cx="8382000" cy="1143000"/>
          </a:xfrm>
        </p:spPr>
        <p:txBody>
          <a:bodyPr/>
          <a:lstStyle/>
          <a:p>
            <a:pPr eaLnBrk="1" hangingPunct="1"/>
            <a:r>
              <a:rPr lang="en-US" altLang="en-US" sz="4000">
                <a:solidFill>
                  <a:schemeClr val="accent2"/>
                </a:solidFill>
                <a:ea typeface="ＭＳ Ｐゴシック" panose="020B0600070205080204" pitchFamily="34" charset="-128"/>
              </a:rPr>
              <a:t>Slope Winds</a:t>
            </a:r>
            <a:br>
              <a:rPr lang="en-US" altLang="en-US" sz="4000">
                <a:ea typeface="ＭＳ Ｐゴシック" panose="020B0600070205080204" pitchFamily="34" charset="-128"/>
              </a:rPr>
            </a:br>
            <a:r>
              <a:rPr lang="en-US" altLang="en-US" sz="4000">
                <a:ea typeface="ＭＳ Ｐゴシック" panose="020B0600070205080204" pitchFamily="34" charset="-128"/>
              </a:rPr>
              <a:t>Upslope Flow on Heated Slopes</a:t>
            </a:r>
            <a:br>
              <a:rPr lang="en-US" altLang="en-US" sz="4000">
                <a:ea typeface="ＭＳ Ｐゴシック" panose="020B0600070205080204" pitchFamily="34" charset="-128"/>
              </a:rPr>
            </a:br>
            <a:r>
              <a:rPr lang="en-US" altLang="en-US" sz="4000">
                <a:ea typeface="ＭＳ Ｐゴシック" panose="020B0600070205080204" pitchFamily="34" charset="-128"/>
              </a:rPr>
              <a:t>Downslope Flow on Cooled Slopes</a:t>
            </a:r>
          </a:p>
        </p:txBody>
      </p:sp>
      <p:pic>
        <p:nvPicPr>
          <p:cNvPr id="44034" name="Content Placeholder 3" descr="login.php">
            <a:extLst>
              <a:ext uri="{FF2B5EF4-FFF2-40B4-BE49-F238E27FC236}">
                <a16:creationId xmlns:a16="http://schemas.microsoft.com/office/drawing/2014/main" id="{80CDD73D-316C-10E9-859E-12C56D7669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362200"/>
            <a:ext cx="5638800" cy="42291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AD28A808-EBA9-AC7E-94BC-DF401C60D3E6}"/>
              </a:ext>
            </a:extLst>
          </p:cNvPr>
          <p:cNvSpPr>
            <a:spLocks noGrp="1" noChangeArrowheads="1"/>
          </p:cNvSpPr>
          <p:nvPr>
            <p:ph type="title"/>
          </p:nvPr>
        </p:nvSpPr>
        <p:spPr>
          <a:xfrm>
            <a:off x="685800" y="381000"/>
            <a:ext cx="7772400" cy="1143000"/>
          </a:xfrm>
        </p:spPr>
        <p:txBody>
          <a:bodyPr/>
          <a:lstStyle/>
          <a:p>
            <a:pPr eaLnBrk="1" hangingPunct="1"/>
            <a:r>
              <a:rPr lang="en-US" altLang="en-US" b="1">
                <a:solidFill>
                  <a:schemeClr val="accent2"/>
                </a:solidFill>
                <a:ea typeface="ＭＳ Ｐゴシック" panose="020B0600070205080204" pitchFamily="34" charset="-128"/>
              </a:rPr>
              <a:t>Sea and Land Breezes</a:t>
            </a:r>
          </a:p>
        </p:txBody>
      </p:sp>
      <p:pic>
        <p:nvPicPr>
          <p:cNvPr id="17410" name="Content Placeholder 3" descr="sea-land-breeze.gif">
            <a:extLst>
              <a:ext uri="{FF2B5EF4-FFF2-40B4-BE49-F238E27FC236}">
                <a16:creationId xmlns:a16="http://schemas.microsoft.com/office/drawing/2014/main" id="{44D8BD1E-8265-2DA1-7E06-E190E24923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909" r="-21909"/>
          <a:stretch>
            <a:fillRect/>
          </a:stretch>
        </p:blipFill>
        <p:spPr>
          <a:xfrm>
            <a:off x="685800" y="1531938"/>
            <a:ext cx="7772400" cy="4114800"/>
          </a:xfrm>
        </p:spPr>
      </p:pic>
      <p:sp>
        <p:nvSpPr>
          <p:cNvPr id="17411" name="TextBox 1">
            <a:extLst>
              <a:ext uri="{FF2B5EF4-FFF2-40B4-BE49-F238E27FC236}">
                <a16:creationId xmlns:a16="http://schemas.microsoft.com/office/drawing/2014/main" id="{465DD53F-1C2C-290E-F2CF-938D861F019B}"/>
              </a:ext>
            </a:extLst>
          </p:cNvPr>
          <p:cNvSpPr txBox="1">
            <a:spLocks noChangeArrowheads="1"/>
          </p:cNvSpPr>
          <p:nvPr/>
        </p:nvSpPr>
        <p:spPr bwMode="auto">
          <a:xfrm>
            <a:off x="2057400" y="5943600"/>
            <a:ext cx="601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dirty="0">
                <a:latin typeface="Times" pitchFamily="2" charset="0"/>
              </a:rPr>
              <a:t>Need to think about the 3D circulation</a:t>
            </a:r>
          </a:p>
        </p:txBody>
      </p:sp>
      <p:sp>
        <p:nvSpPr>
          <p:cNvPr id="17412" name="TextBox 1">
            <a:extLst>
              <a:ext uri="{FF2B5EF4-FFF2-40B4-BE49-F238E27FC236}">
                <a16:creationId xmlns:a16="http://schemas.microsoft.com/office/drawing/2014/main" id="{69E71325-1412-C73C-94DD-B07C58C36089}"/>
              </a:ext>
            </a:extLst>
          </p:cNvPr>
          <p:cNvSpPr txBox="1">
            <a:spLocks noChangeArrowheads="1"/>
          </p:cNvSpPr>
          <p:nvPr/>
        </p:nvSpPr>
        <p:spPr bwMode="auto">
          <a:xfrm>
            <a:off x="7543800" y="251460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Day</a:t>
            </a:r>
          </a:p>
        </p:txBody>
      </p:sp>
      <p:sp>
        <p:nvSpPr>
          <p:cNvPr id="17413" name="TextBox 2">
            <a:extLst>
              <a:ext uri="{FF2B5EF4-FFF2-40B4-BE49-F238E27FC236}">
                <a16:creationId xmlns:a16="http://schemas.microsoft.com/office/drawing/2014/main" id="{C14B45EF-D690-CCC5-B81B-324433F0841C}"/>
              </a:ext>
            </a:extLst>
          </p:cNvPr>
          <p:cNvSpPr txBox="1">
            <a:spLocks noChangeArrowheads="1"/>
          </p:cNvSpPr>
          <p:nvPr/>
        </p:nvSpPr>
        <p:spPr bwMode="auto">
          <a:xfrm>
            <a:off x="7450138" y="4267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Night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borg.jpg                                                       001CE8BF&#10;Cliff Disk                     BB5EA40C:">
            <a:extLst>
              <a:ext uri="{FF2B5EF4-FFF2-40B4-BE49-F238E27FC236}">
                <a16:creationId xmlns:a16="http://schemas.microsoft.com/office/drawing/2014/main" id="{6B7E6CCB-1C0B-AF2C-EB30-E9B746D6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43200"/>
            <a:ext cx="54102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721FA2C7-D43B-9996-FA6E-EC2BA4C50367}"/>
              </a:ext>
            </a:extLst>
          </p:cNvPr>
          <p:cNvSpPr>
            <a:spLocks noGrp="1" noChangeArrowheads="1"/>
          </p:cNvSpPr>
          <p:nvPr>
            <p:ph type="title"/>
          </p:nvPr>
        </p:nvSpPr>
        <p:spPr>
          <a:xfrm>
            <a:off x="533400" y="838200"/>
            <a:ext cx="8229600" cy="1143000"/>
          </a:xfrm>
        </p:spPr>
        <p:txBody>
          <a:bodyPr/>
          <a:lstStyle/>
          <a:p>
            <a:pPr eaLnBrk="1" hangingPunct="1"/>
            <a:r>
              <a:rPr lang="en-US" altLang="en-US" b="1">
                <a:solidFill>
                  <a:schemeClr val="accent2"/>
                </a:solidFill>
                <a:ea typeface="ＭＳ Ｐゴシック" panose="020B0600070205080204" pitchFamily="34" charset="-128"/>
              </a:rPr>
              <a:t>That is why hang gliders like to jump off above heated slopes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8697-3CB0-463C-70CE-821853684364}"/>
              </a:ext>
            </a:extLst>
          </p:cNvPr>
          <p:cNvSpPr>
            <a:spLocks noGrp="1"/>
          </p:cNvSpPr>
          <p:nvPr>
            <p:ph type="title"/>
          </p:nvPr>
        </p:nvSpPr>
        <p:spPr/>
        <p:txBody>
          <a:bodyPr/>
          <a:lstStyle/>
          <a:p>
            <a:r>
              <a:rPr lang="en-US" dirty="0"/>
              <a:t>Poo Poo Point, Tiger Mountain</a:t>
            </a:r>
          </a:p>
        </p:txBody>
      </p:sp>
      <p:pic>
        <p:nvPicPr>
          <p:cNvPr id="5" name="Content Placeholder 4" descr="A picture containing outdoor, mountain, sky, grass&#10;&#10;Description automatically generated">
            <a:extLst>
              <a:ext uri="{FF2B5EF4-FFF2-40B4-BE49-F238E27FC236}">
                <a16:creationId xmlns:a16="http://schemas.microsoft.com/office/drawing/2014/main" id="{C35A4E2C-5088-CFB8-712E-69A522268101}"/>
              </a:ext>
            </a:extLst>
          </p:cNvPr>
          <p:cNvPicPr>
            <a:picLocks noGrp="1" noChangeAspect="1"/>
          </p:cNvPicPr>
          <p:nvPr>
            <p:ph idx="1"/>
          </p:nvPr>
        </p:nvPicPr>
        <p:blipFill>
          <a:blip r:embed="rId2"/>
          <a:stretch>
            <a:fillRect/>
          </a:stretch>
        </p:blipFill>
        <p:spPr>
          <a:xfrm>
            <a:off x="1172672" y="1600200"/>
            <a:ext cx="6798656" cy="4525963"/>
          </a:xfrm>
        </p:spPr>
      </p:pic>
    </p:spTree>
    <p:extLst>
      <p:ext uri="{BB962C8B-B14F-4D97-AF65-F5344CB8AC3E}">
        <p14:creationId xmlns:p14="http://schemas.microsoft.com/office/powerpoint/2010/main" val="1926233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0406-4CB9-DC99-1667-E6514764C708}"/>
              </a:ext>
            </a:extLst>
          </p:cNvPr>
          <p:cNvSpPr>
            <a:spLocks noGrp="1"/>
          </p:cNvSpPr>
          <p:nvPr>
            <p:ph type="title"/>
          </p:nvPr>
        </p:nvSpPr>
        <p:spPr>
          <a:xfrm>
            <a:off x="457200" y="533400"/>
            <a:ext cx="8229600" cy="1143000"/>
          </a:xfrm>
        </p:spPr>
        <p:txBody>
          <a:bodyPr/>
          <a:lstStyle/>
          <a:p>
            <a:r>
              <a:rPr lang="en-US" b="1" dirty="0">
                <a:solidFill>
                  <a:schemeClr val="accent2"/>
                </a:solidFill>
              </a:rPr>
              <a:t>Diurnal Downslope Flow Driven by Nighttime Cooling Along Slopes</a:t>
            </a:r>
          </a:p>
        </p:txBody>
      </p:sp>
      <p:pic>
        <p:nvPicPr>
          <p:cNvPr id="7" name="Picture 6">
            <a:extLst>
              <a:ext uri="{FF2B5EF4-FFF2-40B4-BE49-F238E27FC236}">
                <a16:creationId xmlns:a16="http://schemas.microsoft.com/office/drawing/2014/main" id="{BA454892-789D-959A-6A69-586A53539949}"/>
              </a:ext>
            </a:extLst>
          </p:cNvPr>
          <p:cNvPicPr>
            <a:picLocks noChangeAspect="1"/>
          </p:cNvPicPr>
          <p:nvPr/>
        </p:nvPicPr>
        <p:blipFill>
          <a:blip r:embed="rId2"/>
          <a:stretch>
            <a:fillRect/>
          </a:stretch>
        </p:blipFill>
        <p:spPr>
          <a:xfrm>
            <a:off x="1822450" y="2806700"/>
            <a:ext cx="5499100" cy="3517900"/>
          </a:xfrm>
          <a:prstGeom prst="rect">
            <a:avLst/>
          </a:prstGeom>
        </p:spPr>
      </p:pic>
      <p:sp>
        <p:nvSpPr>
          <p:cNvPr id="8" name="Content Placeholder 7">
            <a:extLst>
              <a:ext uri="{FF2B5EF4-FFF2-40B4-BE49-F238E27FC236}">
                <a16:creationId xmlns:a16="http://schemas.microsoft.com/office/drawing/2014/main" id="{DBC3AE6B-7CE5-0F61-014D-88A287C58CB5}"/>
              </a:ext>
            </a:extLst>
          </p:cNvPr>
          <p:cNvSpPr>
            <a:spLocks noGrp="1"/>
          </p:cNvSpPr>
          <p:nvPr>
            <p:ph idx="1"/>
          </p:nvPr>
        </p:nvSpPr>
        <p:spPr>
          <a:xfrm>
            <a:off x="457200" y="2438400"/>
            <a:ext cx="8229600" cy="4525963"/>
          </a:xfrm>
        </p:spPr>
        <p:txBody>
          <a:bodyPr/>
          <a:lstStyle/>
          <a:p>
            <a:endParaRPr lang="en-US" dirty="0"/>
          </a:p>
        </p:txBody>
      </p:sp>
    </p:spTree>
    <p:extLst>
      <p:ext uri="{BB962C8B-B14F-4D97-AF65-F5344CB8AC3E}">
        <p14:creationId xmlns:p14="http://schemas.microsoft.com/office/powerpoint/2010/main" val="3207773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a:extLst>
              <a:ext uri="{FF2B5EF4-FFF2-40B4-BE49-F238E27FC236}">
                <a16:creationId xmlns:a16="http://schemas.microsoft.com/office/drawing/2014/main" id="{570E6D4E-FFCB-ED25-7505-02F9A85EA5B8}"/>
              </a:ext>
            </a:extLst>
          </p:cNvPr>
          <p:cNvSpPr>
            <a:spLocks noGrp="1" noChangeArrowheads="1"/>
          </p:cNvSpPr>
          <p:nvPr>
            <p:ph type="title"/>
          </p:nvPr>
        </p:nvSpPr>
        <p:spPr>
          <a:xfrm>
            <a:off x="457200" y="744538"/>
            <a:ext cx="8686800" cy="1143000"/>
          </a:xfrm>
        </p:spPr>
        <p:txBody>
          <a:bodyPr/>
          <a:lstStyle/>
          <a:p>
            <a:pPr eaLnBrk="1" hangingPunct="1"/>
            <a:r>
              <a:rPr lang="en-US" altLang="en-US" sz="4000" b="1">
                <a:solidFill>
                  <a:schemeClr val="accent2"/>
                </a:solidFill>
                <a:ea typeface="ＭＳ Ｐゴシック" panose="020B0600070205080204" pitchFamily="34" charset="-128"/>
              </a:rPr>
              <a:t>Low temperatures are generally cooler in low spots on cold, cloud-free nights, with downslope flow</a:t>
            </a:r>
            <a:br>
              <a:rPr lang="en-US" altLang="en-US" sz="4000">
                <a:ea typeface="ＭＳ Ｐゴシック" panose="020B0600070205080204" pitchFamily="34" charset="-128"/>
              </a:rPr>
            </a:br>
            <a:endParaRPr lang="en-US" altLang="en-US" sz="4000">
              <a:ea typeface="ＭＳ Ｐゴシック" panose="020B0600070205080204" pitchFamily="34" charset="-128"/>
            </a:endParaRPr>
          </a:p>
        </p:txBody>
      </p:sp>
      <p:sp>
        <p:nvSpPr>
          <p:cNvPr id="46082" name="Rectangle 1027">
            <a:extLst>
              <a:ext uri="{FF2B5EF4-FFF2-40B4-BE49-F238E27FC236}">
                <a16:creationId xmlns:a16="http://schemas.microsoft.com/office/drawing/2014/main" id="{244C43A2-7B87-B379-242F-325A61B51BAC}"/>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46083" name="Picture 1028" descr="drains">
            <a:extLst>
              <a:ext uri="{FF2B5EF4-FFF2-40B4-BE49-F238E27FC236}">
                <a16:creationId xmlns:a16="http://schemas.microsoft.com/office/drawing/2014/main" id="{E1AF4E4F-FD89-2FAE-9099-247F9FD4A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46288"/>
            <a:ext cx="76962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5BEB0B8-686D-2486-90FF-3DE8C8BA23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Eastern Washington slope flows</a:t>
            </a:r>
          </a:p>
        </p:txBody>
      </p:sp>
      <p:pic>
        <p:nvPicPr>
          <p:cNvPr id="48130" name="Content Placeholder 3" descr="Figure6.19.jpg">
            <a:extLst>
              <a:ext uri="{FF2B5EF4-FFF2-40B4-BE49-F238E27FC236}">
                <a16:creationId xmlns:a16="http://schemas.microsoft.com/office/drawing/2014/main" id="{43EE6420-6E9B-B01D-A18C-F8A6DEB8E9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90638"/>
            <a:ext cx="5715000" cy="498792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7">
            <a:extLst>
              <a:ext uri="{FF2B5EF4-FFF2-40B4-BE49-F238E27FC236}">
                <a16:creationId xmlns:a16="http://schemas.microsoft.com/office/drawing/2014/main" id="{E7468DE5-E4F8-A1CF-1E5E-D3221D460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6075"/>
            <a:ext cx="89662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hidden="1">
            <a:extLst>
              <a:ext uri="{FF2B5EF4-FFF2-40B4-BE49-F238E27FC236}">
                <a16:creationId xmlns:a16="http://schemas.microsoft.com/office/drawing/2014/main" id="{7E6273E2-6472-370A-0C56-B108934FB18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t>
            </a:r>
          </a:p>
        </p:txBody>
      </p:sp>
      <p:sp>
        <p:nvSpPr>
          <p:cNvPr id="49155" name="Rectangle 4">
            <a:extLst>
              <a:ext uri="{FF2B5EF4-FFF2-40B4-BE49-F238E27FC236}">
                <a16:creationId xmlns:a16="http://schemas.microsoft.com/office/drawing/2014/main" id="{A8A88F57-6981-3F35-E77B-DF96FC311571}"/>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7-11, p. 178</a:t>
            </a:r>
          </a:p>
        </p:txBody>
      </p:sp>
      <p:sp>
        <p:nvSpPr>
          <p:cNvPr id="49156" name="Text Box 5">
            <a:extLst>
              <a:ext uri="{FF2B5EF4-FFF2-40B4-BE49-F238E27FC236}">
                <a16:creationId xmlns:a16="http://schemas.microsoft.com/office/drawing/2014/main" id="{2D682B7A-BF94-21F8-7CD9-B7DED866A773}"/>
              </a:ext>
            </a:extLst>
          </p:cNvPr>
          <p:cNvSpPr txBox="1">
            <a:spLocks noChangeArrowheads="1"/>
          </p:cNvSpPr>
          <p:nvPr/>
        </p:nvSpPr>
        <p:spPr bwMode="auto">
          <a:xfrm rot="-1737674">
            <a:off x="-7938" y="3570288"/>
            <a:ext cx="74930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7" name="Text Box 6">
            <a:extLst>
              <a:ext uri="{FF2B5EF4-FFF2-40B4-BE49-F238E27FC236}">
                <a16:creationId xmlns:a16="http://schemas.microsoft.com/office/drawing/2014/main" id="{B175D8DD-2016-5CC4-D527-43744700DDF4}"/>
              </a:ext>
            </a:extLst>
          </p:cNvPr>
          <p:cNvSpPr txBox="1">
            <a:spLocks noChangeArrowheads="1"/>
          </p:cNvSpPr>
          <p:nvPr/>
        </p:nvSpPr>
        <p:spPr bwMode="auto">
          <a:xfrm rot="1889841">
            <a:off x="3686175" y="3665538"/>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8" name="Text Box 7">
            <a:extLst>
              <a:ext uri="{FF2B5EF4-FFF2-40B4-BE49-F238E27FC236}">
                <a16:creationId xmlns:a16="http://schemas.microsoft.com/office/drawing/2014/main" id="{C3F54F5D-0C7A-FD52-2E47-CDB22784C479}"/>
              </a:ext>
            </a:extLst>
          </p:cNvPr>
          <p:cNvSpPr txBox="1">
            <a:spLocks noChangeArrowheads="1"/>
          </p:cNvSpPr>
          <p:nvPr/>
        </p:nvSpPr>
        <p:spPr bwMode="auto">
          <a:xfrm>
            <a:off x="693738"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59" name="Text Box 8">
            <a:extLst>
              <a:ext uri="{FF2B5EF4-FFF2-40B4-BE49-F238E27FC236}">
                <a16:creationId xmlns:a16="http://schemas.microsoft.com/office/drawing/2014/main" id="{4F4CDC6F-9452-98EC-DECF-59462767C62C}"/>
              </a:ext>
            </a:extLst>
          </p:cNvPr>
          <p:cNvSpPr txBox="1">
            <a:spLocks noChangeArrowheads="1"/>
          </p:cNvSpPr>
          <p:nvPr/>
        </p:nvSpPr>
        <p:spPr bwMode="auto">
          <a:xfrm>
            <a:off x="3276600"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60" name="Text Box 10">
            <a:extLst>
              <a:ext uri="{FF2B5EF4-FFF2-40B4-BE49-F238E27FC236}">
                <a16:creationId xmlns:a16="http://schemas.microsoft.com/office/drawing/2014/main" id="{298DDD43-06E1-D836-B846-5E085ADAA3B8}"/>
              </a:ext>
            </a:extLst>
          </p:cNvPr>
          <p:cNvSpPr txBox="1">
            <a:spLocks noChangeArrowheads="1"/>
          </p:cNvSpPr>
          <p:nvPr/>
        </p:nvSpPr>
        <p:spPr bwMode="auto">
          <a:xfrm>
            <a:off x="782638" y="4746625"/>
            <a:ext cx="2870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Upslope During Day</a:t>
            </a:r>
          </a:p>
        </p:txBody>
      </p:sp>
      <p:sp>
        <p:nvSpPr>
          <p:cNvPr id="49161" name="Text Box 11">
            <a:extLst>
              <a:ext uri="{FF2B5EF4-FFF2-40B4-BE49-F238E27FC236}">
                <a16:creationId xmlns:a16="http://schemas.microsoft.com/office/drawing/2014/main" id="{82F10C57-23F2-FA0B-CCBE-DD9CB1BE011E}"/>
              </a:ext>
            </a:extLst>
          </p:cNvPr>
          <p:cNvSpPr txBox="1">
            <a:spLocks noChangeArrowheads="1"/>
          </p:cNvSpPr>
          <p:nvPr/>
        </p:nvSpPr>
        <p:spPr bwMode="auto">
          <a:xfrm rot="-1899389">
            <a:off x="4595813" y="3625850"/>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2" name="Text Box 12">
            <a:extLst>
              <a:ext uri="{FF2B5EF4-FFF2-40B4-BE49-F238E27FC236}">
                <a16:creationId xmlns:a16="http://schemas.microsoft.com/office/drawing/2014/main" id="{E590D7BE-5B09-9F90-5DE3-3E08EE4C09AE}"/>
              </a:ext>
            </a:extLst>
          </p:cNvPr>
          <p:cNvSpPr txBox="1">
            <a:spLocks noChangeArrowheads="1"/>
          </p:cNvSpPr>
          <p:nvPr/>
        </p:nvSpPr>
        <p:spPr bwMode="auto">
          <a:xfrm>
            <a:off x="5538788" y="3497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3" name="Text Box 13">
            <a:extLst>
              <a:ext uri="{FF2B5EF4-FFF2-40B4-BE49-F238E27FC236}">
                <a16:creationId xmlns:a16="http://schemas.microsoft.com/office/drawing/2014/main" id="{27A038FF-C002-5E09-5EE6-5D52F0D911A2}"/>
              </a:ext>
            </a:extLst>
          </p:cNvPr>
          <p:cNvSpPr txBox="1">
            <a:spLocks noChangeArrowheads="1"/>
          </p:cNvSpPr>
          <p:nvPr/>
        </p:nvSpPr>
        <p:spPr bwMode="auto">
          <a:xfrm>
            <a:off x="7680325" y="354171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4" name="Text Box 14">
            <a:extLst>
              <a:ext uri="{FF2B5EF4-FFF2-40B4-BE49-F238E27FC236}">
                <a16:creationId xmlns:a16="http://schemas.microsoft.com/office/drawing/2014/main" id="{6F23E485-4176-C470-4ECF-7AFD11BEAB57}"/>
              </a:ext>
            </a:extLst>
          </p:cNvPr>
          <p:cNvSpPr txBox="1">
            <a:spLocks noChangeArrowheads="1"/>
          </p:cNvSpPr>
          <p:nvPr/>
        </p:nvSpPr>
        <p:spPr bwMode="auto">
          <a:xfrm rot="2498573">
            <a:off x="8169275" y="35972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5" name="Text Box 15">
            <a:extLst>
              <a:ext uri="{FF2B5EF4-FFF2-40B4-BE49-F238E27FC236}">
                <a16:creationId xmlns:a16="http://schemas.microsoft.com/office/drawing/2014/main" id="{CCE0CC9D-93B7-F940-CB73-2E23E81FDC08}"/>
              </a:ext>
            </a:extLst>
          </p:cNvPr>
          <p:cNvSpPr txBox="1">
            <a:spLocks noChangeArrowheads="1"/>
          </p:cNvSpPr>
          <p:nvPr/>
        </p:nvSpPr>
        <p:spPr bwMode="auto">
          <a:xfrm>
            <a:off x="5510213" y="4762500"/>
            <a:ext cx="3494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Downslope Flow at Night</a:t>
            </a:r>
          </a:p>
        </p:txBody>
      </p:sp>
      <p:sp>
        <p:nvSpPr>
          <p:cNvPr id="49166" name="Text Box 16">
            <a:extLst>
              <a:ext uri="{FF2B5EF4-FFF2-40B4-BE49-F238E27FC236}">
                <a16:creationId xmlns:a16="http://schemas.microsoft.com/office/drawing/2014/main" id="{730AC8A4-2A6C-45B4-154A-74B7619C8B98}"/>
              </a:ext>
            </a:extLst>
          </p:cNvPr>
          <p:cNvSpPr txBox="1">
            <a:spLocks noChangeArrowheads="1"/>
          </p:cNvSpPr>
          <p:nvPr/>
        </p:nvSpPr>
        <p:spPr bwMode="auto">
          <a:xfrm>
            <a:off x="7858125" y="6248400"/>
            <a:ext cx="12906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solidFill>
                  <a:srgbClr val="008000"/>
                </a:solidFill>
                <a:latin typeface="Times" pitchFamily="2" charset="0"/>
              </a:rPr>
              <a:t>Editable Text</a:t>
            </a:r>
          </a:p>
        </p:txBody>
      </p:sp>
      <p:sp>
        <p:nvSpPr>
          <p:cNvPr id="49167" name="Rectangle 1">
            <a:extLst>
              <a:ext uri="{FF2B5EF4-FFF2-40B4-BE49-F238E27FC236}">
                <a16:creationId xmlns:a16="http://schemas.microsoft.com/office/drawing/2014/main" id="{7BFD1B21-7339-7D17-D7B5-E52B6D53D056}"/>
              </a:ext>
            </a:extLst>
          </p:cNvPr>
          <p:cNvSpPr>
            <a:spLocks noChangeArrowheads="1"/>
          </p:cNvSpPr>
          <p:nvPr/>
        </p:nvSpPr>
        <p:spPr bwMode="auto">
          <a:xfrm>
            <a:off x="387350" y="700088"/>
            <a:ext cx="8259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Influence on Clouds of Upslope and Downslope Flow</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0712">
            <a:extLst>
              <a:ext uri="{FF2B5EF4-FFF2-40B4-BE49-F238E27FC236}">
                <a16:creationId xmlns:a16="http://schemas.microsoft.com/office/drawing/2014/main" id="{BFA78145-E1EE-62C9-FF44-AD88895E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71575"/>
            <a:ext cx="8940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hidden="1">
            <a:extLst>
              <a:ext uri="{FF2B5EF4-FFF2-40B4-BE49-F238E27FC236}">
                <a16:creationId xmlns:a16="http://schemas.microsoft.com/office/drawing/2014/main" id="{DC49C33D-126B-614C-B266-D6CDD42B2B6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1203" name="Rectangle 3">
            <a:extLst>
              <a:ext uri="{FF2B5EF4-FFF2-40B4-BE49-F238E27FC236}">
                <a16:creationId xmlns:a16="http://schemas.microsoft.com/office/drawing/2014/main" id="{C0869C5E-F10C-EB8C-4459-A775B18F64C2}"/>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7-12, p. 179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2D75C866-0344-08CF-0340-8B97FE23E5DB}"/>
              </a:ext>
            </a:extLst>
          </p:cNvPr>
          <p:cNvSpPr>
            <a:spLocks noGrp="1" noChangeArrowheads="1"/>
          </p:cNvSpPr>
          <p:nvPr>
            <p:ph type="title"/>
          </p:nvPr>
        </p:nvSpPr>
        <p:spPr>
          <a:xfrm>
            <a:off x="8382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Sea Breeze Forced by Pressure Differences!</a:t>
            </a:r>
          </a:p>
        </p:txBody>
      </p:sp>
      <p:pic>
        <p:nvPicPr>
          <p:cNvPr id="18434" name="Content Placeholder 3" descr="seabreeze_day.jpg">
            <a:extLst>
              <a:ext uri="{FF2B5EF4-FFF2-40B4-BE49-F238E27FC236}">
                <a16:creationId xmlns:a16="http://schemas.microsoft.com/office/drawing/2014/main" id="{E9971E39-9F0F-4EC8-2DBD-93D2779724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84" r="-7684"/>
          <a:stretch>
            <a:fillRect/>
          </a:stretch>
        </p:blipFill>
        <p:spPr>
          <a:xfrm>
            <a:off x="-221689" y="1555652"/>
            <a:ext cx="9355138" cy="4953000"/>
          </a:xfrm>
        </p:spPr>
      </p:pic>
      <p:sp>
        <p:nvSpPr>
          <p:cNvPr id="18435" name="TextBox 4">
            <a:extLst>
              <a:ext uri="{FF2B5EF4-FFF2-40B4-BE49-F238E27FC236}">
                <a16:creationId xmlns:a16="http://schemas.microsoft.com/office/drawing/2014/main" id="{DF143254-BE1E-0085-6ABE-2B23769D1AAD}"/>
              </a:ext>
            </a:extLst>
          </p:cNvPr>
          <p:cNvSpPr txBox="1">
            <a:spLocks noChangeArrowheads="1"/>
          </p:cNvSpPr>
          <p:nvPr/>
        </p:nvSpPr>
        <p:spPr bwMode="auto">
          <a:xfrm>
            <a:off x="4267200" y="22098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hidden="1">
            <a:extLst>
              <a:ext uri="{FF2B5EF4-FFF2-40B4-BE49-F238E27FC236}">
                <a16:creationId xmlns:a16="http://schemas.microsoft.com/office/drawing/2014/main" id="{C8CF1F7C-4272-DF39-B888-943E5DA9C7D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91143" name="Picture 7" descr="7-5_2">
            <a:extLst>
              <a:ext uri="{FF2B5EF4-FFF2-40B4-BE49-F238E27FC236}">
                <a16:creationId xmlns:a16="http://schemas.microsoft.com/office/drawing/2014/main" id="{435D4DA2-68E6-E322-2C1F-87D1AA2DC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19200"/>
            <a:ext cx="8966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a:extLst>
              <a:ext uri="{FF2B5EF4-FFF2-40B4-BE49-F238E27FC236}">
                <a16:creationId xmlns:a16="http://schemas.microsoft.com/office/drawing/2014/main" id="{BB60CD22-BD18-4DDE-81E1-205D4671A594}"/>
              </a:ext>
            </a:extLst>
          </p:cNvPr>
          <p:cNvSpPr txBox="1">
            <a:spLocks noChangeArrowheads="1"/>
          </p:cNvSpPr>
          <p:nvPr/>
        </p:nvSpPr>
        <p:spPr bwMode="auto">
          <a:xfrm>
            <a:off x="4191000" y="16764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
        <p:nvSpPr>
          <p:cNvPr id="19460" name="TextBox 1">
            <a:extLst>
              <a:ext uri="{FF2B5EF4-FFF2-40B4-BE49-F238E27FC236}">
                <a16:creationId xmlns:a16="http://schemas.microsoft.com/office/drawing/2014/main" id="{3276EEC2-6F44-232F-3C89-E82A501CDF51}"/>
              </a:ext>
            </a:extLst>
          </p:cNvPr>
          <p:cNvSpPr txBox="1">
            <a:spLocks noChangeArrowheads="1"/>
          </p:cNvSpPr>
          <p:nvPr/>
        </p:nvSpPr>
        <p:spPr bwMode="auto">
          <a:xfrm>
            <a:off x="2362200" y="457200"/>
            <a:ext cx="4722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Land Breeze Circulation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CF5AE63-8D9F-54F5-6AE2-1AAF49D99791}"/>
              </a:ext>
            </a:extLst>
          </p:cNvPr>
          <p:cNvSpPr>
            <a:spLocks noGrp="1" noChangeArrowheads="1"/>
          </p:cNvSpPr>
          <p:nvPr>
            <p:ph type="title"/>
          </p:nvPr>
        </p:nvSpPr>
        <p:spPr>
          <a:xfrm>
            <a:off x="533400" y="228600"/>
            <a:ext cx="7772400" cy="1143000"/>
          </a:xfrm>
        </p:spPr>
        <p:txBody>
          <a:bodyPr/>
          <a:lstStyle/>
          <a:p>
            <a:pPr eaLnBrk="1" hangingPunct="1"/>
            <a:r>
              <a:rPr lang="en-US" altLang="en-US" b="1">
                <a:solidFill>
                  <a:schemeClr val="accent2"/>
                </a:solidFill>
                <a:ea typeface="ＭＳ Ｐゴシック" panose="020B0600070205080204" pitchFamily="34" charset="-128"/>
              </a:rPr>
              <a:t>Sea Breeze Facts</a:t>
            </a:r>
          </a:p>
        </p:txBody>
      </p:sp>
      <p:sp>
        <p:nvSpPr>
          <p:cNvPr id="21506" name="Content Placeholder 2">
            <a:extLst>
              <a:ext uri="{FF2B5EF4-FFF2-40B4-BE49-F238E27FC236}">
                <a16:creationId xmlns:a16="http://schemas.microsoft.com/office/drawing/2014/main" id="{0DA33D0D-F0E7-A8A0-C57F-7E520A343872}"/>
              </a:ext>
            </a:extLst>
          </p:cNvPr>
          <p:cNvSpPr>
            <a:spLocks noGrp="1" noChangeArrowheads="1"/>
          </p:cNvSpPr>
          <p:nvPr>
            <p:ph idx="1"/>
          </p:nvPr>
        </p:nvSpPr>
        <p:spPr>
          <a:xfrm>
            <a:off x="533400" y="1143000"/>
            <a:ext cx="7772400" cy="4114800"/>
          </a:xfrm>
        </p:spPr>
        <p:txBody>
          <a:bodyPr/>
          <a:lstStyle/>
          <a:p>
            <a:pPr eaLnBrk="1" hangingPunct="1"/>
            <a:r>
              <a:rPr lang="en-US" altLang="en-US" dirty="0">
                <a:ea typeface="ＭＳ Ｐゴシック" panose="020B0600070205080204" pitchFamily="34" charset="-128"/>
              </a:rPr>
              <a:t>Found over coastal regions during the day</a:t>
            </a:r>
          </a:p>
          <a:p>
            <a:pPr eaLnBrk="1" hangingPunct="1"/>
            <a:r>
              <a:rPr lang="en-US" altLang="en-US" dirty="0">
                <a:ea typeface="ＭＳ Ｐゴシック" panose="020B0600070205080204" pitchFamily="34" charset="-128"/>
              </a:rPr>
              <a:t>Best developed in late spring and summer when the sun is strongest and temperature contrasts largest.</a:t>
            </a:r>
          </a:p>
          <a:p>
            <a:pPr eaLnBrk="1" hangingPunct="1"/>
            <a:r>
              <a:rPr lang="en-US" altLang="en-US" dirty="0">
                <a:ea typeface="ＭＳ Ｐゴシック" panose="020B0600070205080204" pitchFamily="34" charset="-128"/>
              </a:rPr>
              <a:t>Can cool the coast by 5-15F, sometimes more.</a:t>
            </a:r>
          </a:p>
          <a:p>
            <a:pPr eaLnBrk="1" hangingPunct="1"/>
            <a:r>
              <a:rPr lang="en-US" altLang="en-US" dirty="0">
                <a:ea typeface="ＭＳ Ｐゴシック" panose="020B0600070205080204" pitchFamily="34" charset="-128"/>
              </a:rPr>
              <a:t>Tends to suppress clouds over water but enhances clouds them over land.</a:t>
            </a:r>
          </a:p>
          <a:p>
            <a:pPr eaLnBrk="1" hangingPunct="1"/>
            <a:r>
              <a:rPr lang="en-US" altLang="en-US" dirty="0">
                <a:ea typeface="ＭＳ Ｐゴシック" panose="020B0600070205080204" pitchFamily="34" charset="-128"/>
              </a:rPr>
              <a:t>Starts at the coast and extends landward and seaward, 20-50 km or more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5B5380CE-24B6-BFC1-DC97-1AC995432A94}"/>
              </a:ext>
            </a:extLst>
          </p:cNvPr>
          <p:cNvSpPr>
            <a:spLocks noGrp="1" noChangeArrowheads="1"/>
          </p:cNvSpPr>
          <p:nvPr>
            <p:ph type="title"/>
          </p:nvPr>
        </p:nvSpPr>
        <p:spPr>
          <a:xfrm>
            <a:off x="838200" y="381000"/>
            <a:ext cx="7772400" cy="1143000"/>
          </a:xfrm>
        </p:spPr>
        <p:txBody>
          <a:bodyPr/>
          <a:lstStyle/>
          <a:p>
            <a:pPr eaLnBrk="1" hangingPunct="1"/>
            <a:r>
              <a:rPr lang="en-US" altLang="en-US">
                <a:solidFill>
                  <a:schemeClr val="accent2"/>
                </a:solidFill>
                <a:ea typeface="ＭＳ Ｐゴシック" panose="020B0600070205080204" pitchFamily="34" charset="-128"/>
              </a:rPr>
              <a:t>Sea Breeze Front</a:t>
            </a:r>
            <a:r>
              <a:rPr lang="en-US" altLang="en-US">
                <a:ea typeface="ＭＳ Ｐゴシック" panose="020B0600070205080204" pitchFamily="34" charset="-128"/>
              </a:rPr>
              <a:t>:  sharp leading edge of cooler air</a:t>
            </a:r>
          </a:p>
        </p:txBody>
      </p:sp>
      <p:pic>
        <p:nvPicPr>
          <p:cNvPr id="22530" name="Picture 2" descr="twodseebreeze.JPG">
            <a:extLst>
              <a:ext uri="{FF2B5EF4-FFF2-40B4-BE49-F238E27FC236}">
                <a16:creationId xmlns:a16="http://schemas.microsoft.com/office/drawing/2014/main" id="{BE0A882B-DAA1-6743-30AB-CC6A5E9BC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676400"/>
            <a:ext cx="4622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FCE17CD0-0845-7EE2-6EEA-2706A4623C36}"/>
              </a:ext>
            </a:extLst>
          </p:cNvPr>
          <p:cNvSpPr/>
          <p:nvPr/>
        </p:nvSpPr>
        <p:spPr>
          <a:xfrm rot="19673803">
            <a:off x="2116138" y="6069013"/>
            <a:ext cx="1524000" cy="660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15CFE1E9-14DC-7E41-039D-42703F4863CC}"/>
              </a:ext>
            </a:extLst>
          </p:cNvPr>
          <p:cNvSpPr>
            <a:spLocks noGrp="1" noChangeArrowheads="1"/>
          </p:cNvSpPr>
          <p:nvPr>
            <p:ph type="title"/>
          </p:nvPr>
        </p:nvSpPr>
        <p:spPr>
          <a:xfrm>
            <a:off x="685800" y="1981200"/>
            <a:ext cx="7772400" cy="1143000"/>
          </a:xfrm>
        </p:spPr>
        <p:txBody>
          <a:bodyPr/>
          <a:lstStyle/>
          <a:p>
            <a:pPr eaLnBrk="1" hangingPunct="1"/>
            <a:r>
              <a:rPr lang="en-US" altLang="en-US" b="1" dirty="0">
                <a:solidFill>
                  <a:schemeClr val="accent2"/>
                </a:solidFill>
                <a:ea typeface="ＭＳ Ｐゴシック" panose="020B0600070205080204" pitchFamily="34" charset="-128"/>
              </a:rPr>
              <a:t>Can See the Influence of Sea and Land Breezes on Clouds</a:t>
            </a:r>
            <a:br>
              <a:rPr lang="en-US" altLang="en-US" b="1" dirty="0">
                <a:solidFill>
                  <a:schemeClr val="accent2"/>
                </a:solidFill>
                <a:ea typeface="ＭＳ Ｐゴシック" panose="020B0600070205080204" pitchFamily="34" charset="-128"/>
              </a:rPr>
            </a:b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Clouds tend to occur with sea breeze front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A0AB4EF-41D9-B32F-14A8-CE8D8A8203B9}"/>
              </a:ext>
            </a:extLst>
          </p:cNvPr>
          <p:cNvSpPr>
            <a:spLocks noGrp="1" noChangeArrowheads="1"/>
          </p:cNvSpPr>
          <p:nvPr>
            <p:ph type="title"/>
          </p:nvPr>
        </p:nvSpPr>
        <p:spPr>
          <a:xfrm>
            <a:off x="457200" y="304800"/>
            <a:ext cx="8229600" cy="1143000"/>
          </a:xfrm>
        </p:spPr>
        <p:txBody>
          <a:bodyPr/>
          <a:lstStyle/>
          <a:p>
            <a:pPr eaLnBrk="1" hangingPunct="1"/>
            <a:r>
              <a:rPr lang="en-US" altLang="en-US">
                <a:solidFill>
                  <a:schemeClr val="accent2"/>
                </a:solidFill>
                <a:ea typeface="ＭＳ Ｐゴシック" panose="020B0600070205080204" pitchFamily="34" charset="-128"/>
              </a:rPr>
              <a:t>Washington Coast Sea Breeze Front</a:t>
            </a:r>
          </a:p>
        </p:txBody>
      </p:sp>
      <p:pic>
        <p:nvPicPr>
          <p:cNvPr id="24578" name="Content Placeholder 3" descr="6.9cloudfront.tiff">
            <a:extLst>
              <a:ext uri="{FF2B5EF4-FFF2-40B4-BE49-F238E27FC236}">
                <a16:creationId xmlns:a16="http://schemas.microsoft.com/office/drawing/2014/main" id="{1165E89E-A6B6-A7FD-A21E-F048AD2122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828800"/>
            <a:ext cx="5791200" cy="4529138"/>
          </a:xfrm>
        </p:spPr>
      </p:pic>
    </p:spTree>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3921</TotalTime>
  <Words>679</Words>
  <Application>Microsoft Macintosh PowerPoint</Application>
  <PresentationFormat>On-screen Show (4:3)</PresentationFormat>
  <Paragraphs>81</Paragraphs>
  <Slides>36</Slides>
  <Notes>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2" baseType="lpstr">
      <vt:lpstr>Arial</vt:lpstr>
      <vt:lpstr>Calibri</vt:lpstr>
      <vt:lpstr>Times</vt:lpstr>
      <vt:lpstr>Times New Roman</vt:lpstr>
      <vt:lpstr>Whistler805</vt:lpstr>
      <vt:lpstr>Document</vt:lpstr>
      <vt:lpstr>Diurnal Winds Atmospheric Sciences 101 Autumn 2022</vt:lpstr>
      <vt:lpstr>Understanding Local Diurnal Winds</vt:lpstr>
      <vt:lpstr>Sea and Land Breezes</vt:lpstr>
      <vt:lpstr>Sea Breeze Forced by Pressure Differences!</vt:lpstr>
      <vt:lpstr> </vt:lpstr>
      <vt:lpstr>Sea Breeze Facts</vt:lpstr>
      <vt:lpstr>Sea Breeze Front:  sharp leading edge of cooler air</vt:lpstr>
      <vt:lpstr>Can See the Influence of Sea and Land Breezes on Clouds  Clouds tend to occur with sea breeze front</vt:lpstr>
      <vt:lpstr>Washington Coast Sea Breeze Front</vt:lpstr>
      <vt:lpstr>PowerPoint Presentation</vt:lpstr>
      <vt:lpstr>PowerPoint Presentation</vt:lpstr>
      <vt:lpstr>PowerPoint Presentation</vt:lpstr>
      <vt:lpstr> </vt:lpstr>
      <vt:lpstr>PowerPoint Presentation</vt:lpstr>
      <vt:lpstr> </vt:lpstr>
      <vt:lpstr>Sea Breeze Winds Along the Southern Oregon Coast</vt:lpstr>
      <vt:lpstr>PowerPoint Presentation</vt:lpstr>
      <vt:lpstr>PowerPoint Presentation</vt:lpstr>
      <vt:lpstr>PowerPoint Presentation</vt:lpstr>
      <vt:lpstr>Western Washington Sea Breezes</vt:lpstr>
      <vt:lpstr>PowerPoint Presentation</vt:lpstr>
      <vt:lpstr>PowerPoint Presentation</vt:lpstr>
      <vt:lpstr>PowerPoint Presentation</vt:lpstr>
      <vt:lpstr>PowerPoint Presentation</vt:lpstr>
      <vt:lpstr>PowerPoint Presentation</vt:lpstr>
      <vt:lpstr>Land Breezes Tend to Be Weak in the Northwest</vt:lpstr>
      <vt:lpstr>PowerPoint Presentation</vt:lpstr>
      <vt:lpstr>Slope Winds</vt:lpstr>
      <vt:lpstr>Slope Winds Upslope Flow on Heated Slopes Downslope Flow on Cooled Slopes</vt:lpstr>
      <vt:lpstr>That is why hang gliders like to jump off above heated slopes</vt:lpstr>
      <vt:lpstr>Poo Poo Point, Tiger Mountain</vt:lpstr>
      <vt:lpstr>Diurnal Downslope Flow Driven by Nighttime Cooling Along Slopes</vt:lpstr>
      <vt:lpstr>Low temperatures are generally cooler in low spots on cold, cloud-free nights, with downslope flow </vt:lpstr>
      <vt:lpstr>Eastern Washington slope flows</vt:lpstr>
      <vt:lpstr> </vt:lpstr>
      <vt:lpstr> </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115</cp:revision>
  <dcterms:created xsi:type="dcterms:W3CDTF">2003-06-18T19:05:17Z</dcterms:created>
  <dcterms:modified xsi:type="dcterms:W3CDTF">2022-11-21T22:07:29Z</dcterms:modified>
</cp:coreProperties>
</file>