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1"/>
  </p:notesMasterIdLst>
  <p:handoutMasterIdLst>
    <p:handoutMasterId r:id="rId172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545" r:id="rId14"/>
    <p:sldId id="450" r:id="rId15"/>
    <p:sldId id="449" r:id="rId16"/>
    <p:sldId id="431" r:id="rId17"/>
    <p:sldId id="546" r:id="rId18"/>
    <p:sldId id="547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298" r:id="rId28"/>
    <p:sldId id="373" r:id="rId29"/>
    <p:sldId id="459" r:id="rId30"/>
    <p:sldId id="536" r:id="rId31"/>
    <p:sldId id="460" r:id="rId32"/>
    <p:sldId id="461" r:id="rId33"/>
    <p:sldId id="526" r:id="rId34"/>
    <p:sldId id="462" r:id="rId35"/>
    <p:sldId id="463" r:id="rId36"/>
    <p:sldId id="548" r:id="rId37"/>
    <p:sldId id="527" r:id="rId38"/>
    <p:sldId id="477" r:id="rId39"/>
    <p:sldId id="549" r:id="rId40"/>
    <p:sldId id="465" r:id="rId41"/>
    <p:sldId id="466" r:id="rId42"/>
    <p:sldId id="478" r:id="rId43"/>
    <p:sldId id="299" r:id="rId44"/>
    <p:sldId id="301" r:id="rId45"/>
    <p:sldId id="300" r:id="rId46"/>
    <p:sldId id="467" r:id="rId47"/>
    <p:sldId id="528" r:id="rId48"/>
    <p:sldId id="468" r:id="rId49"/>
    <p:sldId id="469" r:id="rId50"/>
    <p:sldId id="470" r:id="rId51"/>
    <p:sldId id="529" r:id="rId52"/>
    <p:sldId id="471" r:id="rId53"/>
    <p:sldId id="472" r:id="rId54"/>
    <p:sldId id="537" r:id="rId55"/>
    <p:sldId id="550" r:id="rId56"/>
    <p:sldId id="473" r:id="rId57"/>
    <p:sldId id="474" r:id="rId58"/>
    <p:sldId id="475" r:id="rId59"/>
    <p:sldId id="533" r:id="rId60"/>
    <p:sldId id="476" r:id="rId61"/>
    <p:sldId id="479" r:id="rId62"/>
    <p:sldId id="538" r:id="rId63"/>
    <p:sldId id="551" r:id="rId64"/>
    <p:sldId id="530" r:id="rId65"/>
    <p:sldId id="480" r:id="rId66"/>
    <p:sldId id="481" r:id="rId67"/>
    <p:sldId id="414" r:id="rId68"/>
    <p:sldId id="483" r:id="rId69"/>
    <p:sldId id="484" r:id="rId70"/>
    <p:sldId id="482" r:id="rId71"/>
    <p:sldId id="485" r:id="rId72"/>
    <p:sldId id="375" r:id="rId73"/>
    <p:sldId id="376" r:id="rId74"/>
    <p:sldId id="539" r:id="rId75"/>
    <p:sldId id="487" r:id="rId76"/>
    <p:sldId id="540" r:id="rId77"/>
    <p:sldId id="374" r:id="rId78"/>
    <p:sldId id="531" r:id="rId79"/>
    <p:sldId id="532" r:id="rId80"/>
    <p:sldId id="541" r:id="rId81"/>
    <p:sldId id="542" r:id="rId82"/>
    <p:sldId id="491" r:id="rId83"/>
    <p:sldId id="492" r:id="rId84"/>
    <p:sldId id="309" r:id="rId85"/>
    <p:sldId id="310" r:id="rId86"/>
    <p:sldId id="312" r:id="rId87"/>
    <p:sldId id="364" r:id="rId88"/>
    <p:sldId id="384" r:id="rId89"/>
    <p:sldId id="313" r:id="rId90"/>
    <p:sldId id="314" r:id="rId91"/>
    <p:sldId id="552" r:id="rId92"/>
    <p:sldId id="315" r:id="rId93"/>
    <p:sldId id="316" r:id="rId94"/>
    <p:sldId id="322" r:id="rId95"/>
    <p:sldId id="433" r:id="rId96"/>
    <p:sldId id="435" r:id="rId97"/>
    <p:sldId id="387" r:id="rId98"/>
    <p:sldId id="488" r:id="rId99"/>
    <p:sldId id="543" r:id="rId100"/>
    <p:sldId id="434" r:id="rId101"/>
    <p:sldId id="534" r:id="rId102"/>
    <p:sldId id="415" r:id="rId103"/>
    <p:sldId id="326" r:id="rId104"/>
    <p:sldId id="366" r:id="rId105"/>
    <p:sldId id="416" r:id="rId106"/>
    <p:sldId id="436" r:id="rId107"/>
    <p:sldId id="437" r:id="rId108"/>
    <p:sldId id="418" r:id="rId109"/>
    <p:sldId id="489" r:id="rId110"/>
    <p:sldId id="490" r:id="rId111"/>
    <p:sldId id="274" r:id="rId112"/>
    <p:sldId id="419" r:id="rId113"/>
    <p:sldId id="420" r:id="rId114"/>
    <p:sldId id="391" r:id="rId115"/>
    <p:sldId id="328" r:id="rId116"/>
    <p:sldId id="544" r:id="rId117"/>
    <p:sldId id="329" r:id="rId118"/>
    <p:sldId id="330" r:id="rId119"/>
    <p:sldId id="331" r:id="rId120"/>
    <p:sldId id="505" r:id="rId121"/>
    <p:sldId id="333" r:id="rId122"/>
    <p:sldId id="398" r:id="rId123"/>
    <p:sldId id="493" r:id="rId124"/>
    <p:sldId id="399" r:id="rId125"/>
    <p:sldId id="494" r:id="rId126"/>
    <p:sldId id="495" r:id="rId127"/>
    <p:sldId id="496" r:id="rId128"/>
    <p:sldId id="497" r:id="rId129"/>
    <p:sldId id="498" r:id="rId130"/>
    <p:sldId id="499" r:id="rId131"/>
    <p:sldId id="506" r:id="rId132"/>
    <p:sldId id="501" r:id="rId133"/>
    <p:sldId id="502" r:id="rId134"/>
    <p:sldId id="503" r:id="rId135"/>
    <p:sldId id="500" r:id="rId136"/>
    <p:sldId id="507" r:id="rId137"/>
    <p:sldId id="510" r:id="rId138"/>
    <p:sldId id="508" r:id="rId139"/>
    <p:sldId id="509" r:id="rId140"/>
    <p:sldId id="511" r:id="rId141"/>
    <p:sldId id="512" r:id="rId142"/>
    <p:sldId id="513" r:id="rId143"/>
    <p:sldId id="514" r:id="rId144"/>
    <p:sldId id="515" r:id="rId145"/>
    <p:sldId id="516" r:id="rId146"/>
    <p:sldId id="400" r:id="rId147"/>
    <p:sldId id="401" r:id="rId148"/>
    <p:sldId id="402" r:id="rId149"/>
    <p:sldId id="403" r:id="rId150"/>
    <p:sldId id="343" r:id="rId151"/>
    <p:sldId id="535" r:id="rId152"/>
    <p:sldId id="517" r:id="rId153"/>
    <p:sldId id="518" r:id="rId154"/>
    <p:sldId id="362" r:id="rId155"/>
    <p:sldId id="421" r:id="rId156"/>
    <p:sldId id="367" r:id="rId157"/>
    <p:sldId id="368" r:id="rId158"/>
    <p:sldId id="347" r:id="rId159"/>
    <p:sldId id="422" r:id="rId160"/>
    <p:sldId id="412" r:id="rId161"/>
    <p:sldId id="370" r:id="rId162"/>
    <p:sldId id="371" r:id="rId163"/>
    <p:sldId id="372" r:id="rId164"/>
    <p:sldId id="519" r:id="rId165"/>
    <p:sldId id="520" r:id="rId166"/>
    <p:sldId id="521" r:id="rId167"/>
    <p:sldId id="522" r:id="rId168"/>
    <p:sldId id="523" r:id="rId169"/>
    <p:sldId id="411" r:id="rId1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84"/>
    <p:restoredTop sz="94744"/>
  </p:normalViewPr>
  <p:slideViewPr>
    <p:cSldViewPr>
      <p:cViewPr varScale="1">
        <p:scale>
          <a:sx n="119" d="100"/>
          <a:sy n="119" d="100"/>
        </p:scale>
        <p:origin x="11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11/12/23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121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150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154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156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157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158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Autumn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Peak Radiation Versus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7315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 marL="0" indent="0">
              <a:buNone/>
              <a:defRPr/>
            </a:pP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874F4-06CD-D24E-B98D-D90CAE6A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93634"/>
            <a:ext cx="4724400" cy="25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Examined a large collection of climate models simulation for changes from 1970-2000 to 2070-2100 based on  RCP8.5 greenhouse gas emissions.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 dirty="0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40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8336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Suppression has produced unhealthy forests with lots of fuels ready to burn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predict that out fairly well.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 (in the infrared)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 (in the visible portion of the spectrum)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RCP8.5 emission </a:t>
            </a:r>
            <a:r>
              <a:rPr lang="en-US" dirty="0" err="1"/>
              <a:t>scenari</a:t>
            </a:r>
            <a:r>
              <a:rPr lang="en-US" dirty="0"/>
              <a:t>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E7651-9056-3D4A-BF2D-EA8BE7443CA2}"/>
              </a:ext>
            </a:extLst>
          </p:cNvPr>
          <p:cNvSpPr txBox="1"/>
          <p:nvPr/>
        </p:nvSpPr>
        <p:spPr>
          <a:xfrm>
            <a:off x="3048000" y="6126163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D39F4-AA0A-D14C-918C-77B51139C424}"/>
              </a:ext>
            </a:extLst>
          </p:cNvPr>
          <p:cNvSpPr txBox="1"/>
          <p:nvPr/>
        </p:nvSpPr>
        <p:spPr>
          <a:xfrm>
            <a:off x="5486400" y="61240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8DCAE3E1-39B0-8143-93C1-9DBFC203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99BA9-EB0C-3611-8923-2256E99474FA}"/>
              </a:ext>
            </a:extLst>
          </p:cNvPr>
          <p:cNvSpPr txBox="1"/>
          <p:nvPr/>
        </p:nvSpPr>
        <p:spPr>
          <a:xfrm>
            <a:off x="3649651" y="6327805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satellite image</a:t>
            </a:r>
          </a:p>
        </p:txBody>
      </p:sp>
    </p:spTree>
    <p:extLst>
      <p:ext uri="{BB962C8B-B14F-4D97-AF65-F5344CB8AC3E}">
        <p14:creationId xmlns:p14="http://schemas.microsoft.com/office/powerpoint/2010/main" val="285094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4D426EEC-E595-C947-ACD6-71726578A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B3E66-DF7E-4762-4D78-9FCFE2956418}"/>
              </a:ext>
            </a:extLst>
          </p:cNvPr>
          <p:cNvSpPr txBox="1"/>
          <p:nvPr/>
        </p:nvSpPr>
        <p:spPr>
          <a:xfrm>
            <a:off x="2682081" y="64124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</a:t>
            </a:r>
          </a:p>
        </p:txBody>
      </p:sp>
    </p:spTree>
    <p:extLst>
      <p:ext uri="{BB962C8B-B14F-4D97-AF65-F5344CB8AC3E}">
        <p14:creationId xmlns:p14="http://schemas.microsoft.com/office/powerpoint/2010/main" val="420240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 lightbulbs (not LEDs) emit a lot in the visible, which means they have to be approximately the same temperature as the sun’s surface.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No light reflected back for an object that is blackbody at visible wavelengths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A2566-FBFD-8ED5-3556-05B9575AB8D5}"/>
              </a:ext>
            </a:extLst>
          </p:cNvPr>
          <p:cNvSpPr txBox="1"/>
          <p:nvPr/>
        </p:nvSpPr>
        <p:spPr>
          <a:xfrm>
            <a:off x="3733800" y="6400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Appears black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does 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924800" cy="33829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75912" b="1817"/>
          <a:stretch/>
        </p:blipFill>
        <p:spPr>
          <a:xfrm>
            <a:off x="1066800" y="2557796"/>
            <a:ext cx="6934200" cy="3995404"/>
          </a:xfrm>
        </p:spPr>
      </p:pic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E8B8E46-B9BF-0545-9FE7-23A8EA661F4B}"/>
              </a:ext>
            </a:extLst>
          </p:cNvPr>
          <p:cNvSpPr/>
          <p:nvPr/>
        </p:nvSpPr>
        <p:spPr>
          <a:xfrm>
            <a:off x="5562600" y="3779838"/>
            <a:ext cx="6858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5913-FBA9-8947-A072-308D6CC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Why select a window region?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/>
              <a:t>So one does not see the atmosphere, but rather clouds and the surface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D78C3F-2F11-3448-A479-CCB0B7255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715" y="3196964"/>
            <a:ext cx="5255885" cy="3453867"/>
          </a:xfrm>
        </p:spPr>
      </p:pic>
    </p:spTree>
    <p:extLst>
      <p:ext uri="{BB962C8B-B14F-4D97-AF65-F5344CB8AC3E}">
        <p14:creationId xmlns:p14="http://schemas.microsoft.com/office/powerpoint/2010/main" val="410556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20A4-7F47-8242-AFDE-71D26262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Water vapor imagery shows atmospheric structures where there are no cloud!</a:t>
            </a:r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0DA65BD7-7D4B-D447-A144-60C4B3BB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437" y="1600200"/>
            <a:ext cx="5625125" cy="4525963"/>
          </a:xfrm>
        </p:spPr>
      </p:pic>
    </p:spTree>
    <p:extLst>
      <p:ext uri="{BB962C8B-B14F-4D97-AF65-F5344CB8AC3E}">
        <p14:creationId xmlns:p14="http://schemas.microsoft.com/office/powerpoint/2010/main" val="25938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85031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93924"/>
            <a:ext cx="82296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Radiation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 dirty="0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 dirty="0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Examples;  </a:t>
            </a:r>
            <a:r>
              <a:rPr lang="en-US" altLang="en-US" b="1" dirty="0">
                <a:ea typeface="ＭＳ Ｐゴシック" panose="020B0600070205080204" pitchFamily="34" charset="-128"/>
              </a:rPr>
              <a:t>visible light, radio waves. </a:t>
            </a:r>
          </a:p>
        </p:txBody>
      </p:sp>
      <p:pic>
        <p:nvPicPr>
          <p:cNvPr id="4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5DECD75-8AA5-5B42-9E0F-8DD9BB35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32" y="138112"/>
            <a:ext cx="2956229" cy="205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and How it Varies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74896"/>
            <a:ext cx="4381501" cy="253976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900" y="3657600"/>
            <a:ext cx="4866971" cy="272550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 (start of spring or fall)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30B0-8D30-9940-8BE5-D02D9DAE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47°N</a:t>
            </a:r>
          </a:p>
        </p:txBody>
      </p:sp>
      <p:pic>
        <p:nvPicPr>
          <p:cNvPr id="6" name="Content Placeholder 5" descr="A city skyline with a tall tower&#10;&#10;Description automatically generated with low confidence">
            <a:extLst>
              <a:ext uri="{FF2B5EF4-FFF2-40B4-BE49-F238E27FC236}">
                <a16:creationId xmlns:a16="http://schemas.microsoft.com/office/drawing/2014/main" id="{073B0F4E-9B61-D740-AC9F-512DC99EC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71219"/>
            <a:ext cx="6629400" cy="4368799"/>
          </a:xfrm>
        </p:spPr>
      </p:pic>
    </p:spTree>
    <p:extLst>
      <p:ext uri="{BB962C8B-B14F-4D97-AF65-F5344CB8AC3E}">
        <p14:creationId xmlns:p14="http://schemas.microsoft.com/office/powerpoint/2010/main" val="2803650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 (radio)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A12C-11C1-474C-9E8F-4C0B95C8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Smoke Reduces Solar Radiation Reaching the Surface</a:t>
            </a:r>
          </a:p>
        </p:txBody>
      </p:sp>
      <p:pic>
        <p:nvPicPr>
          <p:cNvPr id="6" name="Content Placeholder 5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EC9556FF-5E07-204A-9AC0-573DABFA1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599" y="2209800"/>
            <a:ext cx="7162801" cy="3571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2F627-9B48-A246-A5C2-ADEBFDB6D3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5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524000" y="651164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9720896-6B4E-284C-8C41-3D696F83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7620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190E9-E6AB-804D-84EB-03BB6746CE1F}"/>
              </a:ext>
            </a:extLst>
          </p:cNvPr>
          <p:cNvSpPr txBox="1"/>
          <p:nvPr/>
        </p:nvSpPr>
        <p:spPr>
          <a:xfrm>
            <a:off x="838200" y="2743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C7F8-1BEF-594A-8585-C3B39862E361}"/>
              </a:ext>
            </a:extLst>
          </p:cNvPr>
          <p:cNvSpPr txBox="1"/>
          <p:nvPr/>
        </p:nvSpPr>
        <p:spPr>
          <a:xfrm>
            <a:off x="3124201" y="186106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to</a:t>
            </a:r>
          </a:p>
          <a:p>
            <a:r>
              <a:rPr lang="en-US" dirty="0"/>
              <a:t>space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away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atmosphere,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and natural processes also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future increases in CO2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surface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03B-7BA5-BA40-9399-A671B612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FE7E-F8B6-414F-9556-5C5C4076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Warmer temperatures cause more water vapor into the atmosphere.</a:t>
            </a:r>
          </a:p>
          <a:p>
            <a:r>
              <a:rPr lang="en-US" dirty="0"/>
              <a:t>More water vapor causes more warming</a:t>
            </a:r>
          </a:p>
          <a:p>
            <a:r>
              <a:rPr lang="en-US" dirty="0"/>
              <a:t>Which causes more evaporation into the atmosphere.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097BBB0-9049-7941-A57B-89BC1582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22725"/>
            <a:ext cx="3238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5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447800"/>
            <a:ext cx="5313892" cy="3985419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7955</TotalTime>
  <Words>3394</Words>
  <Application>Microsoft Macintosh PowerPoint</Application>
  <PresentationFormat>On-screen Show (4:3)</PresentationFormat>
  <Paragraphs>391</Paragraphs>
  <Slides>169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5" baseType="lpstr">
      <vt:lpstr>Arial</vt:lpstr>
      <vt:lpstr>Calibri</vt:lpstr>
      <vt:lpstr>Symbol</vt:lpstr>
      <vt:lpstr>Times</vt:lpstr>
      <vt:lpstr>Times New Roman</vt:lpstr>
      <vt:lpstr>Default Design</vt:lpstr>
      <vt:lpstr>Radiation Atmospheric Sciences 101 Autumn 2023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(radio)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Peak Radiation Versus Temperature</vt:lpstr>
      <vt:lpstr>Wien’s Law</vt:lpstr>
      <vt:lpstr>PowerPoint Presentation</vt:lpstr>
      <vt:lpstr>Wien’s Law</vt:lpstr>
      <vt:lpstr>Earth Versus Sun Emission</vt:lpstr>
      <vt:lpstr>PowerPoint Presentation</vt:lpstr>
      <vt:lpstr>PowerPoint Presentation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 for an object that is blackbody at visible wavelengths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Why select a window region? So one does not see the atmosphere, but rather clouds and the surface</vt:lpstr>
      <vt:lpstr>PowerPoint Presentation</vt:lpstr>
      <vt:lpstr>There is one satellite image that is NOT in a window region:  the Water Vapor Image (6-7 micron)</vt:lpstr>
      <vt:lpstr>Water vapor imagery shows atmospheric structures where there are no cloud!</vt:lpstr>
      <vt:lpstr>Solar Radiation and How it Varies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 of Solar Radiation that reaches the top of the Earths atmosphere depends on:</vt:lpstr>
      <vt:lpstr>Solar Radiation Spreads Out With Distance.  Thus intensity weakens with distance</vt:lpstr>
      <vt:lpstr>(1) Distance to the sun varies!</vt:lpstr>
      <vt:lpstr>(2) Angle of incidence of the solar beam changes</vt:lpstr>
      <vt:lpstr>Larger angle, less intensity. Same radiation is spread over more area and thus less intense</vt:lpstr>
      <vt:lpstr>What changes the angle of incidence and thus intensity of solar radiation? </vt:lpstr>
      <vt:lpstr>Variation in solar incidence angle caused by changes in latitude, season, time of day</vt:lpstr>
      <vt:lpstr>Situation at the Equinox (start of spring or fall)</vt:lpstr>
      <vt:lpstr>21°N</vt:lpstr>
      <vt:lpstr>47°N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Wildfire Smoke Reduces Solar Radiation Reaching the Surface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atmosphere,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and natural processes also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future increases in CO2</vt:lpstr>
      <vt:lpstr>But it is worse than that…</vt:lpstr>
      <vt:lpstr>More Water Vapor</vt:lpstr>
      <vt:lpstr>Positive Feedback</vt:lpstr>
      <vt:lpstr>But it  gets   even worse…</vt:lpstr>
      <vt:lpstr>PowerPoint Presentation</vt:lpstr>
      <vt:lpstr>The Technology of Climate Prediction</vt:lpstr>
      <vt:lpstr>Technology</vt:lpstr>
      <vt:lpstr>Representative Concentration Pathways (RCP)</vt:lpstr>
      <vt:lpstr>Technology</vt:lpstr>
      <vt:lpstr>Global climate models are too coarse to simulate regional effects.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Clifford F. Mass</cp:lastModifiedBy>
  <cp:revision>173</cp:revision>
  <dcterms:created xsi:type="dcterms:W3CDTF">2013-11-13T17:24:55Z</dcterms:created>
  <dcterms:modified xsi:type="dcterms:W3CDTF">2023-11-12T21:49:44Z</dcterms:modified>
</cp:coreProperties>
</file>