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5"/>
  </p:notesMasterIdLst>
  <p:sldIdLst>
    <p:sldId id="256" r:id="rId2"/>
    <p:sldId id="366" r:id="rId3"/>
    <p:sldId id="275" r:id="rId4"/>
    <p:sldId id="257" r:id="rId5"/>
    <p:sldId id="258" r:id="rId6"/>
    <p:sldId id="273" r:id="rId7"/>
    <p:sldId id="339" r:id="rId8"/>
    <p:sldId id="260" r:id="rId9"/>
    <p:sldId id="261" r:id="rId10"/>
    <p:sldId id="262" r:id="rId11"/>
    <p:sldId id="286" r:id="rId12"/>
    <p:sldId id="280" r:id="rId13"/>
    <p:sldId id="626" r:id="rId14"/>
    <p:sldId id="287" r:id="rId15"/>
    <p:sldId id="291" r:id="rId16"/>
    <p:sldId id="259" r:id="rId17"/>
    <p:sldId id="628" r:id="rId18"/>
    <p:sldId id="631" r:id="rId19"/>
    <p:sldId id="632" r:id="rId20"/>
    <p:sldId id="290" r:id="rId21"/>
    <p:sldId id="350" r:id="rId22"/>
    <p:sldId id="274" r:id="rId23"/>
    <p:sldId id="634" r:id="rId24"/>
    <p:sldId id="633" r:id="rId25"/>
    <p:sldId id="362" r:id="rId26"/>
    <p:sldId id="363" r:id="rId27"/>
    <p:sldId id="365" r:id="rId28"/>
    <p:sldId id="364" r:id="rId29"/>
    <p:sldId id="277" r:id="rId30"/>
    <p:sldId id="278" r:id="rId31"/>
    <p:sldId id="352" r:id="rId32"/>
    <p:sldId id="353" r:id="rId33"/>
    <p:sldId id="635" r:id="rId34"/>
    <p:sldId id="636" r:id="rId35"/>
    <p:sldId id="284" r:id="rId36"/>
    <p:sldId id="303" r:id="rId37"/>
    <p:sldId id="354" r:id="rId38"/>
    <p:sldId id="359" r:id="rId39"/>
    <p:sldId id="297" r:id="rId40"/>
    <p:sldId id="355" r:id="rId41"/>
    <p:sldId id="360" r:id="rId42"/>
    <p:sldId id="361" r:id="rId43"/>
    <p:sldId id="356" r:id="rId44"/>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757"/>
    <p:restoredTop sz="94613"/>
  </p:normalViewPr>
  <p:slideViewPr>
    <p:cSldViewPr>
      <p:cViewPr varScale="1">
        <p:scale>
          <a:sx n="160" d="100"/>
          <a:sy n="160" d="100"/>
        </p:scale>
        <p:origin x="2608" y="1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C14C98B-57B2-CD47-A818-3F339FC8FA72}"/>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Times" pitchFamily="-100" charset="0"/>
                <a:ea typeface="+mn-ea"/>
              </a:defRPr>
            </a:lvl1pPr>
          </a:lstStyle>
          <a:p>
            <a:pPr>
              <a:defRPr/>
            </a:pPr>
            <a:endParaRPr lang="en-US"/>
          </a:p>
        </p:txBody>
      </p:sp>
      <p:sp>
        <p:nvSpPr>
          <p:cNvPr id="3" name="Date Placeholder 2">
            <a:extLst>
              <a:ext uri="{FF2B5EF4-FFF2-40B4-BE49-F238E27FC236}">
                <a16:creationId xmlns:a16="http://schemas.microsoft.com/office/drawing/2014/main" id="{830384E6-DE6E-E341-911D-3FE75FD6A353}"/>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25FF367C-7BF9-4542-9781-E908F26C1342}" type="datetime1">
              <a:rPr lang="en-US" altLang="en-US"/>
              <a:pPr>
                <a:defRPr/>
              </a:pPr>
              <a:t>4/26/22</a:t>
            </a:fld>
            <a:endParaRPr lang="en-US" altLang="en-US"/>
          </a:p>
        </p:txBody>
      </p:sp>
      <p:sp>
        <p:nvSpPr>
          <p:cNvPr id="4" name="Slide Image Placeholder 3">
            <a:extLst>
              <a:ext uri="{FF2B5EF4-FFF2-40B4-BE49-F238E27FC236}">
                <a16:creationId xmlns:a16="http://schemas.microsoft.com/office/drawing/2014/main" id="{200F2BA3-562B-3E46-B424-563925E8D8F5}"/>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8A152DC5-2905-3742-BA53-26C54399A811}"/>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4A5EB071-8E24-8944-BF40-AFB87A30CB7C}"/>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Times" pitchFamily="-100" charset="0"/>
                <a:ea typeface="+mn-ea"/>
              </a:defRPr>
            </a:lvl1pPr>
          </a:lstStyle>
          <a:p>
            <a:pPr>
              <a:defRPr/>
            </a:pPr>
            <a:endParaRPr lang="en-US"/>
          </a:p>
        </p:txBody>
      </p:sp>
      <p:sp>
        <p:nvSpPr>
          <p:cNvPr id="7" name="Slide Number Placeholder 6">
            <a:extLst>
              <a:ext uri="{FF2B5EF4-FFF2-40B4-BE49-F238E27FC236}">
                <a16:creationId xmlns:a16="http://schemas.microsoft.com/office/drawing/2014/main" id="{0E4A5088-2123-5C4A-8034-EA0DF97450CD}"/>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3FBE539A-F434-F849-8103-BF014E52451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anose="020B0600070205080204" pitchFamily="34" charset="-128"/>
        <a:cs typeface="+mn-cs"/>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anose="020B0600070205080204" pitchFamily="34"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anose="020B0600070205080204" pitchFamily="34"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anose="020B0600070205080204"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anose="020B0600070205080204"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619fbe5f99_1_49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619fbe5f99_1_4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rtl="0"/>
            <a:r>
              <a:rPr lang="en-US" sz="1100" b="0" i="0" u="none" strike="noStrike" cap="none" dirty="0">
                <a:solidFill>
                  <a:srgbClr val="000000"/>
                </a:solidFill>
                <a:effectLst/>
                <a:highlight>
                  <a:srgbClr val="FFFFFF"/>
                </a:highlight>
                <a:latin typeface="Arial"/>
                <a:ea typeface="Arial"/>
                <a:cs typeface="Arial"/>
                <a:sym typeface="Arial"/>
              </a:rPr>
              <a:t>Hook: Show time-lapse of madis pressure observation locations in the United States. Then show time-lapse of smartphone pressure observations (ask what if it looked like this).</a:t>
            </a:r>
          </a:p>
          <a:p>
            <a:pPr rtl="0"/>
            <a:endParaRPr lang="en-US" sz="1100" b="0" i="0" u="none" strike="noStrike" cap="none" dirty="0">
              <a:solidFill>
                <a:srgbClr val="000000"/>
              </a:solidFill>
              <a:effectLst/>
              <a:highlight>
                <a:srgbClr val="FFFFFF"/>
              </a:highlight>
              <a:latin typeface="Arial"/>
              <a:cs typeface="Arial"/>
              <a:sym typeface="Arial"/>
            </a:endParaRPr>
          </a:p>
          <a:p>
            <a:pPr marL="158750" indent="0" rtl="0">
              <a:buNone/>
            </a:pPr>
            <a:r>
              <a:rPr lang="en-US" sz="1100" b="0" i="0" u="none" strike="noStrike" cap="none" dirty="0">
                <a:solidFill>
                  <a:srgbClr val="000000"/>
                </a:solidFill>
                <a:effectLst/>
                <a:highlight>
                  <a:srgbClr val="FFFFFF"/>
                </a:highlight>
                <a:latin typeface="Arial"/>
                <a:cs typeface="Arial"/>
                <a:sym typeface="Arial"/>
              </a:rPr>
              <a:t>Reasons why more surface data is necessary:</a:t>
            </a:r>
            <a:endParaRPr lang="en-US" sz="1200" b="0" i="0" u="none" strike="noStrike" cap="none" dirty="0">
              <a:solidFill>
                <a:srgbClr val="000000"/>
              </a:solidFill>
              <a:effectLst/>
              <a:highlight>
                <a:srgbClr val="FFFFFF"/>
              </a:highlight>
              <a:latin typeface="Arial"/>
              <a:cs typeface="Arial"/>
              <a:sym typeface="Arial"/>
            </a:endParaRPr>
          </a:p>
          <a:p>
            <a:pPr marL="158750" indent="0" rtl="0">
              <a:buNone/>
            </a:pPr>
            <a:r>
              <a:rPr lang="en-US" sz="1200" b="0" i="0" u="none" strike="noStrike" cap="none" dirty="0">
                <a:solidFill>
                  <a:srgbClr val="000000"/>
                </a:solidFill>
                <a:effectLst/>
                <a:highlight>
                  <a:srgbClr val="FFFFFF"/>
                </a:highlight>
                <a:latin typeface="Arial"/>
                <a:cs typeface="Arial"/>
                <a:sym typeface="Arial"/>
              </a:rPr>
              <a:t> 	- Extending predictability requires better initial conditions (Zhang et al., 2019)</a:t>
            </a:r>
          </a:p>
          <a:p>
            <a:pPr marL="158750" indent="0" rtl="0">
              <a:buNone/>
            </a:pPr>
            <a:r>
              <a:rPr lang="en-US" sz="1200" b="0" i="0" u="none" strike="noStrike" cap="none" dirty="0">
                <a:solidFill>
                  <a:srgbClr val="000000"/>
                </a:solidFill>
                <a:effectLst/>
                <a:highlight>
                  <a:srgbClr val="FFFFFF"/>
                </a:highlight>
                <a:latin typeface="Arial"/>
                <a:cs typeface="Arial"/>
                <a:sym typeface="Arial"/>
              </a:rPr>
              <a:t>	- Increased surface observation density in space and time has been shown to be beneficial for convective forecasting (</a:t>
            </a:r>
            <a:r>
              <a:rPr lang="en-US" sz="1200" b="0" i="0" u="none" strike="noStrike" cap="none" dirty="0" err="1">
                <a:solidFill>
                  <a:srgbClr val="000000"/>
                </a:solidFill>
                <a:effectLst/>
                <a:highlight>
                  <a:srgbClr val="FFFFFF"/>
                </a:highlight>
                <a:latin typeface="Arial"/>
                <a:cs typeface="Arial"/>
                <a:sym typeface="Arial"/>
              </a:rPr>
              <a:t>Sobash</a:t>
            </a:r>
            <a:r>
              <a:rPr lang="en-US" sz="1200" b="0" i="0" u="none" strike="noStrike" cap="none" dirty="0">
                <a:solidFill>
                  <a:srgbClr val="000000"/>
                </a:solidFill>
                <a:effectLst/>
                <a:highlight>
                  <a:srgbClr val="FFFFFF"/>
                </a:highlight>
                <a:latin typeface="Arial"/>
                <a:cs typeface="Arial"/>
                <a:sym typeface="Arial"/>
              </a:rPr>
              <a:t> and </a:t>
            </a:r>
            <a:r>
              <a:rPr lang="en-US" sz="1200" b="0" i="0" u="none" strike="noStrike" cap="none" dirty="0" err="1">
                <a:solidFill>
                  <a:srgbClr val="000000"/>
                </a:solidFill>
                <a:effectLst/>
                <a:highlight>
                  <a:srgbClr val="FFFFFF"/>
                </a:highlight>
                <a:latin typeface="Arial"/>
                <a:cs typeface="Arial"/>
                <a:sym typeface="Arial"/>
              </a:rPr>
              <a:t>Stensrud</a:t>
            </a:r>
            <a:r>
              <a:rPr lang="en-US" sz="1200" b="0" i="0" u="none" strike="noStrike" cap="none" dirty="0">
                <a:solidFill>
                  <a:srgbClr val="000000"/>
                </a:solidFill>
                <a:effectLst/>
                <a:highlight>
                  <a:srgbClr val="FFFFFF"/>
                </a:highlight>
                <a:latin typeface="Arial"/>
                <a:cs typeface="Arial"/>
                <a:sym typeface="Arial"/>
              </a:rPr>
              <a:t>, 2015; </a:t>
            </a:r>
            <a:r>
              <a:rPr lang="en-US" sz="1200" b="0" i="0" u="none" strike="noStrike" cap="none" dirty="0" err="1">
                <a:solidFill>
                  <a:srgbClr val="000000"/>
                </a:solidFill>
                <a:effectLst/>
                <a:highlight>
                  <a:srgbClr val="FFFFFF"/>
                </a:highlight>
                <a:latin typeface="Arial"/>
                <a:cs typeface="Arial"/>
                <a:sym typeface="Arial"/>
              </a:rPr>
              <a:t>Gasperoni</a:t>
            </a:r>
            <a:r>
              <a:rPr lang="en-US" sz="1200" b="0" i="0" u="none" strike="noStrike" cap="none" dirty="0">
                <a:solidFill>
                  <a:srgbClr val="000000"/>
                </a:solidFill>
                <a:effectLst/>
                <a:highlight>
                  <a:srgbClr val="FFFFFF"/>
                </a:highlight>
                <a:latin typeface="Arial"/>
                <a:cs typeface="Arial"/>
                <a:sym typeface="Arial"/>
              </a:rPr>
              <a:t> et al. 2018)</a:t>
            </a:r>
          </a:p>
          <a:p>
            <a:pPr marL="158750" indent="0" rtl="0">
              <a:buNone/>
            </a:pPr>
            <a:r>
              <a:rPr lang="en-US" sz="1200" b="0" i="0" u="none" strike="noStrike" cap="none" dirty="0">
                <a:solidFill>
                  <a:srgbClr val="000000"/>
                </a:solidFill>
                <a:effectLst/>
                <a:highlight>
                  <a:srgbClr val="FFFFFF"/>
                </a:highlight>
                <a:latin typeface="Arial"/>
                <a:cs typeface="Arial"/>
                <a:sym typeface="Arial"/>
              </a:rPr>
              <a:t>	- Verification for high resolution numerical models.</a:t>
            </a:r>
          </a:p>
        </p:txBody>
      </p:sp>
    </p:spTree>
    <p:extLst>
      <p:ext uri="{BB962C8B-B14F-4D97-AF65-F5344CB8AC3E}">
        <p14:creationId xmlns:p14="http://schemas.microsoft.com/office/powerpoint/2010/main" val="705398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619fbe5f99_1_4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619fbe5f99_1_4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rtl="0"/>
            <a:r>
              <a:rPr lang="en-US" sz="1100" b="0" i="0" u="none" strike="noStrike" cap="none" dirty="0">
                <a:solidFill>
                  <a:srgbClr val="000000"/>
                </a:solidFill>
                <a:effectLst/>
                <a:highlight>
                  <a:srgbClr val="FFFFFF"/>
                </a:highlight>
                <a:latin typeface="Arial"/>
                <a:ea typeface="Arial"/>
                <a:cs typeface="Arial"/>
                <a:sym typeface="Arial"/>
              </a:rPr>
              <a:t>Hook: Show time-lapse of madis pressure observation locations in the United States. Then show time-lapse of smartphone pressure observations (ask what if it looked like this).</a:t>
            </a:r>
            <a:endParaRPr lang="en-US" sz="1200" b="0" dirty="0">
              <a:effectLst/>
              <a:highlight>
                <a:srgbClr val="FFFFFF"/>
              </a:highlight>
            </a:endParaRPr>
          </a:p>
        </p:txBody>
      </p:sp>
    </p:spTree>
    <p:extLst>
      <p:ext uri="{BB962C8B-B14F-4D97-AF65-F5344CB8AC3E}">
        <p14:creationId xmlns:p14="http://schemas.microsoft.com/office/powerpoint/2010/main" val="38782361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5C7271F3-98DD-344A-8FE0-C92E794D3A3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781C067-C05D-5A40-87C9-A2E20DF0AB8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AD8E83D-9505-7C4D-90A7-856CAAA447D0}"/>
              </a:ext>
            </a:extLst>
          </p:cNvPr>
          <p:cNvSpPr>
            <a:spLocks noGrp="1" noChangeArrowheads="1"/>
          </p:cNvSpPr>
          <p:nvPr>
            <p:ph type="sldNum" sz="quarter" idx="12"/>
          </p:nvPr>
        </p:nvSpPr>
        <p:spPr>
          <a:ln/>
        </p:spPr>
        <p:txBody>
          <a:bodyPr/>
          <a:lstStyle>
            <a:lvl1pPr>
              <a:defRPr/>
            </a:lvl1pPr>
          </a:lstStyle>
          <a:p>
            <a:pPr>
              <a:defRPr/>
            </a:pPr>
            <a:fld id="{286EA5F7-3340-1346-8257-783B8AA2095A}" type="slidenum">
              <a:rPr lang="en-US" altLang="en-US"/>
              <a:pPr>
                <a:defRPr/>
              </a:pPr>
              <a:t>‹#›</a:t>
            </a:fld>
            <a:endParaRPr lang="en-US" altLang="en-US"/>
          </a:p>
        </p:txBody>
      </p:sp>
    </p:spTree>
    <p:extLst>
      <p:ext uri="{BB962C8B-B14F-4D97-AF65-F5344CB8AC3E}">
        <p14:creationId xmlns:p14="http://schemas.microsoft.com/office/powerpoint/2010/main" val="27235199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ED033E7-4816-7B46-8089-2A6423FA1F1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2EDBAAE-45C3-B04F-AEED-E3B8C3058FE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043EAA4-FE43-5E44-ADEA-BBEE91E64BEC}"/>
              </a:ext>
            </a:extLst>
          </p:cNvPr>
          <p:cNvSpPr>
            <a:spLocks noGrp="1" noChangeArrowheads="1"/>
          </p:cNvSpPr>
          <p:nvPr>
            <p:ph type="sldNum" sz="quarter" idx="12"/>
          </p:nvPr>
        </p:nvSpPr>
        <p:spPr>
          <a:ln/>
        </p:spPr>
        <p:txBody>
          <a:bodyPr/>
          <a:lstStyle>
            <a:lvl1pPr>
              <a:defRPr/>
            </a:lvl1pPr>
          </a:lstStyle>
          <a:p>
            <a:pPr>
              <a:defRPr/>
            </a:pPr>
            <a:fld id="{3CB67622-CA6C-5F46-979F-E2B8CE60A08F}" type="slidenum">
              <a:rPr lang="en-US" altLang="en-US"/>
              <a:pPr>
                <a:defRPr/>
              </a:pPr>
              <a:t>‹#›</a:t>
            </a:fld>
            <a:endParaRPr lang="en-US" altLang="en-US"/>
          </a:p>
        </p:txBody>
      </p:sp>
    </p:spTree>
    <p:extLst>
      <p:ext uri="{BB962C8B-B14F-4D97-AF65-F5344CB8AC3E}">
        <p14:creationId xmlns:p14="http://schemas.microsoft.com/office/powerpoint/2010/main" val="31385953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70FDB1E-B26F-224C-8AAE-F25061E81A1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A683600-97D3-4B46-9FD4-4AC65632BB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22A74D9-D1DC-6E4E-8A57-CB36BCFDF68E}"/>
              </a:ext>
            </a:extLst>
          </p:cNvPr>
          <p:cNvSpPr>
            <a:spLocks noGrp="1" noChangeArrowheads="1"/>
          </p:cNvSpPr>
          <p:nvPr>
            <p:ph type="sldNum" sz="quarter" idx="12"/>
          </p:nvPr>
        </p:nvSpPr>
        <p:spPr>
          <a:ln/>
        </p:spPr>
        <p:txBody>
          <a:bodyPr/>
          <a:lstStyle>
            <a:lvl1pPr>
              <a:defRPr/>
            </a:lvl1pPr>
          </a:lstStyle>
          <a:p>
            <a:pPr>
              <a:defRPr/>
            </a:pPr>
            <a:fld id="{A99259DE-AA8C-5A4F-AB85-DF3B68E5823C}" type="slidenum">
              <a:rPr lang="en-US" altLang="en-US"/>
              <a:pPr>
                <a:defRPr/>
              </a:pPr>
              <a:t>‹#›</a:t>
            </a:fld>
            <a:endParaRPr lang="en-US" altLang="en-US"/>
          </a:p>
        </p:txBody>
      </p:sp>
    </p:spTree>
    <p:extLst>
      <p:ext uri="{BB962C8B-B14F-4D97-AF65-F5344CB8AC3E}">
        <p14:creationId xmlns:p14="http://schemas.microsoft.com/office/powerpoint/2010/main" val="3651671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20CF231-2DA5-2A4E-ABAE-C24D3082631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16661BC-199B-7F42-9E0C-AAE89368DCB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EE60389-A158-204D-8221-7D7C269A6FCB}"/>
              </a:ext>
            </a:extLst>
          </p:cNvPr>
          <p:cNvSpPr>
            <a:spLocks noGrp="1" noChangeArrowheads="1"/>
          </p:cNvSpPr>
          <p:nvPr>
            <p:ph type="sldNum" sz="quarter" idx="12"/>
          </p:nvPr>
        </p:nvSpPr>
        <p:spPr>
          <a:ln/>
        </p:spPr>
        <p:txBody>
          <a:bodyPr/>
          <a:lstStyle>
            <a:lvl1pPr>
              <a:defRPr/>
            </a:lvl1pPr>
          </a:lstStyle>
          <a:p>
            <a:pPr>
              <a:defRPr/>
            </a:pPr>
            <a:fld id="{5301066D-8605-F342-BECF-C78DAE1039D0}" type="slidenum">
              <a:rPr lang="en-US" altLang="en-US"/>
              <a:pPr>
                <a:defRPr/>
              </a:pPr>
              <a:t>‹#›</a:t>
            </a:fld>
            <a:endParaRPr lang="en-US" altLang="en-US"/>
          </a:p>
        </p:txBody>
      </p:sp>
    </p:spTree>
    <p:extLst>
      <p:ext uri="{BB962C8B-B14F-4D97-AF65-F5344CB8AC3E}">
        <p14:creationId xmlns:p14="http://schemas.microsoft.com/office/powerpoint/2010/main" val="21984327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BC17B5D-22E9-704B-90F2-41DB4CA0CB3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25CA926-F9C0-F54A-895A-C98D3CD222A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ECEC9F3-87EB-9140-A6E9-C62E4F40C695}"/>
              </a:ext>
            </a:extLst>
          </p:cNvPr>
          <p:cNvSpPr>
            <a:spLocks noGrp="1" noChangeArrowheads="1"/>
          </p:cNvSpPr>
          <p:nvPr>
            <p:ph type="sldNum" sz="quarter" idx="12"/>
          </p:nvPr>
        </p:nvSpPr>
        <p:spPr>
          <a:ln/>
        </p:spPr>
        <p:txBody>
          <a:bodyPr/>
          <a:lstStyle>
            <a:lvl1pPr>
              <a:defRPr/>
            </a:lvl1pPr>
          </a:lstStyle>
          <a:p>
            <a:pPr>
              <a:defRPr/>
            </a:pPr>
            <a:fld id="{CC1C887E-0858-1644-B6D4-C2A189DA57AE}" type="slidenum">
              <a:rPr lang="en-US" altLang="en-US"/>
              <a:pPr>
                <a:defRPr/>
              </a:pPr>
              <a:t>‹#›</a:t>
            </a:fld>
            <a:endParaRPr lang="en-US" altLang="en-US"/>
          </a:p>
        </p:txBody>
      </p:sp>
    </p:spTree>
    <p:extLst>
      <p:ext uri="{BB962C8B-B14F-4D97-AF65-F5344CB8AC3E}">
        <p14:creationId xmlns:p14="http://schemas.microsoft.com/office/powerpoint/2010/main" val="3964104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A79EEC1-1EAE-9344-8854-F050A830507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F47BB1D-AB6E-2A40-9128-0A02AEF13AB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1A37202-3EC6-AA4F-8587-53A0E8712D74}"/>
              </a:ext>
            </a:extLst>
          </p:cNvPr>
          <p:cNvSpPr>
            <a:spLocks noGrp="1" noChangeArrowheads="1"/>
          </p:cNvSpPr>
          <p:nvPr>
            <p:ph type="sldNum" sz="quarter" idx="12"/>
          </p:nvPr>
        </p:nvSpPr>
        <p:spPr>
          <a:ln/>
        </p:spPr>
        <p:txBody>
          <a:bodyPr/>
          <a:lstStyle>
            <a:lvl1pPr>
              <a:defRPr/>
            </a:lvl1pPr>
          </a:lstStyle>
          <a:p>
            <a:pPr>
              <a:defRPr/>
            </a:pPr>
            <a:fld id="{C5D435C9-C818-4F4C-8434-019E801E9352}" type="slidenum">
              <a:rPr lang="en-US" altLang="en-US"/>
              <a:pPr>
                <a:defRPr/>
              </a:pPr>
              <a:t>‹#›</a:t>
            </a:fld>
            <a:endParaRPr lang="en-US" altLang="en-US"/>
          </a:p>
        </p:txBody>
      </p:sp>
    </p:spTree>
    <p:extLst>
      <p:ext uri="{BB962C8B-B14F-4D97-AF65-F5344CB8AC3E}">
        <p14:creationId xmlns:p14="http://schemas.microsoft.com/office/powerpoint/2010/main" val="10163243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260CFD0-8E32-0742-AEEA-3E1792F51F8E}"/>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6861F646-66B8-664A-8962-8257CD21D12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135043D-D39E-D741-BAAB-8142896C9B10}"/>
              </a:ext>
            </a:extLst>
          </p:cNvPr>
          <p:cNvSpPr>
            <a:spLocks noGrp="1" noChangeArrowheads="1"/>
          </p:cNvSpPr>
          <p:nvPr>
            <p:ph type="sldNum" sz="quarter" idx="12"/>
          </p:nvPr>
        </p:nvSpPr>
        <p:spPr>
          <a:ln/>
        </p:spPr>
        <p:txBody>
          <a:bodyPr/>
          <a:lstStyle>
            <a:lvl1pPr>
              <a:defRPr/>
            </a:lvl1pPr>
          </a:lstStyle>
          <a:p>
            <a:pPr>
              <a:defRPr/>
            </a:pPr>
            <a:fld id="{ADE17046-7F76-F24A-B6F5-F410DAD33298}" type="slidenum">
              <a:rPr lang="en-US" altLang="en-US"/>
              <a:pPr>
                <a:defRPr/>
              </a:pPr>
              <a:t>‹#›</a:t>
            </a:fld>
            <a:endParaRPr lang="en-US" altLang="en-US"/>
          </a:p>
        </p:txBody>
      </p:sp>
    </p:spTree>
    <p:extLst>
      <p:ext uri="{BB962C8B-B14F-4D97-AF65-F5344CB8AC3E}">
        <p14:creationId xmlns:p14="http://schemas.microsoft.com/office/powerpoint/2010/main" val="31187528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35748EF-693A-D04B-9889-22F4AEEF299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D5F9DFA-66F3-154E-A812-AA90128EADB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8EB3442A-1F6A-AD4D-BA78-3ED549C98305}"/>
              </a:ext>
            </a:extLst>
          </p:cNvPr>
          <p:cNvSpPr>
            <a:spLocks noGrp="1" noChangeArrowheads="1"/>
          </p:cNvSpPr>
          <p:nvPr>
            <p:ph type="sldNum" sz="quarter" idx="12"/>
          </p:nvPr>
        </p:nvSpPr>
        <p:spPr>
          <a:ln/>
        </p:spPr>
        <p:txBody>
          <a:bodyPr/>
          <a:lstStyle>
            <a:lvl1pPr>
              <a:defRPr/>
            </a:lvl1pPr>
          </a:lstStyle>
          <a:p>
            <a:pPr>
              <a:defRPr/>
            </a:pPr>
            <a:fld id="{80B0AA1F-E756-D544-96CD-DB22BD5D2540}" type="slidenum">
              <a:rPr lang="en-US" altLang="en-US"/>
              <a:pPr>
                <a:defRPr/>
              </a:pPr>
              <a:t>‹#›</a:t>
            </a:fld>
            <a:endParaRPr lang="en-US" altLang="en-US"/>
          </a:p>
        </p:txBody>
      </p:sp>
    </p:spTree>
    <p:extLst>
      <p:ext uri="{BB962C8B-B14F-4D97-AF65-F5344CB8AC3E}">
        <p14:creationId xmlns:p14="http://schemas.microsoft.com/office/powerpoint/2010/main" val="30318083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9FB6B5A-119F-D242-8CFD-235535E0B5D9}"/>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0002BE54-8016-F244-B3DC-8F1D8A8ADFE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C9671CF2-6951-974B-93FA-A4298B42E683}"/>
              </a:ext>
            </a:extLst>
          </p:cNvPr>
          <p:cNvSpPr>
            <a:spLocks noGrp="1" noChangeArrowheads="1"/>
          </p:cNvSpPr>
          <p:nvPr>
            <p:ph type="sldNum" sz="quarter" idx="12"/>
          </p:nvPr>
        </p:nvSpPr>
        <p:spPr>
          <a:ln/>
        </p:spPr>
        <p:txBody>
          <a:bodyPr/>
          <a:lstStyle>
            <a:lvl1pPr>
              <a:defRPr/>
            </a:lvl1pPr>
          </a:lstStyle>
          <a:p>
            <a:pPr>
              <a:defRPr/>
            </a:pPr>
            <a:fld id="{255456CD-0A0E-0A4F-8B27-6735DD4D25C8}" type="slidenum">
              <a:rPr lang="en-US" altLang="en-US"/>
              <a:pPr>
                <a:defRPr/>
              </a:pPr>
              <a:t>‹#›</a:t>
            </a:fld>
            <a:endParaRPr lang="en-US" altLang="en-US"/>
          </a:p>
        </p:txBody>
      </p:sp>
    </p:spTree>
    <p:extLst>
      <p:ext uri="{BB962C8B-B14F-4D97-AF65-F5344CB8AC3E}">
        <p14:creationId xmlns:p14="http://schemas.microsoft.com/office/powerpoint/2010/main" val="30717231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8C09B70-5B71-D747-8198-0261B3938A2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166135B-A7A0-144E-843B-4F9B403E57A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76EF5AC-E34C-2B44-9BE7-AC3F1FD30332}"/>
              </a:ext>
            </a:extLst>
          </p:cNvPr>
          <p:cNvSpPr>
            <a:spLocks noGrp="1" noChangeArrowheads="1"/>
          </p:cNvSpPr>
          <p:nvPr>
            <p:ph type="sldNum" sz="quarter" idx="12"/>
          </p:nvPr>
        </p:nvSpPr>
        <p:spPr>
          <a:ln/>
        </p:spPr>
        <p:txBody>
          <a:bodyPr/>
          <a:lstStyle>
            <a:lvl1pPr>
              <a:defRPr/>
            </a:lvl1pPr>
          </a:lstStyle>
          <a:p>
            <a:pPr>
              <a:defRPr/>
            </a:pPr>
            <a:fld id="{B8C0D1DA-415C-DB44-863A-9A397D8D2D97}" type="slidenum">
              <a:rPr lang="en-US" altLang="en-US"/>
              <a:pPr>
                <a:defRPr/>
              </a:pPr>
              <a:t>‹#›</a:t>
            </a:fld>
            <a:endParaRPr lang="en-US" altLang="en-US"/>
          </a:p>
        </p:txBody>
      </p:sp>
    </p:spTree>
    <p:extLst>
      <p:ext uri="{BB962C8B-B14F-4D97-AF65-F5344CB8AC3E}">
        <p14:creationId xmlns:p14="http://schemas.microsoft.com/office/powerpoint/2010/main" val="1566119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6BBA316-EDBC-7942-8E6A-499C24CC525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CB5EBCD-934A-774B-9028-B127BDFDD0E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9FACBBA-2FEA-604C-851D-B0D32C6B30A2}"/>
              </a:ext>
            </a:extLst>
          </p:cNvPr>
          <p:cNvSpPr>
            <a:spLocks noGrp="1" noChangeArrowheads="1"/>
          </p:cNvSpPr>
          <p:nvPr>
            <p:ph type="sldNum" sz="quarter" idx="12"/>
          </p:nvPr>
        </p:nvSpPr>
        <p:spPr>
          <a:ln/>
        </p:spPr>
        <p:txBody>
          <a:bodyPr/>
          <a:lstStyle>
            <a:lvl1pPr>
              <a:defRPr/>
            </a:lvl1pPr>
          </a:lstStyle>
          <a:p>
            <a:pPr>
              <a:defRPr/>
            </a:pPr>
            <a:fld id="{65E7AF30-82FC-B74C-9E0D-FBAC93ED45BF}" type="slidenum">
              <a:rPr lang="en-US" altLang="en-US"/>
              <a:pPr>
                <a:defRPr/>
              </a:pPr>
              <a:t>‹#›</a:t>
            </a:fld>
            <a:endParaRPr lang="en-US" altLang="en-US"/>
          </a:p>
        </p:txBody>
      </p:sp>
    </p:spTree>
    <p:extLst>
      <p:ext uri="{BB962C8B-B14F-4D97-AF65-F5344CB8AC3E}">
        <p14:creationId xmlns:p14="http://schemas.microsoft.com/office/powerpoint/2010/main" val="24931876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659F692-5658-814C-B2EF-8035D683B345}"/>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C0A85186-23E8-044C-B3EA-7B62813BE1BC}"/>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B863E68D-BD5F-1044-9CDD-55861CD57322}"/>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ea typeface="+mn-ea"/>
              </a:defRPr>
            </a:lvl1pPr>
          </a:lstStyle>
          <a:p>
            <a:pPr>
              <a:defRPr/>
            </a:pPr>
            <a:endParaRPr lang="en-US"/>
          </a:p>
        </p:txBody>
      </p:sp>
      <p:sp>
        <p:nvSpPr>
          <p:cNvPr id="1029" name="Rectangle 5">
            <a:extLst>
              <a:ext uri="{FF2B5EF4-FFF2-40B4-BE49-F238E27FC236}">
                <a16:creationId xmlns:a16="http://schemas.microsoft.com/office/drawing/2014/main" id="{0304A84E-AC01-E746-89D9-8C892F0859D3}"/>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ea typeface="+mn-ea"/>
              </a:defRPr>
            </a:lvl1pPr>
          </a:lstStyle>
          <a:p>
            <a:pPr>
              <a:defRPr/>
            </a:pPr>
            <a:endParaRPr lang="en-US"/>
          </a:p>
        </p:txBody>
      </p:sp>
      <p:sp>
        <p:nvSpPr>
          <p:cNvPr id="1030" name="Rectangle 6">
            <a:extLst>
              <a:ext uri="{FF2B5EF4-FFF2-40B4-BE49-F238E27FC236}">
                <a16:creationId xmlns:a16="http://schemas.microsoft.com/office/drawing/2014/main" id="{8725DD1B-68AD-124C-890A-648475846BBE}"/>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4C54EC4-5B50-F044-84EE-C773063506D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 charset="-128"/>
          <a:cs typeface="ＭＳ Ｐゴシック" pitchFamily="-1" charset="-128"/>
        </a:defRPr>
      </a:lvl1pPr>
      <a:lvl2pPr algn="ctr" rtl="0" eaLnBrk="0" fontAlgn="base" hangingPunct="0">
        <a:spcBef>
          <a:spcPct val="0"/>
        </a:spcBef>
        <a:spcAft>
          <a:spcPct val="0"/>
        </a:spcAft>
        <a:defRPr sz="4400">
          <a:solidFill>
            <a:schemeClr val="tx2"/>
          </a:solidFill>
          <a:latin typeface="Times" charset="0"/>
          <a:ea typeface="ＭＳ Ｐゴシック" pitchFamily="-1" charset="-128"/>
          <a:cs typeface="ＭＳ Ｐゴシック" pitchFamily="-1" charset="-128"/>
        </a:defRPr>
      </a:lvl2pPr>
      <a:lvl3pPr algn="ctr" rtl="0" eaLnBrk="0" fontAlgn="base" hangingPunct="0">
        <a:spcBef>
          <a:spcPct val="0"/>
        </a:spcBef>
        <a:spcAft>
          <a:spcPct val="0"/>
        </a:spcAft>
        <a:defRPr sz="4400">
          <a:solidFill>
            <a:schemeClr val="tx2"/>
          </a:solidFill>
          <a:latin typeface="Times" charset="0"/>
          <a:ea typeface="ＭＳ Ｐゴシック" pitchFamily="-1" charset="-128"/>
          <a:cs typeface="ＭＳ Ｐゴシック" pitchFamily="-1" charset="-128"/>
        </a:defRPr>
      </a:lvl3pPr>
      <a:lvl4pPr algn="ctr" rtl="0" eaLnBrk="0" fontAlgn="base" hangingPunct="0">
        <a:spcBef>
          <a:spcPct val="0"/>
        </a:spcBef>
        <a:spcAft>
          <a:spcPct val="0"/>
        </a:spcAft>
        <a:defRPr sz="4400">
          <a:solidFill>
            <a:schemeClr val="tx2"/>
          </a:solidFill>
          <a:latin typeface="Times" charset="0"/>
          <a:ea typeface="ＭＳ Ｐゴシック" pitchFamily="-1" charset="-128"/>
          <a:cs typeface="ＭＳ Ｐゴシック" pitchFamily="-1" charset="-128"/>
        </a:defRPr>
      </a:lvl4pPr>
      <a:lvl5pPr algn="ctr" rtl="0" eaLnBrk="0" fontAlgn="base" hangingPunct="0">
        <a:spcBef>
          <a:spcPct val="0"/>
        </a:spcBef>
        <a:spcAft>
          <a:spcPct val="0"/>
        </a:spcAft>
        <a:defRPr sz="4400">
          <a:solidFill>
            <a:schemeClr val="tx2"/>
          </a:solidFill>
          <a:latin typeface="Times" charset="0"/>
          <a:ea typeface="ＭＳ Ｐゴシック" pitchFamily="-1" charset="-128"/>
          <a:cs typeface="ＭＳ Ｐゴシック" pitchFamily="-1" charset="-128"/>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 charset="-128"/>
          <a:cs typeface="ＭＳ Ｐゴシック" pitchFamily="-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9.png"/><Relationship Id="rId4" Type="http://schemas.openxmlformats.org/officeDocument/2006/relationships/notesSlide" Target="../notesSlides/notesSlide1.xml"/></Relationships>
</file>

<file path=ppt/slides/_rels/slide3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7.xml"/><Relationship Id="rId7" Type="http://schemas.openxmlformats.org/officeDocument/2006/relationships/image" Target="../media/image32.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notesSlide" Target="../notesSlides/notesSlide2.xml"/><Relationship Id="rId9" Type="http://schemas.openxmlformats.org/officeDocument/2006/relationships/image" Target="../media/image3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7" name="Rectangle 2">
            <a:extLst>
              <a:ext uri="{FF2B5EF4-FFF2-40B4-BE49-F238E27FC236}">
                <a16:creationId xmlns:a16="http://schemas.microsoft.com/office/drawing/2014/main" id="{142B8403-2971-6346-8B26-ECD0BA2575F0}"/>
              </a:ext>
            </a:extLst>
          </p:cNvPr>
          <p:cNvSpPr>
            <a:spLocks noGrp="1" noChangeArrowheads="1"/>
          </p:cNvSpPr>
          <p:nvPr>
            <p:ph type="ctrTitle"/>
          </p:nvPr>
        </p:nvSpPr>
        <p:spPr>
          <a:xfrm>
            <a:off x="990600" y="872836"/>
            <a:ext cx="2828257" cy="3740727"/>
          </a:xfrm>
        </p:spPr>
        <p:txBody>
          <a:bodyPr>
            <a:normAutofit/>
          </a:bodyPr>
          <a:lstStyle/>
          <a:p>
            <a:pPr algn="l" eaLnBrk="1" hangingPunct="1"/>
            <a:r>
              <a:rPr lang="en-US" altLang="en-US" sz="4000" b="1" dirty="0">
                <a:solidFill>
                  <a:schemeClr val="accent2"/>
                </a:solidFill>
                <a:ea typeface="ＭＳ Ｐゴシック" panose="020B0600070205080204" pitchFamily="34" charset="-128"/>
              </a:rPr>
              <a:t>Forecasting Sea Level Pressure</a:t>
            </a:r>
          </a:p>
        </p:txBody>
      </p:sp>
      <p:sp>
        <p:nvSpPr>
          <p:cNvPr id="14338" name="Rectangle 3">
            <a:extLst>
              <a:ext uri="{FF2B5EF4-FFF2-40B4-BE49-F238E27FC236}">
                <a16:creationId xmlns:a16="http://schemas.microsoft.com/office/drawing/2014/main" id="{8AB0506A-2DA9-1B42-9A93-25EC7BEF543B}"/>
              </a:ext>
            </a:extLst>
          </p:cNvPr>
          <p:cNvSpPr>
            <a:spLocks noGrp="1" noChangeArrowheads="1"/>
          </p:cNvSpPr>
          <p:nvPr>
            <p:ph type="subTitle" idx="1"/>
          </p:nvPr>
        </p:nvSpPr>
        <p:spPr>
          <a:xfrm>
            <a:off x="1143000" y="4114800"/>
            <a:ext cx="2828257" cy="1612930"/>
          </a:xfrm>
        </p:spPr>
        <p:txBody>
          <a:bodyPr>
            <a:normAutofit/>
          </a:bodyPr>
          <a:lstStyle/>
          <a:p>
            <a:pPr algn="l" eaLnBrk="1" hangingPunct="1"/>
            <a:r>
              <a:rPr lang="en-US" altLang="en-US" dirty="0">
                <a:ea typeface="ＭＳ Ｐゴシック" panose="020B0600070205080204" pitchFamily="34" charset="-128"/>
              </a:rPr>
              <a:t>ATMS 452</a:t>
            </a:r>
          </a:p>
          <a:p>
            <a:pPr algn="l" eaLnBrk="1" hangingPunct="1"/>
            <a:r>
              <a:rPr lang="en-US" altLang="en-US" dirty="0">
                <a:ea typeface="ＭＳ Ｐゴシック" panose="020B0600070205080204" pitchFamily="34" charset="-128"/>
              </a:rPr>
              <a:t>Spring 2022</a:t>
            </a:r>
          </a:p>
        </p:txBody>
      </p:sp>
      <p:sp>
        <p:nvSpPr>
          <p:cNvPr id="96" name="Rectangle 95">
            <a:extLst>
              <a:ext uri="{FF2B5EF4-FFF2-40B4-BE49-F238E27FC236}">
                <a16:creationId xmlns:a16="http://schemas.microsoft.com/office/drawing/2014/main" id="{23127454-05ED-4566-85B8-9B19E8D6D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508938" y="-4508938"/>
            <a:ext cx="126124" cy="9144000"/>
          </a:xfrm>
          <a:prstGeom prst="rect">
            <a:avLst/>
          </a:prstGeom>
          <a:solidFill>
            <a:srgbClr val="4472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descr="A clock on a brick wall&#10;&#10;Description automatically generated">
            <a:extLst>
              <a:ext uri="{FF2B5EF4-FFF2-40B4-BE49-F238E27FC236}">
                <a16:creationId xmlns:a16="http://schemas.microsoft.com/office/drawing/2014/main" id="{823562F6-7C50-5140-9F6A-51588B275D52}"/>
              </a:ext>
            </a:extLst>
          </p:cNvPr>
          <p:cNvPicPr>
            <a:picLocks noChangeAspect="1"/>
          </p:cNvPicPr>
          <p:nvPr/>
        </p:nvPicPr>
        <p:blipFill rotWithShape="1">
          <a:blip r:embed="rId2"/>
          <a:srcRect l="18331" t="8164" r="11927"/>
          <a:stretch/>
        </p:blipFill>
        <p:spPr>
          <a:xfrm>
            <a:off x="4267200" y="1548929"/>
            <a:ext cx="4093465" cy="404278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a:extLst>
              <a:ext uri="{FF2B5EF4-FFF2-40B4-BE49-F238E27FC236}">
                <a16:creationId xmlns:a16="http://schemas.microsoft.com/office/drawing/2014/main" id="{317ED6EC-08AF-6C4B-A01B-44CDC9A0FB1E}"/>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sp>
        <p:nvSpPr>
          <p:cNvPr id="22530" name="Rectangle 3">
            <a:extLst>
              <a:ext uri="{FF2B5EF4-FFF2-40B4-BE49-F238E27FC236}">
                <a16:creationId xmlns:a16="http://schemas.microsoft.com/office/drawing/2014/main" id="{D494D7E3-7563-DF4F-AB77-7542847FADCD}"/>
              </a:ext>
            </a:extLst>
          </p:cNvPr>
          <p:cNvSpPr>
            <a:spLocks noGrp="1" noChangeArrowheads="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22531" name="Picture 4" descr="ww_4slp.48.0000.gif                                            0018819B&#10;Cliff Disk                     BB5EA40C:">
            <a:extLst>
              <a:ext uri="{FF2B5EF4-FFF2-40B4-BE49-F238E27FC236}">
                <a16:creationId xmlns:a16="http://schemas.microsoft.com/office/drawing/2014/main" id="{D18AC889-0610-984B-A2BD-9AFDDC351F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6173" y="314325"/>
            <a:ext cx="7007225" cy="622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3C4B9F75-1591-5939-E143-80F5118992B2}"/>
              </a:ext>
            </a:extLst>
          </p:cNvPr>
          <p:cNvSpPr txBox="1"/>
          <p:nvPr/>
        </p:nvSpPr>
        <p:spPr>
          <a:xfrm>
            <a:off x="685800" y="1181100"/>
            <a:ext cx="808235" cy="461665"/>
          </a:xfrm>
          <a:prstGeom prst="rect">
            <a:avLst/>
          </a:prstGeom>
          <a:noFill/>
        </p:spPr>
        <p:txBody>
          <a:bodyPr wrap="none" rtlCol="0">
            <a:spAutoFit/>
          </a:bodyPr>
          <a:lstStyle/>
          <a:p>
            <a:r>
              <a:rPr lang="en-US" dirty="0"/>
              <a:t>4km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a:extLst>
              <a:ext uri="{FF2B5EF4-FFF2-40B4-BE49-F238E27FC236}">
                <a16:creationId xmlns:a16="http://schemas.microsoft.com/office/drawing/2014/main" id="{89BBAE6B-ABD3-314A-B1E9-209E8BCD1E65}"/>
              </a:ext>
            </a:extLst>
          </p:cNvPr>
          <p:cNvSpPr>
            <a:spLocks noGrp="1" noChangeArrowheads="1"/>
          </p:cNvSpPr>
          <p:nvPr>
            <p:ph type="ctrTitle"/>
          </p:nvPr>
        </p:nvSpPr>
        <p:spPr/>
        <p:txBody>
          <a:bodyPr/>
          <a:lstStyle/>
          <a:p>
            <a:r>
              <a:rPr lang="en-US" altLang="en-US" b="1" dirty="0">
                <a:solidFill>
                  <a:schemeClr val="accent2"/>
                </a:solidFill>
                <a:ea typeface="ＭＳ Ｐゴシック" panose="020B0600070205080204" pitchFamily="34" charset="-128"/>
              </a:rPr>
              <a:t>Pressure “Reduction” to Sea Level</a:t>
            </a:r>
          </a:p>
        </p:txBody>
      </p:sp>
      <p:sp>
        <p:nvSpPr>
          <p:cNvPr id="3" name="Subtitle 2">
            <a:extLst>
              <a:ext uri="{FF2B5EF4-FFF2-40B4-BE49-F238E27FC236}">
                <a16:creationId xmlns:a16="http://schemas.microsoft.com/office/drawing/2014/main" id="{B5F096DE-43DA-BA43-8475-828323420A9F}"/>
              </a:ext>
            </a:extLst>
          </p:cNvPr>
          <p:cNvSpPr>
            <a:spLocks noGrp="1"/>
          </p:cNvSpPr>
          <p:nvPr>
            <p:ph type="subTitle" idx="1"/>
          </p:nvPr>
        </p:nvSpPr>
        <p:spPr/>
        <p:txBody>
          <a:bodyPr rtlCol="0">
            <a:normAutofit/>
          </a:bodyPr>
          <a:lstStyle/>
          <a:p>
            <a:pPr fontAlgn="auto">
              <a:spcAft>
                <a:spcPts val="0"/>
              </a:spcAft>
              <a:buFont typeface="Arial"/>
              <a:buNone/>
              <a:defRPr/>
            </a:pPr>
            <a:r>
              <a:rPr lang="en-US" dirty="0">
                <a:ea typeface="+mn-ea"/>
                <a:cs typeface="+mn-cs"/>
              </a:rPr>
              <a:t>A Major Problem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a:extLst>
              <a:ext uri="{FF2B5EF4-FFF2-40B4-BE49-F238E27FC236}">
                <a16:creationId xmlns:a16="http://schemas.microsoft.com/office/drawing/2014/main" id="{7F55D3E0-E460-BF4B-8784-448DC703FFF4}"/>
              </a:ext>
            </a:extLst>
          </p:cNvPr>
          <p:cNvSpPr>
            <a:spLocks noGrp="1" noChangeArrowheads="1"/>
          </p:cNvSpPr>
          <p:nvPr>
            <p:ph type="title"/>
          </p:nvPr>
        </p:nvSpPr>
        <p:spPr>
          <a:xfrm>
            <a:off x="762000" y="762000"/>
            <a:ext cx="7772400" cy="1143000"/>
          </a:xfrm>
        </p:spPr>
        <p:txBody>
          <a:bodyPr/>
          <a:lstStyle/>
          <a:p>
            <a:r>
              <a:rPr lang="en-US" altLang="en-US" b="1" dirty="0">
                <a:solidFill>
                  <a:schemeClr val="accent2"/>
                </a:solidFill>
                <a:ea typeface="ＭＳ Ｐゴシック" panose="020B0600070205080204" pitchFamily="34" charset="-128"/>
              </a:rPr>
              <a:t>Major Problem in Pressure Reduction for BOTH Analyses and Forecasts</a:t>
            </a:r>
          </a:p>
        </p:txBody>
      </p:sp>
      <p:sp>
        <p:nvSpPr>
          <p:cNvPr id="26626" name="Content Placeholder 2">
            <a:extLst>
              <a:ext uri="{FF2B5EF4-FFF2-40B4-BE49-F238E27FC236}">
                <a16:creationId xmlns:a16="http://schemas.microsoft.com/office/drawing/2014/main" id="{E7B75EF0-12F5-ED45-B5D3-9A69AAF796A6}"/>
              </a:ext>
            </a:extLst>
          </p:cNvPr>
          <p:cNvSpPr>
            <a:spLocks noGrp="1" noChangeArrowheads="1"/>
          </p:cNvSpPr>
          <p:nvPr>
            <p:ph idx="1"/>
          </p:nvPr>
        </p:nvSpPr>
        <p:spPr>
          <a:xfrm>
            <a:off x="685800" y="2514600"/>
            <a:ext cx="8077200" cy="3352800"/>
          </a:xfrm>
        </p:spPr>
        <p:txBody>
          <a:bodyPr/>
          <a:lstStyle/>
          <a:p>
            <a:r>
              <a:rPr lang="en-US" altLang="en-US" dirty="0">
                <a:ea typeface="ＭＳ Ｐゴシック" panose="020B0600070205080204" pitchFamily="34" charset="-128"/>
              </a:rPr>
              <a:t>Model pressure fields at sea level and geopotential heights at lower levels below terrain (e.g., 925 </a:t>
            </a:r>
            <a:r>
              <a:rPr lang="en-US" altLang="en-US" dirty="0" err="1">
                <a:ea typeface="ＭＳ Ｐゴシック" panose="020B0600070205080204" pitchFamily="34" charset="-128"/>
              </a:rPr>
              <a:t>hPa</a:t>
            </a:r>
            <a:r>
              <a:rPr lang="en-US" altLang="en-US" dirty="0">
                <a:ea typeface="ＭＳ Ｐゴシック" panose="020B0600070205080204" pitchFamily="34" charset="-128"/>
              </a:rPr>
              <a:t>) are based on assuming a 6.5 K per km lapse rate through the ground</a:t>
            </a:r>
          </a:p>
          <a:p>
            <a:r>
              <a:rPr lang="en-US" altLang="en-US" dirty="0">
                <a:ea typeface="ＭＳ Ｐゴシック" panose="020B0600070205080204" pitchFamily="34" charset="-128"/>
              </a:rPr>
              <a:t>Can give deceiving or WACKY results when actual lapse rate differs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64D2C-1B69-0B42-8747-86386CE9497A}"/>
              </a:ext>
            </a:extLst>
          </p:cNvPr>
          <p:cNvSpPr>
            <a:spLocks noGrp="1"/>
          </p:cNvSpPr>
          <p:nvPr>
            <p:ph type="title"/>
          </p:nvPr>
        </p:nvSpPr>
        <p:spPr>
          <a:xfrm>
            <a:off x="571500" y="1044257"/>
            <a:ext cx="8229600" cy="1143000"/>
          </a:xfrm>
        </p:spPr>
        <p:txBody>
          <a:bodyPr/>
          <a:lstStyle/>
          <a:p>
            <a:r>
              <a:rPr lang="en-US" b="1" dirty="0">
                <a:solidFill>
                  <a:schemeClr val="tx2"/>
                </a:solidFill>
              </a:rPr>
              <a:t>Often the free atmosphere has a different lapse rate than assumed in terrain and that can lead to problems</a:t>
            </a:r>
          </a:p>
        </p:txBody>
      </p:sp>
      <p:sp>
        <p:nvSpPr>
          <p:cNvPr id="3" name="Content Placeholder 2">
            <a:extLst>
              <a:ext uri="{FF2B5EF4-FFF2-40B4-BE49-F238E27FC236}">
                <a16:creationId xmlns:a16="http://schemas.microsoft.com/office/drawing/2014/main" id="{C457EC3F-F86E-804A-B47F-66C798A85344}"/>
              </a:ext>
            </a:extLst>
          </p:cNvPr>
          <p:cNvSpPr>
            <a:spLocks noGrp="1"/>
          </p:cNvSpPr>
          <p:nvPr>
            <p:ph idx="1"/>
          </p:nvPr>
        </p:nvSpPr>
        <p:spPr>
          <a:xfrm>
            <a:off x="876300" y="3364071"/>
            <a:ext cx="7848600" cy="2613343"/>
          </a:xfrm>
        </p:spPr>
        <p:txBody>
          <a:bodyPr/>
          <a:lstStyle/>
          <a:p>
            <a:r>
              <a:rPr lang="en-US" b="1" dirty="0"/>
              <a:t>Can result in </a:t>
            </a:r>
            <a:r>
              <a:rPr lang="en-US" b="1" dirty="0">
                <a:solidFill>
                  <a:schemeClr val="accent2"/>
                </a:solidFill>
              </a:rPr>
              <a:t>fictious pressure features </a:t>
            </a:r>
            <a:r>
              <a:rPr lang="en-US" b="1" dirty="0"/>
              <a:t>in model output</a:t>
            </a:r>
          </a:p>
          <a:p>
            <a:r>
              <a:rPr lang="en-US" b="1" dirty="0"/>
              <a:t>And the </a:t>
            </a:r>
            <a:r>
              <a:rPr lang="en-US" b="1" dirty="0">
                <a:solidFill>
                  <a:schemeClr val="accent2"/>
                </a:solidFill>
              </a:rPr>
              <a:t>fictious pressure features </a:t>
            </a:r>
            <a:r>
              <a:rPr lang="en-US" b="1" dirty="0"/>
              <a:t>change during the day.</a:t>
            </a:r>
          </a:p>
        </p:txBody>
      </p:sp>
    </p:spTree>
    <p:extLst>
      <p:ext uri="{BB962C8B-B14F-4D97-AF65-F5344CB8AC3E}">
        <p14:creationId xmlns:p14="http://schemas.microsoft.com/office/powerpoint/2010/main" val="22821532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C2780-2221-2E41-9133-C40366843B4C}"/>
              </a:ext>
            </a:extLst>
          </p:cNvPr>
          <p:cNvSpPr>
            <a:spLocks noGrp="1"/>
          </p:cNvSpPr>
          <p:nvPr>
            <p:ph type="title"/>
          </p:nvPr>
        </p:nvSpPr>
        <p:spPr/>
        <p:txBody>
          <a:bodyPr rtlCol="0">
            <a:normAutofit fontScale="90000"/>
          </a:bodyPr>
          <a:lstStyle/>
          <a:p>
            <a:pPr fontAlgn="auto">
              <a:spcAft>
                <a:spcPts val="0"/>
              </a:spcAft>
              <a:defRPr/>
            </a:pPr>
            <a:r>
              <a:rPr lang="en-US" dirty="0">
                <a:ea typeface="+mj-ea"/>
                <a:cs typeface="+mj-cs"/>
              </a:rPr>
              <a:t>At Night During Warm Season: phony troughs under terrain during night</a:t>
            </a:r>
          </a:p>
        </p:txBody>
      </p:sp>
      <p:sp>
        <p:nvSpPr>
          <p:cNvPr id="27650" name="Content Placeholder 2">
            <a:extLst>
              <a:ext uri="{FF2B5EF4-FFF2-40B4-BE49-F238E27FC236}">
                <a16:creationId xmlns:a16="http://schemas.microsoft.com/office/drawing/2014/main" id="{F5BEC24B-F92A-8A48-BCBC-C0E2DC148521}"/>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pic>
        <p:nvPicPr>
          <p:cNvPr id="27651" name="Picture 3" descr="allfigs_dom2_noTerrain">
            <a:extLst>
              <a:ext uri="{FF2B5EF4-FFF2-40B4-BE49-F238E27FC236}">
                <a16:creationId xmlns:a16="http://schemas.microsoft.com/office/drawing/2014/main" id="{8592CE31-FFE9-1E40-A728-106F1E88E4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600200"/>
            <a:ext cx="6669088" cy="425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a:extLst>
              <a:ext uri="{FF2B5EF4-FFF2-40B4-BE49-F238E27FC236}">
                <a16:creationId xmlns:a16="http://schemas.microsoft.com/office/drawing/2014/main" id="{51CB3369-D30D-BE46-AE97-DA39D0857CD9}"/>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28674" name="Content Placeholder 3" descr="slp.00.0000f.gif">
            <a:extLst>
              <a:ext uri="{FF2B5EF4-FFF2-40B4-BE49-F238E27FC236}">
                <a16:creationId xmlns:a16="http://schemas.microsoft.com/office/drawing/2014/main" id="{BE8D0FCF-A1AC-FF42-947B-6D0C6CFC554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33951" r="-33951"/>
          <a:stretch>
            <a:fillRect/>
          </a:stretch>
        </p:blipFill>
        <p:spPr>
          <a:xfrm>
            <a:off x="-228600" y="838200"/>
            <a:ext cx="9931400" cy="5257800"/>
          </a:xfr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a:extLst>
              <a:ext uri="{FF2B5EF4-FFF2-40B4-BE49-F238E27FC236}">
                <a16:creationId xmlns:a16="http://schemas.microsoft.com/office/drawing/2014/main" id="{D25BB11A-9208-DF4A-98CC-91BC770E5427}"/>
              </a:ext>
            </a:extLst>
          </p:cNvPr>
          <p:cNvSpPr>
            <a:spLocks noGrp="1"/>
          </p:cNvSpPr>
          <p:nvPr>
            <p:ph type="title"/>
          </p:nvPr>
        </p:nvSpPr>
        <p:spPr>
          <a:xfrm>
            <a:off x="457200" y="138113"/>
            <a:ext cx="8440738" cy="908050"/>
          </a:xfrm>
        </p:spPr>
        <p:txBody>
          <a:bodyPr/>
          <a:lstStyle/>
          <a:p>
            <a:pPr eaLnBrk="1" hangingPunct="1"/>
            <a:r>
              <a:rPr lang="en-US" altLang="en-US" b="1" dirty="0">
                <a:solidFill>
                  <a:schemeClr val="tx2"/>
                </a:solidFill>
                <a:ea typeface="ＭＳ Ｐゴシック" panose="020B0600070205080204" pitchFamily="34" charset="-128"/>
              </a:rPr>
              <a:t>Why</a:t>
            </a:r>
            <a:r>
              <a:rPr lang="en-US" altLang="en-US" dirty="0">
                <a:ea typeface="ＭＳ Ｐゴシック" panose="020B0600070205080204" pitchFamily="34" charset="-128"/>
              </a:rPr>
              <a:t>?</a:t>
            </a:r>
          </a:p>
        </p:txBody>
      </p:sp>
      <p:sp>
        <p:nvSpPr>
          <p:cNvPr id="47106" name="Content Placeholder 2">
            <a:extLst>
              <a:ext uri="{FF2B5EF4-FFF2-40B4-BE49-F238E27FC236}">
                <a16:creationId xmlns:a16="http://schemas.microsoft.com/office/drawing/2014/main" id="{64AA76D5-2408-DC40-87AA-7AC692E10F22}"/>
              </a:ext>
            </a:extLst>
          </p:cNvPr>
          <p:cNvSpPr>
            <a:spLocks noGrp="1"/>
          </p:cNvSpPr>
          <p:nvPr>
            <p:ph idx="1"/>
          </p:nvPr>
        </p:nvSpPr>
        <p:spPr>
          <a:xfrm>
            <a:off x="457200" y="1046163"/>
            <a:ext cx="8534400" cy="4525963"/>
          </a:xfrm>
        </p:spPr>
        <p:txBody>
          <a:bodyPr/>
          <a:lstStyle/>
          <a:p>
            <a:pPr eaLnBrk="1" hangingPunct="1"/>
            <a:r>
              <a:rPr lang="en-US" altLang="en-US" dirty="0">
                <a:ea typeface="ＭＳ Ｐゴシック" panose="020B0600070205080204" pitchFamily="34" charset="-128"/>
              </a:rPr>
              <a:t>Models usually use the U.S. Standard Atmosphere for pressure reduction</a:t>
            </a:r>
          </a:p>
          <a:p>
            <a:pPr eaLnBrk="1" hangingPunct="1"/>
            <a:r>
              <a:rPr lang="en-US" altLang="en-US" dirty="0">
                <a:ea typeface="ＭＳ Ｐゴシック" panose="020B0600070205080204" pitchFamily="34" charset="-128"/>
              </a:rPr>
              <a:t>During the night, as the lower atmosphere stabilizes (cools), the free (real) atmosphere can develop a smaller decrease of temperature with height than the U.S. Standard Atmosphere at low levels (smaller lapse rate than 6.5 C per km). </a:t>
            </a:r>
          </a:p>
          <a:p>
            <a:pPr eaLnBrk="1" hangingPunct="1"/>
            <a:r>
              <a:rPr lang="en-US" altLang="en-US" dirty="0">
                <a:ea typeface="ＭＳ Ｐゴシック" panose="020B0600070205080204" pitchFamily="34" charset="-128"/>
              </a:rPr>
              <a:t>Too warm under model terrain. </a:t>
            </a:r>
          </a:p>
          <a:p>
            <a:pPr eaLnBrk="1" hangingPunct="1"/>
            <a:r>
              <a:rPr lang="en-US" altLang="en-US" dirty="0">
                <a:ea typeface="ＭＳ Ｐゴシック" panose="020B0600070205080204" pitchFamily="34" charset="-128"/>
              </a:rPr>
              <a:t>This produces an artificial pressure gradient, with unreasonable low pressure under terrain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16026-F837-5448-AA16-4E93D2319723}"/>
              </a:ext>
            </a:extLst>
          </p:cNvPr>
          <p:cNvSpPr>
            <a:spLocks noGrp="1"/>
          </p:cNvSpPr>
          <p:nvPr>
            <p:ph type="title"/>
          </p:nvPr>
        </p:nvSpPr>
        <p:spPr/>
        <p:txBody>
          <a:bodyPr/>
          <a:lstStyle/>
          <a:p>
            <a:r>
              <a:rPr lang="en-US" b="1" dirty="0">
                <a:solidFill>
                  <a:schemeClr val="tx2"/>
                </a:solidFill>
              </a:rPr>
              <a:t> Nighttime Situation</a:t>
            </a:r>
          </a:p>
        </p:txBody>
      </p:sp>
      <p:sp>
        <p:nvSpPr>
          <p:cNvPr id="4" name="Trapezoid 3">
            <a:extLst>
              <a:ext uri="{FF2B5EF4-FFF2-40B4-BE49-F238E27FC236}">
                <a16:creationId xmlns:a16="http://schemas.microsoft.com/office/drawing/2014/main" id="{D80A0E76-AB06-4547-83CF-B1B63A4BEBE2}"/>
              </a:ext>
            </a:extLst>
          </p:cNvPr>
          <p:cNvSpPr/>
          <p:nvPr/>
        </p:nvSpPr>
        <p:spPr>
          <a:xfrm>
            <a:off x="3986867" y="2546866"/>
            <a:ext cx="4130040" cy="1851660"/>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1km</a:t>
            </a:r>
          </a:p>
        </p:txBody>
      </p:sp>
      <p:cxnSp>
        <p:nvCxnSpPr>
          <p:cNvPr id="6" name="Straight Connector 5">
            <a:extLst>
              <a:ext uri="{FF2B5EF4-FFF2-40B4-BE49-F238E27FC236}">
                <a16:creationId xmlns:a16="http://schemas.microsoft.com/office/drawing/2014/main" id="{D22B4AA3-3131-2B4F-A512-334FA275A7F9}"/>
              </a:ext>
            </a:extLst>
          </p:cNvPr>
          <p:cNvCxnSpPr/>
          <p:nvPr/>
        </p:nvCxnSpPr>
        <p:spPr>
          <a:xfrm>
            <a:off x="457200" y="4427220"/>
            <a:ext cx="8229600" cy="0"/>
          </a:xfrm>
          <a:prstGeom prst="line">
            <a:avLst/>
          </a:prstGeom>
          <a:ln w="79375"/>
        </p:spPr>
        <p:style>
          <a:lnRef idx="2">
            <a:schemeClr val="dk1"/>
          </a:lnRef>
          <a:fillRef idx="0">
            <a:schemeClr val="dk1"/>
          </a:fillRef>
          <a:effectRef idx="1">
            <a:schemeClr val="dk1"/>
          </a:effectRef>
          <a:fontRef idx="minor">
            <a:schemeClr val="tx1"/>
          </a:fontRef>
        </p:style>
      </p:cxnSp>
      <p:cxnSp>
        <p:nvCxnSpPr>
          <p:cNvPr id="5" name="Straight Arrow Connector 4">
            <a:extLst>
              <a:ext uri="{FF2B5EF4-FFF2-40B4-BE49-F238E27FC236}">
                <a16:creationId xmlns:a16="http://schemas.microsoft.com/office/drawing/2014/main" id="{FD007BB7-11CE-DC43-A3DD-C7FC13C54D9A}"/>
              </a:ext>
            </a:extLst>
          </p:cNvPr>
          <p:cNvCxnSpPr>
            <a:cxnSpLocks/>
          </p:cNvCxnSpPr>
          <p:nvPr/>
        </p:nvCxnSpPr>
        <p:spPr>
          <a:xfrm>
            <a:off x="6850380" y="2575560"/>
            <a:ext cx="0" cy="1851660"/>
          </a:xfrm>
          <a:prstGeom prst="straightConnector1">
            <a:avLst/>
          </a:prstGeom>
          <a:ln w="63500">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CB32F197-C52E-3A4D-83F9-26953339B2B1}"/>
              </a:ext>
            </a:extLst>
          </p:cNvPr>
          <p:cNvSpPr txBox="1"/>
          <p:nvPr/>
        </p:nvSpPr>
        <p:spPr>
          <a:xfrm>
            <a:off x="5486400" y="2362200"/>
            <a:ext cx="543739" cy="369332"/>
          </a:xfrm>
          <a:prstGeom prst="rect">
            <a:avLst/>
          </a:prstGeom>
          <a:noFill/>
        </p:spPr>
        <p:txBody>
          <a:bodyPr wrap="none" rtlCol="0">
            <a:spAutoFit/>
          </a:bodyPr>
          <a:lstStyle/>
          <a:p>
            <a:r>
              <a:rPr lang="en-US" dirty="0"/>
              <a:t>0 C</a:t>
            </a:r>
          </a:p>
        </p:txBody>
      </p:sp>
      <p:cxnSp>
        <p:nvCxnSpPr>
          <p:cNvPr id="11" name="Straight Arrow Connector 10">
            <a:extLst>
              <a:ext uri="{FF2B5EF4-FFF2-40B4-BE49-F238E27FC236}">
                <a16:creationId xmlns:a16="http://schemas.microsoft.com/office/drawing/2014/main" id="{0D5D6DB8-C58F-AF4B-84D4-629C61E8BCCA}"/>
              </a:ext>
            </a:extLst>
          </p:cNvPr>
          <p:cNvCxnSpPr>
            <a:cxnSpLocks/>
          </p:cNvCxnSpPr>
          <p:nvPr/>
        </p:nvCxnSpPr>
        <p:spPr>
          <a:xfrm>
            <a:off x="5779771" y="2636520"/>
            <a:ext cx="0" cy="1750576"/>
          </a:xfrm>
          <a:prstGeom prst="straightConnector1">
            <a:avLst/>
          </a:prstGeom>
          <a:ln w="63500">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EFD2458F-6FF3-4449-AE51-9BF95028662E}"/>
              </a:ext>
            </a:extLst>
          </p:cNvPr>
          <p:cNvSpPr txBox="1"/>
          <p:nvPr/>
        </p:nvSpPr>
        <p:spPr>
          <a:xfrm>
            <a:off x="5320619" y="4098012"/>
            <a:ext cx="736099" cy="369332"/>
          </a:xfrm>
          <a:prstGeom prst="rect">
            <a:avLst/>
          </a:prstGeom>
          <a:noFill/>
        </p:spPr>
        <p:txBody>
          <a:bodyPr wrap="none" rtlCol="0">
            <a:spAutoFit/>
          </a:bodyPr>
          <a:lstStyle/>
          <a:p>
            <a:r>
              <a:rPr lang="en-US" dirty="0"/>
              <a:t>6.5 C</a:t>
            </a:r>
          </a:p>
        </p:txBody>
      </p:sp>
      <p:sp>
        <p:nvSpPr>
          <p:cNvPr id="14" name="TextBox 13">
            <a:extLst>
              <a:ext uri="{FF2B5EF4-FFF2-40B4-BE49-F238E27FC236}">
                <a16:creationId xmlns:a16="http://schemas.microsoft.com/office/drawing/2014/main" id="{00BE19F2-64EA-9F4C-BC4F-86B11B80DEA2}"/>
              </a:ext>
            </a:extLst>
          </p:cNvPr>
          <p:cNvSpPr txBox="1"/>
          <p:nvPr/>
        </p:nvSpPr>
        <p:spPr>
          <a:xfrm>
            <a:off x="4937760" y="3192780"/>
            <a:ext cx="1505540" cy="646331"/>
          </a:xfrm>
          <a:prstGeom prst="rect">
            <a:avLst/>
          </a:prstGeom>
          <a:noFill/>
        </p:spPr>
        <p:txBody>
          <a:bodyPr wrap="none" rtlCol="0">
            <a:spAutoFit/>
          </a:bodyPr>
          <a:lstStyle/>
          <a:p>
            <a:r>
              <a:rPr lang="en-US" dirty="0"/>
              <a:t>US Standard</a:t>
            </a:r>
          </a:p>
          <a:p>
            <a:r>
              <a:rPr lang="en-US" dirty="0"/>
              <a:t>Atmosphere</a:t>
            </a:r>
          </a:p>
        </p:txBody>
      </p:sp>
      <p:cxnSp>
        <p:nvCxnSpPr>
          <p:cNvPr id="17" name="Straight Connector 16">
            <a:extLst>
              <a:ext uri="{FF2B5EF4-FFF2-40B4-BE49-F238E27FC236}">
                <a16:creationId xmlns:a16="http://schemas.microsoft.com/office/drawing/2014/main" id="{3A8C705A-AD1F-814E-8137-C30475EF32E7}"/>
              </a:ext>
            </a:extLst>
          </p:cNvPr>
          <p:cNvCxnSpPr>
            <a:cxnSpLocks/>
          </p:cNvCxnSpPr>
          <p:nvPr/>
        </p:nvCxnSpPr>
        <p:spPr>
          <a:xfrm>
            <a:off x="632460" y="2535436"/>
            <a:ext cx="4175760" cy="0"/>
          </a:xfrm>
          <a:prstGeom prst="line">
            <a:avLst/>
          </a:prstGeom>
          <a:ln>
            <a:prstDash val="sysDot"/>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911F1DF7-B7D4-D64B-A79B-5B44D04F997E}"/>
              </a:ext>
            </a:extLst>
          </p:cNvPr>
          <p:cNvSpPr txBox="1"/>
          <p:nvPr/>
        </p:nvSpPr>
        <p:spPr>
          <a:xfrm>
            <a:off x="598325" y="3192780"/>
            <a:ext cx="1428596" cy="646331"/>
          </a:xfrm>
          <a:prstGeom prst="rect">
            <a:avLst/>
          </a:prstGeom>
          <a:noFill/>
        </p:spPr>
        <p:txBody>
          <a:bodyPr wrap="none" rtlCol="0">
            <a:spAutoFit/>
          </a:bodyPr>
          <a:lstStyle/>
          <a:p>
            <a:r>
              <a:rPr lang="en-US" dirty="0"/>
              <a:t>Free</a:t>
            </a:r>
          </a:p>
          <a:p>
            <a:r>
              <a:rPr lang="en-US" dirty="0"/>
              <a:t>Atmosphere</a:t>
            </a:r>
          </a:p>
        </p:txBody>
      </p:sp>
      <p:sp>
        <p:nvSpPr>
          <p:cNvPr id="20" name="TextBox 19">
            <a:extLst>
              <a:ext uri="{FF2B5EF4-FFF2-40B4-BE49-F238E27FC236}">
                <a16:creationId xmlns:a16="http://schemas.microsoft.com/office/drawing/2014/main" id="{77DD7DD0-36CD-E04E-8C01-0955F9178ADD}"/>
              </a:ext>
            </a:extLst>
          </p:cNvPr>
          <p:cNvSpPr txBox="1"/>
          <p:nvPr/>
        </p:nvSpPr>
        <p:spPr>
          <a:xfrm>
            <a:off x="2120753" y="2362200"/>
            <a:ext cx="479618" cy="369332"/>
          </a:xfrm>
          <a:prstGeom prst="rect">
            <a:avLst/>
          </a:prstGeom>
          <a:noFill/>
        </p:spPr>
        <p:txBody>
          <a:bodyPr wrap="none" rtlCol="0">
            <a:spAutoFit/>
          </a:bodyPr>
          <a:lstStyle/>
          <a:p>
            <a:r>
              <a:rPr lang="en-US" dirty="0"/>
              <a:t>0C</a:t>
            </a:r>
          </a:p>
        </p:txBody>
      </p:sp>
      <p:sp>
        <p:nvSpPr>
          <p:cNvPr id="21" name="TextBox 20">
            <a:extLst>
              <a:ext uri="{FF2B5EF4-FFF2-40B4-BE49-F238E27FC236}">
                <a16:creationId xmlns:a16="http://schemas.microsoft.com/office/drawing/2014/main" id="{9EE73E35-6B66-0342-BEF7-C3ECCA87AE94}"/>
              </a:ext>
            </a:extLst>
          </p:cNvPr>
          <p:cNvSpPr txBox="1"/>
          <p:nvPr/>
        </p:nvSpPr>
        <p:spPr>
          <a:xfrm>
            <a:off x="2184872" y="4098012"/>
            <a:ext cx="543739" cy="369332"/>
          </a:xfrm>
          <a:prstGeom prst="rect">
            <a:avLst/>
          </a:prstGeom>
          <a:noFill/>
        </p:spPr>
        <p:txBody>
          <a:bodyPr wrap="none" rtlCol="0">
            <a:spAutoFit/>
          </a:bodyPr>
          <a:lstStyle/>
          <a:p>
            <a:r>
              <a:rPr lang="en-US" dirty="0"/>
              <a:t>4 C</a:t>
            </a:r>
          </a:p>
        </p:txBody>
      </p:sp>
      <p:sp>
        <p:nvSpPr>
          <p:cNvPr id="22" name="TextBox 21">
            <a:extLst>
              <a:ext uri="{FF2B5EF4-FFF2-40B4-BE49-F238E27FC236}">
                <a16:creationId xmlns:a16="http://schemas.microsoft.com/office/drawing/2014/main" id="{E159C7CE-E54D-F14D-99DF-4746FAB8E996}"/>
              </a:ext>
            </a:extLst>
          </p:cNvPr>
          <p:cNvSpPr txBox="1"/>
          <p:nvPr/>
        </p:nvSpPr>
        <p:spPr>
          <a:xfrm>
            <a:off x="4094946" y="3394710"/>
            <a:ext cx="954107" cy="369332"/>
          </a:xfrm>
          <a:prstGeom prst="rect">
            <a:avLst/>
          </a:prstGeom>
          <a:noFill/>
        </p:spPr>
        <p:txBody>
          <a:bodyPr wrap="none" rtlCol="0">
            <a:spAutoFit/>
          </a:bodyPr>
          <a:lstStyle/>
          <a:p>
            <a:r>
              <a:rPr lang="en-US" dirty="0">
                <a:solidFill>
                  <a:schemeClr val="bg1"/>
                </a:solidFill>
              </a:rPr>
              <a:t>warmer</a:t>
            </a:r>
          </a:p>
        </p:txBody>
      </p:sp>
      <p:sp>
        <p:nvSpPr>
          <p:cNvPr id="23" name="TextBox 22">
            <a:extLst>
              <a:ext uri="{FF2B5EF4-FFF2-40B4-BE49-F238E27FC236}">
                <a16:creationId xmlns:a16="http://schemas.microsoft.com/office/drawing/2014/main" id="{01E94C09-0F55-6B44-8ACB-BFF97A596848}"/>
              </a:ext>
            </a:extLst>
          </p:cNvPr>
          <p:cNvSpPr txBox="1"/>
          <p:nvPr/>
        </p:nvSpPr>
        <p:spPr>
          <a:xfrm>
            <a:off x="2434001" y="3283903"/>
            <a:ext cx="813043" cy="369332"/>
          </a:xfrm>
          <a:prstGeom prst="rect">
            <a:avLst/>
          </a:prstGeom>
          <a:noFill/>
        </p:spPr>
        <p:txBody>
          <a:bodyPr wrap="none" rtlCol="0">
            <a:spAutoFit/>
          </a:bodyPr>
          <a:lstStyle/>
          <a:p>
            <a:r>
              <a:rPr lang="en-US" dirty="0"/>
              <a:t>cooler</a:t>
            </a:r>
          </a:p>
        </p:txBody>
      </p:sp>
      <p:sp>
        <p:nvSpPr>
          <p:cNvPr id="24" name="TextBox 23">
            <a:extLst>
              <a:ext uri="{FF2B5EF4-FFF2-40B4-BE49-F238E27FC236}">
                <a16:creationId xmlns:a16="http://schemas.microsoft.com/office/drawing/2014/main" id="{63427B93-849B-934B-8F55-8FF8FDED0386}"/>
              </a:ext>
            </a:extLst>
          </p:cNvPr>
          <p:cNvSpPr txBox="1"/>
          <p:nvPr/>
        </p:nvSpPr>
        <p:spPr>
          <a:xfrm>
            <a:off x="3188335" y="1510627"/>
            <a:ext cx="2569934" cy="369332"/>
          </a:xfrm>
          <a:prstGeom prst="rect">
            <a:avLst/>
          </a:prstGeom>
          <a:noFill/>
        </p:spPr>
        <p:txBody>
          <a:bodyPr wrap="none" rtlCol="0">
            <a:spAutoFit/>
          </a:bodyPr>
          <a:lstStyle/>
          <a:p>
            <a:r>
              <a:rPr lang="en-US" dirty="0"/>
              <a:t>Same pressure at 1 km</a:t>
            </a:r>
          </a:p>
        </p:txBody>
      </p:sp>
      <p:cxnSp>
        <p:nvCxnSpPr>
          <p:cNvPr id="26" name="Straight Arrow Connector 25">
            <a:extLst>
              <a:ext uri="{FF2B5EF4-FFF2-40B4-BE49-F238E27FC236}">
                <a16:creationId xmlns:a16="http://schemas.microsoft.com/office/drawing/2014/main" id="{970130A8-6FC7-6948-BB91-173BD07BB3D1}"/>
              </a:ext>
            </a:extLst>
          </p:cNvPr>
          <p:cNvCxnSpPr/>
          <p:nvPr/>
        </p:nvCxnSpPr>
        <p:spPr>
          <a:xfrm flipH="1">
            <a:off x="2840522" y="1963778"/>
            <a:ext cx="702778" cy="45501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C3ECEBF9-0425-664A-A5B4-ECEBCD92C5B3}"/>
              </a:ext>
            </a:extLst>
          </p:cNvPr>
          <p:cNvCxnSpPr>
            <a:cxnSpLocks/>
          </p:cNvCxnSpPr>
          <p:nvPr/>
        </p:nvCxnSpPr>
        <p:spPr>
          <a:xfrm>
            <a:off x="4292265" y="1878093"/>
            <a:ext cx="797829" cy="56939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0" name="TextBox 29">
            <a:extLst>
              <a:ext uri="{FF2B5EF4-FFF2-40B4-BE49-F238E27FC236}">
                <a16:creationId xmlns:a16="http://schemas.microsoft.com/office/drawing/2014/main" id="{CE38E80B-BED2-0647-9919-6CEE1E6D6461}"/>
              </a:ext>
            </a:extLst>
          </p:cNvPr>
          <p:cNvSpPr txBox="1"/>
          <p:nvPr/>
        </p:nvSpPr>
        <p:spPr>
          <a:xfrm>
            <a:off x="5619751" y="4527392"/>
            <a:ext cx="2381249" cy="830997"/>
          </a:xfrm>
          <a:prstGeom prst="rect">
            <a:avLst/>
          </a:prstGeom>
          <a:noFill/>
        </p:spPr>
        <p:txBody>
          <a:bodyPr wrap="square" rtlCol="0">
            <a:spAutoFit/>
          </a:bodyPr>
          <a:lstStyle/>
          <a:p>
            <a:r>
              <a:rPr lang="en-US" dirty="0"/>
              <a:t>Warmer…Lower SLP</a:t>
            </a:r>
          </a:p>
        </p:txBody>
      </p:sp>
      <p:sp>
        <p:nvSpPr>
          <p:cNvPr id="31" name="TextBox 30">
            <a:extLst>
              <a:ext uri="{FF2B5EF4-FFF2-40B4-BE49-F238E27FC236}">
                <a16:creationId xmlns:a16="http://schemas.microsoft.com/office/drawing/2014/main" id="{6048C847-E1B9-B44A-B774-2E4D535246A2}"/>
              </a:ext>
            </a:extLst>
          </p:cNvPr>
          <p:cNvSpPr txBox="1"/>
          <p:nvPr/>
        </p:nvSpPr>
        <p:spPr>
          <a:xfrm>
            <a:off x="1851660" y="4583192"/>
            <a:ext cx="1364476" cy="369332"/>
          </a:xfrm>
          <a:prstGeom prst="rect">
            <a:avLst/>
          </a:prstGeom>
          <a:noFill/>
        </p:spPr>
        <p:txBody>
          <a:bodyPr wrap="none" rtlCol="0">
            <a:spAutoFit/>
          </a:bodyPr>
          <a:lstStyle/>
          <a:p>
            <a:r>
              <a:rPr lang="en-US" dirty="0"/>
              <a:t>Higher SLP</a:t>
            </a:r>
          </a:p>
        </p:txBody>
      </p:sp>
      <p:sp>
        <p:nvSpPr>
          <p:cNvPr id="32" name="TextBox 31">
            <a:extLst>
              <a:ext uri="{FF2B5EF4-FFF2-40B4-BE49-F238E27FC236}">
                <a16:creationId xmlns:a16="http://schemas.microsoft.com/office/drawing/2014/main" id="{FD6CFDB7-1B1E-414B-84D3-275420BA15C1}"/>
              </a:ext>
            </a:extLst>
          </p:cNvPr>
          <p:cNvSpPr txBox="1"/>
          <p:nvPr/>
        </p:nvSpPr>
        <p:spPr>
          <a:xfrm>
            <a:off x="369569" y="5254702"/>
            <a:ext cx="8404859" cy="1477328"/>
          </a:xfrm>
          <a:prstGeom prst="rect">
            <a:avLst/>
          </a:prstGeom>
          <a:noFill/>
        </p:spPr>
        <p:txBody>
          <a:bodyPr wrap="square" rtlCol="0">
            <a:spAutoFit/>
          </a:bodyPr>
          <a:lstStyle/>
          <a:p>
            <a:pPr marL="285750" indent="-285750" eaLnBrk="1" hangingPunct="1">
              <a:buFont typeface="Arial" panose="020B0604020202020204" pitchFamily="34" charset="0"/>
              <a:buChar char="•"/>
            </a:pPr>
            <a:r>
              <a:rPr lang="en-US" altLang="en-US" sz="2400" dirty="0"/>
              <a:t>Thus, the model atmosphere under terrain is warmer than in the real world producing unrealistic low pressure.</a:t>
            </a:r>
          </a:p>
          <a:p>
            <a:pPr marL="285750" indent="-285750" eaLnBrk="1" hangingPunct="1">
              <a:buFont typeface="Arial" panose="020B0604020202020204" pitchFamily="34" charset="0"/>
              <a:buChar char="•"/>
            </a:pPr>
            <a:r>
              <a:rPr lang="en-US" altLang="en-US" sz="2400" dirty="0"/>
              <a:t>Away from terrain there are no reduction issues.</a:t>
            </a:r>
          </a:p>
          <a:p>
            <a:endParaRPr lang="en-US" dirty="0"/>
          </a:p>
        </p:txBody>
      </p:sp>
    </p:spTree>
    <p:extLst>
      <p:ext uri="{BB962C8B-B14F-4D97-AF65-F5344CB8AC3E}">
        <p14:creationId xmlns:p14="http://schemas.microsoft.com/office/powerpoint/2010/main" val="23668037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0A439-04DC-6C4D-8FB4-59F64C982545}"/>
              </a:ext>
            </a:extLst>
          </p:cNvPr>
          <p:cNvSpPr>
            <a:spLocks noGrp="1"/>
          </p:cNvSpPr>
          <p:nvPr>
            <p:ph type="title"/>
          </p:nvPr>
        </p:nvSpPr>
        <p:spPr>
          <a:xfrm>
            <a:off x="688975" y="88900"/>
            <a:ext cx="8229600" cy="1143000"/>
          </a:xfrm>
        </p:spPr>
        <p:txBody>
          <a:bodyPr rtlCol="0">
            <a:noAutofit/>
          </a:bodyPr>
          <a:lstStyle/>
          <a:p>
            <a:pPr eaLnBrk="1" fontAlgn="auto" hangingPunct="1">
              <a:spcAft>
                <a:spcPts val="0"/>
              </a:spcAft>
              <a:defRPr/>
            </a:pPr>
            <a:r>
              <a:rPr lang="en-US" sz="3600" b="1" dirty="0">
                <a:solidFill>
                  <a:schemeClr val="tx2"/>
                </a:solidFill>
                <a:ea typeface="+mj-ea"/>
                <a:cs typeface="+mj-cs"/>
              </a:rPr>
              <a:t>During the day just the opposite, phony troughs inland at low elevations</a:t>
            </a:r>
          </a:p>
        </p:txBody>
      </p:sp>
      <p:pic>
        <p:nvPicPr>
          <p:cNvPr id="49154" name="Content Placeholder 3" descr="mwr-d-12-00078.1-f5.jpeg">
            <a:extLst>
              <a:ext uri="{FF2B5EF4-FFF2-40B4-BE49-F238E27FC236}">
                <a16:creationId xmlns:a16="http://schemas.microsoft.com/office/drawing/2014/main" id="{B5240333-B2CC-0E48-893E-E9CF1CF73925}"/>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6515" r="50126"/>
          <a:stretch/>
        </p:blipFill>
        <p:spPr>
          <a:xfrm>
            <a:off x="2097087" y="1231900"/>
            <a:ext cx="4105593" cy="4525963"/>
          </a:xfrm>
        </p:spPr>
      </p:pic>
      <p:sp>
        <p:nvSpPr>
          <p:cNvPr id="49155" name="TextBox 4">
            <a:extLst>
              <a:ext uri="{FF2B5EF4-FFF2-40B4-BE49-F238E27FC236}">
                <a16:creationId xmlns:a16="http://schemas.microsoft.com/office/drawing/2014/main" id="{6C80283B-180A-294E-BE5B-499E04DD8FCC}"/>
              </a:ext>
            </a:extLst>
          </p:cNvPr>
          <p:cNvSpPr txBox="1">
            <a:spLocks noChangeArrowheads="1"/>
          </p:cNvSpPr>
          <p:nvPr/>
        </p:nvSpPr>
        <p:spPr bwMode="auto">
          <a:xfrm>
            <a:off x="688975" y="5757863"/>
            <a:ext cx="79978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dirty="0"/>
              <a:t>Fig. 5. Composites of sea level pressure (solid lines, hPa) and 1000-hPa temperature (color shading, C) for JJA at 0000 UTC.</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a:extLst>
              <a:ext uri="{FF2B5EF4-FFF2-40B4-BE49-F238E27FC236}">
                <a16:creationId xmlns:a16="http://schemas.microsoft.com/office/drawing/2014/main" id="{67E5B9B8-07A0-D246-922C-48D762A03DEA}"/>
              </a:ext>
            </a:extLst>
          </p:cNvPr>
          <p:cNvSpPr>
            <a:spLocks noGrp="1"/>
          </p:cNvSpPr>
          <p:nvPr>
            <p:ph type="title"/>
          </p:nvPr>
        </p:nvSpPr>
        <p:spPr/>
        <p:txBody>
          <a:bodyPr/>
          <a:lstStyle/>
          <a:p>
            <a:pPr eaLnBrk="1" hangingPunct="1"/>
            <a:r>
              <a:rPr lang="en-US" altLang="en-US" b="1" dirty="0">
                <a:solidFill>
                  <a:schemeClr val="tx2"/>
                </a:solidFill>
                <a:ea typeface="ＭＳ Ｐゴシック" panose="020B0600070205080204" pitchFamily="34" charset="-128"/>
              </a:rPr>
              <a:t>Why?</a:t>
            </a:r>
          </a:p>
        </p:txBody>
      </p:sp>
      <p:sp>
        <p:nvSpPr>
          <p:cNvPr id="50178" name="Content Placeholder 2">
            <a:extLst>
              <a:ext uri="{FF2B5EF4-FFF2-40B4-BE49-F238E27FC236}">
                <a16:creationId xmlns:a16="http://schemas.microsoft.com/office/drawing/2014/main" id="{FF1FFEF6-549E-F84A-85A0-8F34D38ED307}"/>
              </a:ext>
            </a:extLst>
          </p:cNvPr>
          <p:cNvSpPr>
            <a:spLocks noGrp="1"/>
          </p:cNvSpPr>
          <p:nvPr>
            <p:ph idx="1"/>
          </p:nvPr>
        </p:nvSpPr>
        <p:spPr/>
        <p:txBody>
          <a:bodyPr/>
          <a:lstStyle/>
          <a:p>
            <a:pPr eaLnBrk="1" hangingPunct="1"/>
            <a:r>
              <a:rPr lang="en-US" altLang="en-US" dirty="0">
                <a:ea typeface="ＭＳ Ｐゴシック" panose="020B0600070205080204" pitchFamily="34" charset="-128"/>
              </a:rPr>
              <a:t>During the day, the real atmosphere over the Central Valley is ~dry adiabatic (9.8 C per km), while over the mountains we assume U.S. Standard atmosphere (6.5C per km).</a:t>
            </a:r>
          </a:p>
          <a:p>
            <a:pPr eaLnBrk="1" hangingPunct="1"/>
            <a:r>
              <a:rPr lang="en-US" altLang="en-US" dirty="0">
                <a:ea typeface="ＭＳ Ｐゴシック" panose="020B0600070205080204" pitchFamily="34" charset="-128"/>
              </a:rPr>
              <a:t>Becomes cooler at low levels inside the mountains…thus higher pressure.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909B8-C6F2-43D6-BB1D-51CA4EB3AEF5}"/>
              </a:ext>
            </a:extLst>
          </p:cNvPr>
          <p:cNvSpPr>
            <a:spLocks noGrp="1"/>
          </p:cNvSpPr>
          <p:nvPr>
            <p:ph type="title"/>
          </p:nvPr>
        </p:nvSpPr>
        <p:spPr>
          <a:xfrm>
            <a:off x="664597" y="304800"/>
            <a:ext cx="7772400" cy="1143000"/>
          </a:xfrm>
        </p:spPr>
        <p:txBody>
          <a:bodyPr/>
          <a:lstStyle/>
          <a:p>
            <a:r>
              <a:rPr lang="en-US" b="1" dirty="0">
                <a:solidFill>
                  <a:schemeClr val="accent2"/>
                </a:solidFill>
              </a:rPr>
              <a:t>Remember:  There Are Two Versions in General Use</a:t>
            </a:r>
          </a:p>
        </p:txBody>
      </p:sp>
      <p:sp>
        <p:nvSpPr>
          <p:cNvPr id="3" name="Content Placeholder 2">
            <a:extLst>
              <a:ext uri="{FF2B5EF4-FFF2-40B4-BE49-F238E27FC236}">
                <a16:creationId xmlns:a16="http://schemas.microsoft.com/office/drawing/2014/main" id="{3D88704C-D5EB-C8B7-9E40-E2F20F5A6FE4}"/>
              </a:ext>
            </a:extLst>
          </p:cNvPr>
          <p:cNvSpPr>
            <a:spLocks noGrp="1"/>
          </p:cNvSpPr>
          <p:nvPr>
            <p:ph idx="1"/>
          </p:nvPr>
        </p:nvSpPr>
        <p:spPr>
          <a:xfrm>
            <a:off x="283222" y="1752600"/>
            <a:ext cx="6455797" cy="4114800"/>
          </a:xfrm>
        </p:spPr>
        <p:txBody>
          <a:bodyPr/>
          <a:lstStyle/>
          <a:p>
            <a:r>
              <a:rPr lang="en-US" b="1" dirty="0"/>
              <a:t>Sea level pressure</a:t>
            </a:r>
            <a:r>
              <a:rPr lang="en-US" dirty="0"/>
              <a:t>:  takes station pressure to sea level using hypsometric equation.  Uses temporally averaged surface temperature.</a:t>
            </a:r>
          </a:p>
          <a:p>
            <a:r>
              <a:rPr lang="en-US" b="1" dirty="0"/>
              <a:t>Altimeter setting:  </a:t>
            </a:r>
            <a:r>
              <a:rPr lang="en-US" dirty="0"/>
              <a:t>also uses hypsometric equation, but applies U.S. standard atmosphere for temperature structure.</a:t>
            </a:r>
          </a:p>
        </p:txBody>
      </p:sp>
      <p:pic>
        <p:nvPicPr>
          <p:cNvPr id="5" name="Picture 4" descr="A picture containing circle&#10;&#10;Description automatically generated">
            <a:extLst>
              <a:ext uri="{FF2B5EF4-FFF2-40B4-BE49-F238E27FC236}">
                <a16:creationId xmlns:a16="http://schemas.microsoft.com/office/drawing/2014/main" id="{F70771A2-543A-337C-E4E6-8613BD0CEF25}"/>
              </a:ext>
            </a:extLst>
          </p:cNvPr>
          <p:cNvPicPr>
            <a:picLocks noChangeAspect="1"/>
          </p:cNvPicPr>
          <p:nvPr/>
        </p:nvPicPr>
        <p:blipFill>
          <a:blip r:embed="rId2"/>
          <a:stretch>
            <a:fillRect/>
          </a:stretch>
        </p:blipFill>
        <p:spPr>
          <a:xfrm>
            <a:off x="6400800" y="2438400"/>
            <a:ext cx="2459978" cy="2438400"/>
          </a:xfrm>
          <a:prstGeom prst="rect">
            <a:avLst/>
          </a:prstGeom>
        </p:spPr>
      </p:pic>
    </p:spTree>
    <p:extLst>
      <p:ext uri="{BB962C8B-B14F-4D97-AF65-F5344CB8AC3E}">
        <p14:creationId xmlns:p14="http://schemas.microsoft.com/office/powerpoint/2010/main" val="36121849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6BEF3B8E-876F-E843-96A1-74E2262D6290}"/>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Why?</a:t>
            </a:r>
          </a:p>
        </p:txBody>
      </p:sp>
      <p:sp>
        <p:nvSpPr>
          <p:cNvPr id="31746" name="Content Placeholder 2">
            <a:extLst>
              <a:ext uri="{FF2B5EF4-FFF2-40B4-BE49-F238E27FC236}">
                <a16:creationId xmlns:a16="http://schemas.microsoft.com/office/drawing/2014/main" id="{CD5D94A2-2CC3-3044-A63F-7F794A5E36A2}"/>
              </a:ext>
            </a:extLst>
          </p:cNvPr>
          <p:cNvSpPr>
            <a:spLocks noGrp="1" noChangeArrowheads="1"/>
          </p:cNvSpPr>
          <p:nvPr>
            <p:ph idx="1"/>
          </p:nvPr>
        </p:nvSpPr>
        <p:spPr/>
        <p:txBody>
          <a:bodyPr/>
          <a:lstStyle/>
          <a:p>
            <a:r>
              <a:rPr lang="en-US" altLang="en-US" dirty="0">
                <a:ea typeface="ＭＳ Ｐゴシック" panose="020B0600070205080204" pitchFamily="34" charset="-128"/>
              </a:rPr>
              <a:t>During day, the atmosphere in the free atmosphere can be near dry adiabatic (9.8 C per km), while over the mountains we assume U.S. Standard atmosphere valley (6.5C per km).</a:t>
            </a:r>
          </a:p>
          <a:p>
            <a:r>
              <a:rPr lang="en-US" altLang="en-US" dirty="0">
                <a:ea typeface="ＭＳ Ｐゴシック" panose="020B0600070205080204" pitchFamily="34" charset="-128"/>
              </a:rPr>
              <a:t>Becomes cooler at low levels inside the mountains…thus higher pressure.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a:extLst>
              <a:ext uri="{FF2B5EF4-FFF2-40B4-BE49-F238E27FC236}">
                <a16:creationId xmlns:a16="http://schemas.microsoft.com/office/drawing/2014/main" id="{E9524F50-F758-644A-B933-3FC970C82CF1}"/>
              </a:ext>
            </a:extLst>
          </p:cNvPr>
          <p:cNvSpPr>
            <a:spLocks noGrp="1" noChangeArrowheads="1"/>
          </p:cNvSpPr>
          <p:nvPr>
            <p:ph type="title"/>
          </p:nvPr>
        </p:nvSpPr>
        <p:spPr>
          <a:xfrm>
            <a:off x="304800" y="228600"/>
            <a:ext cx="8534400" cy="1143000"/>
          </a:xfrm>
        </p:spPr>
        <p:txBody>
          <a:bodyPr/>
          <a:lstStyle/>
          <a:p>
            <a:r>
              <a:rPr lang="en-US" altLang="en-US" sz="3200">
                <a:ea typeface="ＭＳ Ｐゴシック" panose="020B0600070205080204" pitchFamily="34" charset="-128"/>
              </a:rPr>
              <a:t>These problems are still evident in WRF</a:t>
            </a:r>
          </a:p>
        </p:txBody>
      </p:sp>
      <p:pic>
        <p:nvPicPr>
          <p:cNvPr id="33794" name="Content Placeholder 4">
            <a:extLst>
              <a:ext uri="{FF2B5EF4-FFF2-40B4-BE49-F238E27FC236}">
                <a16:creationId xmlns:a16="http://schemas.microsoft.com/office/drawing/2014/main" id="{167FBB3C-9714-DD4E-802B-4931AC8F33F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362200" y="1371600"/>
            <a:ext cx="4953000" cy="4953000"/>
          </a:xfr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a:extLst>
              <a:ext uri="{FF2B5EF4-FFF2-40B4-BE49-F238E27FC236}">
                <a16:creationId xmlns:a16="http://schemas.microsoft.com/office/drawing/2014/main" id="{5756D458-3E9C-4443-9D63-B52003D7313E}"/>
              </a:ext>
            </a:extLst>
          </p:cNvPr>
          <p:cNvSpPr>
            <a:spLocks noGrp="1" noChangeArrowheads="1"/>
          </p:cNvSpPr>
          <p:nvPr>
            <p:ph type="title"/>
          </p:nvPr>
        </p:nvSpPr>
        <p:spPr>
          <a:xfrm>
            <a:off x="762000" y="2286000"/>
            <a:ext cx="7772400" cy="1143000"/>
          </a:xfrm>
        </p:spPr>
        <p:txBody>
          <a:bodyPr/>
          <a:lstStyle/>
          <a:p>
            <a:pPr eaLnBrk="1" hangingPunct="1"/>
            <a:r>
              <a:rPr lang="en-US" altLang="en-US" dirty="0">
                <a:ea typeface="ＭＳ Ｐゴシック" panose="020B0600070205080204" pitchFamily="34" charset="-128"/>
              </a:rPr>
              <a:t>Although model improvements have occurred, significant pressure errors sometimes occur</a:t>
            </a:r>
          </a:p>
        </p:txBody>
      </p:sp>
      <p:sp>
        <p:nvSpPr>
          <p:cNvPr id="34818" name="Content Placeholder 2">
            <a:extLst>
              <a:ext uri="{FF2B5EF4-FFF2-40B4-BE49-F238E27FC236}">
                <a16:creationId xmlns:a16="http://schemas.microsoft.com/office/drawing/2014/main" id="{17939786-12C3-0F49-8344-C49C59C6C002}"/>
              </a:ext>
            </a:extLst>
          </p:cNvPr>
          <p:cNvSpPr>
            <a:spLocks noGrp="1" noChangeArrowheads="1"/>
          </p:cNvSpPr>
          <p:nvPr>
            <p:ph idx="1"/>
          </p:nvPr>
        </p:nvSpPr>
        <p:spPr>
          <a:xfrm>
            <a:off x="1143000" y="3352800"/>
            <a:ext cx="7772400" cy="4114800"/>
          </a:xfrm>
        </p:spPr>
        <p:txBody>
          <a:bodyPr/>
          <a:lstStyle/>
          <a:p>
            <a:pPr eaLnBrk="1" hangingPunct="1"/>
            <a:endParaRPr lang="en-US" altLang="en-US" dirty="0">
              <a:ea typeface="ＭＳ Ｐゴシック" panose="020B0600070205080204" pitchFamily="34" charset="-128"/>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72A35-6A45-3BE4-6E9B-F02640F2B6F7}"/>
              </a:ext>
            </a:extLst>
          </p:cNvPr>
          <p:cNvSpPr>
            <a:spLocks noGrp="1"/>
          </p:cNvSpPr>
          <p:nvPr>
            <p:ph type="title"/>
          </p:nvPr>
        </p:nvSpPr>
        <p:spPr>
          <a:xfrm>
            <a:off x="152400" y="1371600"/>
            <a:ext cx="1828800" cy="2819400"/>
          </a:xfrm>
        </p:spPr>
        <p:txBody>
          <a:bodyPr/>
          <a:lstStyle/>
          <a:p>
            <a:r>
              <a:rPr lang="en-US" dirty="0"/>
              <a:t>Errors</a:t>
            </a:r>
            <a:br>
              <a:rPr lang="en-US" dirty="0"/>
            </a:br>
            <a:r>
              <a:rPr lang="en-US" dirty="0"/>
              <a:t>Large in</a:t>
            </a:r>
            <a:br>
              <a:rPr lang="en-US" dirty="0"/>
            </a:br>
            <a:r>
              <a:rPr lang="en-US" dirty="0"/>
              <a:t>Winter</a:t>
            </a:r>
          </a:p>
        </p:txBody>
      </p:sp>
      <p:pic>
        <p:nvPicPr>
          <p:cNvPr id="7" name="Picture 6" descr="Chart, histogram&#10;&#10;Description automatically generated">
            <a:extLst>
              <a:ext uri="{FF2B5EF4-FFF2-40B4-BE49-F238E27FC236}">
                <a16:creationId xmlns:a16="http://schemas.microsoft.com/office/drawing/2014/main" id="{77C006BA-A333-9EBB-DF8A-2B4E23AA5136}"/>
              </a:ext>
            </a:extLst>
          </p:cNvPr>
          <p:cNvPicPr>
            <a:picLocks noChangeAspect="1"/>
          </p:cNvPicPr>
          <p:nvPr/>
        </p:nvPicPr>
        <p:blipFill>
          <a:blip r:embed="rId2"/>
          <a:stretch>
            <a:fillRect/>
          </a:stretch>
        </p:blipFill>
        <p:spPr>
          <a:xfrm>
            <a:off x="2474626" y="457200"/>
            <a:ext cx="6516974" cy="5230729"/>
          </a:xfrm>
          <a:prstGeom prst="rect">
            <a:avLst/>
          </a:prstGeom>
        </p:spPr>
      </p:pic>
    </p:spTree>
    <p:extLst>
      <p:ext uri="{BB962C8B-B14F-4D97-AF65-F5344CB8AC3E}">
        <p14:creationId xmlns:p14="http://schemas.microsoft.com/office/powerpoint/2010/main" val="23829307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72A35-6A45-3BE4-6E9B-F02640F2B6F7}"/>
              </a:ext>
            </a:extLst>
          </p:cNvPr>
          <p:cNvSpPr>
            <a:spLocks noGrp="1"/>
          </p:cNvSpPr>
          <p:nvPr>
            <p:ph type="title"/>
          </p:nvPr>
        </p:nvSpPr>
        <p:spPr>
          <a:xfrm>
            <a:off x="685800" y="304800"/>
            <a:ext cx="7772400" cy="1143000"/>
          </a:xfrm>
        </p:spPr>
        <p:txBody>
          <a:bodyPr/>
          <a:lstStyle/>
          <a:p>
            <a:r>
              <a:rPr lang="en-US" dirty="0"/>
              <a:t>Different modeling systems have different biases</a:t>
            </a:r>
          </a:p>
        </p:txBody>
      </p:sp>
      <p:pic>
        <p:nvPicPr>
          <p:cNvPr id="5" name="Content Placeholder 4" descr="Chart&#10;&#10;Description automatically generated">
            <a:extLst>
              <a:ext uri="{FF2B5EF4-FFF2-40B4-BE49-F238E27FC236}">
                <a16:creationId xmlns:a16="http://schemas.microsoft.com/office/drawing/2014/main" id="{03720713-9D96-A696-C835-C9B24EB7F53D}"/>
              </a:ext>
            </a:extLst>
          </p:cNvPr>
          <p:cNvPicPr>
            <a:picLocks noGrp="1" noChangeAspect="1"/>
          </p:cNvPicPr>
          <p:nvPr>
            <p:ph idx="1"/>
          </p:nvPr>
        </p:nvPicPr>
        <p:blipFill>
          <a:blip r:embed="rId2"/>
          <a:stretch>
            <a:fillRect/>
          </a:stretch>
        </p:blipFill>
        <p:spPr>
          <a:xfrm>
            <a:off x="1472042" y="1467016"/>
            <a:ext cx="6199915" cy="4943723"/>
          </a:xfrm>
        </p:spPr>
      </p:pic>
    </p:spTree>
    <p:extLst>
      <p:ext uri="{BB962C8B-B14F-4D97-AF65-F5344CB8AC3E}">
        <p14:creationId xmlns:p14="http://schemas.microsoft.com/office/powerpoint/2010/main" val="11176786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066B0-0CB1-CE4B-95AB-8D3A514F81DE}"/>
              </a:ext>
            </a:extLst>
          </p:cNvPr>
          <p:cNvSpPr>
            <a:spLocks noGrp="1"/>
          </p:cNvSpPr>
          <p:nvPr>
            <p:ph type="title"/>
          </p:nvPr>
        </p:nvSpPr>
        <p:spPr>
          <a:xfrm>
            <a:off x="609600" y="633248"/>
            <a:ext cx="7772400" cy="1143000"/>
          </a:xfrm>
        </p:spPr>
        <p:txBody>
          <a:bodyPr/>
          <a:lstStyle/>
          <a:p>
            <a:r>
              <a:rPr lang="en-US" sz="3200" b="1" dirty="0">
                <a:solidFill>
                  <a:schemeClr val="accent2"/>
                </a:solidFill>
              </a:rPr>
              <a:t>Major Pressure Errors Still Occur with Extratropic Transition Events</a:t>
            </a:r>
          </a:p>
        </p:txBody>
      </p:sp>
      <p:pic>
        <p:nvPicPr>
          <p:cNvPr id="5" name="Content Placeholder 4">
            <a:extLst>
              <a:ext uri="{FF2B5EF4-FFF2-40B4-BE49-F238E27FC236}">
                <a16:creationId xmlns:a16="http://schemas.microsoft.com/office/drawing/2014/main" id="{2E13F455-18B9-2C45-99C0-79D11E154C77}"/>
              </a:ext>
            </a:extLst>
          </p:cNvPr>
          <p:cNvPicPr>
            <a:picLocks noGrp="1" noChangeAspect="1"/>
          </p:cNvPicPr>
          <p:nvPr>
            <p:ph idx="1"/>
          </p:nvPr>
        </p:nvPicPr>
        <p:blipFill>
          <a:blip r:embed="rId2"/>
          <a:stretch>
            <a:fillRect/>
          </a:stretch>
        </p:blipFill>
        <p:spPr>
          <a:xfrm>
            <a:off x="1241676" y="2109952"/>
            <a:ext cx="6660647" cy="4114800"/>
          </a:xfrm>
        </p:spPr>
      </p:pic>
      <p:sp>
        <p:nvSpPr>
          <p:cNvPr id="6" name="TextBox 5">
            <a:extLst>
              <a:ext uri="{FF2B5EF4-FFF2-40B4-BE49-F238E27FC236}">
                <a16:creationId xmlns:a16="http://schemas.microsoft.com/office/drawing/2014/main" id="{A67EBC63-E1F2-0E4F-9B5D-75AFFCA20504}"/>
              </a:ext>
            </a:extLst>
          </p:cNvPr>
          <p:cNvSpPr txBox="1"/>
          <p:nvPr/>
        </p:nvSpPr>
        <p:spPr>
          <a:xfrm>
            <a:off x="3048000" y="6248400"/>
            <a:ext cx="4196342" cy="461665"/>
          </a:xfrm>
          <a:prstGeom prst="rect">
            <a:avLst/>
          </a:prstGeom>
          <a:noFill/>
        </p:spPr>
        <p:txBody>
          <a:bodyPr wrap="none" rtlCol="0">
            <a:spAutoFit/>
          </a:bodyPr>
          <a:lstStyle/>
          <a:p>
            <a:r>
              <a:rPr lang="en-US" dirty="0"/>
              <a:t>Typhoon </a:t>
            </a:r>
            <a:r>
              <a:rPr lang="en-US" dirty="0" err="1"/>
              <a:t>Songda</a:t>
            </a:r>
            <a:r>
              <a:rPr lang="en-US" dirty="0"/>
              <a:t>:  October 2016</a:t>
            </a:r>
          </a:p>
        </p:txBody>
      </p:sp>
    </p:spTree>
    <p:extLst>
      <p:ext uri="{BB962C8B-B14F-4D97-AF65-F5344CB8AC3E}">
        <p14:creationId xmlns:p14="http://schemas.microsoft.com/office/powerpoint/2010/main" val="7675182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77D5D-2CC0-CC43-BFD9-6818FADA0779}"/>
              </a:ext>
            </a:extLst>
          </p:cNvPr>
          <p:cNvSpPr>
            <a:spLocks noGrp="1"/>
          </p:cNvSpPr>
          <p:nvPr>
            <p:ph type="title"/>
          </p:nvPr>
        </p:nvSpPr>
        <p:spPr/>
        <p:txBody>
          <a:bodyPr/>
          <a:lstStyle/>
          <a:p>
            <a:endParaRPr lang="en-US"/>
          </a:p>
        </p:txBody>
      </p:sp>
      <p:pic>
        <p:nvPicPr>
          <p:cNvPr id="7" name="Picture 6" descr="Map&#10;&#10;Description automatically generated">
            <a:extLst>
              <a:ext uri="{FF2B5EF4-FFF2-40B4-BE49-F238E27FC236}">
                <a16:creationId xmlns:a16="http://schemas.microsoft.com/office/drawing/2014/main" id="{5B1AD47D-B64F-E944-9EB5-827DCD56DAF9}"/>
              </a:ext>
            </a:extLst>
          </p:cNvPr>
          <p:cNvPicPr>
            <a:picLocks noChangeAspect="1"/>
          </p:cNvPicPr>
          <p:nvPr/>
        </p:nvPicPr>
        <p:blipFill>
          <a:blip r:embed="rId2"/>
          <a:stretch>
            <a:fillRect/>
          </a:stretch>
        </p:blipFill>
        <p:spPr>
          <a:xfrm>
            <a:off x="304800" y="1071275"/>
            <a:ext cx="5180834" cy="5180834"/>
          </a:xfrm>
          <a:prstGeom prst="rect">
            <a:avLst/>
          </a:prstGeom>
        </p:spPr>
      </p:pic>
      <p:pic>
        <p:nvPicPr>
          <p:cNvPr id="10" name="Content Placeholder 9" descr="Map&#10;&#10;Description automatically generated">
            <a:extLst>
              <a:ext uri="{FF2B5EF4-FFF2-40B4-BE49-F238E27FC236}">
                <a16:creationId xmlns:a16="http://schemas.microsoft.com/office/drawing/2014/main" id="{C229E709-1043-7E41-91E5-F16DF3CB664B}"/>
              </a:ext>
            </a:extLst>
          </p:cNvPr>
          <p:cNvPicPr>
            <a:picLocks noGrp="1" noChangeAspect="1"/>
          </p:cNvPicPr>
          <p:nvPr>
            <p:ph idx="1"/>
          </p:nvPr>
        </p:nvPicPr>
        <p:blipFill rotWithShape="1">
          <a:blip r:embed="rId3"/>
          <a:srcRect r="38272"/>
          <a:stretch/>
        </p:blipFill>
        <p:spPr>
          <a:xfrm>
            <a:off x="5524117" y="1181100"/>
            <a:ext cx="2895600" cy="4690936"/>
          </a:xfrm>
        </p:spPr>
      </p:pic>
    </p:spTree>
    <p:extLst>
      <p:ext uri="{BB962C8B-B14F-4D97-AF65-F5344CB8AC3E}">
        <p14:creationId xmlns:p14="http://schemas.microsoft.com/office/powerpoint/2010/main" val="8387516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C97B0-5334-2A40-BB04-FD32C91194B9}"/>
              </a:ext>
            </a:extLst>
          </p:cNvPr>
          <p:cNvSpPr>
            <a:spLocks noGrp="1"/>
          </p:cNvSpPr>
          <p:nvPr>
            <p:ph type="title"/>
          </p:nvPr>
        </p:nvSpPr>
        <p:spPr/>
        <p:txBody>
          <a:bodyPr/>
          <a:lstStyle/>
          <a:p>
            <a:endParaRPr lang="en-US"/>
          </a:p>
        </p:txBody>
      </p:sp>
      <p:pic>
        <p:nvPicPr>
          <p:cNvPr id="5" name="Content Placeholder 4" descr="Diagram&#10;&#10;Description automatically generated">
            <a:extLst>
              <a:ext uri="{FF2B5EF4-FFF2-40B4-BE49-F238E27FC236}">
                <a16:creationId xmlns:a16="http://schemas.microsoft.com/office/drawing/2014/main" id="{B7C61CF0-86C4-F647-8012-55477F200256}"/>
              </a:ext>
            </a:extLst>
          </p:cNvPr>
          <p:cNvPicPr>
            <a:picLocks noGrp="1" noChangeAspect="1"/>
          </p:cNvPicPr>
          <p:nvPr>
            <p:ph idx="1"/>
          </p:nvPr>
        </p:nvPicPr>
        <p:blipFill>
          <a:blip r:embed="rId2"/>
          <a:stretch>
            <a:fillRect/>
          </a:stretch>
        </p:blipFill>
        <p:spPr>
          <a:xfrm>
            <a:off x="683362" y="606552"/>
            <a:ext cx="3861109" cy="5845127"/>
          </a:xfrm>
        </p:spPr>
      </p:pic>
      <p:pic>
        <p:nvPicPr>
          <p:cNvPr id="7" name="Picture 6" descr="Diagram&#10;&#10;Description automatically generated">
            <a:extLst>
              <a:ext uri="{FF2B5EF4-FFF2-40B4-BE49-F238E27FC236}">
                <a16:creationId xmlns:a16="http://schemas.microsoft.com/office/drawing/2014/main" id="{1B9967A8-E89A-2A49-BB40-3116921BCBD7}"/>
              </a:ext>
            </a:extLst>
          </p:cNvPr>
          <p:cNvPicPr>
            <a:picLocks noChangeAspect="1"/>
          </p:cNvPicPr>
          <p:nvPr/>
        </p:nvPicPr>
        <p:blipFill rotWithShape="1">
          <a:blip r:embed="rId2"/>
          <a:srcRect l="39908" t="7778" r="29815" b="68889"/>
          <a:stretch/>
        </p:blipFill>
        <p:spPr>
          <a:xfrm>
            <a:off x="5054308" y="838200"/>
            <a:ext cx="3918857" cy="4572000"/>
          </a:xfrm>
          <a:prstGeom prst="rect">
            <a:avLst/>
          </a:prstGeom>
        </p:spPr>
      </p:pic>
    </p:spTree>
    <p:extLst>
      <p:ext uri="{BB962C8B-B14F-4D97-AF65-F5344CB8AC3E}">
        <p14:creationId xmlns:p14="http://schemas.microsoft.com/office/powerpoint/2010/main" val="9106566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C049C-14BE-0F4C-AA54-FF781ACC388A}"/>
              </a:ext>
            </a:extLst>
          </p:cNvPr>
          <p:cNvSpPr>
            <a:spLocks noGrp="1"/>
          </p:cNvSpPr>
          <p:nvPr>
            <p:ph type="title"/>
          </p:nvPr>
        </p:nvSpPr>
        <p:spPr>
          <a:xfrm>
            <a:off x="533400" y="2590800"/>
            <a:ext cx="7772400" cy="1143000"/>
          </a:xfrm>
        </p:spPr>
        <p:txBody>
          <a:bodyPr/>
          <a:lstStyle/>
          <a:p>
            <a:r>
              <a:rPr lang="en-US" b="1" dirty="0">
                <a:solidFill>
                  <a:schemeClr val="accent2"/>
                </a:solidFill>
              </a:rPr>
              <a:t>GFS Generally Has Far Better Pressure Forecasts Than NAM</a:t>
            </a:r>
          </a:p>
        </p:txBody>
      </p:sp>
    </p:spTree>
    <p:extLst>
      <p:ext uri="{BB962C8B-B14F-4D97-AF65-F5344CB8AC3E}">
        <p14:creationId xmlns:p14="http://schemas.microsoft.com/office/powerpoint/2010/main" val="39296316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a:extLst>
              <a:ext uri="{FF2B5EF4-FFF2-40B4-BE49-F238E27FC236}">
                <a16:creationId xmlns:a16="http://schemas.microsoft.com/office/drawing/2014/main" id="{4986BC36-4612-674A-84B7-781F8A189361}"/>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sp>
        <p:nvSpPr>
          <p:cNvPr id="41986" name="Content Placeholder 2">
            <a:extLst>
              <a:ext uri="{FF2B5EF4-FFF2-40B4-BE49-F238E27FC236}">
                <a16:creationId xmlns:a16="http://schemas.microsoft.com/office/drawing/2014/main" id="{AF1E243A-5C9D-8546-8E1C-366A3D958B8C}"/>
              </a:ext>
            </a:extLst>
          </p:cNvPr>
          <p:cNvSpPr>
            <a:spLocks noGrp="1" noChangeArrowheads="1"/>
          </p:cNvSpPr>
          <p:nvPr>
            <p:ph idx="1"/>
          </p:nvPr>
        </p:nvSpPr>
        <p:spPr>
          <a:xfrm>
            <a:off x="533400" y="3124200"/>
            <a:ext cx="8077200" cy="2514600"/>
          </a:xfrm>
        </p:spPr>
        <p:txBody>
          <a:bodyPr/>
          <a:lstStyle/>
          <a:p>
            <a:pPr eaLnBrk="1" hangingPunct="1"/>
            <a:r>
              <a:rPr lang="en-US" altLang="en-US" sz="2400" dirty="0">
                <a:ea typeface="ＭＳ Ｐゴシック" panose="020B0600070205080204" pitchFamily="34" charset="-128"/>
              </a:rPr>
              <a:t>The NCEP GFS has more skillful cyclone intensity and position forecasts than the NAM over the continental United States and adjacent oceans</a:t>
            </a:r>
          </a:p>
          <a:p>
            <a:pPr eaLnBrk="1" hangingPunct="1"/>
            <a:r>
              <a:rPr lang="en-US" altLang="en-US" sz="2400" dirty="0">
                <a:ea typeface="ＭＳ Ｐゴシック" panose="020B0600070205080204" pitchFamily="34" charset="-128"/>
              </a:rPr>
              <a:t>Over the eastern Pacific the NAM has a large positive (</a:t>
            </a:r>
            <a:r>
              <a:rPr lang="en-US" altLang="en-US" sz="2400" dirty="0" err="1">
                <a:ea typeface="ＭＳ Ｐゴシック" panose="020B0600070205080204" pitchFamily="34" charset="-128"/>
              </a:rPr>
              <a:t>underdeepening</a:t>
            </a:r>
            <a:r>
              <a:rPr lang="en-US" altLang="en-US" sz="2400" dirty="0">
                <a:ea typeface="ＭＳ Ｐゴシック" panose="020B0600070205080204" pitchFamily="34" charset="-128"/>
              </a:rPr>
              <a:t>) bias in cyclone central pressure. </a:t>
            </a:r>
          </a:p>
          <a:p>
            <a:pPr eaLnBrk="1" hangingPunct="1"/>
            <a:r>
              <a:rPr lang="en-US" altLang="en-US" sz="2400" dirty="0">
                <a:ea typeface="ＭＳ Ｐゴシック" panose="020B0600070205080204" pitchFamily="34" charset="-128"/>
              </a:rPr>
              <a:t>For the short-term (0–60 h) forecasts, the GFS and NAM cyclone pressure errors over western North America are larger than the other regions to the east.</a:t>
            </a:r>
          </a:p>
        </p:txBody>
      </p:sp>
      <p:pic>
        <p:nvPicPr>
          <p:cNvPr id="41987" name="Picture 3" descr="collebanner.tiff">
            <a:extLst>
              <a:ext uri="{FF2B5EF4-FFF2-40B4-BE49-F238E27FC236}">
                <a16:creationId xmlns:a16="http://schemas.microsoft.com/office/drawing/2014/main" id="{DAB74DAC-B74D-A948-AD91-20A13E5453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63279"/>
            <a:ext cx="6488113"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a:extLst>
              <a:ext uri="{FF2B5EF4-FFF2-40B4-BE49-F238E27FC236}">
                <a16:creationId xmlns:a16="http://schemas.microsoft.com/office/drawing/2014/main" id="{6ED805A3-7AD0-8C45-AF14-761670F7F5BF}"/>
              </a:ext>
            </a:extLst>
          </p:cNvPr>
          <p:cNvSpPr>
            <a:spLocks noGrp="1" noChangeArrowheads="1"/>
          </p:cNvSpPr>
          <p:nvPr>
            <p:ph type="title"/>
          </p:nvPr>
        </p:nvSpPr>
        <p:spPr/>
        <p:txBody>
          <a:bodyPr/>
          <a:lstStyle/>
          <a:p>
            <a:pPr eaLnBrk="1" hangingPunct="1"/>
            <a:r>
              <a:rPr lang="en-US" altLang="en-US" b="1" dirty="0">
                <a:solidFill>
                  <a:schemeClr val="accent2"/>
                </a:solidFill>
                <a:ea typeface="ＭＳ Ｐゴシック" panose="020B0600070205080204" pitchFamily="34" charset="-128"/>
              </a:rPr>
              <a:t>Surface Pressure Observations</a:t>
            </a:r>
          </a:p>
        </p:txBody>
      </p:sp>
      <p:sp>
        <p:nvSpPr>
          <p:cNvPr id="15362" name="Content Placeholder 2">
            <a:extLst>
              <a:ext uri="{FF2B5EF4-FFF2-40B4-BE49-F238E27FC236}">
                <a16:creationId xmlns:a16="http://schemas.microsoft.com/office/drawing/2014/main" id="{BB4FE2D2-D349-1A48-BE58-F455D3DB454F}"/>
              </a:ext>
            </a:extLst>
          </p:cNvPr>
          <p:cNvSpPr>
            <a:spLocks noGrp="1" noChangeArrowheads="1"/>
          </p:cNvSpPr>
          <p:nvPr>
            <p:ph idx="1"/>
          </p:nvPr>
        </p:nvSpPr>
        <p:spPr>
          <a:xfrm>
            <a:off x="457200" y="2111071"/>
            <a:ext cx="5334000" cy="4114800"/>
          </a:xfrm>
        </p:spPr>
        <p:txBody>
          <a:bodyPr/>
          <a:lstStyle/>
          <a:p>
            <a:pPr eaLnBrk="1" hangingPunct="1"/>
            <a:r>
              <a:rPr lang="en-US" altLang="en-US" dirty="0">
                <a:ea typeface="ＭＳ Ｐゴシック" panose="020B0600070205080204" pitchFamily="34" charset="-128"/>
              </a:rPr>
              <a:t>ASOS is the best…the gold standard</a:t>
            </a:r>
          </a:p>
          <a:p>
            <a:pPr eaLnBrk="1" hangingPunct="1"/>
            <a:r>
              <a:rPr lang="en-US" altLang="en-US" dirty="0">
                <a:ea typeface="ＭＳ Ｐゴシック" panose="020B0600070205080204" pitchFamily="34" charset="-128"/>
              </a:rPr>
              <a:t>Ships generally the worst</a:t>
            </a:r>
          </a:p>
          <a:p>
            <a:pPr eaLnBrk="1" hangingPunct="1"/>
            <a:r>
              <a:rPr lang="en-US" altLang="en-US" dirty="0">
                <a:ea typeface="ＭＳ Ｐゴシック" panose="020B0600070205080204" pitchFamily="34" charset="-128"/>
              </a:rPr>
              <a:t>Huge number of pressures from smartphones are now becoming available</a:t>
            </a:r>
          </a:p>
        </p:txBody>
      </p:sp>
      <p:pic>
        <p:nvPicPr>
          <p:cNvPr id="3" name="Picture 2" descr="A person taking a picture of himself in a mirror&#10;&#10;Description automatically generated with medium confidence">
            <a:extLst>
              <a:ext uri="{FF2B5EF4-FFF2-40B4-BE49-F238E27FC236}">
                <a16:creationId xmlns:a16="http://schemas.microsoft.com/office/drawing/2014/main" id="{8D1362B8-3449-988B-0C1F-6C6F6C510BA2}"/>
              </a:ext>
            </a:extLst>
          </p:cNvPr>
          <p:cNvPicPr>
            <a:picLocks noChangeAspect="1"/>
          </p:cNvPicPr>
          <p:nvPr/>
        </p:nvPicPr>
        <p:blipFill>
          <a:blip r:embed="rId2"/>
          <a:stretch>
            <a:fillRect/>
          </a:stretch>
        </p:blipFill>
        <p:spPr>
          <a:xfrm>
            <a:off x="5754757" y="2667000"/>
            <a:ext cx="3200400" cy="213360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a:extLst>
              <a:ext uri="{FF2B5EF4-FFF2-40B4-BE49-F238E27FC236}">
                <a16:creationId xmlns:a16="http://schemas.microsoft.com/office/drawing/2014/main" id="{F1865A27-6C9F-7840-8447-3739EAFD5BAC}"/>
              </a:ext>
            </a:extLst>
          </p:cNvPr>
          <p:cNvSpPr>
            <a:spLocks noGrp="1" noChangeArrowheads="1"/>
          </p:cNvSpPr>
          <p:nvPr>
            <p:ph type="title"/>
          </p:nvPr>
        </p:nvSpPr>
        <p:spPr>
          <a:xfrm>
            <a:off x="5029200" y="762000"/>
            <a:ext cx="3276600" cy="4343400"/>
          </a:xfrm>
        </p:spPr>
        <p:txBody>
          <a:bodyPr/>
          <a:lstStyle/>
          <a:p>
            <a:pPr eaLnBrk="1" hangingPunct="1"/>
            <a:r>
              <a:rPr lang="en-US" altLang="en-US" sz="2000" dirty="0">
                <a:ea typeface="ＭＳ Ｐゴシック" panose="020B0600070205080204" pitchFamily="34" charset="-128"/>
              </a:rPr>
              <a:t>SLP analysis MAE for the GFS (solid black), NAM</a:t>
            </a:r>
            <a:br>
              <a:rPr lang="en-US" altLang="en-US" sz="2000" dirty="0">
                <a:ea typeface="ＭＳ Ｐゴシック" panose="020B0600070205080204" pitchFamily="34" charset="-128"/>
              </a:rPr>
            </a:br>
            <a:r>
              <a:rPr lang="en-US" altLang="en-US" sz="2000" dirty="0">
                <a:ea typeface="ＭＳ Ｐゴシック" panose="020B0600070205080204" pitchFamily="34" charset="-128"/>
              </a:rPr>
              <a:t>(dashed), and NARR (gray). The numbers of cyclones verified between 2002 and 2007 are shown in the parentheses. The dashed horizontal lines represent the average error during the period and the 90% confidence intervals are shown using the vertical bar on the right.</a:t>
            </a:r>
          </a:p>
        </p:txBody>
      </p:sp>
      <p:pic>
        <p:nvPicPr>
          <p:cNvPr id="43010" name="Content Placeholder 3" descr="collepress.tiff">
            <a:extLst>
              <a:ext uri="{FF2B5EF4-FFF2-40B4-BE49-F238E27FC236}">
                <a16:creationId xmlns:a16="http://schemas.microsoft.com/office/drawing/2014/main" id="{3CA88D04-F08B-1248-84A6-9E83D4947687}"/>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50000"/>
          <a:stretch/>
        </p:blipFill>
        <p:spPr>
          <a:xfrm>
            <a:off x="279449" y="1371600"/>
            <a:ext cx="4564062" cy="3325617"/>
          </a:xfrm>
        </p:spPr>
      </p:pic>
      <p:sp>
        <p:nvSpPr>
          <p:cNvPr id="2" name="TextBox 1">
            <a:extLst>
              <a:ext uri="{FF2B5EF4-FFF2-40B4-BE49-F238E27FC236}">
                <a16:creationId xmlns:a16="http://schemas.microsoft.com/office/drawing/2014/main" id="{50378A52-FFF0-67B4-D857-52847FF512C7}"/>
              </a:ext>
            </a:extLst>
          </p:cNvPr>
          <p:cNvSpPr txBox="1"/>
          <p:nvPr/>
        </p:nvSpPr>
        <p:spPr>
          <a:xfrm>
            <a:off x="1981200" y="5410200"/>
            <a:ext cx="5755102" cy="646331"/>
          </a:xfrm>
          <a:prstGeom prst="rect">
            <a:avLst/>
          </a:prstGeom>
          <a:noFill/>
        </p:spPr>
        <p:txBody>
          <a:bodyPr wrap="none" rtlCol="0">
            <a:spAutoFit/>
          </a:bodyPr>
          <a:lstStyle/>
          <a:p>
            <a:r>
              <a:rPr lang="en-US" sz="3600" dirty="0">
                <a:solidFill>
                  <a:schemeClr val="accent2"/>
                </a:solidFill>
              </a:rPr>
              <a:t>Pressure Errors Vary Spatially</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a:extLst>
              <a:ext uri="{FF2B5EF4-FFF2-40B4-BE49-F238E27FC236}">
                <a16:creationId xmlns:a16="http://schemas.microsoft.com/office/drawing/2014/main" id="{644CDEEB-7231-3048-B73C-DDDBF270ADE5}"/>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Global Models: ECMWF is best. UKMET is second</a:t>
            </a:r>
          </a:p>
        </p:txBody>
      </p:sp>
      <p:pic>
        <p:nvPicPr>
          <p:cNvPr id="44034" name="Content Placeholder 4">
            <a:extLst>
              <a:ext uri="{FF2B5EF4-FFF2-40B4-BE49-F238E27FC236}">
                <a16:creationId xmlns:a16="http://schemas.microsoft.com/office/drawing/2014/main" id="{9C5EB2C6-96C6-9D4F-94AE-0B5E8CE4C1B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3703" t="3703" r="3703" b="48148"/>
          <a:stretch>
            <a:fillRect/>
          </a:stretch>
        </p:blipFill>
        <p:spPr>
          <a:xfrm>
            <a:off x="685800" y="1981200"/>
            <a:ext cx="7620000" cy="3962400"/>
          </a:xfrm>
        </p:spPr>
      </p:pic>
      <p:sp>
        <p:nvSpPr>
          <p:cNvPr id="2" name="TextBox 1">
            <a:extLst>
              <a:ext uri="{FF2B5EF4-FFF2-40B4-BE49-F238E27FC236}">
                <a16:creationId xmlns:a16="http://schemas.microsoft.com/office/drawing/2014/main" id="{D68755C8-2A99-5D1A-9704-2BAABCC7325D}"/>
              </a:ext>
            </a:extLst>
          </p:cNvPr>
          <p:cNvSpPr txBox="1"/>
          <p:nvPr/>
        </p:nvSpPr>
        <p:spPr>
          <a:xfrm>
            <a:off x="1676400" y="6017567"/>
            <a:ext cx="6085320" cy="461665"/>
          </a:xfrm>
          <a:prstGeom prst="rect">
            <a:avLst/>
          </a:prstGeom>
          <a:noFill/>
        </p:spPr>
        <p:txBody>
          <a:bodyPr wrap="none" rtlCol="0">
            <a:spAutoFit/>
          </a:bodyPr>
          <a:lstStyle/>
          <a:p>
            <a:r>
              <a:rPr lang="en-US" dirty="0"/>
              <a:t>GFS is more likely to have pressure “drop outs”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a:extLst>
              <a:ext uri="{FF2B5EF4-FFF2-40B4-BE49-F238E27FC236}">
                <a16:creationId xmlns:a16="http://schemas.microsoft.com/office/drawing/2014/main" id="{E9BA54EB-B20C-A54C-ACF0-8A5298A17825}"/>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45058" name="Content Placeholder 4">
            <a:extLst>
              <a:ext uri="{FF2B5EF4-FFF2-40B4-BE49-F238E27FC236}">
                <a16:creationId xmlns:a16="http://schemas.microsoft.com/office/drawing/2014/main" id="{542E27DF-AA2B-FA46-81EB-11FCBA8EE1D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3703" b="48148"/>
          <a:stretch>
            <a:fillRect/>
          </a:stretch>
        </p:blipFill>
        <p:spPr>
          <a:xfrm>
            <a:off x="219615" y="1447800"/>
            <a:ext cx="8704770" cy="4191000"/>
          </a:xfr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784CF-C09D-CE59-8F29-86E7AC95690F}"/>
              </a:ext>
            </a:extLst>
          </p:cNvPr>
          <p:cNvSpPr>
            <a:spLocks noGrp="1"/>
          </p:cNvSpPr>
          <p:nvPr>
            <p:ph type="title"/>
          </p:nvPr>
        </p:nvSpPr>
        <p:spPr/>
        <p:txBody>
          <a:bodyPr/>
          <a:lstStyle/>
          <a:p>
            <a:endParaRPr lang="en-US"/>
          </a:p>
        </p:txBody>
      </p:sp>
      <p:pic>
        <p:nvPicPr>
          <p:cNvPr id="5" name="Content Placeholder 4" descr="Chart, line chart&#10;&#10;Description automatically generated">
            <a:extLst>
              <a:ext uri="{FF2B5EF4-FFF2-40B4-BE49-F238E27FC236}">
                <a16:creationId xmlns:a16="http://schemas.microsoft.com/office/drawing/2014/main" id="{53F8CE2F-4365-31F4-7333-7555D4A34C07}"/>
              </a:ext>
            </a:extLst>
          </p:cNvPr>
          <p:cNvPicPr>
            <a:picLocks noGrp="1" noChangeAspect="1"/>
          </p:cNvPicPr>
          <p:nvPr>
            <p:ph idx="1"/>
          </p:nvPr>
        </p:nvPicPr>
        <p:blipFill>
          <a:blip r:embed="rId2"/>
          <a:stretch>
            <a:fillRect/>
          </a:stretch>
        </p:blipFill>
        <p:spPr>
          <a:xfrm>
            <a:off x="381000" y="1066800"/>
            <a:ext cx="8229600" cy="4114800"/>
          </a:xfrm>
        </p:spPr>
      </p:pic>
    </p:spTree>
    <p:extLst>
      <p:ext uri="{BB962C8B-B14F-4D97-AF65-F5344CB8AC3E}">
        <p14:creationId xmlns:p14="http://schemas.microsoft.com/office/powerpoint/2010/main" val="25760701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hart, line chart&#10;&#10;Description automatically generated">
            <a:extLst>
              <a:ext uri="{FF2B5EF4-FFF2-40B4-BE49-F238E27FC236}">
                <a16:creationId xmlns:a16="http://schemas.microsoft.com/office/drawing/2014/main" id="{4BE99067-8E51-18B9-FA5F-A38921F58426}"/>
              </a:ext>
            </a:extLst>
          </p:cNvPr>
          <p:cNvPicPr>
            <a:picLocks noChangeAspect="1"/>
          </p:cNvPicPr>
          <p:nvPr/>
        </p:nvPicPr>
        <p:blipFill>
          <a:blip r:embed="rId2"/>
          <a:stretch>
            <a:fillRect/>
          </a:stretch>
        </p:blipFill>
        <p:spPr>
          <a:xfrm>
            <a:off x="152400" y="1295400"/>
            <a:ext cx="8839200" cy="4419600"/>
          </a:xfrm>
          <a:prstGeom prst="rect">
            <a:avLst/>
          </a:prstGeom>
        </p:spPr>
      </p:pic>
    </p:spTree>
    <p:extLst>
      <p:ext uri="{BB962C8B-B14F-4D97-AF65-F5344CB8AC3E}">
        <p14:creationId xmlns:p14="http://schemas.microsoft.com/office/powerpoint/2010/main" val="7471524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a:extLst>
              <a:ext uri="{FF2B5EF4-FFF2-40B4-BE49-F238E27FC236}">
                <a16:creationId xmlns:a16="http://schemas.microsoft.com/office/drawing/2014/main" id="{76FDDBCE-1BAB-D648-85E8-EC304239A9C9}"/>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Smartphone Pressures</a:t>
            </a:r>
          </a:p>
        </p:txBody>
      </p:sp>
      <p:sp>
        <p:nvSpPr>
          <p:cNvPr id="47106" name="Content Placeholder 2">
            <a:extLst>
              <a:ext uri="{FF2B5EF4-FFF2-40B4-BE49-F238E27FC236}">
                <a16:creationId xmlns:a16="http://schemas.microsoft.com/office/drawing/2014/main" id="{1490D911-F573-CE4B-BEEF-C7108CA4C161}"/>
              </a:ext>
            </a:extLst>
          </p:cNvPr>
          <p:cNvSpPr>
            <a:spLocks noGrp="1" noChangeArrowheads="1"/>
          </p:cNvSpPr>
          <p:nvPr>
            <p:ph idx="1"/>
          </p:nvPr>
        </p:nvSpPr>
        <p:spPr/>
        <p:txBody>
          <a:bodyPr/>
          <a:lstStyle/>
          <a:p>
            <a:r>
              <a:rPr lang="en-US" altLang="en-US">
                <a:ea typeface="ＭＳ Ｐゴシック" panose="020B0600070205080204" pitchFamily="34" charset="-128"/>
              </a:rPr>
              <a:t>Some smartphones measure pressure information</a:t>
            </a:r>
          </a:p>
          <a:p>
            <a:r>
              <a:rPr lang="en-US" altLang="en-US">
                <a:ea typeface="ＭＳ Ｐゴシック" panose="020B0600070205080204" pitchFamily="34" charset="-128"/>
              </a:rPr>
              <a:t>Encouraging data assimilation experiments using this data source.</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a:extLst>
              <a:ext uri="{FF2B5EF4-FFF2-40B4-BE49-F238E27FC236}">
                <a16:creationId xmlns:a16="http://schemas.microsoft.com/office/drawing/2014/main" id="{13E623E0-ECF4-9C40-BF5D-5C12570615EE}"/>
              </a:ext>
            </a:extLst>
          </p:cNvPr>
          <p:cNvSpPr>
            <a:spLocks noGrp="1" noChangeArrowheads="1"/>
          </p:cNvSpPr>
          <p:nvPr>
            <p:ph type="title"/>
          </p:nvPr>
        </p:nvSpPr>
        <p:spPr/>
        <p:txBody>
          <a:bodyPr/>
          <a:lstStyle/>
          <a:p>
            <a:r>
              <a:rPr lang="en-US" altLang="en-US" b="1">
                <a:solidFill>
                  <a:srgbClr val="1F497D"/>
                </a:solidFill>
                <a:ea typeface="ＭＳ Ｐゴシック" panose="020B0600070205080204" pitchFamily="34" charset="-128"/>
              </a:rPr>
              <a:t>Some of the smartphones/pads with pressure sensors</a:t>
            </a:r>
          </a:p>
        </p:txBody>
      </p:sp>
      <p:sp>
        <p:nvSpPr>
          <p:cNvPr id="48130" name="Content Placeholder 2">
            <a:extLst>
              <a:ext uri="{FF2B5EF4-FFF2-40B4-BE49-F238E27FC236}">
                <a16:creationId xmlns:a16="http://schemas.microsoft.com/office/drawing/2014/main" id="{8A6C469C-8240-F24E-9A22-EDE67AFC4278}"/>
              </a:ext>
            </a:extLst>
          </p:cNvPr>
          <p:cNvSpPr>
            <a:spLocks noGrp="1" noChangeArrowheads="1"/>
          </p:cNvSpPr>
          <p:nvPr>
            <p:ph idx="1"/>
          </p:nvPr>
        </p:nvSpPr>
        <p:spPr>
          <a:xfrm>
            <a:off x="354013" y="1741488"/>
            <a:ext cx="3705225" cy="4295775"/>
          </a:xfrm>
        </p:spPr>
        <p:txBody>
          <a:bodyPr/>
          <a:lstStyle/>
          <a:p>
            <a:r>
              <a:rPr lang="en-US" altLang="en-US" dirty="0">
                <a:ea typeface="ＭＳ Ｐゴシック" panose="020B0600070205080204" pitchFamily="34" charset="-128"/>
              </a:rPr>
              <a:t>iPhone</a:t>
            </a:r>
          </a:p>
          <a:p>
            <a:r>
              <a:rPr lang="en-US" altLang="en-US" dirty="0">
                <a:ea typeface="ＭＳ Ｐゴシック" panose="020B0600070205080204" pitchFamily="34" charset="-128"/>
              </a:rPr>
              <a:t>Samsung Galaxy III, IV, V, VI</a:t>
            </a:r>
          </a:p>
          <a:p>
            <a:r>
              <a:rPr lang="en-US" altLang="en-US" dirty="0">
                <a:ea typeface="ＭＳ Ｐゴシック" panose="020B0600070205080204" pitchFamily="34" charset="-128"/>
              </a:rPr>
              <a:t>Nexus 4 and 10</a:t>
            </a:r>
          </a:p>
          <a:p>
            <a:r>
              <a:rPr lang="en-US" altLang="en-US" dirty="0">
                <a:ea typeface="ＭＳ Ｐゴシック" panose="020B0600070205080204" pitchFamily="34" charset="-128"/>
              </a:rPr>
              <a:t>Some Sony, Nokia, and Chinese phones</a:t>
            </a: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p:txBody>
      </p:sp>
      <p:pic>
        <p:nvPicPr>
          <p:cNvPr id="48131" name="Content Placeholder 3" descr="94|000023989|3659_s3fronts.jpg">
            <a:extLst>
              <a:ext uri="{FF2B5EF4-FFF2-40B4-BE49-F238E27FC236}">
                <a16:creationId xmlns:a16="http://schemas.microsoft.com/office/drawing/2014/main" id="{35EDA091-4359-794F-A43E-827F96CA3FA5}"/>
              </a:ext>
            </a:extLst>
          </p:cNvPr>
          <p:cNvPicPr>
            <a:picLocks noGrp="1"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78300" y="1939925"/>
            <a:ext cx="3910013"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Picture 5" descr="iphone6-inline.jpg">
            <a:extLst>
              <a:ext uri="{FF2B5EF4-FFF2-40B4-BE49-F238E27FC236}">
                <a16:creationId xmlns:a16="http://schemas.microsoft.com/office/drawing/2014/main" id="{1F968A0E-E5E9-5F45-9BA6-F9BE063DC5B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7073900" y="3706813"/>
            <a:ext cx="1287463"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a:extLst>
              <a:ext uri="{FF2B5EF4-FFF2-40B4-BE49-F238E27FC236}">
                <a16:creationId xmlns:a16="http://schemas.microsoft.com/office/drawing/2014/main" id="{E8B8E63D-1DC5-5843-899A-2F816333FD37}"/>
              </a:ext>
            </a:extLst>
          </p:cNvPr>
          <p:cNvSpPr>
            <a:spLocks noGrp="1" noChangeArrowheads="1"/>
          </p:cNvSpPr>
          <p:nvPr>
            <p:ph type="title"/>
          </p:nvPr>
        </p:nvSpPr>
        <p:spPr/>
        <p:txBody>
          <a:bodyPr/>
          <a:lstStyle/>
          <a:p>
            <a:r>
              <a:rPr lang="en-US" altLang="en-US">
                <a:ea typeface="ＭＳ Ｐゴシック" panose="020B0600070205080204" pitchFamily="34" charset="-128"/>
              </a:rPr>
              <a:t>Smartphone Pressures</a:t>
            </a:r>
          </a:p>
        </p:txBody>
      </p:sp>
      <p:sp>
        <p:nvSpPr>
          <p:cNvPr id="56322" name="Content Placeholder 2">
            <a:extLst>
              <a:ext uri="{FF2B5EF4-FFF2-40B4-BE49-F238E27FC236}">
                <a16:creationId xmlns:a16="http://schemas.microsoft.com/office/drawing/2014/main" id="{2A5D25D2-33DB-A74F-B5EA-8ADD0F94D3BE}"/>
              </a:ext>
            </a:extLst>
          </p:cNvPr>
          <p:cNvSpPr>
            <a:spLocks noGrp="1" noChangeArrowheads="1"/>
          </p:cNvSpPr>
          <p:nvPr>
            <p:ph idx="1"/>
          </p:nvPr>
        </p:nvSpPr>
        <p:spPr/>
        <p:txBody>
          <a:bodyPr/>
          <a:lstStyle/>
          <a:p>
            <a:r>
              <a:rPr lang="en-US" altLang="en-US">
                <a:ea typeface="ＭＳ Ｐゴシック" panose="020B0600070205080204" pitchFamily="34" charset="-128"/>
              </a:rPr>
              <a:t>Currently getting 60 million a day from IBM/weather.com</a:t>
            </a:r>
          </a:p>
          <a:p>
            <a:r>
              <a:rPr lang="en-US" altLang="en-US">
                <a:ea typeface="ＭＳ Ｐゴシック" panose="020B0600070205080204" pitchFamily="34" charset="-128"/>
              </a:rPr>
              <a:t>Excellent calibration using machine learning.</a:t>
            </a:r>
          </a:p>
          <a:p>
            <a:r>
              <a:rPr lang="en-US" altLang="en-US">
                <a:ea typeface="ＭＳ Ｐゴシック" panose="020B0600070205080204" pitchFamily="34" charset="-128"/>
              </a:rPr>
              <a:t>There may be a new source with much more  data.</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pic>
        <p:nvPicPr>
          <p:cNvPr id="2" name="smart_altimeter_loc_20180513">
            <a:hlinkClick r:id="" action="ppaction://media"/>
            <a:extLst>
              <a:ext uri="{FF2B5EF4-FFF2-40B4-BE49-F238E27FC236}">
                <a16:creationId xmlns:a16="http://schemas.microsoft.com/office/drawing/2014/main" id="{7C3F3F11-DA14-40B1-84B5-7DF47189A99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8600" y="1219200"/>
            <a:ext cx="9144000" cy="4027885"/>
          </a:xfrm>
          <a:prstGeom prst="rect">
            <a:avLst/>
          </a:prstGeom>
        </p:spPr>
      </p:pic>
    </p:spTree>
    <p:extLst>
      <p:ext uri="{BB962C8B-B14F-4D97-AF65-F5344CB8AC3E}">
        <p14:creationId xmlns:p14="http://schemas.microsoft.com/office/powerpoint/2010/main" val="3459741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pic>
        <p:nvPicPr>
          <p:cNvPr id="10254" name="Picture 14">
            <a:extLst>
              <a:ext uri="{FF2B5EF4-FFF2-40B4-BE49-F238E27FC236}">
                <a16:creationId xmlns:a16="http://schemas.microsoft.com/office/drawing/2014/main" id="{69FAC006-F634-4548-8A7F-01F8A2B489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097526"/>
            <a:ext cx="9144000" cy="4191000"/>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a:extLst>
              <a:ext uri="{FF2B5EF4-FFF2-40B4-BE49-F238E27FC236}">
                <a16:creationId xmlns:a16="http://schemas.microsoft.com/office/drawing/2014/main" id="{3730BC8C-3636-4A68-B977-80DC0371B71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097526"/>
            <a:ext cx="9144000" cy="4191000"/>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a:extLst>
              <a:ext uri="{FF2B5EF4-FFF2-40B4-BE49-F238E27FC236}">
                <a16:creationId xmlns:a16="http://schemas.microsoft.com/office/drawing/2014/main" id="{AF0F11F1-18CB-47E0-B5A4-15E1E81B462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097526"/>
            <a:ext cx="9144000" cy="4191000"/>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a:extLst>
              <a:ext uri="{FF2B5EF4-FFF2-40B4-BE49-F238E27FC236}">
                <a16:creationId xmlns:a16="http://schemas.microsoft.com/office/drawing/2014/main" id="{EEF9339B-EAD7-460B-A8B5-9DB51C27138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1097526"/>
            <a:ext cx="9144000" cy="4191000"/>
          </a:xfrm>
          <a:prstGeom prst="rect">
            <a:avLst/>
          </a:prstGeom>
          <a:noFill/>
          <a:extLst>
            <a:ext uri="{909E8E84-426E-40DD-AFC4-6F175D3DCCD1}">
              <a14:hiddenFill xmlns:a14="http://schemas.microsoft.com/office/drawing/2010/main">
                <a:solidFill>
                  <a:srgbClr val="FFFFFF"/>
                </a:solidFill>
              </a14:hiddenFill>
            </a:ext>
          </a:extLst>
        </p:spPr>
      </p:pic>
      <p:pic>
        <p:nvPicPr>
          <p:cNvPr id="13322" name="Picture 10">
            <a:extLst>
              <a:ext uri="{FF2B5EF4-FFF2-40B4-BE49-F238E27FC236}">
                <a16:creationId xmlns:a16="http://schemas.microsoft.com/office/drawing/2014/main" id="{FB12C0A5-9068-4F31-90C7-4993AAA03F1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1097526"/>
            <a:ext cx="9144000" cy="4191000"/>
          </a:xfrm>
          <a:prstGeom prst="rect">
            <a:avLst/>
          </a:prstGeom>
          <a:noFill/>
          <a:extLst>
            <a:ext uri="{909E8E84-426E-40DD-AFC4-6F175D3DCCD1}">
              <a14:hiddenFill xmlns:a14="http://schemas.microsoft.com/office/drawing/2010/main">
                <a:solidFill>
                  <a:srgbClr val="FFFFFF"/>
                </a:solidFill>
              </a14:hiddenFill>
            </a:ext>
          </a:extLst>
        </p:spPr>
      </p:pic>
      <p:pic>
        <p:nvPicPr>
          <p:cNvPr id="7" name="smartphone2_grid_analysis_20180515">
            <a:hlinkClick r:id="" action="ppaction://media"/>
            <a:extLst>
              <a:ext uri="{FF2B5EF4-FFF2-40B4-BE49-F238E27FC236}">
                <a16:creationId xmlns:a16="http://schemas.microsoft.com/office/drawing/2014/main" id="{E285B298-D38E-4B12-8CC2-D1903362942F}"/>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0" y="1097526"/>
            <a:ext cx="9144000" cy="4191000"/>
          </a:xfrm>
          <a:prstGeom prst="rect">
            <a:avLst/>
          </a:prstGeom>
        </p:spPr>
      </p:pic>
    </p:spTree>
    <p:extLst>
      <p:ext uri="{BB962C8B-B14F-4D97-AF65-F5344CB8AC3E}">
        <p14:creationId xmlns:p14="http://schemas.microsoft.com/office/powerpoint/2010/main" val="856823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3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3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3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533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repeatCount="indefinite" fill="hold" display="0">
                  <p:stCondLst>
                    <p:cond delay="indefinite"/>
                  </p:stCondLst>
                </p:cTn>
                <p:tgtEl>
                  <p:spTgt spid="7"/>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a:extLst>
              <a:ext uri="{FF2B5EF4-FFF2-40B4-BE49-F238E27FC236}">
                <a16:creationId xmlns:a16="http://schemas.microsoft.com/office/drawing/2014/main" id="{E5B8449E-30B6-4B47-8688-497CEA2C34D3}"/>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sp>
        <p:nvSpPr>
          <p:cNvPr id="16386" name="Rectangle 3">
            <a:extLst>
              <a:ext uri="{FF2B5EF4-FFF2-40B4-BE49-F238E27FC236}">
                <a16:creationId xmlns:a16="http://schemas.microsoft.com/office/drawing/2014/main" id="{E7EB2537-107A-6C4A-B4D1-1FD7343527F1}"/>
              </a:ext>
            </a:extLst>
          </p:cNvPr>
          <p:cNvSpPr>
            <a:spLocks noGrp="1" noChangeArrowheads="1"/>
          </p:cNvSpPr>
          <p:nvPr>
            <p:ph type="body" idx="1"/>
          </p:nvPr>
        </p:nvSpPr>
        <p:spPr/>
        <p:txBody>
          <a:bodyPr/>
          <a:lstStyle/>
          <a:p>
            <a:pPr eaLnBrk="1" hangingPunct="1"/>
            <a:endParaRPr lang="en-US" altLang="en-US" dirty="0">
              <a:ea typeface="ＭＳ Ｐゴシック" panose="020B0600070205080204" pitchFamily="34" charset="-128"/>
            </a:endParaRPr>
          </a:p>
        </p:txBody>
      </p:sp>
      <p:pic>
        <p:nvPicPr>
          <p:cNvPr id="16387" name="Picture 4" descr="&#10;img016.gif                                                     0018819B&#10;Cliff Disk                     BB5EA40C:">
            <a:extLst>
              <a:ext uri="{FF2B5EF4-FFF2-40B4-BE49-F238E27FC236}">
                <a16:creationId xmlns:a16="http://schemas.microsoft.com/office/drawing/2014/main" id="{7ED0ADDC-A63C-9B47-B1D1-B396BCC5E3B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174" t="11078" r="5852"/>
          <a:stretch/>
        </p:blipFill>
        <p:spPr bwMode="auto">
          <a:xfrm>
            <a:off x="305346" y="1524000"/>
            <a:ext cx="4952455" cy="3720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13;Pressure.tiff                                                  00029E37&#10;Cliff Disk                     BB5EA40C:">
            <a:extLst>
              <a:ext uri="{FF2B5EF4-FFF2-40B4-BE49-F238E27FC236}">
                <a16:creationId xmlns:a16="http://schemas.microsoft.com/office/drawing/2014/main" id="{00C1AFFF-3BF5-D448-9CB3-0A2F05AFC4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1" y="722915"/>
            <a:ext cx="3509754" cy="494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1">
            <a:extLst>
              <a:ext uri="{FF2B5EF4-FFF2-40B4-BE49-F238E27FC236}">
                <a16:creationId xmlns:a16="http://schemas.microsoft.com/office/drawing/2014/main" id="{9BCAD2E6-3C4F-8D43-B0AB-64948C784F09}"/>
              </a:ext>
            </a:extLst>
          </p:cNvPr>
          <p:cNvSpPr>
            <a:spLocks noGrp="1" noChangeArrowheads="1"/>
          </p:cNvSpPr>
          <p:nvPr>
            <p:ph type="title"/>
          </p:nvPr>
        </p:nvSpPr>
        <p:spPr/>
        <p:txBody>
          <a:bodyPr/>
          <a:lstStyle/>
          <a:p>
            <a:r>
              <a:rPr lang="en-US" altLang="en-US" b="1">
                <a:solidFill>
                  <a:schemeClr val="accent2"/>
                </a:solidFill>
                <a:ea typeface="ＭＳ Ｐゴシック" panose="020B0600070205080204" pitchFamily="34" charset="-128"/>
              </a:rPr>
              <a:t>Forecasting Strategy for Pressure</a:t>
            </a:r>
          </a:p>
        </p:txBody>
      </p:sp>
      <p:sp>
        <p:nvSpPr>
          <p:cNvPr id="57346" name="Content Placeholder 2">
            <a:extLst>
              <a:ext uri="{FF2B5EF4-FFF2-40B4-BE49-F238E27FC236}">
                <a16:creationId xmlns:a16="http://schemas.microsoft.com/office/drawing/2014/main" id="{676A579C-B528-C749-AEF7-9C6F764FD55E}"/>
              </a:ext>
            </a:extLst>
          </p:cNvPr>
          <p:cNvSpPr>
            <a:spLocks noGrp="1" noChangeArrowheads="1"/>
          </p:cNvSpPr>
          <p:nvPr>
            <p:ph idx="1"/>
          </p:nvPr>
        </p:nvSpPr>
        <p:spPr>
          <a:xfrm>
            <a:off x="609600" y="1828800"/>
            <a:ext cx="8153400" cy="4114800"/>
          </a:xfrm>
        </p:spPr>
        <p:txBody>
          <a:bodyPr/>
          <a:lstStyle/>
          <a:p>
            <a:r>
              <a:rPr lang="en-US" altLang="en-US" u="sng" dirty="0">
                <a:ea typeface="ＭＳ Ｐゴシック" panose="020B0600070205080204" pitchFamily="34" charset="-128"/>
              </a:rPr>
              <a:t>You are dependent on the models</a:t>
            </a:r>
          </a:p>
          <a:p>
            <a:r>
              <a:rPr lang="en-US" altLang="en-US" dirty="0">
                <a:ea typeface="ＭＳ Ｐゴシック" panose="020B0600070205080204" pitchFamily="34" charset="-128"/>
              </a:rPr>
              <a:t>Your task is to pick the best one for your area.</a:t>
            </a:r>
          </a:p>
          <a:p>
            <a:r>
              <a:rPr lang="en-US" altLang="en-US" dirty="0">
                <a:ea typeface="ＭＳ Ｐゴシック" panose="020B0600070205080204" pitchFamily="34" charset="-128"/>
              </a:rPr>
              <a:t>ECMWF/UKMET </a:t>
            </a:r>
            <a:r>
              <a:rPr lang="en-US" altLang="en-US" b="1" dirty="0">
                <a:ea typeface="ＭＳ Ｐゴシック" panose="020B0600070205080204" pitchFamily="34" charset="-128"/>
              </a:rPr>
              <a:t>generally</a:t>
            </a:r>
            <a:r>
              <a:rPr lang="en-US" altLang="en-US" dirty="0">
                <a:ea typeface="ＭＳ Ｐゴシック" panose="020B0600070205080204" pitchFamily="34" charset="-128"/>
              </a:rPr>
              <a:t> the best synoptic pressures across the globe.</a:t>
            </a:r>
          </a:p>
          <a:p>
            <a:r>
              <a:rPr lang="en-US" altLang="en-US" dirty="0">
                <a:ea typeface="ＭＳ Ｐゴシック" panose="020B0600070205080204" pitchFamily="34" charset="-128"/>
              </a:rPr>
              <a:t>High-resolution models needed to get pressures right in areas of complex terrain.</a:t>
            </a:r>
          </a:p>
          <a:p>
            <a:r>
              <a:rPr lang="en-US" altLang="en-US" dirty="0">
                <a:ea typeface="ＭＳ Ｐゴシック" panose="020B0600070205080204" pitchFamily="34" charset="-128"/>
              </a:rPr>
              <a:t>Learn about model pressure biases for locations of interest.</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31504-168D-3E4A-A5AF-DEF4BEDEC604}"/>
              </a:ext>
            </a:extLst>
          </p:cNvPr>
          <p:cNvSpPr>
            <a:spLocks noGrp="1"/>
          </p:cNvSpPr>
          <p:nvPr>
            <p:ph type="title"/>
          </p:nvPr>
        </p:nvSpPr>
        <p:spPr/>
        <p:txBody>
          <a:bodyPr/>
          <a:lstStyle/>
          <a:p>
            <a:r>
              <a:rPr lang="en-US" dirty="0">
                <a:solidFill>
                  <a:schemeClr val="accent2"/>
                </a:solidFill>
              </a:rPr>
              <a:t>The value of </a:t>
            </a:r>
            <a:r>
              <a:rPr lang="en-US" dirty="0" err="1">
                <a:solidFill>
                  <a:schemeClr val="accent2"/>
                </a:solidFill>
              </a:rPr>
              <a:t>isallobaric</a:t>
            </a:r>
            <a:r>
              <a:rPr lang="en-US" dirty="0">
                <a:solidFill>
                  <a:schemeClr val="accent2"/>
                </a:solidFill>
              </a:rPr>
              <a:t> analyses and pressure tendency</a:t>
            </a:r>
          </a:p>
        </p:txBody>
      </p:sp>
      <p:sp>
        <p:nvSpPr>
          <p:cNvPr id="3" name="Content Placeholder 2">
            <a:extLst>
              <a:ext uri="{FF2B5EF4-FFF2-40B4-BE49-F238E27FC236}">
                <a16:creationId xmlns:a16="http://schemas.microsoft.com/office/drawing/2014/main" id="{5DDFAED9-5DAD-5241-BCC4-0DF2BF938E1A}"/>
              </a:ext>
            </a:extLst>
          </p:cNvPr>
          <p:cNvSpPr>
            <a:spLocks noGrp="1"/>
          </p:cNvSpPr>
          <p:nvPr>
            <p:ph idx="1"/>
          </p:nvPr>
        </p:nvSpPr>
        <p:spPr/>
        <p:txBody>
          <a:bodyPr/>
          <a:lstStyle/>
          <a:p>
            <a:pPr marL="0" indent="0">
              <a:buNone/>
            </a:pPr>
            <a:r>
              <a:rPr lang="en-US" dirty="0"/>
              <a:t>Isallobar:  lines of constant pressure change.</a:t>
            </a:r>
          </a:p>
          <a:p>
            <a:endParaRPr lang="en-US" dirty="0"/>
          </a:p>
          <a:p>
            <a:endParaRPr lang="en-US" dirty="0"/>
          </a:p>
        </p:txBody>
      </p:sp>
      <p:pic>
        <p:nvPicPr>
          <p:cNvPr id="7" name="Picture 6">
            <a:extLst>
              <a:ext uri="{FF2B5EF4-FFF2-40B4-BE49-F238E27FC236}">
                <a16:creationId xmlns:a16="http://schemas.microsoft.com/office/drawing/2014/main" id="{2828F6CE-4710-A243-AB96-8608578714E1}"/>
              </a:ext>
            </a:extLst>
          </p:cNvPr>
          <p:cNvPicPr>
            <a:picLocks noChangeAspect="1"/>
          </p:cNvPicPr>
          <p:nvPr/>
        </p:nvPicPr>
        <p:blipFill>
          <a:blip r:embed="rId2"/>
          <a:stretch>
            <a:fillRect/>
          </a:stretch>
        </p:blipFill>
        <p:spPr>
          <a:xfrm>
            <a:off x="2209800" y="2590800"/>
            <a:ext cx="4953000" cy="3962400"/>
          </a:xfrm>
          <a:prstGeom prst="rect">
            <a:avLst/>
          </a:prstGeom>
        </p:spPr>
      </p:pic>
    </p:spTree>
    <p:extLst>
      <p:ext uri="{BB962C8B-B14F-4D97-AF65-F5344CB8AC3E}">
        <p14:creationId xmlns:p14="http://schemas.microsoft.com/office/powerpoint/2010/main" val="3199224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85600-B863-3146-9CF1-760F33552C20}"/>
              </a:ext>
            </a:extLst>
          </p:cNvPr>
          <p:cNvSpPr>
            <a:spLocks noGrp="1"/>
          </p:cNvSpPr>
          <p:nvPr>
            <p:ph type="title"/>
          </p:nvPr>
        </p:nvSpPr>
        <p:spPr/>
        <p:txBody>
          <a:bodyPr/>
          <a:lstStyle/>
          <a:p>
            <a:r>
              <a:rPr lang="en-US" dirty="0" err="1"/>
              <a:t>Isallobaric</a:t>
            </a:r>
            <a:r>
              <a:rPr lang="en-US" dirty="0"/>
              <a:t> analysis</a:t>
            </a:r>
          </a:p>
        </p:txBody>
      </p:sp>
      <p:pic>
        <p:nvPicPr>
          <p:cNvPr id="5" name="Content Placeholder 4">
            <a:extLst>
              <a:ext uri="{FF2B5EF4-FFF2-40B4-BE49-F238E27FC236}">
                <a16:creationId xmlns:a16="http://schemas.microsoft.com/office/drawing/2014/main" id="{881B884D-FD35-4F45-B2F8-8797A755E193}"/>
              </a:ext>
            </a:extLst>
          </p:cNvPr>
          <p:cNvPicPr>
            <a:picLocks noGrp="1" noChangeAspect="1"/>
          </p:cNvPicPr>
          <p:nvPr>
            <p:ph idx="1"/>
          </p:nvPr>
        </p:nvPicPr>
        <p:blipFill>
          <a:blip r:embed="rId2"/>
          <a:stretch>
            <a:fillRect/>
          </a:stretch>
        </p:blipFill>
        <p:spPr>
          <a:xfrm>
            <a:off x="1447800" y="1635369"/>
            <a:ext cx="5798820" cy="4460631"/>
          </a:xfrm>
        </p:spPr>
      </p:pic>
    </p:spTree>
    <p:extLst>
      <p:ext uri="{BB962C8B-B14F-4D97-AF65-F5344CB8AC3E}">
        <p14:creationId xmlns:p14="http://schemas.microsoft.com/office/powerpoint/2010/main" val="12102707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a:extLst>
              <a:ext uri="{FF2B5EF4-FFF2-40B4-BE49-F238E27FC236}">
                <a16:creationId xmlns:a16="http://schemas.microsoft.com/office/drawing/2014/main" id="{8B544EE1-FC6F-504A-81ED-4101241187F2}"/>
              </a:ext>
            </a:extLst>
          </p:cNvPr>
          <p:cNvSpPr>
            <a:spLocks noGrp="1" noChangeArrowheads="1"/>
          </p:cNvSpPr>
          <p:nvPr>
            <p:ph type="title"/>
          </p:nvPr>
        </p:nvSpPr>
        <p:spPr/>
        <p:txBody>
          <a:bodyPr/>
          <a:lstStyle/>
          <a:p>
            <a:r>
              <a:rPr lang="en-US" altLang="en-US" b="1">
                <a:ea typeface="ＭＳ Ｐゴシック" panose="020B0600070205080204" pitchFamily="34" charset="-128"/>
              </a:rPr>
              <a:t>When models are going bad</a:t>
            </a:r>
          </a:p>
        </p:txBody>
      </p:sp>
      <p:sp>
        <p:nvSpPr>
          <p:cNvPr id="58370" name="Content Placeholder 2">
            <a:extLst>
              <a:ext uri="{FF2B5EF4-FFF2-40B4-BE49-F238E27FC236}">
                <a16:creationId xmlns:a16="http://schemas.microsoft.com/office/drawing/2014/main" id="{08E39306-F0F3-0944-836E-F8CD66D17BF9}"/>
              </a:ext>
            </a:extLst>
          </p:cNvPr>
          <p:cNvSpPr>
            <a:spLocks noGrp="1" noChangeArrowheads="1"/>
          </p:cNvSpPr>
          <p:nvPr>
            <p:ph idx="1"/>
          </p:nvPr>
        </p:nvSpPr>
        <p:spPr>
          <a:xfrm>
            <a:off x="701040" y="1676400"/>
            <a:ext cx="7772400" cy="4114800"/>
          </a:xfrm>
        </p:spPr>
        <p:txBody>
          <a:bodyPr/>
          <a:lstStyle/>
          <a:p>
            <a:pPr marL="0" indent="0">
              <a:buNone/>
            </a:pPr>
            <a:r>
              <a:rPr lang="en-US" altLang="en-US" dirty="0">
                <a:ea typeface="ＭＳ Ｐゴシック" panose="020B0600070205080204" pitchFamily="34" charset="-128"/>
              </a:rPr>
              <a:t>The use of pressure change can help identify where low centers are heading if NWP has problems.</a:t>
            </a:r>
          </a:p>
        </p:txBody>
      </p:sp>
      <p:pic>
        <p:nvPicPr>
          <p:cNvPr id="3" name="Picture 2" descr="Chart, scatter chart&#10;&#10;Description automatically generated">
            <a:extLst>
              <a:ext uri="{FF2B5EF4-FFF2-40B4-BE49-F238E27FC236}">
                <a16:creationId xmlns:a16="http://schemas.microsoft.com/office/drawing/2014/main" id="{9A5CAD78-3BDF-A744-BF77-180368A0567E}"/>
              </a:ext>
            </a:extLst>
          </p:cNvPr>
          <p:cNvPicPr>
            <a:picLocks noChangeAspect="1"/>
          </p:cNvPicPr>
          <p:nvPr/>
        </p:nvPicPr>
        <p:blipFill>
          <a:blip r:embed="rId2"/>
          <a:stretch>
            <a:fillRect/>
          </a:stretch>
        </p:blipFill>
        <p:spPr>
          <a:xfrm>
            <a:off x="3200400" y="2667000"/>
            <a:ext cx="4876800" cy="399011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a:extLst>
              <a:ext uri="{FF2B5EF4-FFF2-40B4-BE49-F238E27FC236}">
                <a16:creationId xmlns:a16="http://schemas.microsoft.com/office/drawing/2014/main" id="{AEF9A33F-9BC6-6442-B18F-A4E63C5616AF}"/>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sp>
        <p:nvSpPr>
          <p:cNvPr id="17410" name="Rectangle 3">
            <a:extLst>
              <a:ext uri="{FF2B5EF4-FFF2-40B4-BE49-F238E27FC236}">
                <a16:creationId xmlns:a16="http://schemas.microsoft.com/office/drawing/2014/main" id="{752CECC2-1241-B44E-A0DA-42635E84354E}"/>
              </a:ext>
            </a:extLst>
          </p:cNvPr>
          <p:cNvSpPr>
            <a:spLocks noGrp="1" noChangeArrowheads="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17411" name="Picture 4" descr="&#10;img017.gif                                                     0018819B&#10;Cliff Disk                     BB5EA40C:">
            <a:extLst>
              <a:ext uri="{FF2B5EF4-FFF2-40B4-BE49-F238E27FC236}">
                <a16:creationId xmlns:a16="http://schemas.microsoft.com/office/drawing/2014/main" id="{AA913106-A6A2-F346-96C7-654E226A33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685800"/>
            <a:ext cx="7186613" cy="538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a:extLst>
              <a:ext uri="{FF2B5EF4-FFF2-40B4-BE49-F238E27FC236}">
                <a16:creationId xmlns:a16="http://schemas.microsoft.com/office/drawing/2014/main" id="{BDAEC4C4-BBFC-4B4B-AD0E-2DF9234484F2}"/>
              </a:ext>
            </a:extLst>
          </p:cNvPr>
          <p:cNvSpPr>
            <a:spLocks noGrp="1" noChangeArrowheads="1"/>
          </p:cNvSpPr>
          <p:nvPr>
            <p:ph type="title"/>
          </p:nvPr>
        </p:nvSpPr>
        <p:spPr>
          <a:xfrm>
            <a:off x="762000" y="2667000"/>
            <a:ext cx="7772400" cy="1143000"/>
          </a:xfrm>
        </p:spPr>
        <p:txBody>
          <a:bodyPr/>
          <a:lstStyle/>
          <a:p>
            <a:pPr eaLnBrk="1" hangingPunct="1"/>
            <a:r>
              <a:rPr lang="en-US" altLang="en-US" b="1" dirty="0">
                <a:solidFill>
                  <a:schemeClr val="accent2"/>
                </a:solidFill>
                <a:ea typeface="ＭＳ Ｐゴシック" panose="020B0600070205080204" pitchFamily="34" charset="-128"/>
              </a:rPr>
              <a:t>High-Resolution Models Can Greatly Improve Pressure Forecasts Near Terrain Compared to Coarse-Resolution Models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a:extLst>
              <a:ext uri="{FF2B5EF4-FFF2-40B4-BE49-F238E27FC236}">
                <a16:creationId xmlns:a16="http://schemas.microsoft.com/office/drawing/2014/main" id="{17DC53EA-DA57-BF40-84CE-3A3E97A91A2E}"/>
              </a:ext>
            </a:extLst>
          </p:cNvPr>
          <p:cNvSpPr>
            <a:spLocks noGrp="1" noChangeArrowheads="1"/>
          </p:cNvSpPr>
          <p:nvPr>
            <p:ph type="title"/>
          </p:nvPr>
        </p:nvSpPr>
        <p:spPr/>
        <p:txBody>
          <a:bodyPr/>
          <a:lstStyle/>
          <a:p>
            <a:r>
              <a:rPr lang="en-US" altLang="en-US" sz="4000" b="1" dirty="0">
                <a:solidFill>
                  <a:schemeClr val="accent2"/>
                </a:solidFill>
                <a:ea typeface="ＭＳ Ｐゴシック" panose="020B0600070205080204" pitchFamily="34" charset="-128"/>
              </a:rPr>
              <a:t>Effects of Terrain:  Often a pressure ridge on windward side, pressure trough on lee side</a:t>
            </a:r>
          </a:p>
        </p:txBody>
      </p:sp>
      <p:pic>
        <p:nvPicPr>
          <p:cNvPr id="24578" name="Content Placeholder 3" descr="Ferber.tiff">
            <a:extLst>
              <a:ext uri="{FF2B5EF4-FFF2-40B4-BE49-F238E27FC236}">
                <a16:creationId xmlns:a16="http://schemas.microsoft.com/office/drawing/2014/main" id="{8EA1699D-1CE8-2E43-AF33-E3F6A0C85F5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58511" r="-58511"/>
          <a:stretch>
            <a:fillRect/>
          </a:stretch>
        </p:blipFill>
        <p:spPr>
          <a:xfrm>
            <a:off x="609600" y="2281518"/>
            <a:ext cx="7924800" cy="4195482"/>
          </a:xfr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a:extLst>
              <a:ext uri="{FF2B5EF4-FFF2-40B4-BE49-F238E27FC236}">
                <a16:creationId xmlns:a16="http://schemas.microsoft.com/office/drawing/2014/main" id="{DB1C2B4D-13D9-3145-BD27-AAED6E69CEEF}"/>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sp>
        <p:nvSpPr>
          <p:cNvPr id="20482" name="Rectangle 3">
            <a:extLst>
              <a:ext uri="{FF2B5EF4-FFF2-40B4-BE49-F238E27FC236}">
                <a16:creationId xmlns:a16="http://schemas.microsoft.com/office/drawing/2014/main" id="{DA15E577-D0A6-764B-8092-DF7CE3448F1A}"/>
              </a:ext>
            </a:extLst>
          </p:cNvPr>
          <p:cNvSpPr>
            <a:spLocks noGrp="1" noChangeArrowheads="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20483" name="Picture 4" descr="ww_slp.48.0000.gif                                             0018819B&#10;Cliff Disk                     BB5EA40C:">
            <a:extLst>
              <a:ext uri="{FF2B5EF4-FFF2-40B4-BE49-F238E27FC236}">
                <a16:creationId xmlns:a16="http://schemas.microsoft.com/office/drawing/2014/main" id="{A61430F9-0A3A-E447-9796-0AACCE3645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449262"/>
            <a:ext cx="6702425" cy="595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DE1367DA-19DD-272A-B388-98EE91F96459}"/>
              </a:ext>
            </a:extLst>
          </p:cNvPr>
          <p:cNvSpPr txBox="1"/>
          <p:nvPr/>
        </p:nvSpPr>
        <p:spPr>
          <a:xfrm>
            <a:off x="502817" y="1266607"/>
            <a:ext cx="1402948" cy="646331"/>
          </a:xfrm>
          <a:prstGeom prst="rect">
            <a:avLst/>
          </a:prstGeom>
          <a:noFill/>
        </p:spPr>
        <p:txBody>
          <a:bodyPr wrap="none" rtlCol="0">
            <a:spAutoFit/>
          </a:bodyPr>
          <a:lstStyle/>
          <a:p>
            <a:r>
              <a:rPr lang="en-US" sz="3600" b="1" dirty="0"/>
              <a:t>36 km</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a:extLst>
              <a:ext uri="{FF2B5EF4-FFF2-40B4-BE49-F238E27FC236}">
                <a16:creationId xmlns:a16="http://schemas.microsoft.com/office/drawing/2014/main" id="{D286906D-B58A-114B-B1F7-5300D0DB8E97}"/>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sp>
        <p:nvSpPr>
          <p:cNvPr id="21506" name="Rectangle 3">
            <a:extLst>
              <a:ext uri="{FF2B5EF4-FFF2-40B4-BE49-F238E27FC236}">
                <a16:creationId xmlns:a16="http://schemas.microsoft.com/office/drawing/2014/main" id="{48C17036-18DA-4E4D-85AD-BBB676339ECA}"/>
              </a:ext>
            </a:extLst>
          </p:cNvPr>
          <p:cNvSpPr>
            <a:spLocks noGrp="1" noChangeArrowheads="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21507" name="Picture 4" descr="ww_wssfc.48.0000.gif                                           0018819B&#10;Cliff Disk                     BB5EA40C:">
            <a:extLst>
              <a:ext uri="{FF2B5EF4-FFF2-40B4-BE49-F238E27FC236}">
                <a16:creationId xmlns:a16="http://schemas.microsoft.com/office/drawing/2014/main" id="{D711954E-76C1-EA48-911E-2AA3ABD42E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2890" y="529231"/>
            <a:ext cx="6473825" cy="575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DF7B311E-9C80-6CCF-98E5-85EC3D09F58F}"/>
              </a:ext>
            </a:extLst>
          </p:cNvPr>
          <p:cNvSpPr txBox="1"/>
          <p:nvPr/>
        </p:nvSpPr>
        <p:spPr>
          <a:xfrm>
            <a:off x="594885" y="1219039"/>
            <a:ext cx="1328005" cy="584775"/>
          </a:xfrm>
          <a:prstGeom prst="rect">
            <a:avLst/>
          </a:prstGeom>
          <a:noFill/>
        </p:spPr>
        <p:txBody>
          <a:bodyPr wrap="square" rtlCol="0">
            <a:spAutoFit/>
          </a:bodyPr>
          <a:lstStyle/>
          <a:p>
            <a:r>
              <a:rPr lang="en-US" sz="3200" b="1" dirty="0">
                <a:solidFill>
                  <a:schemeClr val="accent2"/>
                </a:solidFill>
              </a:rPr>
              <a:t>12 km</a:t>
            </a:r>
          </a:p>
        </p:txBody>
      </p:sp>
    </p:spTree>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794</TotalTime>
  <Words>1035</Words>
  <Application>Microsoft Macintosh PowerPoint</Application>
  <PresentationFormat>On-screen Show (4:3)</PresentationFormat>
  <Paragraphs>98</Paragraphs>
  <Slides>43</Slides>
  <Notes>2</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43</vt:i4>
      </vt:variant>
    </vt:vector>
  </HeadingPairs>
  <TitlesOfParts>
    <vt:vector size="47" baseType="lpstr">
      <vt:lpstr>Arial</vt:lpstr>
      <vt:lpstr>Calibri</vt:lpstr>
      <vt:lpstr>Times</vt:lpstr>
      <vt:lpstr>Blank Presentation</vt:lpstr>
      <vt:lpstr>Forecasting Sea Level Pressure</vt:lpstr>
      <vt:lpstr>Remember:  There Are Two Versions in General Use</vt:lpstr>
      <vt:lpstr>Surface Pressure Observations</vt:lpstr>
      <vt:lpstr>PowerPoint Presentation</vt:lpstr>
      <vt:lpstr>PowerPoint Presentation</vt:lpstr>
      <vt:lpstr>High-Resolution Models Can Greatly Improve Pressure Forecasts Near Terrain Compared to Coarse-Resolution Models</vt:lpstr>
      <vt:lpstr>Effects of Terrain:  Often a pressure ridge on windward side, pressure trough on lee side</vt:lpstr>
      <vt:lpstr>PowerPoint Presentation</vt:lpstr>
      <vt:lpstr>PowerPoint Presentation</vt:lpstr>
      <vt:lpstr>PowerPoint Presentation</vt:lpstr>
      <vt:lpstr>Pressure “Reduction” to Sea Level</vt:lpstr>
      <vt:lpstr>Major Problem in Pressure Reduction for BOTH Analyses and Forecasts</vt:lpstr>
      <vt:lpstr>Often the free atmosphere has a different lapse rate than assumed in terrain and that can lead to problems</vt:lpstr>
      <vt:lpstr>At Night During Warm Season: phony troughs under terrain during night</vt:lpstr>
      <vt:lpstr>PowerPoint Presentation</vt:lpstr>
      <vt:lpstr>Why?</vt:lpstr>
      <vt:lpstr> Nighttime Situation</vt:lpstr>
      <vt:lpstr>During the day just the opposite, phony troughs inland at low elevations</vt:lpstr>
      <vt:lpstr>Why?</vt:lpstr>
      <vt:lpstr>Why?</vt:lpstr>
      <vt:lpstr>These problems are still evident in WRF</vt:lpstr>
      <vt:lpstr>Although model improvements have occurred, significant pressure errors sometimes occur</vt:lpstr>
      <vt:lpstr>Errors Large in Winter</vt:lpstr>
      <vt:lpstr>Different modeling systems have different biases</vt:lpstr>
      <vt:lpstr>Major Pressure Errors Still Occur with Extratropic Transition Events</vt:lpstr>
      <vt:lpstr>PowerPoint Presentation</vt:lpstr>
      <vt:lpstr>PowerPoint Presentation</vt:lpstr>
      <vt:lpstr>GFS Generally Has Far Better Pressure Forecasts Than NAM</vt:lpstr>
      <vt:lpstr>PowerPoint Presentation</vt:lpstr>
      <vt:lpstr>SLP analysis MAE for the GFS (solid black), NAM (dashed), and NARR (gray). The numbers of cyclones verified between 2002 and 2007 are shown in the parentheses. The dashed horizontal lines represent the average error during the period and the 90% confidence intervals are shown using the vertical bar on the right.</vt:lpstr>
      <vt:lpstr>Global Models: ECMWF is best. UKMET is second</vt:lpstr>
      <vt:lpstr>PowerPoint Presentation</vt:lpstr>
      <vt:lpstr>PowerPoint Presentation</vt:lpstr>
      <vt:lpstr>PowerPoint Presentation</vt:lpstr>
      <vt:lpstr>Smartphone Pressures</vt:lpstr>
      <vt:lpstr>Some of the smartphones/pads with pressure sensors</vt:lpstr>
      <vt:lpstr>Smartphone Pressures</vt:lpstr>
      <vt:lpstr>PowerPoint Presentation</vt:lpstr>
      <vt:lpstr>PowerPoint Presentation</vt:lpstr>
      <vt:lpstr>Forecasting Strategy for Pressure</vt:lpstr>
      <vt:lpstr>The value of isallobaric analyses and pressure tendency</vt:lpstr>
      <vt:lpstr>Isallobaric analysis</vt:lpstr>
      <vt:lpstr>When models are going bad</vt:lpstr>
    </vt:vector>
  </TitlesOfParts>
  <Company>University of Washington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Forecast Pressure</dc:title>
  <dc:creator>Clifford Mass</dc:creator>
  <cp:lastModifiedBy>Clifford F. Mass</cp:lastModifiedBy>
  <cp:revision>42</cp:revision>
  <dcterms:created xsi:type="dcterms:W3CDTF">2016-04-08T18:08:09Z</dcterms:created>
  <dcterms:modified xsi:type="dcterms:W3CDTF">2022-04-26T22:08:24Z</dcterms:modified>
</cp:coreProperties>
</file>