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268" r:id="rId3"/>
    <p:sldId id="269" r:id="rId4"/>
    <p:sldId id="270" r:id="rId5"/>
    <p:sldId id="271" r:id="rId6"/>
    <p:sldId id="272" r:id="rId7"/>
    <p:sldId id="303" r:id="rId8"/>
    <p:sldId id="273" r:id="rId9"/>
    <p:sldId id="274" r:id="rId10"/>
    <p:sldId id="278" r:id="rId11"/>
    <p:sldId id="277" r:id="rId12"/>
    <p:sldId id="310" r:id="rId13"/>
    <p:sldId id="304" r:id="rId14"/>
    <p:sldId id="279" r:id="rId15"/>
    <p:sldId id="266" r:id="rId16"/>
    <p:sldId id="315" r:id="rId17"/>
    <p:sldId id="316" r:id="rId18"/>
    <p:sldId id="317" r:id="rId19"/>
    <p:sldId id="280" r:id="rId20"/>
    <p:sldId id="281" r:id="rId21"/>
    <p:sldId id="276" r:id="rId22"/>
    <p:sldId id="282" r:id="rId23"/>
    <p:sldId id="283" r:id="rId24"/>
    <p:sldId id="275" r:id="rId25"/>
    <p:sldId id="284" r:id="rId26"/>
    <p:sldId id="285" r:id="rId27"/>
    <p:sldId id="262" r:id="rId28"/>
    <p:sldId id="264" r:id="rId29"/>
    <p:sldId id="286" r:id="rId30"/>
    <p:sldId id="309" r:id="rId31"/>
    <p:sldId id="305" r:id="rId32"/>
    <p:sldId id="287" r:id="rId33"/>
    <p:sldId id="288" r:id="rId34"/>
    <p:sldId id="289" r:id="rId35"/>
    <p:sldId id="258" r:id="rId36"/>
    <p:sldId id="257" r:id="rId37"/>
    <p:sldId id="265" r:id="rId38"/>
    <p:sldId id="260" r:id="rId39"/>
    <p:sldId id="290" r:id="rId40"/>
    <p:sldId id="261" r:id="rId41"/>
    <p:sldId id="259" r:id="rId42"/>
    <p:sldId id="263" r:id="rId43"/>
    <p:sldId id="306" r:id="rId44"/>
    <p:sldId id="267" r:id="rId45"/>
    <p:sldId id="293" r:id="rId46"/>
    <p:sldId id="295" r:id="rId47"/>
    <p:sldId id="291" r:id="rId48"/>
    <p:sldId id="292" r:id="rId49"/>
    <p:sldId id="307" r:id="rId50"/>
    <p:sldId id="308" r:id="rId51"/>
    <p:sldId id="296" r:id="rId52"/>
    <p:sldId id="311" r:id="rId53"/>
    <p:sldId id="297" r:id="rId54"/>
    <p:sldId id="314" r:id="rId55"/>
    <p:sldId id="318" r:id="rId56"/>
    <p:sldId id="298" r:id="rId57"/>
    <p:sldId id="299" r:id="rId58"/>
    <p:sldId id="312" r:id="rId59"/>
    <p:sldId id="300" r:id="rId60"/>
    <p:sldId id="302" r:id="rId61"/>
    <p:sldId id="313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0"/>
    <p:restoredTop sz="94630"/>
  </p:normalViewPr>
  <p:slideViewPr>
    <p:cSldViewPr>
      <p:cViewPr varScale="1">
        <p:scale>
          <a:sx n="92" d="100"/>
          <a:sy n="92" d="100"/>
        </p:scale>
        <p:origin x="21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9CA00D-A6E5-259A-A2F6-80DCBC66D6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BECAE1-22B6-0444-A031-55DAC7052C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A89A4D84-58FD-584E-BAD9-D69CDA17157F}" type="datetimeFigureOut">
              <a:rPr lang="en-US"/>
              <a:pPr>
                <a:defRPr/>
              </a:pPr>
              <a:t>9/29/24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39CA5D-A9CA-4719-E8DF-A860C58EC1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739874-0CE1-C263-8C0C-C714CFEA95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8901DAB-4280-164F-9672-0EBB313D77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90EECA-F22B-68A3-F0D8-9DD9B2939C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79DE1-7D62-4C60-F02B-E1802952596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C5B3E3A5-5E7B-C24E-97FE-0C080C1332D5}" type="datetimeFigureOut">
              <a:rPr lang="en-US"/>
              <a:pPr>
                <a:defRPr/>
              </a:pPr>
              <a:t>9/29/24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1515E2D-C540-FAFB-5350-81F303F19F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18FAB90-C5A2-FF96-3DEC-E135FE642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A5192-2519-8C19-05DD-ADB7E94ABD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909AB-7B20-69AA-21CA-1DE1244DE6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65DDF72-1114-6843-A459-8261835E75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DDF72-1114-6843-A459-8261835E7589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55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DDF72-1114-6843-A459-8261835E7589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406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DDF72-1114-6843-A459-8261835E7589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128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5DDF72-1114-6843-A459-8261835E7589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65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BED1C6-15E4-168B-2170-09FA1E4897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03C76D-74F5-0CB0-4622-F1B4A5BF8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6DA06A-A7C6-79EF-D2B1-FCADA805FA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4EDB8-455C-1743-8691-54ACC43DF1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720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5790BA-0400-A9AB-5CE7-EE7EF60902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96A7D3-D2A2-C0F8-1835-F1DEB68BAA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2EFC2C-5A9F-0684-24D9-A11B492A2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60D76-363E-654A-9864-47FD5382D5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306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DCE395-10F8-B262-F394-7562241EF1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BAFCF9-315C-7AE9-7B10-CCE26CAE58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A8E667-423A-8727-0D7B-323B25E317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9A0B3-34EC-1542-A7EA-BC5C985DE1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50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8196D4-3580-8067-1F07-C416EAEF39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03100E-5102-54B5-0540-CB8C184FE5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D68ED9-7D53-01BA-0D33-CB379A7566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DD1E8-E957-D742-9FC1-4D47060091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37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326BD6-8496-EFF1-9308-E3C7B1ADBE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49F5BF-140D-D085-D16A-D5AE9883A3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2F0273-D9EE-6EA9-32A0-21E9EFDFA2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66291-5CAA-F24F-B722-CFAF88F3B7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95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9F1F18-962E-7221-7E64-4968DFBFB9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FE6497-7F1D-AB5C-E656-825C438714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514B03-B224-B71B-301B-AC808AE1C4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3B435-DBE1-7446-A874-47BC089BF4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246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3D6526-77D7-DB03-AB1D-517109B269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CE8651-36DE-139B-0D1C-AFA0156900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35BCD50-0971-DF63-BB71-8268E59E6E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CEE6C-251C-9B46-962C-5539D2A777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604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C8D9EBF-B4C4-81A8-9F1B-82C468424B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0F83C4F-3CE7-92F3-EA93-33B14228EE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FF213F-10D8-9016-F956-C87FAD524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A24F3-E842-5247-BBD2-6309A4DCFA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841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0FC54A7-A5FB-89FB-CBB7-9DA98BC3C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E78BBD-3AFC-E234-B063-C4361916E7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434679-1DFC-4D97-4B23-E87D5388B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D12E8-60C0-5D44-9333-EBD3F374C0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923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A7B138-8289-A261-2A6F-17631B2AA2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3AA94F-B6F6-0110-4F3A-6BEBFBAB2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0D3492-45EF-D34A-1073-A402F385D2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09AB5-2E45-9645-ADCE-DE083C59E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52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13E855-A8D2-EAE5-CE4E-46263450F2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B235A4-EAB5-BE09-B0FD-081AA37314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969851-A0B1-1188-A3DD-B5A9FAF8CB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DCC1F-F39A-9A4B-BB65-6EB6222124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19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932A10E-163B-12DF-0C0A-BF5940E541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12A7AF-A0C2-B9D5-CF2F-8BAE642912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139E2EC-17C2-9CBF-4484-DA00121B174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F072132-282B-CEEB-0CA4-831B532884A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29A1A19-EFB5-991A-FAAF-7084EE2834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DA0C4EE-86A5-094B-83C1-B04F8AAE4B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Zz95_VvTxZM" TargetMode="External"/><Relationship Id="rId3" Type="http://schemas.openxmlformats.org/officeDocument/2006/relationships/video" Target="https://www.youtube.com/embed/Zz95_VvTxZM?feature=oembed" TargetMode="External"/><Relationship Id="rId7" Type="http://schemas.openxmlformats.org/officeDocument/2006/relationships/hyperlink" Target="http://www.youtube.com/watch?v=JsoE4F2Pb20" TargetMode="External"/><Relationship Id="rId2" Type="http://schemas.openxmlformats.org/officeDocument/2006/relationships/video" Target="https://www.youtube.com/embed/JsoE4F2Pb20?feature=oembed" TargetMode="External"/><Relationship Id="rId1" Type="http://schemas.openxmlformats.org/officeDocument/2006/relationships/video" Target="https://www.youtube.com/embed/4OIxH6ev8S8?feature=oembed" TargetMode="External"/><Relationship Id="rId6" Type="http://schemas.openxmlformats.org/officeDocument/2006/relationships/hyperlink" Target="https://www.youtube.com/watch?v=4OIxH6ev8S8" TargetMode="External"/><Relationship Id="rId11" Type="http://schemas.openxmlformats.org/officeDocument/2006/relationships/image" Target="../media/image10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OIxH6ev8S8?feature=oembed" TargetMode="Externa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soE4F2Pb20?feature=oembed" TargetMode="Externa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z95_VvTxZM?feature=oembed" TargetMode="External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CAF1A434-2A92-CF44-920D-1518D3AC43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101 Atmospheric Pressure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Autumn 2024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C8AA1FAE-E01C-9ADF-97B6-0064D8947E0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3ACA4351-303F-8074-4065-8E32BDF2A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Knowing about pressure can help you avoid this</a:t>
            </a: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94651D11-D677-C598-37E6-CE8A23967F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981200"/>
            <a:ext cx="7315200" cy="41148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1108819C-BB20-3203-BC42-3D3C9576E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Ski Example</a:t>
            </a: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8D4E5B89-7686-8781-E698-EAD2498A349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9838" y="381000"/>
            <a:ext cx="836612" cy="6226175"/>
          </a:xfrm>
        </p:spPr>
      </p:pic>
      <p:sp>
        <p:nvSpPr>
          <p:cNvPr id="24579" name="Content Placeholder 5">
            <a:extLst>
              <a:ext uri="{FF2B5EF4-FFF2-40B4-BE49-F238E27FC236}">
                <a16:creationId xmlns:a16="http://schemas.microsoft.com/office/drawing/2014/main" id="{D4664C97-73FD-33B9-3798-32A23D250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1676400"/>
            <a:ext cx="6781800" cy="4114800"/>
          </a:xfrm>
        </p:spPr>
        <p:txBody>
          <a:bodyPr/>
          <a:lstStyle/>
          <a:p>
            <a:pPr>
              <a:defRPr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Two cross country skis, each with an area of 125 in</a:t>
            </a:r>
            <a:r>
              <a:rPr lang="en-US" altLang="en-US" sz="3600" b="1" baseline="30000" dirty="0">
                <a:ea typeface="ＭＳ Ｐゴシック" panose="020B0600070205080204" pitchFamily="34" charset="-128"/>
              </a:rPr>
              <a:t>2</a:t>
            </a:r>
          </a:p>
          <a:p>
            <a:pPr>
              <a:defRPr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Total area 250 in</a:t>
            </a:r>
            <a:r>
              <a:rPr lang="en-US" altLang="en-US" sz="3600" b="1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, 150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lb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skier</a:t>
            </a:r>
          </a:p>
          <a:p>
            <a:pPr>
              <a:defRPr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P=F/A= 150lb/250 in</a:t>
            </a:r>
            <a:r>
              <a:rPr lang="en-US" altLang="en-US" sz="3600" b="1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or 3/5 </a:t>
            </a:r>
            <a:r>
              <a:rPr lang="en-US" altLang="en-US" sz="3600" b="1" dirty="0" err="1">
                <a:ea typeface="ＭＳ Ｐゴシック" panose="020B0600070205080204" pitchFamily="34" charset="-128"/>
              </a:rPr>
              <a:t>lb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in</a:t>
            </a:r>
            <a:r>
              <a:rPr lang="en-US" altLang="en-US" sz="3600" b="1" baseline="30000" dirty="0">
                <a:ea typeface="ＭＳ Ｐゴシック" panose="020B0600070205080204" pitchFamily="34" charset="-128"/>
              </a:rPr>
              <a:t>2</a:t>
            </a:r>
          </a:p>
          <a:p>
            <a:pPr>
              <a:defRPr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Skis result in less pressure!  Less chance of sinking in snow!</a:t>
            </a:r>
          </a:p>
          <a:p>
            <a:pPr marL="0" indent="0"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0D1C518C-87C8-DA70-1414-1A5E6CA998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Also the idea behind snowshoes</a:t>
            </a:r>
          </a:p>
        </p:txBody>
      </p:sp>
      <p:pic>
        <p:nvPicPr>
          <p:cNvPr id="26626" name="Content Placeholder 5">
            <a:extLst>
              <a:ext uri="{FF2B5EF4-FFF2-40B4-BE49-F238E27FC236}">
                <a16:creationId xmlns:a16="http://schemas.microsoft.com/office/drawing/2014/main" id="{9710D8C1-258E-6A2D-D72A-4A03FE31DA0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" y="2295525"/>
            <a:ext cx="4343400" cy="2895600"/>
          </a:xfrm>
        </p:spPr>
      </p:pic>
      <p:pic>
        <p:nvPicPr>
          <p:cNvPr id="26627" name="Content Placeholder 7">
            <a:extLst>
              <a:ext uri="{FF2B5EF4-FFF2-40B4-BE49-F238E27FC236}">
                <a16:creationId xmlns:a16="http://schemas.microsoft.com/office/drawing/2014/main" id="{24D2D03D-59F3-34E9-E84C-8F0409EE97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2209800"/>
            <a:ext cx="3543300" cy="364807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6EB31B01-66FD-EBBF-7DA4-632E343F8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819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You don’t notice atmospheric pressure 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but it is there</a:t>
            </a:r>
            <a:r>
              <a:rPr lang="en-US" altLang="en-US" dirty="0">
                <a:solidFill>
                  <a:schemeClr val="tx1"/>
                </a:solidFill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C1E897CE-F399-9B09-8ABF-8315DE6B55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Collapsing Can Demo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8674" name="Content Placeholder 4">
            <a:extLst>
              <a:ext uri="{FF2B5EF4-FFF2-40B4-BE49-F238E27FC236}">
                <a16:creationId xmlns:a16="http://schemas.microsoft.com/office/drawing/2014/main" id="{9089E1C8-C20F-3310-7B34-507B9F43702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2209800"/>
            <a:ext cx="5562600" cy="40814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646FFE57-F044-EB3F-B497-98223E3C86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  <a:hlinkClick r:id="rId6"/>
              </a:rPr>
              <a:t>Collapsing Can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  <a:hlinkClick r:id="rId7"/>
              </a:rPr>
              <a:t>Collapsing Barrel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  <a:hlinkClick r:id="rId8"/>
              </a:rPr>
              <a:t>Collapsing Tanker Car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7EDD6C-BF23-110D-6921-7A58F3F46D9E}"/>
              </a:ext>
            </a:extLst>
          </p:cNvPr>
          <p:cNvSpPr txBox="1"/>
          <p:nvPr/>
        </p:nvSpPr>
        <p:spPr>
          <a:xfrm>
            <a:off x="10615448" y="634824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Online Media 2" descr="air pressure demonstration - can crushing">
            <a:hlinkClick r:id="" action="ppaction://media"/>
            <a:extLst>
              <a:ext uri="{FF2B5EF4-FFF2-40B4-BE49-F238E27FC236}">
                <a16:creationId xmlns:a16="http://schemas.microsoft.com/office/drawing/2014/main" id="{54B97BE1-F0C9-DCBD-A426-4654334B59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07571" y="2711450"/>
            <a:ext cx="2540000" cy="1435100"/>
          </a:xfrm>
          <a:prstGeom prst="rect">
            <a:avLst/>
          </a:prstGeom>
        </p:spPr>
      </p:pic>
      <p:pic>
        <p:nvPicPr>
          <p:cNvPr id="4" name="Online Media 3" descr="Atmospheric Pressure Crushes a 55 Gallon Steel Drum">
            <a:hlinkClick r:id="" action="ppaction://media"/>
            <a:extLst>
              <a:ext uri="{FF2B5EF4-FFF2-40B4-BE49-F238E27FC236}">
                <a16:creationId xmlns:a16="http://schemas.microsoft.com/office/drawing/2014/main" id="{281F9139-0652-BA16-045A-D51C9F99A57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0"/>
          <a:stretch>
            <a:fillRect/>
          </a:stretch>
        </p:blipFill>
        <p:spPr>
          <a:xfrm>
            <a:off x="4191000" y="2476500"/>
            <a:ext cx="2540000" cy="1905000"/>
          </a:xfrm>
          <a:prstGeom prst="rect">
            <a:avLst/>
          </a:prstGeom>
        </p:spPr>
      </p:pic>
      <p:pic>
        <p:nvPicPr>
          <p:cNvPr id="5" name="Online Media 4" descr="Railroad tank car vacuum implosion">
            <a:hlinkClick r:id="" action="ppaction://media"/>
            <a:extLst>
              <a:ext uri="{FF2B5EF4-FFF2-40B4-BE49-F238E27FC236}">
                <a16:creationId xmlns:a16="http://schemas.microsoft.com/office/drawing/2014/main" id="{18D9BDCC-7ECF-80FE-B081-61D32EAA3E93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/>
          <a:stretch>
            <a:fillRect/>
          </a:stretch>
        </p:blipFill>
        <p:spPr>
          <a:xfrm>
            <a:off x="3124200" y="4448602"/>
            <a:ext cx="2540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EDD6C-BF23-110D-6921-7A58F3F46D9E}"/>
              </a:ext>
            </a:extLst>
          </p:cNvPr>
          <p:cNvSpPr txBox="1"/>
          <p:nvPr/>
        </p:nvSpPr>
        <p:spPr>
          <a:xfrm>
            <a:off x="10615448" y="634824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Online Media 2" descr="air pressure demonstration - can crushing">
            <a:hlinkClick r:id="" action="ppaction://media"/>
            <a:extLst>
              <a:ext uri="{FF2B5EF4-FFF2-40B4-BE49-F238E27FC236}">
                <a16:creationId xmlns:a16="http://schemas.microsoft.com/office/drawing/2014/main" id="{54B97BE1-F0C9-DCBD-A426-4654334B59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600" y="1600200"/>
            <a:ext cx="7687434" cy="43434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F556336-5F57-2EAD-231B-A33F2F796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6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EDD6C-BF23-110D-6921-7A58F3F46D9E}"/>
              </a:ext>
            </a:extLst>
          </p:cNvPr>
          <p:cNvSpPr txBox="1"/>
          <p:nvPr/>
        </p:nvSpPr>
        <p:spPr>
          <a:xfrm>
            <a:off x="10615448" y="634824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Online Media 3" descr="Atmospheric Pressure Crushes a 55 Gallon Steel Drum">
            <a:hlinkClick r:id="" action="ppaction://media"/>
            <a:extLst>
              <a:ext uri="{FF2B5EF4-FFF2-40B4-BE49-F238E27FC236}">
                <a16:creationId xmlns:a16="http://schemas.microsoft.com/office/drawing/2014/main" id="{281F9139-0652-BA16-045A-D51C9F99A57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71600" y="1133475"/>
            <a:ext cx="61214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7EDD6C-BF23-110D-6921-7A58F3F46D9E}"/>
              </a:ext>
            </a:extLst>
          </p:cNvPr>
          <p:cNvSpPr txBox="1"/>
          <p:nvPr/>
        </p:nvSpPr>
        <p:spPr>
          <a:xfrm>
            <a:off x="10615448" y="634824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Online Media 4" descr="Railroad tank car vacuum implosion">
            <a:hlinkClick r:id="" action="ppaction://media"/>
            <a:extLst>
              <a:ext uri="{FF2B5EF4-FFF2-40B4-BE49-F238E27FC236}">
                <a16:creationId xmlns:a16="http://schemas.microsoft.com/office/drawing/2014/main" id="{18D9BDCC-7ECF-80FE-B081-61D32EAA3E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90600" y="829102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32A0B5D0-66F5-4323-B02A-03BE75BF7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80010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pressure at any point is dependent on the weight of the air above that point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C7310C-6FF4-6AE7-E5CE-9C96E5A2DE97}"/>
              </a:ext>
            </a:extLst>
          </p:cNvPr>
          <p:cNvCxnSpPr/>
          <p:nvPr/>
        </p:nvCxnSpPr>
        <p:spPr bwMode="auto">
          <a:xfrm>
            <a:off x="1905000" y="5867400"/>
            <a:ext cx="5715000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723" name="Rectangle 5">
            <a:extLst>
              <a:ext uri="{FF2B5EF4-FFF2-40B4-BE49-F238E27FC236}">
                <a16:creationId xmlns:a16="http://schemas.microsoft.com/office/drawing/2014/main" id="{2B853936-EC03-6DC8-C71E-D0CE4B499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895600"/>
            <a:ext cx="457200" cy="2971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30724" name="Straight Arrow Connector 7">
            <a:extLst>
              <a:ext uri="{FF2B5EF4-FFF2-40B4-BE49-F238E27FC236}">
                <a16:creationId xmlns:a16="http://schemas.microsoft.com/office/drawing/2014/main" id="{9A1E8F29-7F79-82D0-2BA9-A498D2C85B29}"/>
              </a:ext>
            </a:extLst>
          </p:cNvPr>
          <p:cNvCxnSpPr>
            <a:cxnSpLocks noChangeShapeType="1"/>
            <a:stCxn id="30725" idx="1"/>
          </p:cNvCxnSpPr>
          <p:nvPr/>
        </p:nvCxnSpPr>
        <p:spPr bwMode="auto">
          <a:xfrm flipH="1">
            <a:off x="4573588" y="4451350"/>
            <a:ext cx="1371600" cy="14112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5" name="TextBox 11">
            <a:extLst>
              <a:ext uri="{FF2B5EF4-FFF2-40B4-BE49-F238E27FC236}">
                <a16:creationId xmlns:a16="http://schemas.microsoft.com/office/drawing/2014/main" id="{E0032A17-4BF9-36D0-95B0-AEE07B10E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88" y="4159250"/>
            <a:ext cx="2587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P= F/A = W/A</a:t>
            </a:r>
          </a:p>
        </p:txBody>
      </p:sp>
      <p:sp>
        <p:nvSpPr>
          <p:cNvPr id="30726" name="TextBox 12">
            <a:extLst>
              <a:ext uri="{FF2B5EF4-FFF2-40B4-BE49-F238E27FC236}">
                <a16:creationId xmlns:a16="http://schemas.microsoft.com/office/drawing/2014/main" id="{57DA8944-5E93-AF92-533A-311BCA0EF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825" y="3127375"/>
            <a:ext cx="2819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W= weight of air in  the column above</a:t>
            </a:r>
          </a:p>
        </p:txBody>
      </p:sp>
      <p:sp>
        <p:nvSpPr>
          <p:cNvPr id="30727" name="Down Arrow 1">
            <a:extLst>
              <a:ext uri="{FF2B5EF4-FFF2-40B4-BE49-F238E27FC236}">
                <a16:creationId xmlns:a16="http://schemas.microsoft.com/office/drawing/2014/main" id="{A770155E-E70E-7527-05CD-7CCBC2178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3713" y="4305300"/>
            <a:ext cx="533400" cy="1447800"/>
          </a:xfrm>
          <a:prstGeom prst="down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0728" name="TextBox 2">
            <a:extLst>
              <a:ext uri="{FF2B5EF4-FFF2-40B4-BE49-F238E27FC236}">
                <a16:creationId xmlns:a16="http://schemas.microsoft.com/office/drawing/2014/main" id="{071D916D-752D-FC8B-9B4A-679D40634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8" y="5346700"/>
            <a:ext cx="476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</a:t>
            </a:r>
          </a:p>
        </p:txBody>
      </p:sp>
      <p:sp>
        <p:nvSpPr>
          <p:cNvPr id="30729" name="Left-Right Arrow 3">
            <a:extLst>
              <a:ext uri="{FF2B5EF4-FFF2-40B4-BE49-F238E27FC236}">
                <a16:creationId xmlns:a16="http://schemas.microsoft.com/office/drawing/2014/main" id="{8D32A952-C86D-CD1F-0B54-2A9853421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575" y="5976938"/>
            <a:ext cx="460375" cy="1905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A59216B5-1C14-F4F2-15EE-232ABD74B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What is atmospheric pressure?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is it measured?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is it important?</a:t>
            </a:r>
          </a:p>
        </p:txBody>
      </p:sp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EE056A82-0A63-9757-8638-974A3C7BF5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2514600"/>
            <a:ext cx="3467100" cy="3606800"/>
          </a:xfr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FD51E9C7-2D7A-AD0C-871D-00E46134EAC4}"/>
              </a:ext>
            </a:extLst>
          </p:cNvPr>
          <p:cNvSpPr/>
          <p:nvPr/>
        </p:nvSpPr>
        <p:spPr bwMode="auto">
          <a:xfrm>
            <a:off x="2362200" y="5029200"/>
            <a:ext cx="13716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D07FB99B-2D16-9817-841E-4BE9139018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Pressure decreases with height because there is less air above, so less weight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2DB6D5-C368-1629-99D7-8D0EFA107E2D}"/>
              </a:ext>
            </a:extLst>
          </p:cNvPr>
          <p:cNvCxnSpPr/>
          <p:nvPr/>
        </p:nvCxnSpPr>
        <p:spPr bwMode="auto">
          <a:xfrm>
            <a:off x="1905000" y="5867400"/>
            <a:ext cx="5715000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747" name="Rectangle 5">
            <a:extLst>
              <a:ext uri="{FF2B5EF4-FFF2-40B4-BE49-F238E27FC236}">
                <a16:creationId xmlns:a16="http://schemas.microsoft.com/office/drawing/2014/main" id="{A1C2992C-758D-63F1-4045-02E17E8DC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667000"/>
            <a:ext cx="457200" cy="3200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P1</a:t>
            </a:r>
          </a:p>
        </p:txBody>
      </p:sp>
      <p:sp>
        <p:nvSpPr>
          <p:cNvPr id="31748" name="TextBox 2">
            <a:extLst>
              <a:ext uri="{FF2B5EF4-FFF2-40B4-BE49-F238E27FC236}">
                <a16:creationId xmlns:a16="http://schemas.microsoft.com/office/drawing/2014/main" id="{773963DA-A847-4CAF-80CE-07C3CAA3E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657600"/>
            <a:ext cx="26273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P1 &gt; P2 &gt; P3</a:t>
            </a: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AA19F170-AC09-1C36-C3D7-EE2FFB9DE665}"/>
              </a:ext>
            </a:extLst>
          </p:cNvPr>
          <p:cNvSpPr/>
          <p:nvPr/>
        </p:nvSpPr>
        <p:spPr bwMode="auto">
          <a:xfrm>
            <a:off x="2971800" y="4687546"/>
            <a:ext cx="533400" cy="116896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1A671054-26E4-75DB-CA9C-6CD7774E6F15}"/>
              </a:ext>
            </a:extLst>
          </p:cNvPr>
          <p:cNvSpPr/>
          <p:nvPr/>
        </p:nvSpPr>
        <p:spPr bwMode="auto">
          <a:xfrm>
            <a:off x="2971800" y="3716619"/>
            <a:ext cx="533400" cy="77849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EB5FA334-ACA0-68AF-618F-ECAC27CE0564}"/>
              </a:ext>
            </a:extLst>
          </p:cNvPr>
          <p:cNvSpPr/>
          <p:nvPr/>
        </p:nvSpPr>
        <p:spPr bwMode="auto">
          <a:xfrm>
            <a:off x="2971800" y="2839073"/>
            <a:ext cx="533400" cy="5695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AFC22A85-C934-C357-8F4E-86392A7EF3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838200"/>
            <a:ext cx="3733800" cy="44958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Pressure Does </a:t>
            </a:r>
            <a: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  <a:t>NOT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 Decrease at the Same Rate with Elevation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  <a:t>Falls off more rapidly near the surface</a:t>
            </a:r>
          </a:p>
        </p:txBody>
      </p:sp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39C9D31B-F708-45FB-332D-0B06B28AAC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0370" r="47221" b="14815"/>
          <a:stretch>
            <a:fillRect/>
          </a:stretch>
        </p:blipFill>
        <p:spPr>
          <a:xfrm>
            <a:off x="4508500" y="1524000"/>
            <a:ext cx="4384675" cy="40386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51F69031-8AF5-2FBD-7C32-64D2ED223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4495800" cy="54102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Why?</a:t>
            </a:r>
            <a:r>
              <a:rPr lang="en-US" altLang="en-US" dirty="0">
                <a:ea typeface="ＭＳ Ｐゴシック" panose="020B0600070205080204" pitchFamily="34" charset="-128"/>
              </a:rPr>
              <a:t>  Because the atmosphere is compressible and thus the density of air is greater near the surface</a:t>
            </a:r>
          </a:p>
        </p:txBody>
      </p:sp>
      <p:pic>
        <p:nvPicPr>
          <p:cNvPr id="33794" name="Content Placeholder 3">
            <a:extLst>
              <a:ext uri="{FF2B5EF4-FFF2-40B4-BE49-F238E27FC236}">
                <a16:creationId xmlns:a16="http://schemas.microsoft.com/office/drawing/2014/main" id="{FE391041-2795-C59C-D791-2EBCF018AA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26971" r="47243" b="14815"/>
          <a:stretch>
            <a:fillRect/>
          </a:stretch>
        </p:blipFill>
        <p:spPr>
          <a:xfrm>
            <a:off x="4840288" y="1600200"/>
            <a:ext cx="4311650" cy="390207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CA7D1783-80CE-623B-522C-F08D43730A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10668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does this fit with our discussion of pressure caused by the forces of molecules impacting on a surface?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5B7F7CD1-62E4-CC9F-4685-A69BED5F48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0413" y="3276600"/>
            <a:ext cx="7010400" cy="3200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Near the surface, air density is greater, so more molecules are available to impact a surface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The temperature is also warmer near the surface, so they are going faster.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The result:  </a:t>
            </a:r>
            <a:r>
              <a:rPr lang="en-US" altLang="en-US" b="1">
                <a:ea typeface="ＭＳ Ｐゴシック" panose="020B0600070205080204" pitchFamily="34" charset="-128"/>
              </a:rPr>
              <a:t>more pressure</a:t>
            </a:r>
            <a:r>
              <a:rPr lang="en-US" altLang="en-US">
                <a:ea typeface="ＭＳ Ｐゴシック" panose="020B0600070205080204" pitchFamily="34" charset="-128"/>
              </a:rPr>
              <a:t>!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2CF289BE-A875-0319-2A6D-D36C227F9F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5842" name="Picture 4">
            <a:extLst>
              <a:ext uri="{FF2B5EF4-FFF2-40B4-BE49-F238E27FC236}">
                <a16:creationId xmlns:a16="http://schemas.microsoft.com/office/drawing/2014/main" id="{11CE723B-BB62-F233-FF59-A5D6621F4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534035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ontent Placeholder 1">
            <a:extLst>
              <a:ext uri="{FF2B5EF4-FFF2-40B4-BE49-F238E27FC236}">
                <a16:creationId xmlns:a16="http://schemas.microsoft.com/office/drawing/2014/main" id="{B5F16983-0981-348C-F3CE-1258D8FE75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-9525" y="2057400"/>
            <a:ext cx="7772400" cy="41148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0CB293D4-B232-920F-623F-415AC7E092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219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How do we measure pressure? </a:t>
            </a:r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With barometers.  </a:t>
            </a:r>
            <a:b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b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Three types: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A3E6E6CA-9801-DA7D-2B59-266235B8E7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3750" y="3411538"/>
            <a:ext cx="7772400" cy="2836862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Mercury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Aneroid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Electronic pressure sensor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7EF642A5-2673-2391-DC35-5113BBA30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Mercury Barometers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6E9D7B13-8500-136F-A020-BB94FF1A65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797050"/>
            <a:ext cx="5486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Invented by </a:t>
            </a:r>
            <a:r>
              <a:rPr lang="en-US" altLang="en-US" b="1">
                <a:ea typeface="ＭＳ Ｐゴシック" panose="020B0600070205080204" pitchFamily="34" charset="-128"/>
              </a:rPr>
              <a:t>Evangelista Torricelli</a:t>
            </a:r>
            <a:r>
              <a:rPr lang="en-US" altLang="en-US">
                <a:ea typeface="ＭＳ Ｐゴシック" panose="020B0600070205080204" pitchFamily="34" charset="-128"/>
              </a:rPr>
              <a:t>, a student of Galileo, around 1645 AD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Needed a long tube around 40 inches long filled with mercury, and a dish of mercury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486A3289-D04B-6962-E519-25C02B926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5000"/>
            <a:ext cx="28384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7380663-1CD1-2E89-5746-91A29ABCEB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5181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Mercury Barometer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8297401B-8B75-29F2-672B-052ADF225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Picture 4" descr="MercuryBarometer.jpg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01603901-33CC-761C-B9E0-9BE6F74A4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2971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&#13;barometer.gif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A41DD1AC-B301-BE51-0359-06835960A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295400"/>
            <a:ext cx="40973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1">
            <a:extLst>
              <a:ext uri="{FF2B5EF4-FFF2-40B4-BE49-F238E27FC236}">
                <a16:creationId xmlns:a16="http://schemas.microsoft.com/office/drawing/2014/main" id="{CE8A0495-06B1-7196-EC69-8B75220A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5486400"/>
            <a:ext cx="7239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Why doesn’t the mercury all flow out of the tube?  </a:t>
            </a:r>
            <a:r>
              <a:rPr lang="en-US" altLang="en-US" sz="2800" b="1"/>
              <a:t>Atmospheric pressure!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4E01DD97-4CA8-ADD7-BC5E-CBD85245A4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600200"/>
            <a:ext cx="4724400" cy="3810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Mercury Barometer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F529E235-F557-840A-2398-894972A3F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9939" name="Picture 4" descr="mercury.jpg  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CCC3259E-6ECA-01A1-F290-BF272C28D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285750"/>
            <a:ext cx="19304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AC4D74F9-9539-2A26-74EC-5232A98FBC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Mercury Barometer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D474E632-2610-0EAF-675F-C66325E403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If atmospheric pressure increases, the height of the column of mercury increases, and vice versa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How high?  </a:t>
            </a:r>
            <a:r>
              <a:rPr lang="en-US" altLang="en-US" dirty="0">
                <a:ea typeface="ＭＳ Ｐゴシック" panose="020B0600070205080204" pitchFamily="34" charset="-128"/>
              </a:rPr>
              <a:t>At sea level, on average about 29.92 inches or 76 cm (one inch=2.54 cm)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So when a TV weatherperson says the pressure is 30.06 inches</a:t>
            </a:r>
            <a:r>
              <a:rPr lang="is-IS" altLang="en-US" dirty="0">
                <a:ea typeface="ＭＳ Ｐゴシック" panose="020B0600070205080204" pitchFamily="34" charset="-128"/>
              </a:rPr>
              <a:t>…that is how tall a mercury column atmospheric pressure can support.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69DB4896-F912-8F29-762F-33AD6B23FB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When T&gt; 0</a:t>
            </a:r>
            <a:r>
              <a:rPr lang="en-US" altLang="en-US" b="1" baseline="30000">
                <a:solidFill>
                  <a:schemeClr val="accent2"/>
                </a:solidFill>
                <a:ea typeface="ＭＳ Ｐゴシック" panose="020B0600070205080204" pitchFamily="34" charset="-128"/>
              </a:rPr>
              <a:t>o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 (absolute zero), atoms and molecules are moving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63C14A0B-7A8B-5E36-D2B6-101A8F75FB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8500" y="22098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When they hit an object, they provide a small push and thus apply a small force to the object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8548498-D647-721C-D2D8-81F67453B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505200"/>
            <a:ext cx="381000" cy="3200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7412" name="Oval 4">
            <a:extLst>
              <a:ext uri="{FF2B5EF4-FFF2-40B4-BE49-F238E27FC236}">
                <a16:creationId xmlns:a16="http://schemas.microsoft.com/office/drawing/2014/main" id="{F4263DC1-1784-AB16-ADBE-256E6EA82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791200"/>
            <a:ext cx="304800" cy="2889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09AF29C-195F-0F13-87E2-1172E2C32868}"/>
              </a:ext>
            </a:extLst>
          </p:cNvPr>
          <p:cNvCxnSpPr/>
          <p:nvPr/>
        </p:nvCxnSpPr>
        <p:spPr bwMode="auto">
          <a:xfrm flipV="1">
            <a:off x="4572000" y="4953000"/>
            <a:ext cx="762000" cy="838200"/>
          </a:xfrm>
          <a:prstGeom prst="straightConnector1">
            <a:avLst/>
          </a:prstGeom>
          <a:ln w="4445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DE4A54-7D02-1760-1D65-F8B1EC2CFB87}"/>
              </a:ext>
            </a:extLst>
          </p:cNvPr>
          <p:cNvCxnSpPr/>
          <p:nvPr/>
        </p:nvCxnSpPr>
        <p:spPr bwMode="auto">
          <a:xfrm flipH="1" flipV="1">
            <a:off x="4495800" y="3659188"/>
            <a:ext cx="838200" cy="1371600"/>
          </a:xfrm>
          <a:prstGeom prst="straightConnector1">
            <a:avLst/>
          </a:prstGeom>
          <a:ln w="44450"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415" name="Up Arrow 11">
            <a:extLst>
              <a:ext uri="{FF2B5EF4-FFF2-40B4-BE49-F238E27FC236}">
                <a16:creationId xmlns:a16="http://schemas.microsoft.com/office/drawing/2014/main" id="{F048293E-60E6-2528-FF0C-AC9B122B7FD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93407" y="4688681"/>
            <a:ext cx="685800" cy="52863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083FD064-39D2-11D8-7339-650FD7C8EA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6" name="Content Placeholder 4">
            <a:extLst>
              <a:ext uri="{FF2B5EF4-FFF2-40B4-BE49-F238E27FC236}">
                <a16:creationId xmlns:a16="http://schemas.microsoft.com/office/drawing/2014/main" id="{65326E19-C51D-8082-81A6-8BE011EED9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990600"/>
            <a:ext cx="8399463" cy="47244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85136AB1-C393-53F1-47FA-9D0A5B25DA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Reminder: mercury is dangerous…</a:t>
            </a:r>
          </a:p>
        </p:txBody>
      </p:sp>
      <p:pic>
        <p:nvPicPr>
          <p:cNvPr id="43010" name="Content Placeholder 4">
            <a:extLst>
              <a:ext uri="{FF2B5EF4-FFF2-40B4-BE49-F238E27FC236}">
                <a16:creationId xmlns:a16="http://schemas.microsoft.com/office/drawing/2014/main" id="{6DE0165A-231A-2CB1-28F8-B9BAE252E3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188" y="1981200"/>
            <a:ext cx="3095625" cy="41148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1AA82568-0D03-4916-69D5-9EAE1AFD3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not use water in a barometer?</a:t>
            </a:r>
          </a:p>
        </p:txBody>
      </p:sp>
      <p:pic>
        <p:nvPicPr>
          <p:cNvPr id="44034" name="Content Placeholder 3">
            <a:extLst>
              <a:ext uri="{FF2B5EF4-FFF2-40B4-BE49-F238E27FC236}">
                <a16:creationId xmlns:a16="http://schemas.microsoft.com/office/drawing/2014/main" id="{041503A6-93D0-E04C-9A75-12CA0B8145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057400"/>
            <a:ext cx="5143500" cy="41148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29101EED-813C-F722-A760-D695177A7A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It would have to be roughly 30 ft tall!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410DD8A4-3772-95D5-EEC5-C477C9DB85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9248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Water is much </a:t>
            </a:r>
            <a:r>
              <a:rPr lang="en-US" altLang="en-US" b="1" dirty="0">
                <a:ea typeface="ＭＳ Ｐゴシック" panose="020B0600070205080204" pitchFamily="34" charset="-128"/>
              </a:rPr>
              <a:t>less dense </a:t>
            </a:r>
            <a:r>
              <a:rPr lang="en-US" altLang="en-US" dirty="0">
                <a:ea typeface="ＭＳ Ｐゴシック" panose="020B0600070205080204" pitchFamily="34" charset="-128"/>
              </a:rPr>
              <a:t>than mercury, so would need a much taller column of liquid to balance atmospheric pressure.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Related question:  what is the size of the largest straw that would work?</a:t>
            </a: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182402B4-9A02-3715-C35F-E38E85B04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03738"/>
            <a:ext cx="39973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A6B8CD26-2A3F-55F8-CA36-86BA2DD1C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Straws use atmospheric pressure to push liquid up the straw, thus the straw can’t pull water up more than 30 ft in elevation</a:t>
            </a:r>
          </a:p>
        </p:txBody>
      </p:sp>
      <p:pic>
        <p:nvPicPr>
          <p:cNvPr id="46082" name="Content Placeholder 3">
            <a:extLst>
              <a:ext uri="{FF2B5EF4-FFF2-40B4-BE49-F238E27FC236}">
                <a16:creationId xmlns:a16="http://schemas.microsoft.com/office/drawing/2014/main" id="{EC786A3E-489A-64EE-A711-A0344B35B2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0238" y="2743200"/>
            <a:ext cx="3048000" cy="38100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937B9DAC-9FE6-C433-6C3B-14A8452B7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Aneroid Barometer</a:t>
            </a:r>
          </a:p>
        </p:txBody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88E120AB-4283-95BF-EB62-B717C79B07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7107" name="Picture 4" descr="barometerdial.jpg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B56352EA-AD02-C46C-D8B9-086AE7DB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34020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6" descr="aneroid.gif  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E07D9240-8E5A-85C7-F086-D9624E0C7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6"/>
          <a:stretch>
            <a:fillRect/>
          </a:stretch>
        </p:blipFill>
        <p:spPr bwMode="auto">
          <a:xfrm>
            <a:off x="5029200" y="2133600"/>
            <a:ext cx="3581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61167CD8-0999-97B7-87DF-472C9E644E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No mercury</a:t>
            </a:r>
            <a:r>
              <a:rPr lang="en-US" altLang="en-US" dirty="0">
                <a:ea typeface="ＭＳ Ｐゴシック" panose="020B0600070205080204" pitchFamily="34" charset="-128"/>
              </a:rPr>
              <a:t>.  Pressure changes the thickness of an air-tight chamber/diaphragm  </a:t>
            </a:r>
          </a:p>
        </p:txBody>
      </p:sp>
      <p:pic>
        <p:nvPicPr>
          <p:cNvPr id="48131" name="Picture 4" descr="aneroidbarometer.jpg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A8AD0BCD-6333-27E7-9D4A-4AEA4ED2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50434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8D6C46E5-4B64-C6CE-D84A-C1985DB9A7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9E5F22F6-CEA6-F165-5DEC-D37693F40A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9155" name="Picture 4" descr="MercuryBarometerC186#1BDAA7.jpg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D2B89FE3-1785-1E7D-94B2-349A2C5B1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"/>
            <a:ext cx="236696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AD791E54-52ED-779B-213B-8060F7E72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15FBDF2D-1D4F-939B-EC6A-DFC238202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0179" name="Picture 4" descr="aneroid.barograph.jpg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A03F0C3F-B06C-E82D-E628-F7DF24C53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848600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4">
            <a:extLst>
              <a:ext uri="{FF2B5EF4-FFF2-40B4-BE49-F238E27FC236}">
                <a16:creationId xmlns:a16="http://schemas.microsoft.com/office/drawing/2014/main" id="{AC8A6724-343B-C999-0CD3-21E29D9A3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3" y="239713"/>
            <a:ext cx="9178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/>
              <a:t>Barograph</a:t>
            </a:r>
            <a:r>
              <a:rPr lang="en-US" altLang="en-US" sz="3600"/>
              <a:t>—another form of aneroid barometer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834F0D4D-0914-C66E-B0A1-99B4F3A7E0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1202" name="Content Placeholder 3">
            <a:extLst>
              <a:ext uri="{FF2B5EF4-FFF2-40B4-BE49-F238E27FC236}">
                <a16:creationId xmlns:a16="http://schemas.microsoft.com/office/drawing/2014/main" id="{457435FE-CF02-947A-F4BB-AEEEB0A460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447800"/>
            <a:ext cx="6175375" cy="45974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22A5ED89-7E61-393F-3285-3E7CB2157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Generally, prefer to talk about pressure rather than force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A414EE91-3372-3330-172B-AFD0F8E753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0" y="2286000"/>
            <a:ext cx="4572000" cy="4114800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ea typeface="ＭＳ Ｐゴシック" panose="020B0600070205080204" pitchFamily="34" charset="-128"/>
              </a:rPr>
              <a:t>Pressure  = </a:t>
            </a:r>
            <a:r>
              <a:rPr lang="en-US" altLang="en-US" sz="4000" b="1" u="sng">
                <a:ea typeface="ＭＳ Ｐゴシック" panose="020B0600070205080204" pitchFamily="34" charset="-128"/>
              </a:rPr>
              <a:t>force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ea typeface="ＭＳ Ｐゴシック" panose="020B0600070205080204" pitchFamily="34" charset="-128"/>
              </a:rPr>
              <a:t>		      area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en-US" altLang="en-US" sz="4000" b="1">
              <a:ea typeface="ＭＳ Ｐゴシック" panose="020B0600070205080204" pitchFamily="34" charset="-128"/>
            </a:endParaRP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ea typeface="ＭＳ Ｐゴシック" panose="020B0600070205080204" pitchFamily="34" charset="-128"/>
              </a:rPr>
              <a:t>    P         =	</a:t>
            </a:r>
            <a:r>
              <a:rPr lang="en-US" altLang="en-US" sz="4000" b="1" u="sng">
                <a:ea typeface="ＭＳ Ｐゴシック" panose="020B0600070205080204" pitchFamily="34" charset="-128"/>
              </a:rPr>
              <a:t>F</a:t>
            </a:r>
          </a:p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en-US" sz="4000" b="1">
                <a:ea typeface="ＭＳ Ｐゴシック" panose="020B0600070205080204" pitchFamily="34" charset="-128"/>
              </a:rPr>
              <a:t>		       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081E0D67-5B8E-74E0-A0BE-A6D9277F5F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4850" y="228600"/>
            <a:ext cx="805815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Barogram</a:t>
            </a:r>
            <a:r>
              <a:rPr lang="en-US" altLang="en-US">
                <a:ea typeface="ＭＳ Ｐゴシック" panose="020B0600070205080204" pitchFamily="34" charset="-128"/>
              </a:rPr>
              <a:t>-plot of pressure in time</a:t>
            </a:r>
          </a:p>
        </p:txBody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4994CB66-6F8F-ECCF-D2FB-9FA77AF34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2227" name="Picture 4" descr="baro.h11.gif 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F05C9628-DAA0-4148-678E-A231B138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181100"/>
            <a:ext cx="80105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6BA8F29E-FE0A-660F-FBF1-E2C00B966A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8077200" cy="685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Altimeter:  Aneroid Barometer Inside</a:t>
            </a: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A8ECBDFD-7559-8D98-16F8-B6B16DDB4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3048000" cy="3810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An </a:t>
            </a:r>
            <a:r>
              <a:rPr lang="en-US" altLang="en-US" b="1">
                <a:ea typeface="ＭＳ Ｐゴシック" panose="020B0600070205080204" pitchFamily="34" charset="-128"/>
              </a:rPr>
              <a:t>altimeter</a:t>
            </a:r>
            <a:r>
              <a:rPr lang="en-US" altLang="en-US">
                <a:ea typeface="ＭＳ Ｐゴシック" panose="020B0600070205080204" pitchFamily="34" charset="-128"/>
              </a:rPr>
              <a:t> is a device that uses pressure to provide elevation.  </a:t>
            </a:r>
          </a:p>
        </p:txBody>
      </p:sp>
      <p:pic>
        <p:nvPicPr>
          <p:cNvPr id="53251" name="Picture 4" descr="&#13;altimeter.jpg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825F9DF2-357B-3F5F-22E3-B0B96F38F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447800"/>
            <a:ext cx="4916488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566EAEAE-CD9D-993F-3998-61084971B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Solid State Pressure Sensor</a:t>
            </a:r>
          </a:p>
        </p:txBody>
      </p:sp>
      <p:pic>
        <p:nvPicPr>
          <p:cNvPr id="54274" name="Picture 4" descr="4052.jpg                                                       001BDA42&#10;Cliff Disk                     BB5EA40C:">
            <a:extLst>
              <a:ext uri="{FF2B5EF4-FFF2-40B4-BE49-F238E27FC236}">
                <a16:creationId xmlns:a16="http://schemas.microsoft.com/office/drawing/2014/main" id="{9E47EE75-6BF1-F287-2593-D478282CF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019800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95D9A681-6414-147E-2814-FABF016576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Solid State Pressure Sensor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97264FAF-5406-E566-7189-E1433E8C8C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The electrical properties of some materials are dependent on atmospheric pressure.</a:t>
            </a: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7C5F3FE5-A087-4816-5882-F887906B7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60713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324B2DA1-BC5A-EC3C-69A1-310938D7AB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Smartphone Pressure Sensor</a:t>
            </a:r>
          </a:p>
        </p:txBody>
      </p:sp>
      <p:pic>
        <p:nvPicPr>
          <p:cNvPr id="56322" name="Content Placeholder 4">
            <a:extLst>
              <a:ext uri="{FF2B5EF4-FFF2-40B4-BE49-F238E27FC236}">
                <a16:creationId xmlns:a16="http://schemas.microsoft.com/office/drawing/2014/main" id="{42D8F086-A5CE-ACE1-69E6-8FA311CD1B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981200"/>
            <a:ext cx="5715000" cy="38100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F7C92B9E-C8F7-8551-2444-4878B5106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3">
            <a:extLst>
              <a:ext uri="{FF2B5EF4-FFF2-40B4-BE49-F238E27FC236}">
                <a16:creationId xmlns:a16="http://schemas.microsoft.com/office/drawing/2014/main" id="{1D6A92BC-DE65-467C-B5A0-812D2B38C7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181100"/>
            <a:ext cx="5029200" cy="50292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572DD48D-8B7C-6962-6B91-CA372AE366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This app collects pressure</a:t>
            </a:r>
          </a:p>
        </p:txBody>
      </p:sp>
      <p:pic>
        <p:nvPicPr>
          <p:cNvPr id="58370" name="Content Placeholder 4">
            <a:extLst>
              <a:ext uri="{FF2B5EF4-FFF2-40B4-BE49-F238E27FC236}">
                <a16:creationId xmlns:a16="http://schemas.microsoft.com/office/drawing/2014/main" id="{A387C239-3B6F-757B-9812-9505567AB7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981200"/>
            <a:ext cx="7315200" cy="41148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2BD39B32-D443-67D1-BA21-EC035B3714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609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Back to Pressure Units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3444FE14-40A2-CEF6-DD8C-B76D2E8986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61087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Remember P= F/A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So inches of mercury are not really units of pressure.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English units</a:t>
            </a:r>
            <a:r>
              <a:rPr lang="en-US" altLang="en-US" dirty="0">
                <a:ea typeface="ＭＳ Ｐゴシック" panose="020B0600070205080204" pitchFamily="34" charset="-128"/>
              </a:rPr>
              <a:t>:  </a:t>
            </a:r>
            <a:r>
              <a:rPr lang="en-US" altLang="en-US" dirty="0" err="1">
                <a:ea typeface="ＭＳ Ｐゴシック" panose="020B0600070205080204" pitchFamily="34" charset="-128"/>
              </a:rPr>
              <a:t>lbs</a:t>
            </a:r>
            <a:r>
              <a:rPr lang="en-US" altLang="en-US" dirty="0">
                <a:ea typeface="ＭＳ Ｐゴシック" panose="020B0600070205080204" pitchFamily="34" charset="-128"/>
              </a:rPr>
              <a:t> per square inch (psi).  Average </a:t>
            </a:r>
            <a:r>
              <a:rPr lang="en-US" altLang="en-US" u="sng" dirty="0">
                <a:ea typeface="ＭＳ Ｐゴシック" panose="020B0600070205080204" pitchFamily="34" charset="-128"/>
              </a:rPr>
              <a:t>sea level pressure </a:t>
            </a:r>
            <a:r>
              <a:rPr lang="en-US" altLang="en-US" dirty="0">
                <a:ea typeface="ＭＳ Ｐゴシック" panose="020B0600070205080204" pitchFamily="34" charset="-128"/>
              </a:rPr>
              <a:t>is 14.7 </a:t>
            </a:r>
            <a:r>
              <a:rPr lang="en-US" altLang="en-US" dirty="0" err="1">
                <a:ea typeface="ＭＳ Ｐゴシック" panose="020B0600070205080204" pitchFamily="34" charset="-128"/>
              </a:rPr>
              <a:t>lbs</a:t>
            </a:r>
            <a:r>
              <a:rPr lang="en-US" altLang="en-US" dirty="0">
                <a:ea typeface="ＭＳ Ｐゴシック" panose="020B0600070205080204" pitchFamily="34" charset="-128"/>
              </a:rPr>
              <a:t> per inch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.  Car tires, 30-35 psi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.</a:t>
            </a:r>
            <a:r>
              <a:rPr lang="en-US" altLang="en-US" dirty="0">
                <a:ea typeface="ＭＳ Ｐゴシック" panose="020B0600070205080204" pitchFamily="34" charset="-128"/>
              </a:rPr>
              <a:t>  Bicycles 35-80 psi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Meteorologists DON’T USE psi</a:t>
            </a: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86C32C78-0560-8D24-59E2-FB09DA9FE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1981200"/>
            <a:ext cx="2424112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9F73784B-F51F-ECAB-B8A5-23E79E6F19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 Pressure Units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1EDE5372-2B18-4EF0-C8A1-A2FB8FE0C8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8775" y="1066800"/>
            <a:ext cx="8763000" cy="4495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Meteorologists use </a:t>
            </a:r>
            <a:r>
              <a:rPr lang="en-US" altLang="en-US" b="1">
                <a:ea typeface="ＭＳ Ｐゴシック" panose="020B0600070205080204" pitchFamily="34" charset="-128"/>
              </a:rPr>
              <a:t>metric units.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Newton is the unit of force in the metric system.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Meter-squared is the unit of area.</a:t>
            </a:r>
            <a:endParaRPr lang="en-US" altLang="en-US" b="1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 Pressure in metric units is 1 Newton per meter squared (N/m</a:t>
            </a:r>
            <a:r>
              <a:rPr lang="en-US" altLang="en-US" baseline="30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).   1 Nm</a:t>
            </a:r>
            <a:r>
              <a:rPr lang="en-US" altLang="en-US" baseline="30000">
                <a:ea typeface="ＭＳ Ｐゴシック" panose="020B0600070205080204" pitchFamily="34" charset="-128"/>
              </a:rPr>
              <a:t>-2</a:t>
            </a:r>
            <a:r>
              <a:rPr lang="en-US" altLang="en-US">
                <a:ea typeface="ＭＳ Ｐゴシック" panose="020B0600070205080204" pitchFamily="34" charset="-128"/>
              </a:rPr>
              <a:t> is called a </a:t>
            </a:r>
            <a:r>
              <a:rPr lang="en-US" altLang="en-US" i="1">
                <a:ea typeface="ＭＳ Ｐゴシック" panose="020B0600070205080204" pitchFamily="34" charset="-128"/>
              </a:rPr>
              <a:t>Pascal</a:t>
            </a:r>
            <a:r>
              <a:rPr lang="en-US" altLang="en-US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Meteorologists frequently use hectopascals (hPa).  hPa is 100 Pascals or 100 Nm</a:t>
            </a:r>
            <a:r>
              <a:rPr lang="en-US" altLang="en-US" baseline="30000">
                <a:ea typeface="ＭＳ Ｐゴシック" panose="020B0600070205080204" pitchFamily="34" charset="-128"/>
              </a:rPr>
              <a:t>-2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Another favorite is </a:t>
            </a:r>
            <a:r>
              <a:rPr lang="en-US" altLang="en-US" i="1">
                <a:ea typeface="ＭＳ Ｐゴシック" panose="020B0600070205080204" pitchFamily="34" charset="-128"/>
              </a:rPr>
              <a:t>millibar (mb)</a:t>
            </a:r>
            <a:r>
              <a:rPr lang="en-US" altLang="en-US">
                <a:ea typeface="ＭＳ Ｐゴシック" panose="020B0600070205080204" pitchFamily="34" charset="-128"/>
              </a:rPr>
              <a:t>, which is another name for hectopascals.  (used more in past)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84036B3C-5B4A-DB22-AEFA-6044AE04E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Usually use hectopascals (hPa) or millibars (mb)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E0B6D543-ECE9-3296-EEC4-1913FE2B82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057400"/>
            <a:ext cx="5962650" cy="32194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58598C71-1088-2841-ED97-A82FDD328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>
                <a:ea typeface="ＭＳ Ｐゴシック" panose="020B0600070205080204" pitchFamily="34" charset="-128"/>
              </a:rPr>
              <a:t>Pressure is </a:t>
            </a:r>
            <a:r>
              <a:rPr lang="en-US" altLang="en-US" sz="48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isotropic</a:t>
            </a:r>
            <a:r>
              <a:rPr lang="en-US" altLang="en-US" sz="4800">
                <a:ea typeface="ＭＳ Ｐゴシック" panose="020B0600070205080204" pitchFamily="34" charset="-128"/>
              </a:rPr>
              <a:t> (independent of direction</a:t>
            </a:r>
            <a:r>
              <a:rPr lang="en-US" altLang="en-US"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19458" name="Oval 3">
            <a:extLst>
              <a:ext uri="{FF2B5EF4-FFF2-40B4-BE49-F238E27FC236}">
                <a16:creationId xmlns:a16="http://schemas.microsoft.com/office/drawing/2014/main" id="{707EF674-50B1-EA86-4578-629ECFE38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4038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59" name="Up Arrow 4">
            <a:extLst>
              <a:ext uri="{FF2B5EF4-FFF2-40B4-BE49-F238E27FC236}">
                <a16:creationId xmlns:a16="http://schemas.microsoft.com/office/drawing/2014/main" id="{1005AF23-4964-F10D-F0D7-4F770947E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238" y="4495800"/>
            <a:ext cx="228600" cy="1143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0" name="Up Arrow 5">
            <a:extLst>
              <a:ext uri="{FF2B5EF4-FFF2-40B4-BE49-F238E27FC236}">
                <a16:creationId xmlns:a16="http://schemas.microsoft.com/office/drawing/2014/main" id="{7444FE99-443D-5462-C1B9-9180E0FA9BE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71850" y="3619500"/>
            <a:ext cx="228600" cy="1143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1" name="Up Arrow 6">
            <a:extLst>
              <a:ext uri="{FF2B5EF4-FFF2-40B4-BE49-F238E27FC236}">
                <a16:creationId xmlns:a16="http://schemas.microsoft.com/office/drawing/2014/main" id="{9D8FD458-D2AF-3E49-6706-95565D0E89B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143500" y="3633788"/>
            <a:ext cx="228600" cy="1143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2" name="Up Arrow 7">
            <a:extLst>
              <a:ext uri="{FF2B5EF4-FFF2-40B4-BE49-F238E27FC236}">
                <a16:creationId xmlns:a16="http://schemas.microsoft.com/office/drawing/2014/main" id="{1AF36B7F-17D1-9931-61ED-FFC99AEA038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21175" y="2819400"/>
            <a:ext cx="228600" cy="1143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5243D94C-6CD8-C1D0-F680-6ACA613EB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What is the pressure typically at sea level?</a:t>
            </a:r>
          </a:p>
        </p:txBody>
      </p:sp>
      <p:pic>
        <p:nvPicPr>
          <p:cNvPr id="62466" name="Content Placeholder 4">
            <a:extLst>
              <a:ext uri="{FF2B5EF4-FFF2-40B4-BE49-F238E27FC236}">
                <a16:creationId xmlns:a16="http://schemas.microsoft.com/office/drawing/2014/main" id="{2610B50C-6A23-1B46-2F8F-06A056EFB4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7488" y="1981200"/>
            <a:ext cx="6169025" cy="41148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CF753C0F-EE43-51DE-C5E4-1CEBC975AB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Sea level is considered zero elevation in meteorology</a:t>
            </a:r>
          </a:p>
        </p:txBody>
      </p:sp>
      <p:sp>
        <p:nvSpPr>
          <p:cNvPr id="63490" name="Content Placeholder 2">
            <a:extLst>
              <a:ext uri="{FF2B5EF4-FFF2-40B4-BE49-F238E27FC236}">
                <a16:creationId xmlns:a16="http://schemas.microsoft.com/office/drawing/2014/main" id="{FD9FBCBD-6C67-61C3-481A-A5D0F158DC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Mean sea level pressure</a:t>
            </a:r>
            <a:r>
              <a:rPr lang="en-US" altLang="en-US" sz="3600" dirty="0">
                <a:ea typeface="ＭＳ Ｐゴシック" panose="020B0600070205080204" pitchFamily="34" charset="-128"/>
              </a:rPr>
              <a:t>=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1013.25 </a:t>
            </a:r>
            <a:r>
              <a:rPr lang="en-US" altLang="en-US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hPa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= 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1013.25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millibars (mb) =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14.7 </a:t>
            </a:r>
            <a:r>
              <a:rPr lang="en-US" altLang="en-US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lbs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in</a:t>
            </a:r>
            <a:r>
              <a:rPr lang="en-US" altLang="en-US" sz="3600" b="1" baseline="30000" dirty="0">
                <a:ea typeface="ＭＳ Ｐゴシック" panose="020B0600070205080204" pitchFamily="34" charset="-128"/>
              </a:rPr>
              <a:t>-2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Same pressure as 29.92 inches of mercury or 76 cm of mercury or 760 mm of mercury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Meteorologists generally use </a:t>
            </a:r>
            <a:r>
              <a:rPr lang="en-US" altLang="en-US" sz="3600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sz="3600" dirty="0">
                <a:ea typeface="ＭＳ Ｐゴシック" panose="020B0600070205080204" pitchFamily="34" charset="-128"/>
              </a:rPr>
              <a:t> or mb for pressure.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1D448CC3-9300-922E-5480-EC7C4E953F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4" name="Content Placeholder 4">
            <a:extLst>
              <a:ext uri="{FF2B5EF4-FFF2-40B4-BE49-F238E27FC236}">
                <a16:creationId xmlns:a16="http://schemas.microsoft.com/office/drawing/2014/main" id="{CAEB61BD-6EB9-05DF-4F55-7355BC0498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8" t="24435" r="3738" b="-24435"/>
          <a:stretch>
            <a:fillRect/>
          </a:stretch>
        </p:blipFill>
        <p:spPr>
          <a:xfrm>
            <a:off x="3394075" y="1752600"/>
            <a:ext cx="1905000" cy="3378200"/>
          </a:xfrm>
        </p:spPr>
      </p:pic>
      <p:pic>
        <p:nvPicPr>
          <p:cNvPr id="64515" name="Picture 6">
            <a:extLst>
              <a:ext uri="{FF2B5EF4-FFF2-40B4-BE49-F238E27FC236}">
                <a16:creationId xmlns:a16="http://schemas.microsoft.com/office/drawing/2014/main" id="{CE853609-E1FF-464F-3FE1-BFE566C8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6" r="8363"/>
          <a:stretch>
            <a:fillRect/>
          </a:stretch>
        </p:blipFill>
        <p:spPr bwMode="auto">
          <a:xfrm>
            <a:off x="384175" y="825500"/>
            <a:ext cx="30099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8">
            <a:extLst>
              <a:ext uri="{FF2B5EF4-FFF2-40B4-BE49-F238E27FC236}">
                <a16:creationId xmlns:a16="http://schemas.microsoft.com/office/drawing/2014/main" id="{656DE7C8-BD39-E8E8-5BF3-A9F8CB274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9770"/>
          <a:stretch>
            <a:fillRect/>
          </a:stretch>
        </p:blipFill>
        <p:spPr bwMode="auto">
          <a:xfrm>
            <a:off x="5530850" y="990600"/>
            <a:ext cx="35369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>
            <a:extLst>
              <a:ext uri="{FF2B5EF4-FFF2-40B4-BE49-F238E27FC236}">
                <a16:creationId xmlns:a16="http://schemas.microsoft.com/office/drawing/2014/main" id="{3476179F-8C42-34D7-3DB2-0492DE04E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57200"/>
            <a:ext cx="4584700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Box 1">
            <a:extLst>
              <a:ext uri="{FF2B5EF4-FFF2-40B4-BE49-F238E27FC236}">
                <a16:creationId xmlns:a16="http://schemas.microsoft.com/office/drawing/2014/main" id="{603A962C-1808-F145-8FA0-342F6918D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60638"/>
            <a:ext cx="24479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/>
              <a:t>Sea Level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/>
              <a:t>Pressure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/>
              <a:t>Variations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524A839-4B54-FC3E-4A3B-F845EBC3E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00"/>
            <a:ext cx="6400800" cy="45339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88CD44D-3629-A532-5415-27A84C60A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443" y="590550"/>
            <a:ext cx="3041557" cy="518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FD44E5-45BB-3DCB-2164-20D95803EDF8}"/>
              </a:ext>
            </a:extLst>
          </p:cNvPr>
          <p:cNvSpPr txBox="1"/>
          <p:nvPr/>
        </p:nvSpPr>
        <p:spPr>
          <a:xfrm>
            <a:off x="1828800" y="5976257"/>
            <a:ext cx="6321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Hurricanes are associated with very low pressure </a:t>
            </a:r>
          </a:p>
        </p:txBody>
      </p:sp>
    </p:spTree>
    <p:extLst>
      <p:ext uri="{BB962C8B-B14F-4D97-AF65-F5344CB8AC3E}">
        <p14:creationId xmlns:p14="http://schemas.microsoft.com/office/powerpoint/2010/main" val="13561928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005FA33B-2925-35BF-2149-1214DA4DF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304800"/>
            <a:ext cx="6350000" cy="580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55BDC1-4A18-C93A-069B-8E693872B92F}"/>
              </a:ext>
            </a:extLst>
          </p:cNvPr>
          <p:cNvSpPr txBox="1"/>
          <p:nvPr/>
        </p:nvSpPr>
        <p:spPr>
          <a:xfrm>
            <a:off x="2286000" y="6322367"/>
            <a:ext cx="514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Central pressure went as low as 938 </a:t>
            </a:r>
            <a:r>
              <a:rPr lang="en-US" dirty="0" err="1"/>
              <a:t>hPa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5727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915D6BCF-241D-CED0-8BA3-0EE916EF3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Surface weather maps analyze sea level pressure-–the pressure at mean sea level (</a:t>
            </a:r>
            <a:r>
              <a:rPr lang="en-US" altLang="en-US" sz="36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hPa</a:t>
            </a:r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or mb)</a:t>
            </a:r>
          </a:p>
        </p:txBody>
      </p:sp>
      <p:pic>
        <p:nvPicPr>
          <p:cNvPr id="66562" name="Content Placeholder 5">
            <a:extLst>
              <a:ext uri="{FF2B5EF4-FFF2-40B4-BE49-F238E27FC236}">
                <a16:creationId xmlns:a16="http://schemas.microsoft.com/office/drawing/2014/main" id="{EBFD7924-C556-40B5-D568-4F4A5FB9FC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057400"/>
            <a:ext cx="6273800" cy="42037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214A4B8F-31E3-EEBE-BF97-76DF0BF1A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30621"/>
            <a:ext cx="2819400" cy="5410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lines are </a:t>
            </a:r>
            <a:r>
              <a:rPr lang="en-US" altLang="en-US" b="1" dirty="0">
                <a:ea typeface="ＭＳ Ｐゴシック" panose="020B0600070205080204" pitchFamily="34" charset="-128"/>
              </a:rPr>
              <a:t>isobars”</a:t>
            </a:r>
            <a:r>
              <a:rPr lang="en-US" altLang="en-US" dirty="0">
                <a:ea typeface="ＭＳ Ｐゴシック" panose="020B0600070205080204" pitchFamily="34" charset="-128"/>
              </a:rPr>
              <a:t> lines of equal sea level pressure</a:t>
            </a:r>
          </a:p>
        </p:txBody>
      </p:sp>
      <p:pic>
        <p:nvPicPr>
          <p:cNvPr id="67586" name="Content Placeholder 5">
            <a:extLst>
              <a:ext uri="{FF2B5EF4-FFF2-40B4-BE49-F238E27FC236}">
                <a16:creationId xmlns:a16="http://schemas.microsoft.com/office/drawing/2014/main" id="{C4A085A7-D113-A163-563A-AAEC56C183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717550"/>
            <a:ext cx="5824538" cy="553085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8722F8BA-91B9-AB18-048B-B7E587DCA8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More on surface weather maps in a few days</a:t>
            </a:r>
          </a:p>
        </p:txBody>
      </p:sp>
      <p:pic>
        <p:nvPicPr>
          <p:cNvPr id="68610" name="Content Placeholder 4">
            <a:extLst>
              <a:ext uri="{FF2B5EF4-FFF2-40B4-BE49-F238E27FC236}">
                <a16:creationId xmlns:a16="http://schemas.microsoft.com/office/drawing/2014/main" id="{88F75124-3515-E6FB-D62B-AA17FCCE89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7883525" cy="49530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4F242CA0-7191-9A23-B569-8481B37B2C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Pressure in the vertical</a:t>
            </a:r>
          </a:p>
        </p:txBody>
      </p:sp>
      <p:sp>
        <p:nvSpPr>
          <p:cNvPr id="69634" name="Content Placeholder 2">
            <a:extLst>
              <a:ext uri="{FF2B5EF4-FFF2-40B4-BE49-F238E27FC236}">
                <a16:creationId xmlns:a16="http://schemas.microsoft.com/office/drawing/2014/main" id="{0EDF4D8B-18FB-F0F5-CD52-26140E6B89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2900" y="1981200"/>
            <a:ext cx="8458200" cy="42672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Pressure decreases with height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1013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~ 0 ft, 0 km ASL (Above Sea Level)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850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   ~5000 ft, 1.5 km ASL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500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    ~18,000 ft, 5.5 km ASL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250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     ~ 34,000 ft, 10.5 km ASL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Instead of using physical height </a:t>
            </a:r>
            <a:r>
              <a:rPr lang="en-US" altLang="en-US" dirty="0">
                <a:ea typeface="ＭＳ Ｐゴシック" panose="020B0600070205080204" pitchFamily="34" charset="-128"/>
              </a:rPr>
              <a:t>(in meters or feet) meteorologists often use pressure</a:t>
            </a: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   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D18B581-942C-379E-6CB8-DDDDF12B9E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06438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pressure is related to the weight of the atmosphere above the point in question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A339E990-6D32-49BF-FE23-BA7D1DCE46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438400"/>
            <a:ext cx="7772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Is there atmospheric pressure under a table?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CAF1C9C5-CB07-A9F4-C7A0-727DC80D1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0"/>
            <a:ext cx="478155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4">
            <a:extLst>
              <a:ext uri="{FF2B5EF4-FFF2-40B4-BE49-F238E27FC236}">
                <a16:creationId xmlns:a16="http://schemas.microsoft.com/office/drawing/2014/main" id="{17AC47A8-1D2F-93A4-FD2E-DA873609F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425" y="4343400"/>
            <a:ext cx="698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chemeClr val="accent2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1A3B67A8-0CDB-27C3-1BE5-704D91F77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Pressures Drop with Elevation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EB8B253E-DD92-D33A-2ED5-9D639895F1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143000"/>
            <a:ext cx="8610600" cy="41910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Snoqualmie Pass ~ 900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Top of Mount Rainier ~ 600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Highest human settlement ~ 530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Jet cruising altitude ~ 230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r>
              <a:rPr lang="en-US" altLang="en-US" dirty="0">
                <a:ea typeface="ＭＳ Ｐゴシック" panose="020B0600070205080204" pitchFamily="34" charset="-128"/>
              </a:rPr>
              <a:t> (35K ft)</a:t>
            </a:r>
          </a:p>
          <a:p>
            <a:pPr marL="0" indent="0">
              <a:buFontTx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1683" name="Picture 2">
            <a:extLst>
              <a:ext uri="{FF2B5EF4-FFF2-40B4-BE49-F238E27FC236}">
                <a16:creationId xmlns:a16="http://schemas.microsoft.com/office/drawing/2014/main" id="{B96F89D4-59D9-FFF9-E24D-D111F722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57600"/>
            <a:ext cx="4419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19ADF9CA-C285-43B6-32E1-CB815F445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72706" name="Content Placeholder 2">
            <a:extLst>
              <a:ext uri="{FF2B5EF4-FFF2-40B4-BE49-F238E27FC236}">
                <a16:creationId xmlns:a16="http://schemas.microsoft.com/office/drawing/2014/main" id="{7348471F-F068-814A-D207-68F16F5370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727DA665-5585-A519-FB6F-4F0E783C6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1750" y="265113"/>
            <a:ext cx="879475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YES…because Pressure is </a:t>
            </a:r>
            <a:r>
              <a:rPr lang="en-US" altLang="en-US" b="1">
                <a:ea typeface="ＭＳ Ｐゴシック" panose="020B0600070205080204" pitchFamily="34" charset="-128"/>
              </a:rPr>
              <a:t>isotropic</a:t>
            </a:r>
          </a:p>
        </p:txBody>
      </p:sp>
      <p:pic>
        <p:nvPicPr>
          <p:cNvPr id="21506" name="Content Placeholder 3">
            <a:extLst>
              <a:ext uri="{FF2B5EF4-FFF2-40B4-BE49-F238E27FC236}">
                <a16:creationId xmlns:a16="http://schemas.microsoft.com/office/drawing/2014/main" id="{267E4C20-D047-E671-4368-C95FED078A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9113" y="2667000"/>
            <a:ext cx="5248275" cy="3644900"/>
          </a:xfrm>
          <a:noFill/>
        </p:spPr>
      </p:pic>
      <p:sp>
        <p:nvSpPr>
          <p:cNvPr id="21507" name="Right Arrow 4">
            <a:extLst>
              <a:ext uri="{FF2B5EF4-FFF2-40B4-BE49-F238E27FC236}">
                <a16:creationId xmlns:a16="http://schemas.microsoft.com/office/drawing/2014/main" id="{6FA148BD-CFCB-B008-1454-39F978983DF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304088" y="1968500"/>
            <a:ext cx="15240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08" name="Right Arrow 5">
            <a:extLst>
              <a:ext uri="{FF2B5EF4-FFF2-40B4-BE49-F238E27FC236}">
                <a16:creationId xmlns:a16="http://schemas.microsoft.com/office/drawing/2014/main" id="{F1A3EF78-324E-5BE3-65C4-3A0DC636084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733800" y="1903413"/>
            <a:ext cx="15240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09" name="Right Arrow 6">
            <a:extLst>
              <a:ext uri="{FF2B5EF4-FFF2-40B4-BE49-F238E27FC236}">
                <a16:creationId xmlns:a16="http://schemas.microsoft.com/office/drawing/2014/main" id="{22C2C8FC-3FFC-4285-DC1A-2C157B3B4EA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2613" y="2019300"/>
            <a:ext cx="15240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10" name="Right Arrow 7">
            <a:extLst>
              <a:ext uri="{FF2B5EF4-FFF2-40B4-BE49-F238E27FC236}">
                <a16:creationId xmlns:a16="http://schemas.microsoft.com/office/drawing/2014/main" id="{147404CD-5EA0-4A32-5EA2-F2533D3ED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313" y="4222750"/>
            <a:ext cx="15240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11" name="Right Arrow 8">
            <a:extLst>
              <a:ext uri="{FF2B5EF4-FFF2-40B4-BE49-F238E27FC236}">
                <a16:creationId xmlns:a16="http://schemas.microsoft.com/office/drawing/2014/main" id="{267E547B-7C08-925C-FD2F-1F90F130169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75388" y="4114800"/>
            <a:ext cx="15240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F887FF3C-93B2-2ACB-F7A0-236DD22987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What about a tank of water with a hole in its side?</a:t>
            </a:r>
          </a:p>
        </p:txBody>
      </p:sp>
      <p:sp>
        <p:nvSpPr>
          <p:cNvPr id="22530" name="Rectangle 4">
            <a:extLst>
              <a:ext uri="{FF2B5EF4-FFF2-40B4-BE49-F238E27FC236}">
                <a16:creationId xmlns:a16="http://schemas.microsoft.com/office/drawing/2014/main" id="{A4CE3661-B6FD-08EA-C982-B51208DB3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124200"/>
            <a:ext cx="2362200" cy="228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Lower p</a:t>
            </a:r>
          </a:p>
        </p:txBody>
      </p:sp>
      <p:cxnSp>
        <p:nvCxnSpPr>
          <p:cNvPr id="22531" name="Straight Connector 6">
            <a:extLst>
              <a:ext uri="{FF2B5EF4-FFF2-40B4-BE49-F238E27FC236}">
                <a16:creationId xmlns:a16="http://schemas.microsoft.com/office/drawing/2014/main" id="{3B335B65-CA95-1A9C-0DB7-A8CCD08303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86200" y="2209800"/>
            <a:ext cx="0" cy="32004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2" name="Straight Connector 8">
            <a:extLst>
              <a:ext uri="{FF2B5EF4-FFF2-40B4-BE49-F238E27FC236}">
                <a16:creationId xmlns:a16="http://schemas.microsoft.com/office/drawing/2014/main" id="{1CFFD7B6-9FC5-562D-74B4-EDAC87CE00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53163" y="2209800"/>
            <a:ext cx="0" cy="32004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3" name="Straight Connector 9">
            <a:extLst>
              <a:ext uri="{FF2B5EF4-FFF2-40B4-BE49-F238E27FC236}">
                <a16:creationId xmlns:a16="http://schemas.microsoft.com/office/drawing/2014/main" id="{01FD6C6C-336D-213B-A75F-72BE9DA91E5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886200" y="5410200"/>
            <a:ext cx="2382838" cy="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4" name="TextBox 12">
            <a:extLst>
              <a:ext uri="{FF2B5EF4-FFF2-40B4-BE49-F238E27FC236}">
                <a16:creationId xmlns:a16="http://schemas.microsoft.com/office/drawing/2014/main" id="{1D1E1A3B-8344-BA2D-648F-BE7FE9E41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4800600"/>
            <a:ext cx="127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Higher p</a:t>
            </a:r>
          </a:p>
        </p:txBody>
      </p:sp>
      <p:cxnSp>
        <p:nvCxnSpPr>
          <p:cNvPr id="22535" name="Straight Connector 14">
            <a:extLst>
              <a:ext uri="{FF2B5EF4-FFF2-40B4-BE49-F238E27FC236}">
                <a16:creationId xmlns:a16="http://schemas.microsoft.com/office/drawing/2014/main" id="{9E4FC25E-C969-E783-145C-461144BEE36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48400" y="4267200"/>
            <a:ext cx="0" cy="457200"/>
          </a:xfrm>
          <a:prstGeom prst="line">
            <a:avLst/>
          </a:prstGeom>
          <a:noFill/>
          <a:ln w="730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6" name="Up Arrow 19">
            <a:extLst>
              <a:ext uri="{FF2B5EF4-FFF2-40B4-BE49-F238E27FC236}">
                <a16:creationId xmlns:a16="http://schemas.microsoft.com/office/drawing/2014/main" id="{A6D22F80-2A7D-59D2-CFBC-B967B0458C3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705600" y="3916363"/>
            <a:ext cx="381000" cy="1143000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2537" name="TextBox 1">
            <a:extLst>
              <a:ext uri="{FF2B5EF4-FFF2-40B4-BE49-F238E27FC236}">
                <a16:creationId xmlns:a16="http://schemas.microsoft.com/office/drawing/2014/main" id="{B9F560CE-11F3-4050-525C-BEF8B187C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" y="5675086"/>
            <a:ext cx="8893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A good illustration of the </a:t>
            </a:r>
            <a:r>
              <a:rPr lang="en-US" altLang="en-US" b="1" dirty="0"/>
              <a:t>isotropic</a:t>
            </a:r>
            <a:r>
              <a:rPr lang="en-US" altLang="en-US" dirty="0"/>
              <a:t> nature of pressure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E3B3C890-F12E-C464-9C7F-C5FD372318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Pressure Units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C5DD7C6B-334B-1A14-68C7-019E1DC6A0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Units of </a:t>
            </a:r>
            <a:r>
              <a:rPr lang="en-US" altLang="en-US" b="1">
                <a:ea typeface="ＭＳ Ｐゴシック" panose="020B0600070205080204" pitchFamily="34" charset="-128"/>
              </a:rPr>
              <a:t>force per unit area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E.g., pounds (lb) per square inch, newtons (N) per square meter.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So, a 150 lb man standing on shoes with an area of 30 in</a:t>
            </a:r>
            <a:r>
              <a:rPr lang="en-US" altLang="en-US" baseline="30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puts a pressure on the floor of	</a:t>
            </a:r>
            <a:r>
              <a:rPr lang="en-US" altLang="en-US" b="1">
                <a:ea typeface="ＭＳ Ｐゴシック" panose="020B0600070205080204" pitchFamily="34" charset="-128"/>
              </a:rPr>
              <a:t>P= 150 lb/(30 in</a:t>
            </a:r>
            <a:r>
              <a:rPr lang="en-US" altLang="en-US" b="1" baseline="30000">
                <a:ea typeface="ＭＳ Ｐゴシック" panose="020B0600070205080204" pitchFamily="34" charset="-128"/>
              </a:rPr>
              <a:t>2</a:t>
            </a:r>
            <a:r>
              <a:rPr lang="en-US" altLang="en-US" b="1">
                <a:ea typeface="ＭＳ Ｐゴシック" panose="020B0600070205080204" pitchFamily="34" charset="-128"/>
              </a:rPr>
              <a:t>)  = 5 lb in</a:t>
            </a:r>
            <a:r>
              <a:rPr lang="en-US" altLang="en-US" b="1" baseline="30000">
                <a:ea typeface="ＭＳ Ｐゴシック" panose="020B0600070205080204" pitchFamily="34" charset="-128"/>
              </a:rPr>
              <a:t>-2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1108</Words>
  <Application>Microsoft Macintosh PowerPoint</Application>
  <PresentationFormat>On-screen Show (4:3)</PresentationFormat>
  <Paragraphs>133</Paragraphs>
  <Slides>61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ＭＳ Ｐゴシック</vt:lpstr>
      <vt:lpstr>Calibri</vt:lpstr>
      <vt:lpstr>Times</vt:lpstr>
      <vt:lpstr>Blank Presentation</vt:lpstr>
      <vt:lpstr>101 Atmospheric Pressure Autumn 2024</vt:lpstr>
      <vt:lpstr>What is atmospheric pressure? How is it measured? Why is it important?</vt:lpstr>
      <vt:lpstr>When T&gt; 0oK (absolute zero), atoms and molecules are moving</vt:lpstr>
      <vt:lpstr>Generally, prefer to talk about pressure rather than force</vt:lpstr>
      <vt:lpstr>Pressure is isotropic (independent of direction)</vt:lpstr>
      <vt:lpstr>Atmospheric pressure is related to the weight of the atmosphere above the point in question</vt:lpstr>
      <vt:lpstr>YES…because Pressure is isotropic</vt:lpstr>
      <vt:lpstr>What about a tank of water with a hole in its side?</vt:lpstr>
      <vt:lpstr>Pressure Units</vt:lpstr>
      <vt:lpstr>Knowing about pressure can help you avoid this</vt:lpstr>
      <vt:lpstr>Ski Example</vt:lpstr>
      <vt:lpstr>Also the idea behind snowshoes</vt:lpstr>
      <vt:lpstr>You don’t notice atmospheric pressure but it is there.</vt:lpstr>
      <vt:lpstr>Collapsing Can Demo </vt:lpstr>
      <vt:lpstr> Collapsing Can Collapsing Barrel Collapsing Tanker Car</vt:lpstr>
      <vt:lpstr>PowerPoint Presentation</vt:lpstr>
      <vt:lpstr>PowerPoint Presentation</vt:lpstr>
      <vt:lpstr>PowerPoint Presentation</vt:lpstr>
      <vt:lpstr>Atmospheric pressure at any point is dependent on the weight of the air above that point</vt:lpstr>
      <vt:lpstr>Pressure decreases with height because there is less air above, so less weight</vt:lpstr>
      <vt:lpstr>Pressure Does NOT Decrease at the Same Rate with Elevation  Falls off more rapidly near the surface</vt:lpstr>
      <vt:lpstr>Why?  Because the atmosphere is compressible and thus the density of air is greater near the surface</vt:lpstr>
      <vt:lpstr>How does this fit with our discussion of pressure caused by the forces of molecules impacting on a surface?</vt:lpstr>
      <vt:lpstr>PowerPoint Presentation</vt:lpstr>
      <vt:lpstr>How do we measure pressure? With barometers.    Three types:</vt:lpstr>
      <vt:lpstr>Mercury Barometers</vt:lpstr>
      <vt:lpstr>Mercury Barometer</vt:lpstr>
      <vt:lpstr>Mercury Barometer</vt:lpstr>
      <vt:lpstr>Mercury Barometer</vt:lpstr>
      <vt:lpstr>PowerPoint Presentation</vt:lpstr>
      <vt:lpstr>Reminder: mercury is dangerous…</vt:lpstr>
      <vt:lpstr>Why not use water in a barometer?</vt:lpstr>
      <vt:lpstr>It would have to be roughly 30 ft tall!</vt:lpstr>
      <vt:lpstr>Straws use atmospheric pressure to push liquid up the straw, thus the straw can’t pull water up more than 30 ft in elevation</vt:lpstr>
      <vt:lpstr>Aneroid Barometer</vt:lpstr>
      <vt:lpstr>No mercury.  Pressure changes the thickness of an air-tight chamber/diaphragm  </vt:lpstr>
      <vt:lpstr>PowerPoint Presentation</vt:lpstr>
      <vt:lpstr>PowerPoint Presentation</vt:lpstr>
      <vt:lpstr>PowerPoint Presentation</vt:lpstr>
      <vt:lpstr>Barogram-plot of pressure in time</vt:lpstr>
      <vt:lpstr>Altimeter:  Aneroid Barometer Inside</vt:lpstr>
      <vt:lpstr>Solid State Pressure Sensor</vt:lpstr>
      <vt:lpstr>Solid State Pressure Sensor</vt:lpstr>
      <vt:lpstr>Smartphone Pressure Sensor</vt:lpstr>
      <vt:lpstr>PowerPoint Presentation</vt:lpstr>
      <vt:lpstr>This app collects pressure</vt:lpstr>
      <vt:lpstr>Back to Pressure Units</vt:lpstr>
      <vt:lpstr> Pressure Units</vt:lpstr>
      <vt:lpstr>Usually use hectopascals (hPa) or millibars (mb)</vt:lpstr>
      <vt:lpstr>What is the pressure typically at sea level?</vt:lpstr>
      <vt:lpstr>Sea level is considered zero elevation in meteorology</vt:lpstr>
      <vt:lpstr>PowerPoint Presentation</vt:lpstr>
      <vt:lpstr>PowerPoint Presentation</vt:lpstr>
      <vt:lpstr>PowerPoint Presentation</vt:lpstr>
      <vt:lpstr>PowerPoint Presentation</vt:lpstr>
      <vt:lpstr>Surface weather maps analyze sea level pressure-–the pressure at mean sea level (hPa or mb)</vt:lpstr>
      <vt:lpstr>The lines are isobars” lines of equal sea level pressure</vt:lpstr>
      <vt:lpstr>More on surface weather maps in a few days</vt:lpstr>
      <vt:lpstr>Pressure in the vertical</vt:lpstr>
      <vt:lpstr>Pressures Drop with Elevation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101 Pressure</dc:title>
  <dc:creator>Clifford Mass</dc:creator>
  <cp:lastModifiedBy>Clifford F. Mass</cp:lastModifiedBy>
  <cp:revision>78</cp:revision>
  <dcterms:created xsi:type="dcterms:W3CDTF">2013-09-27T17:28:54Z</dcterms:created>
  <dcterms:modified xsi:type="dcterms:W3CDTF">2024-09-29T21:25:21Z</dcterms:modified>
</cp:coreProperties>
</file>