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0"/>
  </p:notesMasterIdLst>
  <p:handoutMasterIdLst>
    <p:handoutMasterId r:id="rId111"/>
  </p:handoutMasterIdLst>
  <p:sldIdLst>
    <p:sldId id="256" r:id="rId2"/>
    <p:sldId id="303" r:id="rId3"/>
    <p:sldId id="608" r:id="rId4"/>
    <p:sldId id="257" r:id="rId5"/>
    <p:sldId id="289" r:id="rId6"/>
    <p:sldId id="331" r:id="rId7"/>
    <p:sldId id="258" r:id="rId8"/>
    <p:sldId id="259" r:id="rId9"/>
    <p:sldId id="580" r:id="rId10"/>
    <p:sldId id="593" r:id="rId11"/>
    <p:sldId id="260" r:id="rId12"/>
    <p:sldId id="261" r:id="rId13"/>
    <p:sldId id="313" r:id="rId14"/>
    <p:sldId id="310" r:id="rId15"/>
    <p:sldId id="333" r:id="rId16"/>
    <p:sldId id="332" r:id="rId17"/>
    <p:sldId id="581" r:id="rId18"/>
    <p:sldId id="596" r:id="rId19"/>
    <p:sldId id="597" r:id="rId20"/>
    <p:sldId id="262" r:id="rId21"/>
    <p:sldId id="263" r:id="rId22"/>
    <p:sldId id="302" r:id="rId23"/>
    <p:sldId id="264" r:id="rId24"/>
    <p:sldId id="609" r:id="rId25"/>
    <p:sldId id="308" r:id="rId26"/>
    <p:sldId id="611" r:id="rId27"/>
    <p:sldId id="286" r:id="rId28"/>
    <p:sldId id="610" r:id="rId29"/>
    <p:sldId id="290" r:id="rId30"/>
    <p:sldId id="582" r:id="rId31"/>
    <p:sldId id="612" r:id="rId32"/>
    <p:sldId id="613" r:id="rId33"/>
    <p:sldId id="614" r:id="rId34"/>
    <p:sldId id="293" r:id="rId35"/>
    <p:sldId id="294" r:id="rId36"/>
    <p:sldId id="583" r:id="rId37"/>
    <p:sldId id="615" r:id="rId38"/>
    <p:sldId id="607" r:id="rId39"/>
    <p:sldId id="400" r:id="rId40"/>
    <p:sldId id="265" r:id="rId41"/>
    <p:sldId id="266" r:id="rId42"/>
    <p:sldId id="275" r:id="rId43"/>
    <p:sldId id="267" r:id="rId44"/>
    <p:sldId id="268" r:id="rId45"/>
    <p:sldId id="309" r:id="rId46"/>
    <p:sldId id="401" r:id="rId47"/>
    <p:sldId id="269" r:id="rId48"/>
    <p:sldId id="585" r:id="rId49"/>
    <p:sldId id="616" r:id="rId50"/>
    <p:sldId id="335" r:id="rId51"/>
    <p:sldId id="276" r:id="rId52"/>
    <p:sldId id="270" r:id="rId53"/>
    <p:sldId id="295" r:id="rId54"/>
    <p:sldId id="324" r:id="rId55"/>
    <p:sldId id="271" r:id="rId56"/>
    <p:sldId id="278" r:id="rId57"/>
    <p:sldId id="586" r:id="rId58"/>
    <p:sldId id="359" r:id="rId59"/>
    <p:sldId id="587" r:id="rId60"/>
    <p:sldId id="600" r:id="rId61"/>
    <p:sldId id="279" r:id="rId62"/>
    <p:sldId id="280" r:id="rId63"/>
    <p:sldId id="588" r:id="rId64"/>
    <p:sldId id="589" r:id="rId65"/>
    <p:sldId id="272" r:id="rId66"/>
    <p:sldId id="617" r:id="rId67"/>
    <p:sldId id="274" r:id="rId68"/>
    <p:sldId id="618" r:id="rId69"/>
    <p:sldId id="316" r:id="rId70"/>
    <p:sldId id="577" r:id="rId71"/>
    <p:sldId id="297" r:id="rId72"/>
    <p:sldId id="327" r:id="rId73"/>
    <p:sldId id="590" r:id="rId74"/>
    <p:sldId id="328" r:id="rId75"/>
    <p:sldId id="591" r:id="rId76"/>
    <p:sldId id="326" r:id="rId77"/>
    <p:sldId id="592" r:id="rId78"/>
    <p:sldId id="336" r:id="rId79"/>
    <p:sldId id="282" r:id="rId80"/>
    <p:sldId id="283" r:id="rId81"/>
    <p:sldId id="403" r:id="rId82"/>
    <p:sldId id="285" r:id="rId83"/>
    <p:sldId id="306" r:id="rId84"/>
    <p:sldId id="284" r:id="rId85"/>
    <p:sldId id="619" r:id="rId86"/>
    <p:sldId id="404" r:id="rId87"/>
    <p:sldId id="405" r:id="rId88"/>
    <p:sldId id="298" r:id="rId89"/>
    <p:sldId id="300" r:id="rId90"/>
    <p:sldId id="299" r:id="rId91"/>
    <p:sldId id="620" r:id="rId92"/>
    <p:sldId id="321" r:id="rId93"/>
    <p:sldId id="322" r:id="rId94"/>
    <p:sldId id="323" r:id="rId95"/>
    <p:sldId id="329" r:id="rId96"/>
    <p:sldId id="337" r:id="rId97"/>
    <p:sldId id="579" r:id="rId98"/>
    <p:sldId id="598" r:id="rId99"/>
    <p:sldId id="605" r:id="rId100"/>
    <p:sldId id="621" r:id="rId101"/>
    <p:sldId id="599" r:id="rId102"/>
    <p:sldId id="301" r:id="rId103"/>
    <p:sldId id="307" r:id="rId104"/>
    <p:sldId id="601" r:id="rId105"/>
    <p:sldId id="602" r:id="rId106"/>
    <p:sldId id="603" r:id="rId107"/>
    <p:sldId id="604" r:id="rId108"/>
    <p:sldId id="330" r:id="rId10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50"/>
    <p:restoredTop sz="94649"/>
  </p:normalViewPr>
  <p:slideViewPr>
    <p:cSldViewPr>
      <p:cViewPr varScale="1">
        <p:scale>
          <a:sx n="149" d="100"/>
          <a:sy n="149" d="100"/>
        </p:scale>
        <p:origin x="196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1A4E203-8532-FA4B-8EA6-C2105845050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7E5650-0CAE-1A4B-8E9D-8A7931BE5B8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17ACCEED-DDF8-2A46-8123-A4D549B1B2C6}" type="datetimeFigureOut">
              <a:rPr lang="en-US"/>
              <a:pPr>
                <a:defRPr/>
              </a:pPr>
              <a:t>12/30/24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1CBB80-6117-6245-A471-4DBC9DFD57F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255B04-9969-7545-9A43-FD594AE372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4AA4624-5E7E-9B4E-874E-EA2DAE86ABB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C2DB002E-EEBC-DF48-A025-303CEF03C86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8EA155F1-6A37-1F4C-BDEC-C0DEEBFF9C9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5EE8EE7D-5FDF-834D-9170-CA2EF4E338A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5" name="Rectangle 5">
            <a:extLst>
              <a:ext uri="{FF2B5EF4-FFF2-40B4-BE49-F238E27FC236}">
                <a16:creationId xmlns:a16="http://schemas.microsoft.com/office/drawing/2014/main" id="{912C6800-CDAA-954D-8675-2C2FDC86414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6326" name="Rectangle 6">
            <a:extLst>
              <a:ext uri="{FF2B5EF4-FFF2-40B4-BE49-F238E27FC236}">
                <a16:creationId xmlns:a16="http://schemas.microsoft.com/office/drawing/2014/main" id="{12CD3AE3-4407-4A41-B7EF-07B89B0903E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6327" name="Rectangle 7">
            <a:extLst>
              <a:ext uri="{FF2B5EF4-FFF2-40B4-BE49-F238E27FC236}">
                <a16:creationId xmlns:a16="http://schemas.microsoft.com/office/drawing/2014/main" id="{FA845924-8CC0-A548-8EB8-4C6A00CC45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E836065-2F84-C048-B7D7-D4932C4CF9D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>
            <a:extLst>
              <a:ext uri="{FF2B5EF4-FFF2-40B4-BE49-F238E27FC236}">
                <a16:creationId xmlns:a16="http://schemas.microsoft.com/office/drawing/2014/main" id="{7B1DAF51-C8EE-B24A-8F88-B702FBE6EA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0" name="Rectangle 3">
            <a:extLst>
              <a:ext uri="{FF2B5EF4-FFF2-40B4-BE49-F238E27FC236}">
                <a16:creationId xmlns:a16="http://schemas.microsoft.com/office/drawing/2014/main" id="{4C64083C-2369-124E-B508-5F23C9B556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>
            <a:extLst>
              <a:ext uri="{FF2B5EF4-FFF2-40B4-BE49-F238E27FC236}">
                <a16:creationId xmlns:a16="http://schemas.microsoft.com/office/drawing/2014/main" id="{718D262E-6C14-CD41-A3BD-CBEFF3AD27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8" name="Rectangle 3">
            <a:extLst>
              <a:ext uri="{FF2B5EF4-FFF2-40B4-BE49-F238E27FC236}">
                <a16:creationId xmlns:a16="http://schemas.microsoft.com/office/drawing/2014/main" id="{8072A2FA-0D19-0940-AFDD-2B8B8F6822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>
            <a:extLst>
              <a:ext uri="{FF2B5EF4-FFF2-40B4-BE49-F238E27FC236}">
                <a16:creationId xmlns:a16="http://schemas.microsoft.com/office/drawing/2014/main" id="{9C860D7E-63CF-844D-91C4-1F66E53A3D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037EACF-3D08-A148-B81F-6E9B00B3126F}" type="slidenum">
              <a:rPr lang="en-US" altLang="en-US" sz="1200" smtClean="0"/>
              <a:pPr/>
              <a:t>95</a:t>
            </a:fld>
            <a:endParaRPr lang="en-US" altLang="en-US" sz="1200" dirty="0"/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AE21E3ED-AA52-264B-8C21-B011CA1E94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9510C626-F998-4943-AB66-43D00D9FB7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693286B-6F9F-2043-8FEC-9C22BBD9F4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AFBBED-149C-AE45-9757-8358786534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17B305-85FE-E74F-99CD-27A711EAB1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23A59-3C94-1B45-A3E2-1DF8C961A5A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4539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908796-C9D2-8A4D-8EA6-D129298201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0E10730-116A-C747-86EF-114F9E258C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3C9DFF-44AA-6D45-ACA0-0F8BD33573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906B2-D9B6-324F-9765-381765B8414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14396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804B54-AA50-9343-951A-B55785CEA9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AE0DCF-E4D5-1444-BF5D-DD32A0754E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6E636CB-04AC-A34B-B01A-8674DAA750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35435-483E-FA48-8BEE-0CBBFA9E7AD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47982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A52F56-8FBA-4749-A39A-21C5338018C2}"/>
              </a:ext>
            </a:extLst>
          </p:cNvPr>
          <p:cNvSpPr/>
          <p:nvPr userDrawn="1"/>
        </p:nvSpPr>
        <p:spPr bwMode="hidden">
          <a:xfrm>
            <a:off x="0" y="1189038"/>
            <a:ext cx="9144000" cy="56689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38407" tIns="38407" rIns="38407" bIns="38407" anchor="ctr"/>
          <a:lstStyle>
            <a:lvl1pPr defTabSz="766763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defTabSz="766763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defTabSz="766763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defTabSz="766763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defTabSz="766763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defTabSz="766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defTabSz="766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defTabSz="766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defTabSz="766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defRPr/>
            </a:pPr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01930" y="1197322"/>
            <a:ext cx="8740141" cy="1956973"/>
          </a:xfrm>
        </p:spPr>
        <p:txBody>
          <a:bodyPr/>
          <a:lstStyle>
            <a:lvl1pPr marL="0" indent="0">
              <a:buNone/>
              <a:defRPr sz="27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Segoe UI" pitchFamily="34" charset="0"/>
                <a:cs typeface="Segoe UI" pitchFamily="34" charset="0"/>
              </a:defRPr>
            </a:lvl1pPr>
            <a:lvl2pPr marL="28538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Segoe UI" pitchFamily="34" charset="0"/>
                <a:cs typeface="Segoe UI" pitchFamily="34" charset="0"/>
              </a:defRPr>
            </a:lvl2pPr>
            <a:lvl3pPr marL="481424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Segoe UI" pitchFamily="34" charset="0"/>
                <a:cs typeface="Segoe UI" pitchFamily="34" charset="0"/>
              </a:defRPr>
            </a:lvl3pPr>
            <a:lvl4pPr marL="67079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Segoe UI" pitchFamily="34" charset="0"/>
                <a:cs typeface="Segoe UI" pitchFamily="34" charset="0"/>
              </a:defRPr>
            </a:lvl4pPr>
            <a:lvl5pPr marL="86549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39505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14E1F08-FA99-804E-8683-1B9A2FD1D8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1887CD-3FDB-FA48-AD79-2E02AB4902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0D54FBF-00A7-B442-A4F8-50AE4B7C83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960D3-77DB-4C4A-A427-85B61A0760B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09851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4A0A57-A151-2545-B5D1-1DDF9D1DED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FA8558-BDEF-364E-B204-D28866A27E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993A56E-3A48-2144-8E81-CB53BC2FA6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FF8E1-A987-F14A-B537-4BBA85243F3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3599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82578B-8BCE-414A-9287-04CB0AEBF9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36EE29-1F74-604A-95D3-439E26DD94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3CB85D-F202-FD42-A0D9-3B4240C9B5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69FE2-ADA8-3249-9EC5-1064D9EAEA5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73017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41EE28-DBF5-F447-8B47-DA1CA36BE9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48374A-1027-3146-ADD9-8FC143B260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3EE2CD-98A7-F345-90AE-C630CC48CA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12F28-ED58-504D-B563-BC292FD1C21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24057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C33C087-7905-484A-9D6F-B4EBFE9E42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687845E-7161-3E47-BB4B-DF015BD052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A991832-57FD-DB48-981E-7DCE58A597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A1C50-E6B0-0548-8BD4-CA32A003D2E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89686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8B4C7E1-BE16-A242-AC94-8577AA64BB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F6F8BE7-EC59-FD42-986B-46498ACF8C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897298D-4E3D-6C46-94FE-7CB9AE5F68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2C0FF-2DE3-BF4E-8C74-BFA82CECF6B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41756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235B159-8A77-EA45-8262-8519AEBD87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C8C93E4-7758-CE4C-80E3-AFADC0B41B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C03E26F-AC5E-8F46-BB7C-0063C6F46A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51892-80EC-9447-ACEC-7E1F599B5B3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62551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72B627-D0B7-8046-9E18-10D80F6C23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1AFE4A-2CF7-1242-8A67-19496808AC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F284AD-EEA3-9E41-95F4-C0EFEF2C23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B717C-7EBD-7C42-ABD0-CBEEBEC9338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16369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44824E-5645-AA4B-9D33-1C7C492F46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188EEC-1E35-5D4C-8BDF-035C72F3A0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7CBB13-8F1B-C847-9FE1-05787FF2BC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03089-B5A7-6E44-802A-8E862AC201A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34172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112BA8B-3093-1C4C-A85A-23C1A0BEFC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DB2B60C-BD6A-B441-B610-2F0AE8B5CF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04045AE-C576-8348-BDB7-859C0D859CD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C364250-9363-FD49-AD15-1FC7FF5594D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4521A22-5011-3247-9A46-18EB083EC7B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29A1ACE-8002-7440-9AED-5C8A4AFAB51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5" r:id="rId12"/>
    <p:sldLayoutId id="214748374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rh.noaa.gov/map/?obs=true&amp;wfo=sew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rh.noaa.gov/map/?obs=true&amp;wfo=sew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9E8E01D0-3D4A-3343-B1A5-54F184AF1BD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38200" y="1143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Atmospheric Sciences 370 Observing Systems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Winter 2025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601F13-6A12-24F8-EF9B-4F1C94124582}"/>
              </a:ext>
            </a:extLst>
          </p:cNvPr>
          <p:cNvSpPr txBox="1"/>
          <p:nvPr/>
        </p:nvSpPr>
        <p:spPr>
          <a:xfrm>
            <a:off x="1194973" y="3352800"/>
            <a:ext cx="70588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Observations are the foundation of all meteorological applications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D36C3-80CC-C1B1-A073-6FF069471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"/>
            <a:ext cx="8077200" cy="11430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Catch Efficiency:  Better for Shielded Gauges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C701AF9E-2260-2DA3-0804-393CF8DE99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524000"/>
            <a:ext cx="6097203" cy="4986235"/>
          </a:xfrm>
        </p:spPr>
      </p:pic>
    </p:spTree>
    <p:extLst>
      <p:ext uri="{BB962C8B-B14F-4D97-AF65-F5344CB8AC3E}">
        <p14:creationId xmlns:p14="http://schemas.microsoft.com/office/powerpoint/2010/main" val="43604233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F5F0F-529B-FBBA-B920-E59056A8A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93BA7-8E7D-FF5D-2248-43E582037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Mping Example</a:t>
            </a:r>
            <a:endParaRPr lang="en-US" dirty="0"/>
          </a:p>
        </p:txBody>
      </p:sp>
      <p:pic>
        <p:nvPicPr>
          <p:cNvPr id="5" name="Content Placeholder 4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9D09CBA0-B9B8-6CBA-1B55-1B47FE8E64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9754" y="2362200"/>
            <a:ext cx="7564492" cy="4114800"/>
          </a:xfrm>
        </p:spPr>
      </p:pic>
    </p:spTree>
    <p:extLst>
      <p:ext uri="{BB962C8B-B14F-4D97-AF65-F5344CB8AC3E}">
        <p14:creationId xmlns:p14="http://schemas.microsoft.com/office/powerpoint/2010/main" val="29410635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2ED56-99A5-892E-6476-BE7FC329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193" y="28575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A Synoptic Meteorologist Needs to Know The Accuracy of Various Observational Assets</a:t>
            </a:r>
          </a:p>
        </p:txBody>
      </p:sp>
    </p:spTree>
    <p:extLst>
      <p:ext uri="{BB962C8B-B14F-4D97-AF65-F5344CB8AC3E}">
        <p14:creationId xmlns:p14="http://schemas.microsoft.com/office/powerpoint/2010/main" val="71736282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>
            <a:extLst>
              <a:ext uri="{FF2B5EF4-FFF2-40B4-BE49-F238E27FC236}">
                <a16:creationId xmlns:a16="http://schemas.microsoft.com/office/drawing/2014/main" id="{73F8D462-9A27-4342-B7A8-8B641F2D94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Typical Observation Errors at the Surface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3600" dirty="0">
                <a:ea typeface="ＭＳ Ｐゴシック" panose="020B0600070205080204" pitchFamily="34" charset="-128"/>
              </a:rPr>
              <a:t>(Important when doing analyses!)</a:t>
            </a:r>
          </a:p>
        </p:txBody>
      </p:sp>
      <p:sp>
        <p:nvSpPr>
          <p:cNvPr id="97282" name="Rectangle 3">
            <a:extLst>
              <a:ext uri="{FF2B5EF4-FFF2-40B4-BE49-F238E27FC236}">
                <a16:creationId xmlns:a16="http://schemas.microsoft.com/office/drawing/2014/main" id="{BCE948B2-328F-A748-9BD2-1251CCB61C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82880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Sea Level Pressure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Low-elevation land stations +-0.5 mb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Ships +- 1-5 mb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Temperature:</a:t>
            </a:r>
            <a:r>
              <a:rPr lang="en-US" altLang="en-US" dirty="0">
                <a:ea typeface="ＭＳ Ｐゴシック" panose="020B0600070205080204" pitchFamily="34" charset="-128"/>
              </a:rPr>
              <a:t> +-1C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Wind Speed:</a:t>
            </a:r>
            <a:r>
              <a:rPr lang="en-US" altLang="en-US" dirty="0">
                <a:ea typeface="ＭＳ Ｐゴシック" panose="020B0600070205080204" pitchFamily="34" charset="-128"/>
              </a:rPr>
              <a:t> +-2-5 knots, very light winds often a problem—especially for classical anemometers.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Relative Humidity</a:t>
            </a:r>
            <a:r>
              <a:rPr lang="en-US" altLang="en-US" dirty="0">
                <a:ea typeface="ＭＳ Ｐゴシック" panose="020B0600070205080204" pitchFamily="34" charset="-128"/>
              </a:rPr>
              <a:t>: +-10%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>
            <a:extLst>
              <a:ext uri="{FF2B5EF4-FFF2-40B4-BE49-F238E27FC236}">
                <a16:creationId xmlns:a16="http://schemas.microsoft.com/office/drawing/2014/main" id="{99E6AB2E-2DFE-B343-AA80-86ED2CA252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Typical Radiosonde Errors</a:t>
            </a:r>
          </a:p>
        </p:txBody>
      </p:sp>
      <p:sp>
        <p:nvSpPr>
          <p:cNvPr id="98306" name="Rectangle 3">
            <a:extLst>
              <a:ext uri="{FF2B5EF4-FFF2-40B4-BE49-F238E27FC236}">
                <a16:creationId xmlns:a16="http://schemas.microsoft.com/office/drawing/2014/main" id="{CC196C13-67D7-7148-92E7-F87251268C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Geopotential heights:  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700 mb (hPa): 5-10 m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500 mb 10-15 m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300 mb 15-20 m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100 mb 20-30 m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Temperature:  +-0.5C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Wind speed: +-5%,+-10 degrees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43-1523-CB97-2612-B434F32D9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Some Terminology Often Used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14284-5DB6-B2DB-2CA7-CB87D2884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b="1" dirty="0"/>
              <a:t>Synoptic scale</a:t>
            </a:r>
          </a:p>
          <a:p>
            <a:r>
              <a:rPr lang="en-US" sz="4000" b="1" dirty="0"/>
              <a:t>Mesoscale</a:t>
            </a:r>
          </a:p>
          <a:p>
            <a:r>
              <a:rPr lang="en-US" sz="4000" b="1" dirty="0"/>
              <a:t>Microscale</a:t>
            </a:r>
          </a:p>
        </p:txBody>
      </p:sp>
    </p:spTree>
    <p:extLst>
      <p:ext uri="{BB962C8B-B14F-4D97-AF65-F5344CB8AC3E}">
        <p14:creationId xmlns:p14="http://schemas.microsoft.com/office/powerpoint/2010/main" val="16946153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B2088-31F8-D080-960F-DAC838F08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609600"/>
            <a:ext cx="87630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Synoptic Scale (1000 km and more)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08660205-F59B-1C0A-E253-7EA46A06C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3400" y="2038350"/>
            <a:ext cx="5613400" cy="4210050"/>
          </a:xfrm>
        </p:spPr>
      </p:pic>
      <p:pic>
        <p:nvPicPr>
          <p:cNvPr id="6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BBA6C000-DEAC-C8A1-A3EC-D4319E0FA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955800" y="2190750"/>
            <a:ext cx="561340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267890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6985D-37C2-04DB-514E-BD66B1B82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Mesoscale (10-1000 km)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31F56014-184F-7B21-17D6-F0D353B9D3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57855"/>
            <a:ext cx="4355519" cy="4114800"/>
          </a:xfrm>
        </p:spPr>
      </p:pic>
      <p:pic>
        <p:nvPicPr>
          <p:cNvPr id="7" name="Picture 6" descr="A picture containing colorful&#10;&#10;Description automatically generated">
            <a:extLst>
              <a:ext uri="{FF2B5EF4-FFF2-40B4-BE49-F238E27FC236}">
                <a16:creationId xmlns:a16="http://schemas.microsoft.com/office/drawing/2014/main" id="{A99E94FC-6783-1828-BEDF-DDAA861C08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84" r="12443"/>
          <a:stretch/>
        </p:blipFill>
        <p:spPr>
          <a:xfrm>
            <a:off x="5373414" y="2476939"/>
            <a:ext cx="30480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71610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94D67-E163-CE39-AD87-A207C400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62000"/>
            <a:ext cx="80772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Microscale (smaller than 10 km</a:t>
            </a:r>
            <a:r>
              <a:rPr lang="en-US" b="1" dirty="0">
                <a:solidFill>
                  <a:srgbClr val="0070C0"/>
                </a:solidFill>
              </a:rPr>
              <a:t>)</a:t>
            </a:r>
          </a:p>
        </p:txBody>
      </p:sp>
      <p:pic>
        <p:nvPicPr>
          <p:cNvPr id="5" name="Content Placeholder 4" descr="A large cloud in the sky&#10;&#10;Description automatically generated with low confidence">
            <a:extLst>
              <a:ext uri="{FF2B5EF4-FFF2-40B4-BE49-F238E27FC236}">
                <a16:creationId xmlns:a16="http://schemas.microsoft.com/office/drawing/2014/main" id="{021AED75-3151-F5D2-4154-C00FD724C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2200" y="2438400"/>
            <a:ext cx="3479800" cy="2755900"/>
          </a:xfrm>
        </p:spPr>
      </p:pic>
      <p:pic>
        <p:nvPicPr>
          <p:cNvPr id="7" name="Picture 6" descr="A picture containing snow, outdoor, nature, clouds&#10;&#10;Description automatically generated">
            <a:extLst>
              <a:ext uri="{FF2B5EF4-FFF2-40B4-BE49-F238E27FC236}">
                <a16:creationId xmlns:a16="http://schemas.microsoft.com/office/drawing/2014/main" id="{3EBF3EAF-1E1D-5D86-67BE-6DDDBA67C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2590800"/>
            <a:ext cx="3200400" cy="250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1966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>
            <a:extLst>
              <a:ext uri="{FF2B5EF4-FFF2-40B4-BE49-F238E27FC236}">
                <a16:creationId xmlns:a16="http://schemas.microsoft.com/office/drawing/2014/main" id="{D039B268-7BF5-5C40-B3E5-CA82251AEC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209800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END</a:t>
            </a:r>
          </a:p>
        </p:txBody>
      </p:sp>
      <p:sp>
        <p:nvSpPr>
          <p:cNvPr id="100354" name="Content Placeholder 2">
            <a:extLst>
              <a:ext uri="{FF2B5EF4-FFF2-40B4-BE49-F238E27FC236}">
                <a16:creationId xmlns:a16="http://schemas.microsoft.com/office/drawing/2014/main" id="{BA2598DF-27AC-B54A-961C-CB9DEC248B1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&#9;ledwi.gif  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74082C5D-1E10-4E42-871D-AAA858FDC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57200"/>
            <a:ext cx="3282950" cy="572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ext Box 3">
            <a:extLst>
              <a:ext uri="{FF2B5EF4-FFF2-40B4-BE49-F238E27FC236}">
                <a16:creationId xmlns:a16="http://schemas.microsoft.com/office/drawing/2014/main" id="{28F28CD2-3CF0-6648-8567-CD4B9A0E7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462088"/>
            <a:ext cx="29718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accent2"/>
                </a:solidFill>
              </a:rPr>
              <a:t>Laser Weather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accent2"/>
                </a:solidFill>
              </a:rPr>
              <a:t>Identifier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4000" b="1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/>
              <a:t>No human intervention!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/>
              <a:t> Rain versus snow, etc.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4">
            <a:extLst>
              <a:ext uri="{FF2B5EF4-FFF2-40B4-BE49-F238E27FC236}">
                <a16:creationId xmlns:a16="http://schemas.microsoft.com/office/drawing/2014/main" id="{0C7815FB-63A2-7345-AB5B-681C62089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453" y="5616714"/>
            <a:ext cx="811562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accent2"/>
                </a:solidFill>
              </a:rPr>
              <a:t>Acoustic Anemometer/Wind Direction</a:t>
            </a:r>
          </a:p>
        </p:txBody>
      </p:sp>
      <p:pic>
        <p:nvPicPr>
          <p:cNvPr id="25602" name="Picture 5" descr="261563_247995301877903_210968935580540_1096918_6827382_n.jpg">
            <a:extLst>
              <a:ext uri="{FF2B5EF4-FFF2-40B4-BE49-F238E27FC236}">
                <a16:creationId xmlns:a16="http://schemas.microsoft.com/office/drawing/2014/main" id="{EC7F8936-572B-5A48-8A98-A2D493500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33400"/>
            <a:ext cx="3319463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6" descr="MO-VAL-WMT700.jpg">
            <a:extLst>
              <a:ext uri="{FF2B5EF4-FFF2-40B4-BE49-F238E27FC236}">
                <a16:creationId xmlns:a16="http://schemas.microsoft.com/office/drawing/2014/main" id="{8A3EF2F2-D720-5340-988A-7F42397B2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609600"/>
            <a:ext cx="459740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wind.gif   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55C910DE-1A7E-B74E-B628-057D5DC71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31559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ext Box 4">
            <a:extLst>
              <a:ext uri="{FF2B5EF4-FFF2-40B4-BE49-F238E27FC236}">
                <a16:creationId xmlns:a16="http://schemas.microsoft.com/office/drawing/2014/main" id="{13BFB569-4DB5-2143-8FAE-DC399E8B2F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318125"/>
            <a:ext cx="21780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/>
              <a:t>Anemometer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/>
              <a:t>Wind Vane</a:t>
            </a:r>
            <a:endParaRPr lang="en-US" altLang="en-US" sz="2400" b="1" dirty="0"/>
          </a:p>
        </p:txBody>
      </p:sp>
      <p:sp>
        <p:nvSpPr>
          <p:cNvPr id="26627" name="Text Box 5">
            <a:extLst>
              <a:ext uri="{FF2B5EF4-FFF2-40B4-BE49-F238E27FC236}">
                <a16:creationId xmlns:a16="http://schemas.microsoft.com/office/drawing/2014/main" id="{0709017A-5A6C-414D-BDA1-D57DE6E1A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6763" y="762000"/>
            <a:ext cx="38862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/>
              <a:t>Mechanical wind instruments no longer used in ASOS!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36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/>
              <a:t>Suffered from icing.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/>
              <a:t>Did not measure low speeds well.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 descr="chi.gif    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8C83AD3D-844A-C349-9E31-8D0E993FC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381000"/>
            <a:ext cx="3165475" cy="512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 Box 5">
            <a:extLst>
              <a:ext uri="{FF2B5EF4-FFF2-40B4-BE49-F238E27FC236}">
                <a16:creationId xmlns:a16="http://schemas.microsoft.com/office/drawing/2014/main" id="{BDE5CE71-79DB-1244-ADA8-97230FC95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621" y="5525979"/>
            <a:ext cx="36005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2"/>
                </a:solidFill>
              </a:rPr>
              <a:t>Laser Ceilometer</a:t>
            </a:r>
          </a:p>
        </p:txBody>
      </p:sp>
      <p:sp>
        <p:nvSpPr>
          <p:cNvPr id="27651" name="TextBox 1">
            <a:extLst>
              <a:ext uri="{FF2B5EF4-FFF2-40B4-BE49-F238E27FC236}">
                <a16:creationId xmlns:a16="http://schemas.microsoft.com/office/drawing/2014/main" id="{D1B441DB-7654-0E42-883F-1E8AEF8B5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457200"/>
            <a:ext cx="3468687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marL="571500" indent="-571500">
              <a:spcBef>
                <a:spcPct val="0"/>
              </a:spcBef>
            </a:pPr>
            <a:r>
              <a:rPr lang="en-US" altLang="en-US" sz="3600" dirty="0"/>
              <a:t>The ceiling is the height of the lowest cloud layer</a:t>
            </a:r>
          </a:p>
          <a:p>
            <a:pPr marL="571500" indent="-571500">
              <a:spcBef>
                <a:spcPct val="0"/>
              </a:spcBef>
            </a:pPr>
            <a:r>
              <a:rPr lang="en-US" altLang="en-US" sz="3600" dirty="0">
                <a:solidFill>
                  <a:srgbClr val="0070C0"/>
                </a:solidFill>
              </a:rPr>
              <a:t>Measures time for laser pulse to reflect off clouds</a:t>
            </a:r>
          </a:p>
          <a:p>
            <a:pPr marL="571500" indent="-571500">
              <a:spcBef>
                <a:spcPct val="0"/>
              </a:spcBef>
            </a:pPr>
            <a:r>
              <a:rPr lang="en-US" altLang="en-US" sz="3600" dirty="0"/>
              <a:t>Very important for aviation.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7BADF02-CD1E-D441-9BF4-E4752D1C0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05000"/>
            <a:ext cx="749300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A67B13-6108-7707-25FD-EA71BEF4EE39}"/>
              </a:ext>
            </a:extLst>
          </p:cNvPr>
          <p:cNvSpPr txBox="1"/>
          <p:nvPr/>
        </p:nvSpPr>
        <p:spPr>
          <a:xfrm>
            <a:off x="691858" y="381000"/>
            <a:ext cx="749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Can Also Provide Vertical Profiles of Clouds and Smoke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C5CADAFC-C2C7-7C42-9B76-E9092723D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609600"/>
            <a:ext cx="8521700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xtBox 1">
            <a:extLst>
              <a:ext uri="{FF2B5EF4-FFF2-40B4-BE49-F238E27FC236}">
                <a16:creationId xmlns:a16="http://schemas.microsoft.com/office/drawing/2014/main" id="{246640FF-0898-6B4E-8AF9-63F845A81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184150"/>
            <a:ext cx="3267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2"/>
                </a:solidFill>
              </a:rPr>
              <a:t>UW Ceilometer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3">
            <a:extLst>
              <a:ext uri="{FF2B5EF4-FFF2-40B4-BE49-F238E27FC236}">
                <a16:creationId xmlns:a16="http://schemas.microsoft.com/office/drawing/2014/main" id="{0F4F6324-8444-E046-AE3A-5B9EDCA3C0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Can Sense Wildfire Smoke</a:t>
            </a:r>
          </a:p>
        </p:txBody>
      </p:sp>
      <p:pic>
        <p:nvPicPr>
          <p:cNvPr id="3" name="Content Placeholder 2" descr="A close-up of a weather chart&#10;&#10;Description automatically generated">
            <a:extLst>
              <a:ext uri="{FF2B5EF4-FFF2-40B4-BE49-F238E27FC236}">
                <a16:creationId xmlns:a16="http://schemas.microsoft.com/office/drawing/2014/main" id="{2326106A-B8C2-37A9-CED4-3B70922C5F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550" y="1752600"/>
            <a:ext cx="7600950" cy="43434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>
            <a:extLst>
              <a:ext uri="{FF2B5EF4-FFF2-40B4-BE49-F238E27FC236}">
                <a16:creationId xmlns:a16="http://schemas.microsoft.com/office/drawing/2014/main" id="{5A5A037E-A1D8-FA95-2A41-BD261C8330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524000"/>
            <a:ext cx="3200400" cy="4572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dirty="0"/>
              <a:t>ASOS Pressure Sensor</a:t>
            </a:r>
          </a:p>
        </p:txBody>
      </p:sp>
      <p:pic>
        <p:nvPicPr>
          <p:cNvPr id="16387" name="Picture 4" descr="&#13;Pressure.tiff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FB4B926A-CF4E-1A0D-8FA7-AC8B2D862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81000"/>
            <a:ext cx="4424363" cy="623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5776E-3A35-3C35-C8E3-6B155C13A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ASOS Pressure Sensors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D30DD-BD58-F4E1-2AD2-FE0DD2E50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Gold Standard</a:t>
            </a:r>
          </a:p>
          <a:p>
            <a:r>
              <a:rPr lang="en-US" b="1" dirty="0"/>
              <a:t>Three sensors</a:t>
            </a:r>
            <a:r>
              <a:rPr lang="en-US" dirty="0"/>
              <a:t>, requires agreement of at least two.</a:t>
            </a:r>
          </a:p>
          <a:p>
            <a:r>
              <a:rPr lang="en-US" dirty="0"/>
              <a:t> Accuracy:  +-.02 inches of mercury ( .67 hPa)</a:t>
            </a:r>
          </a:p>
          <a:p>
            <a:r>
              <a:rPr lang="en-US" dirty="0"/>
              <a:t>Resolution: .003 inches, .1 hPa</a:t>
            </a:r>
          </a:p>
        </p:txBody>
      </p:sp>
    </p:spTree>
    <p:extLst>
      <p:ext uri="{BB962C8B-B14F-4D97-AF65-F5344CB8AC3E}">
        <p14:creationId xmlns:p14="http://schemas.microsoft.com/office/powerpoint/2010/main" val="1820875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>
            <a:extLst>
              <a:ext uri="{FF2B5EF4-FFF2-40B4-BE49-F238E27FC236}">
                <a16:creationId xmlns:a16="http://schemas.microsoft.com/office/drawing/2014/main" id="{E2EB6018-17D7-534E-B33B-09CC8CAAE0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262673"/>
                </a:solidFill>
                <a:ea typeface="ＭＳ Ｐゴシック" panose="020B0600070205080204" pitchFamily="34" charset="-128"/>
              </a:rPr>
              <a:t>Two Types of Observations:  Direct versus Indirect</a:t>
            </a:r>
          </a:p>
        </p:txBody>
      </p:sp>
      <p:sp>
        <p:nvSpPr>
          <p:cNvPr id="99330" name="Content Placeholder 2">
            <a:extLst>
              <a:ext uri="{FF2B5EF4-FFF2-40B4-BE49-F238E27FC236}">
                <a16:creationId xmlns:a16="http://schemas.microsoft.com/office/drawing/2014/main" id="{3BD42BF9-6720-BD46-85E9-A7AC45FAE6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2057400"/>
            <a:ext cx="7772400" cy="4114800"/>
          </a:xfrm>
        </p:spPr>
        <p:txBody>
          <a:bodyPr/>
          <a:lstStyle/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Direct:</a:t>
            </a:r>
            <a:r>
              <a:rPr lang="en-US" altLang="en-US" dirty="0">
                <a:ea typeface="ＭＳ Ｐゴシック" panose="020B0600070205080204" pitchFamily="34" charset="-128"/>
              </a:rPr>
              <a:t>  measurement at the location of the instrument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Indirect</a:t>
            </a:r>
            <a:r>
              <a:rPr lang="en-US" altLang="en-US" dirty="0">
                <a:ea typeface="ＭＳ Ｐゴシック" panose="020B0600070205080204" pitchFamily="34" charset="-128"/>
              </a:rPr>
              <a:t>:  </a:t>
            </a:r>
            <a:r>
              <a:rPr lang="en-US" altLang="en-US" i="1" dirty="0">
                <a:ea typeface="ＭＳ Ｐゴシック" panose="020B0600070205080204" pitchFamily="34" charset="-128"/>
              </a:rPr>
              <a:t>remotely sensed </a:t>
            </a:r>
            <a:r>
              <a:rPr lang="en-US" altLang="en-US" dirty="0">
                <a:ea typeface="ＭＳ Ｐゴシック" panose="020B0600070205080204" pitchFamily="34" charset="-128"/>
              </a:rPr>
              <a:t>using radiation measurements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Direct:</a:t>
            </a:r>
            <a:r>
              <a:rPr lang="en-US" altLang="en-US" dirty="0">
                <a:ea typeface="ＭＳ Ｐゴシック" panose="020B0600070205080204" pitchFamily="34" charset="-128"/>
              </a:rPr>
              <a:t>  surface weather stations, radiosondes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Indirect:</a:t>
            </a:r>
            <a:r>
              <a:rPr lang="en-US" altLang="en-US" dirty="0">
                <a:ea typeface="ＭＳ Ｐゴシック" panose="020B0600070205080204" pitchFamily="34" charset="-128"/>
              </a:rPr>
              <a:t>  satellite sensing of  the temperature of clouds, atmosphere, and the surface. Cloud-track winds.</a:t>
            </a:r>
          </a:p>
        </p:txBody>
      </p:sp>
    </p:spTree>
    <p:extLst>
      <p:ext uri="{BB962C8B-B14F-4D97-AF65-F5344CB8AC3E}">
        <p14:creationId xmlns:p14="http://schemas.microsoft.com/office/powerpoint/2010/main" val="907077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zr.gif     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AB7B41FA-E48C-BF42-B7CB-D2D3F4FA2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762000"/>
            <a:ext cx="3860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ext Box 3">
            <a:extLst>
              <a:ext uri="{FF2B5EF4-FFF2-40B4-BE49-F238E27FC236}">
                <a16:creationId xmlns:a16="http://schemas.microsoft.com/office/drawing/2014/main" id="{5D914585-B445-034A-BA47-6C5388CFC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65113"/>
            <a:ext cx="3581400" cy="57546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>
                <a:solidFill>
                  <a:schemeClr val="accent2"/>
                </a:solidFill>
                <a:latin typeface="+mn-lt"/>
              </a:rPr>
              <a:t>The ASOS Freezing Rain Sensor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3600" b="1" dirty="0">
              <a:solidFill>
                <a:schemeClr val="accent2"/>
              </a:solidFill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solidFill>
                  <a:srgbClr val="000000"/>
                </a:solidFill>
                <a:latin typeface="+mn-lt"/>
              </a:rPr>
              <a:t>Uses an ultrasonically vibrating probe to detect the presence of icing conditions. The vibrating frequency of the probe decreases with the accumulation of ice.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&#9;t-stm.jpg  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CD3690E8-16F1-3C4F-AFFC-C72A2E243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14400"/>
            <a:ext cx="342423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3" descr="vis.gif    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3E3205DB-2189-604F-B452-8D2C2AF20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57200"/>
            <a:ext cx="31130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4">
            <a:extLst>
              <a:ext uri="{FF2B5EF4-FFF2-40B4-BE49-F238E27FC236}">
                <a16:creationId xmlns:a16="http://schemas.microsoft.com/office/drawing/2014/main" id="{88305EB3-F2F6-D641-9B07-F9C85E3C9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25" y="5729288"/>
            <a:ext cx="28296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/>
              <a:t>Lightning Sensor</a:t>
            </a:r>
            <a:endParaRPr lang="en-US" altLang="en-US" sz="2400" b="1" dirty="0"/>
          </a:p>
        </p:txBody>
      </p:sp>
      <p:sp>
        <p:nvSpPr>
          <p:cNvPr id="32772" name="Text Box 5">
            <a:extLst>
              <a:ext uri="{FF2B5EF4-FFF2-40B4-BE49-F238E27FC236}">
                <a16:creationId xmlns:a16="http://schemas.microsoft.com/office/drawing/2014/main" id="{BF299C7D-4388-1A44-8CBC-1DFD9BF05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25" y="6232525"/>
            <a:ext cx="31400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/>
              <a:t>Visibility Sensor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F1D8C353-0F42-0D4E-87D7-EEDB63D97A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Observing Heights (ASOS and Most Official Obs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</a:p>
        </p:txBody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79DB0803-B037-074A-8238-AFA997272B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Temperature and dew point (2-m)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Wind speed and direction (10-m)</a:t>
            </a:r>
          </a:p>
        </p:txBody>
      </p:sp>
      <p:pic>
        <p:nvPicPr>
          <p:cNvPr id="35843" name="Picture 4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3A00CCD6-53FD-904B-9470-0DB7AE7B4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4290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tusasos.jpg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3B57DFA9-D9B6-9948-80B5-1A254799E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62000"/>
            <a:ext cx="6329363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ext Box 3">
            <a:extLst>
              <a:ext uri="{FF2B5EF4-FFF2-40B4-BE49-F238E27FC236}">
                <a16:creationId xmlns:a16="http://schemas.microsoft.com/office/drawing/2014/main" id="{3FB498FB-D1BA-5C4E-8C3D-9F6E2CBFC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834062"/>
            <a:ext cx="4635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accent2"/>
                </a:solidFill>
              </a:rPr>
              <a:t>Full ASOS system in Arizona</a:t>
            </a:r>
            <a:endParaRPr lang="en-US" altLang="en-US" sz="24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81EBE-3837-3F8F-C56A-CFCB93078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Most other nations have similar observations systems at airports</a:t>
            </a:r>
          </a:p>
        </p:txBody>
      </p:sp>
      <p:pic>
        <p:nvPicPr>
          <p:cNvPr id="5" name="Content Placeholder 4" descr="A map of the world with blue spots&#10;&#10;Description automatically generated">
            <a:extLst>
              <a:ext uri="{FF2B5EF4-FFF2-40B4-BE49-F238E27FC236}">
                <a16:creationId xmlns:a16="http://schemas.microsoft.com/office/drawing/2014/main" id="{0C9CA904-F821-6545-9DED-9049765EA4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3686" y="2362200"/>
            <a:ext cx="7616628" cy="4114800"/>
          </a:xfrm>
        </p:spPr>
      </p:pic>
    </p:spTree>
    <p:extLst>
      <p:ext uri="{BB962C8B-B14F-4D97-AF65-F5344CB8AC3E}">
        <p14:creationId xmlns:p14="http://schemas.microsoft.com/office/powerpoint/2010/main" val="21447234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9B6A90B2-B65B-334C-B6F9-4541BCA18B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8534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Airport Observation are Transmitted in METAR Format</a:t>
            </a: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A5D36B29-A516-B74E-AB81-495D23E44F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524000"/>
            <a:ext cx="8686800" cy="43434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Name came from </a:t>
            </a:r>
            <a:r>
              <a:rPr lang="en-US" altLang="en-US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the French words, MÉTéorologique ("Weather") Aviation Régulière ("Routine").</a:t>
            </a:r>
          </a:p>
          <a:p>
            <a:pPr eaLnBrk="1" hangingPunct="1"/>
            <a:r>
              <a:rPr lang="en-US" altLang="en-US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Example: KSEA 042353Z 11008KT 10SM FEW050 SCT070 OVC090 09/03 A2879 RMK AO2 SLP756 60001 T00940033 10117 20083 58013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ABAFF-2E2C-E7FE-C9DB-9097E64BC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METAR Code</a:t>
            </a:r>
          </a:p>
        </p:txBody>
      </p:sp>
      <p:pic>
        <p:nvPicPr>
          <p:cNvPr id="5" name="Content Placeholder 4" descr="A diagram of a weather condition&#10;&#10;Description automatically generated">
            <a:extLst>
              <a:ext uri="{FF2B5EF4-FFF2-40B4-BE49-F238E27FC236}">
                <a16:creationId xmlns:a16="http://schemas.microsoft.com/office/drawing/2014/main" id="{9B5E8828-F078-1791-58EE-9D55CE871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1" y="1650705"/>
            <a:ext cx="7943800" cy="4445295"/>
          </a:xfrm>
        </p:spPr>
      </p:pic>
    </p:spTree>
    <p:extLst>
      <p:ext uri="{BB962C8B-B14F-4D97-AF65-F5344CB8AC3E}">
        <p14:creationId xmlns:p14="http://schemas.microsoft.com/office/powerpoint/2010/main" val="37967412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A5D3D2A8-0217-B64F-B248-881141002E4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Many</a:t>
            </a:r>
            <a:r>
              <a:rPr lang="en-US" altLang="en-US" b="1" dirty="0">
                <a:ea typeface="ＭＳ Ｐゴシック" panose="020B0600070205080204" pitchFamily="34" charset="-128"/>
              </a:rPr>
              <a:t> Other Surface Networks</a:t>
            </a:r>
          </a:p>
        </p:txBody>
      </p:sp>
      <p:pic>
        <p:nvPicPr>
          <p:cNvPr id="36866" name="Picture 5" descr="raws.jpg   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C2961FAC-3D8F-5E48-8E2F-A359C6290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1600200"/>
            <a:ext cx="2541587" cy="448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6">
            <a:extLst>
              <a:ext uri="{FF2B5EF4-FFF2-40B4-BE49-F238E27FC236}">
                <a16:creationId xmlns:a16="http://schemas.microsoft.com/office/drawing/2014/main" id="{6DEC68E7-654E-EE4C-90E0-A841DD787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524000"/>
            <a:ext cx="38862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 typeface="Times" pitchFamily="2" charset="0"/>
              <a:buChar char="•"/>
            </a:pPr>
            <a:r>
              <a:rPr lang="en-US" altLang="en-US" sz="2800" dirty="0"/>
              <a:t>Bureau of Land Management</a:t>
            </a:r>
          </a:p>
          <a:p>
            <a:pPr>
              <a:spcBef>
                <a:spcPct val="0"/>
              </a:spcBef>
              <a:buFont typeface="Times" pitchFamily="2" charset="0"/>
              <a:buChar char="•"/>
            </a:pPr>
            <a:r>
              <a:rPr lang="en-US" altLang="en-US" sz="2800" dirty="0"/>
              <a:t>USDA RAWS</a:t>
            </a:r>
          </a:p>
          <a:p>
            <a:pPr>
              <a:spcBef>
                <a:spcPct val="0"/>
              </a:spcBef>
              <a:buFont typeface="Times" pitchFamily="2" charset="0"/>
              <a:buChar char="•"/>
            </a:pPr>
            <a:r>
              <a:rPr lang="en-US" altLang="en-US" sz="2800" dirty="0"/>
              <a:t>Agrimet</a:t>
            </a:r>
          </a:p>
          <a:p>
            <a:pPr>
              <a:spcBef>
                <a:spcPct val="0"/>
              </a:spcBef>
              <a:buFont typeface="Times" pitchFamily="2" charset="0"/>
              <a:buChar char="•"/>
            </a:pPr>
            <a:r>
              <a:rPr lang="en-US" altLang="en-US" sz="2800" dirty="0"/>
              <a:t>PAWS</a:t>
            </a:r>
          </a:p>
          <a:p>
            <a:pPr>
              <a:spcBef>
                <a:spcPct val="0"/>
              </a:spcBef>
              <a:buFont typeface="Times" pitchFamily="2" charset="0"/>
              <a:buChar char="•"/>
            </a:pPr>
            <a:r>
              <a:rPr lang="en-US" altLang="en-US" sz="2800" dirty="0"/>
              <a:t>Department of Ecology</a:t>
            </a:r>
          </a:p>
          <a:p>
            <a:pPr>
              <a:spcBef>
                <a:spcPct val="0"/>
              </a:spcBef>
              <a:buFont typeface="Times" pitchFamily="2" charset="0"/>
              <a:buChar char="•"/>
            </a:pPr>
            <a:r>
              <a:rPr lang="en-US" altLang="en-US" sz="2800" dirty="0"/>
              <a:t>Puget Sound Clean Air</a:t>
            </a:r>
          </a:p>
          <a:p>
            <a:pPr>
              <a:spcBef>
                <a:spcPct val="0"/>
              </a:spcBef>
              <a:buFont typeface="Times" pitchFamily="2" charset="0"/>
              <a:buChar char="•"/>
            </a:pPr>
            <a:r>
              <a:rPr lang="en-US" altLang="en-US" sz="2800" dirty="0"/>
              <a:t>BC Hydro</a:t>
            </a:r>
          </a:p>
          <a:p>
            <a:pPr>
              <a:spcBef>
                <a:spcPct val="0"/>
              </a:spcBef>
              <a:buFont typeface="Times" pitchFamily="2" charset="0"/>
              <a:buChar char="•"/>
            </a:pPr>
            <a:r>
              <a:rPr lang="en-US" altLang="en-US" sz="2800" dirty="0"/>
              <a:t>Tempest </a:t>
            </a:r>
          </a:p>
          <a:p>
            <a:pPr>
              <a:spcBef>
                <a:spcPct val="0"/>
              </a:spcBef>
              <a:buFont typeface="Times" pitchFamily="2" charset="0"/>
              <a:buChar char="•"/>
            </a:pPr>
            <a:r>
              <a:rPr lang="en-US" altLang="en-US" sz="2800" dirty="0"/>
              <a:t>Purple Air</a:t>
            </a:r>
          </a:p>
          <a:p>
            <a:pPr>
              <a:spcBef>
                <a:spcPct val="0"/>
              </a:spcBef>
              <a:buFont typeface="Times" pitchFamily="2" charset="0"/>
              <a:buChar char="•"/>
            </a:pPr>
            <a:r>
              <a:rPr lang="en-US" altLang="en-US" sz="2800" dirty="0"/>
              <a:t>Weather Underground</a:t>
            </a:r>
          </a:p>
          <a:p>
            <a:pPr>
              <a:spcBef>
                <a:spcPct val="0"/>
              </a:spcBef>
              <a:buFont typeface="Times" pitchFamily="2" charset="0"/>
              <a:buChar char="•"/>
            </a:pPr>
            <a:r>
              <a:rPr lang="en-US" altLang="en-US" sz="2800" dirty="0"/>
              <a:t>Many more!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B5631-A9A5-9AFE-8288-527CF0D3D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13360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Several States Have Set Up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Mesonets</a:t>
            </a:r>
          </a:p>
        </p:txBody>
      </p:sp>
    </p:spTree>
    <p:extLst>
      <p:ext uri="{BB962C8B-B14F-4D97-AF65-F5344CB8AC3E}">
        <p14:creationId xmlns:p14="http://schemas.microsoft.com/office/powerpoint/2010/main" val="5790661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OKMeso.tiff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8CF9AAAF-9455-4E46-B580-45FF5DFE6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00225"/>
            <a:ext cx="7581900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ext Box 3">
            <a:extLst>
              <a:ext uri="{FF2B5EF4-FFF2-40B4-BE49-F238E27FC236}">
                <a16:creationId xmlns:a16="http://schemas.microsoft.com/office/drawing/2014/main" id="{9772B2CE-A32D-A24E-9F62-E03CA58A9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914400"/>
            <a:ext cx="3367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</a:rPr>
              <a:t>Oklahoma Mesonet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6E7B5-ABB8-8841-D28E-7EA756533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906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Over the Past Decades, A Trend to Dominance of Indirect Observations</a:t>
            </a:r>
          </a:p>
        </p:txBody>
      </p:sp>
      <p:pic>
        <p:nvPicPr>
          <p:cNvPr id="4" name="Picture 4" descr="asosgrp4.gif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3707D0AD-2754-E6AD-08A0-D702B65C8E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321050"/>
            <a:ext cx="21590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7DAEFE-B469-1BB7-F4FF-105AC4EA0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781" y="3321050"/>
            <a:ext cx="3641767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E7095995-8941-0C42-774E-72A0F4D027AF}"/>
              </a:ext>
            </a:extLst>
          </p:cNvPr>
          <p:cNvSpPr/>
          <p:nvPr/>
        </p:nvSpPr>
        <p:spPr bwMode="auto">
          <a:xfrm>
            <a:off x="3429000" y="4267200"/>
            <a:ext cx="1143000" cy="5334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0052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2" descr="Diagram&#10;&#10;Description automatically generated">
            <a:extLst>
              <a:ext uri="{FF2B5EF4-FFF2-40B4-BE49-F238E27FC236}">
                <a16:creationId xmlns:a16="http://schemas.microsoft.com/office/drawing/2014/main" id="{4E570781-B3C3-5A4E-A90B-E606B0385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7974013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2" name="Title 3">
            <a:extLst>
              <a:ext uri="{FF2B5EF4-FFF2-40B4-BE49-F238E27FC236}">
                <a16:creationId xmlns:a16="http://schemas.microsoft.com/office/drawing/2014/main" id="{40273294-E26C-F245-8238-0A32946F03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New York Mesonet</a:t>
            </a:r>
          </a:p>
        </p:txBody>
      </p:sp>
      <p:sp>
        <p:nvSpPr>
          <p:cNvPr id="102403" name="Content Placeholder 4">
            <a:extLst>
              <a:ext uri="{FF2B5EF4-FFF2-40B4-BE49-F238E27FC236}">
                <a16:creationId xmlns:a16="http://schemas.microsoft.com/office/drawing/2014/main" id="{A0C96B3E-8579-DF46-8C3B-A93EBB244A5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14DF8-0C15-A245-9542-FA7766472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C835C45E-2CFD-7B6B-B92E-14FBF0E4D9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793" y="1600200"/>
            <a:ext cx="8350089" cy="4648200"/>
          </a:xfrm>
        </p:spPr>
      </p:pic>
    </p:spTree>
    <p:extLst>
      <p:ext uri="{BB962C8B-B14F-4D97-AF65-F5344CB8AC3E}">
        <p14:creationId xmlns:p14="http://schemas.microsoft.com/office/powerpoint/2010/main" val="16369991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6308F-A6D7-AF5D-9ABB-03CF2623E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Tempest Network</a:t>
            </a:r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A7997CBE-21A9-9739-562E-D9F701714E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6573" y="1981200"/>
            <a:ext cx="7325637" cy="4419600"/>
          </a:xfrm>
        </p:spPr>
      </p:pic>
    </p:spTree>
    <p:extLst>
      <p:ext uri="{BB962C8B-B14F-4D97-AF65-F5344CB8AC3E}">
        <p14:creationId xmlns:p14="http://schemas.microsoft.com/office/powerpoint/2010/main" val="37065173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D0841-B955-B774-B596-808940984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Weather Underground</a:t>
            </a:r>
          </a:p>
        </p:txBody>
      </p:sp>
      <p:pic>
        <p:nvPicPr>
          <p:cNvPr id="5" name="Content Placeholder 4" descr="A screenshot of a map&#10;&#10;Description automatically generated">
            <a:extLst>
              <a:ext uri="{FF2B5EF4-FFF2-40B4-BE49-F238E27FC236}">
                <a16:creationId xmlns:a16="http://schemas.microsoft.com/office/drawing/2014/main" id="{568A3D27-3063-8A4B-4B52-39954A08EE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8913" y="1981200"/>
            <a:ext cx="7546173" cy="4114800"/>
          </a:xfrm>
        </p:spPr>
      </p:pic>
    </p:spTree>
    <p:extLst>
      <p:ext uri="{BB962C8B-B14F-4D97-AF65-F5344CB8AC3E}">
        <p14:creationId xmlns:p14="http://schemas.microsoft.com/office/powerpoint/2010/main" val="21679343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2">
            <a:extLst>
              <a:ext uri="{FF2B5EF4-FFF2-40B4-BE49-F238E27FC236}">
                <a16:creationId xmlns:a16="http://schemas.microsoft.com/office/drawing/2014/main" id="{B7C1A898-20DB-6C4E-A4E0-5F05C7BF2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3300" y="457200"/>
            <a:ext cx="4597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2"/>
                </a:solidFill>
              </a:rPr>
              <a:t>Networks of Networks</a:t>
            </a:r>
            <a:endParaRPr lang="en-US" altLang="en-US" sz="2400" b="1" dirty="0">
              <a:solidFill>
                <a:schemeClr val="accent2"/>
              </a:solidFill>
            </a:endParaRPr>
          </a:p>
        </p:txBody>
      </p:sp>
      <p:sp>
        <p:nvSpPr>
          <p:cNvPr id="38914" name="Text Box 3">
            <a:extLst>
              <a:ext uri="{FF2B5EF4-FFF2-40B4-BE49-F238E27FC236}">
                <a16:creationId xmlns:a16="http://schemas.microsoft.com/office/drawing/2014/main" id="{9ECA1515-1967-CB4F-8720-9E043DF10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219200"/>
            <a:ext cx="7620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/>
              <a:t>MesoWest:</a:t>
            </a:r>
            <a:r>
              <a:rPr lang="en-US" altLang="en-US" dirty="0"/>
              <a:t>  Collects about 100 networks over the western third of U.S.</a:t>
            </a:r>
          </a:p>
          <a:p>
            <a:pPr>
              <a:spcBef>
                <a:spcPct val="50000"/>
              </a:spcBef>
            </a:pPr>
            <a:r>
              <a:rPr lang="en-US" altLang="en-US" b="1" dirty="0"/>
              <a:t>MADIS</a:t>
            </a:r>
            <a:r>
              <a:rPr lang="en-US" altLang="en-US" dirty="0"/>
              <a:t>:  NOAA national collection of mesonets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D316E3-4FB5-DBFD-8F60-875E68219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962400"/>
            <a:ext cx="6019800" cy="2643747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&#13;mesowest.tiff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F342E10A-B57F-4E49-90E3-4DA1E3651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620000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>
            <a:extLst>
              <a:ext uri="{FF2B5EF4-FFF2-40B4-BE49-F238E27FC236}">
                <a16:creationId xmlns:a16="http://schemas.microsoft.com/office/drawing/2014/main" id="{5359ED93-87D0-7E4C-BC79-FC782671F1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4582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One of the best viewers of many networks: NOAA Weather/Hazards</a:t>
            </a:r>
          </a:p>
        </p:txBody>
      </p:sp>
      <p:pic>
        <p:nvPicPr>
          <p:cNvPr id="103426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AA5BFE0F-7BB3-9240-B6E2-7494E0EA13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7300" y="1981200"/>
            <a:ext cx="6629400" cy="4114800"/>
          </a:xfrm>
        </p:spPr>
      </p:pic>
      <p:sp>
        <p:nvSpPr>
          <p:cNvPr id="103427" name="TextBox 5">
            <a:extLst>
              <a:ext uri="{FF2B5EF4-FFF2-40B4-BE49-F238E27FC236}">
                <a16:creationId xmlns:a16="http://schemas.microsoft.com/office/drawing/2014/main" id="{C7BF9A72-317F-7640-9089-95D84FE39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5563" y="1371600"/>
            <a:ext cx="6721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hlinkClick r:id="rId3"/>
              </a:rPr>
              <a:t>https://www.wrh.noaa.gov/map/?obs=true&amp;wfo=sew</a:t>
            </a:r>
            <a:endParaRPr lang="en-US" alt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E57E6-5E55-43F3-64FA-259CC3C39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124200"/>
            <a:ext cx="7772400" cy="1143000"/>
          </a:xfrm>
        </p:spPr>
        <p:txBody>
          <a:bodyPr/>
          <a:lstStyle/>
          <a:p>
            <a:r>
              <a:rPr lang="en-US" altLang="en-US" dirty="0">
                <a:hlinkClick r:id="rId2"/>
              </a:rPr>
              <a:t>https://www.wrh.noaa.gov/map/?obs=true&amp;wfo=sew</a:t>
            </a:r>
            <a:br>
              <a:rPr lang="en-US" alt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3792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D30F0-E485-D4FB-E018-B7C0312A4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Major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A6E01-A87E-8806-929D-5F8400BEA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1980, there were approximately 1000 real-time surface observations in the U.S., mainly at airports</a:t>
            </a:r>
          </a:p>
          <a:p>
            <a:r>
              <a:rPr lang="en-US" dirty="0"/>
              <a:t>Today, with so many networks, there are </a:t>
            </a:r>
            <a:r>
              <a:rPr lang="en-US" b="1" dirty="0"/>
              <a:t>several hundred thousand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61768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E51A2AE8-8B0A-BF48-98D9-99F8E69580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66700" y="381000"/>
            <a:ext cx="9677400" cy="6858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Global Coverage of Airport Stations</a:t>
            </a:r>
          </a:p>
        </p:txBody>
      </p:sp>
      <p:pic>
        <p:nvPicPr>
          <p:cNvPr id="4" name="Content Placeholder 3" descr="A map of the world&#10;&#10;Description automatically generated">
            <a:extLst>
              <a:ext uri="{FF2B5EF4-FFF2-40B4-BE49-F238E27FC236}">
                <a16:creationId xmlns:a16="http://schemas.microsoft.com/office/drawing/2014/main" id="{DA031915-7E8C-F7F1-938E-D2FECEC792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0296"/>
          <a:stretch/>
        </p:blipFill>
        <p:spPr>
          <a:xfrm>
            <a:off x="609600" y="1539621"/>
            <a:ext cx="8229600" cy="4335505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FD63E8E3-9C9A-444A-8FBE-D3624A5A917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838200"/>
            <a:ext cx="8153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ASOS:  Automated Surface Observing System 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3200" dirty="0">
                <a:ea typeface="ＭＳ Ｐゴシック" panose="020B0600070205080204" pitchFamily="34" charset="-128"/>
              </a:rPr>
              <a:t>Backbone Surface Observing System in the U.S.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18434" name="Picture 4" descr="asosgrp4.gif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8E788410-5A69-3449-B62A-B90FFA704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13" y="2133600"/>
            <a:ext cx="399097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2693CB3D-C0BE-504F-BE85-497BCE1C043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Marine Weather and Surface Ocean Reports</a:t>
            </a:r>
          </a:p>
        </p:txBody>
      </p:sp>
      <p:sp>
        <p:nvSpPr>
          <p:cNvPr id="44034" name="Rectangle 3">
            <a:extLst>
              <a:ext uri="{FF2B5EF4-FFF2-40B4-BE49-F238E27FC236}">
                <a16:creationId xmlns:a16="http://schemas.microsoft.com/office/drawing/2014/main" id="{F8159072-2E8C-984C-BD83-3AD00A04BA6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&#9;bouya.jpg  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D17B662C-738B-7F4E-94E2-1B0B1305C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3352800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8" name="Picture 3" descr="6m_mini.jpg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66B9AB82-9628-094C-AED8-9CC2FF0EE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8600"/>
            <a:ext cx="31940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4" descr="3m_mini.jpg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312960C8-8B66-5F40-979E-1280845A0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352800"/>
            <a:ext cx="2781300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 Box 5">
            <a:extLst>
              <a:ext uri="{FF2B5EF4-FFF2-40B4-BE49-F238E27FC236}">
                <a16:creationId xmlns:a16="http://schemas.microsoft.com/office/drawing/2014/main" id="{C22E3709-C0A4-164C-9F41-458E8A5DB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3824288"/>
            <a:ext cx="2530475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Ocean and Lake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Weather Buoys</a:t>
            </a:r>
          </a:p>
        </p:txBody>
      </p:sp>
      <p:sp>
        <p:nvSpPr>
          <p:cNvPr id="45061" name="Text Box 6">
            <a:extLst>
              <a:ext uri="{FF2B5EF4-FFF2-40B4-BE49-F238E27FC236}">
                <a16:creationId xmlns:a16="http://schemas.microsoft.com/office/drawing/2014/main" id="{9489348E-C74B-5A47-9E20-1E29F75B6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850" y="6015038"/>
            <a:ext cx="1479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</a:rPr>
              <a:t>Anchored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6BF47177-A8C2-B243-AA38-05FC70796C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6962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Drifting Buoys: Move Around!</a:t>
            </a:r>
          </a:p>
        </p:txBody>
      </p:sp>
      <p:pic>
        <p:nvPicPr>
          <p:cNvPr id="46082" name="Picture 3" descr="fggewind.gif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4E33A934-3969-EE4A-B153-56ABD569F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76400"/>
            <a:ext cx="2170113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4" descr="DriftingBuoyDuotone.jpg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9294003E-DE5B-3843-96D6-A0FCB182D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81200"/>
            <a:ext cx="3733800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 Box 5">
            <a:extLst>
              <a:ext uri="{FF2B5EF4-FFF2-40B4-BE49-F238E27FC236}">
                <a16:creationId xmlns:a16="http://schemas.microsoft.com/office/drawing/2014/main" id="{B3AA0D63-B31E-7D4B-A1DE-C741691B9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525" y="5165725"/>
            <a:ext cx="860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Wind</a:t>
            </a:r>
          </a:p>
        </p:txBody>
      </p:sp>
      <p:sp>
        <p:nvSpPr>
          <p:cNvPr id="46085" name="Text Box 6">
            <a:extLst>
              <a:ext uri="{FF2B5EF4-FFF2-40B4-BE49-F238E27FC236}">
                <a16:creationId xmlns:a16="http://schemas.microsoft.com/office/drawing/2014/main" id="{F74C0481-B782-9C42-AA93-45C54A746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325" y="5089525"/>
            <a:ext cx="1217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Pressure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&#9;desw1.jpg  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23AE9DF4-31D1-E34B-B540-F06652A5C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057400"/>
            <a:ext cx="2693988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Picture 3" descr="sisw1_mini.jpg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88E6787D-5D3F-004A-89AA-E18601218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013" y="2324100"/>
            <a:ext cx="2895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4">
            <a:extLst>
              <a:ext uri="{FF2B5EF4-FFF2-40B4-BE49-F238E27FC236}">
                <a16:creationId xmlns:a16="http://schemas.microsoft.com/office/drawing/2014/main" id="{43093F8C-16C9-114A-99D1-CAD9E86A16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13" y="550863"/>
            <a:ext cx="7848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</a:rPr>
              <a:t>Coastal Marine (CMAN) Reports from the Coast Guard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&#13;NorthWest.jpg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16709120-1246-8F41-9BBB-22ACBB499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81534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 Box 3">
            <a:extLst>
              <a:ext uri="{FF2B5EF4-FFF2-40B4-BE49-F238E27FC236}">
                <a16:creationId xmlns:a16="http://schemas.microsoft.com/office/drawing/2014/main" id="{0F4651DB-151D-9642-BE20-B53335D66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5410200"/>
            <a:ext cx="61318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/>
              <a:t>Northwest Buoy and CMAN Locations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SouthEastby.gif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0B9C4A9C-99D2-8742-8470-93A6718B1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7634288" cy="447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3E39E9AF-6A71-1849-854C-8D7010C09B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" name="Content Placeholder 3" descr="A map of the world with green and orange dots&#10;&#10;Description automatically generated">
            <a:extLst>
              <a:ext uri="{FF2B5EF4-FFF2-40B4-BE49-F238E27FC236}">
                <a16:creationId xmlns:a16="http://schemas.microsoft.com/office/drawing/2014/main" id="{F8FEE2FE-EF35-A31A-AC69-81A140C233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8027" y="964963"/>
            <a:ext cx="7948659" cy="5257800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kennedy.jpg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49D80534-F32E-0945-AFA7-0F33FF618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838200"/>
            <a:ext cx="589915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Text Box 3">
            <a:extLst>
              <a:ext uri="{FF2B5EF4-FFF2-40B4-BE49-F238E27FC236}">
                <a16:creationId xmlns:a16="http://schemas.microsoft.com/office/drawing/2014/main" id="{BA74602E-DE24-EA46-B3B9-A64C2BBD2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381500"/>
            <a:ext cx="5899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accent2"/>
                </a:solidFill>
              </a:rPr>
              <a:t>Ship Reports:  Marine VOS Program</a:t>
            </a:r>
          </a:p>
        </p:txBody>
      </p:sp>
      <p:sp>
        <p:nvSpPr>
          <p:cNvPr id="51203" name="Text Box 4">
            <a:extLst>
              <a:ext uri="{FF2B5EF4-FFF2-40B4-BE49-F238E27FC236}">
                <a16:creationId xmlns:a16="http://schemas.microsoft.com/office/drawing/2014/main" id="{910C2D09-518C-FD4F-883B-8AEF93097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38" y="5011738"/>
            <a:ext cx="6324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dirty="0"/>
              <a:t>Volunteers Observers--generally 6-hourly reports</a:t>
            </a:r>
          </a:p>
          <a:p>
            <a:pPr>
              <a:spcBef>
                <a:spcPct val="0"/>
              </a:spcBef>
            </a:pPr>
            <a:r>
              <a:rPr lang="en-US" altLang="en-US" sz="2800" b="1" dirty="0"/>
              <a:t>Highly variable </a:t>
            </a:r>
            <a:r>
              <a:rPr lang="en-US" altLang="en-US" sz="2800" dirty="0"/>
              <a:t>quality and frequency</a:t>
            </a:r>
          </a:p>
        </p:txBody>
      </p:sp>
      <p:pic>
        <p:nvPicPr>
          <p:cNvPr id="51204" name="Picture 5" descr="mariner.jpg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96B2E9D3-308D-C642-AE8C-ED2FF1B93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643438"/>
            <a:ext cx="1397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2" descr="Map&#10;&#10;Description automatically generated">
            <a:extLst>
              <a:ext uri="{FF2B5EF4-FFF2-40B4-BE49-F238E27FC236}">
                <a16:creationId xmlns:a16="http://schemas.microsoft.com/office/drawing/2014/main" id="{42AD8E6F-992D-0D40-B8BD-0B26405B2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1225"/>
            <a:ext cx="826770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&#10;&#10;Description automatically generated">
            <a:extLst>
              <a:ext uri="{FF2B5EF4-FFF2-40B4-BE49-F238E27FC236}">
                <a16:creationId xmlns:a16="http://schemas.microsoft.com/office/drawing/2014/main" id="{AE1F4BA9-44FD-E886-3C1F-16F81CE54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3" y="762000"/>
            <a:ext cx="864077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68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41FDB631-9A38-1C46-967A-1AA404507A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ASOS</a:t>
            </a:r>
          </a:p>
        </p:txBody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F1BB51E4-07F8-BC4E-97E2-AC85B5DFB3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0668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Located at primary and secondary airports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Supported by the FAA and NWS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High-quality instrumentation that is well maintained and calibrated.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Reported in </a:t>
            </a:r>
            <a:r>
              <a:rPr lang="en-US" altLang="en-US" b="1" dirty="0">
                <a:ea typeface="ＭＳ Ｐゴシック" panose="020B0600070205080204" pitchFamily="34" charset="-128"/>
              </a:rPr>
              <a:t>METAR format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19459" name="Picture 4" descr="&#9;ASOS.tiff 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08275130-CB1E-6147-A6CA-87FC22E98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4007452"/>
            <a:ext cx="3886200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43E28E4-EB6B-EC4B-B056-45CCE1361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088" y="2771775"/>
            <a:ext cx="3492500" cy="330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4" descr="Diagram&#10;&#10;Description automatically generated">
            <a:extLst>
              <a:ext uri="{FF2B5EF4-FFF2-40B4-BE49-F238E27FC236}">
                <a16:creationId xmlns:a16="http://schemas.microsoft.com/office/drawing/2014/main" id="{D4E379FF-C8FC-414D-BD7D-FC82C6514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2555875"/>
            <a:ext cx="4978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itle 5">
            <a:extLst>
              <a:ext uri="{FF2B5EF4-FFF2-40B4-BE49-F238E27FC236}">
                <a16:creationId xmlns:a16="http://schemas.microsoft.com/office/drawing/2014/main" id="{9FAC8B0E-25A8-2448-B5F9-CC46B3A4A2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8588" y="442913"/>
            <a:ext cx="8863012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Satellite Microwave Scatterometers:  </a:t>
            </a:r>
            <a:r>
              <a:rPr lang="en-US" altLang="en-US" sz="32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Microwaves scattering off surface waves give surface wind and direction</a:t>
            </a:r>
          </a:p>
        </p:txBody>
      </p:sp>
      <p:sp>
        <p:nvSpPr>
          <p:cNvPr id="52228" name="Content Placeholder 6">
            <a:extLst>
              <a:ext uri="{FF2B5EF4-FFF2-40B4-BE49-F238E27FC236}">
                <a16:creationId xmlns:a16="http://schemas.microsoft.com/office/drawing/2014/main" id="{C58C2A78-8E87-0B4A-B4BF-6F6027362F5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&#13;nscat_med.gif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08EC87DB-608E-6148-86DD-41A05C8BA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90600"/>
            <a:ext cx="640080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Text Box 3">
            <a:extLst>
              <a:ext uri="{FF2B5EF4-FFF2-40B4-BE49-F238E27FC236}">
                <a16:creationId xmlns:a16="http://schemas.microsoft.com/office/drawing/2014/main" id="{6625B47C-ABB1-A949-A4B3-E11367780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410200"/>
            <a:ext cx="7135287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/>
              <a:t>QuickScat </a:t>
            </a:r>
            <a:r>
              <a:rPr lang="en-US" altLang="en-US" sz="2800" dirty="0"/>
              <a:t>Satellite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Bounces microwaves off the ocean surface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Capillary waves dependent  on wind speed and direction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4" descr="&#10;WMBas7.png 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92608D4A-6FE1-424C-ADF4-B566F12A0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09600"/>
            <a:ext cx="6635750" cy="582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Text Box 5">
            <a:extLst>
              <a:ext uri="{FF2B5EF4-FFF2-40B4-BE49-F238E27FC236}">
                <a16:creationId xmlns:a16="http://schemas.microsoft.com/office/drawing/2014/main" id="{820DA480-B7A4-F849-B548-B950FB99A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3" y="1981200"/>
            <a:ext cx="27432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Satellite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Microwave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Scatterometer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Winds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&#10;WMBas6.png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4EBE7D78-70D3-AC41-ADB8-3F915DD57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25" y="514350"/>
            <a:ext cx="6635750" cy="582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>
            <a:extLst>
              <a:ext uri="{FF2B5EF4-FFF2-40B4-BE49-F238E27FC236}">
                <a16:creationId xmlns:a16="http://schemas.microsoft.com/office/drawing/2014/main" id="{1DCF89F0-6D7E-D841-9E41-1CC3E7FDEF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Satellite Scatterometer Coverage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A45A17-CCF4-5E4F-839E-473C135330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1613" y="1196975"/>
            <a:ext cx="8740775" cy="1957388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4" name="Picture 3" descr="A map of the world&#10;&#10;Description automatically generated">
            <a:extLst>
              <a:ext uri="{FF2B5EF4-FFF2-40B4-BE49-F238E27FC236}">
                <a16:creationId xmlns:a16="http://schemas.microsoft.com/office/drawing/2014/main" id="{2B9ECCC6-289B-38BD-9DA3-C00D4F327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779202"/>
            <a:ext cx="6763780" cy="459895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5DE686FC-2D99-A44F-8BBA-82494809D82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Upper Air Data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&#9;sonde.jpg  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341EEB9F-F8FB-824D-9A3D-3F5C7103F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4191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0" name="Picture 3" descr="&#10;sondes.gif 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496CC91A-A058-1840-975F-5349A6ED0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663" y="914400"/>
            <a:ext cx="3962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 Box 4">
            <a:extLst>
              <a:ext uri="{FF2B5EF4-FFF2-40B4-BE49-F238E27FC236}">
                <a16:creationId xmlns:a16="http://schemas.microsoft.com/office/drawing/2014/main" id="{B0B88F0B-EA8A-3D46-AB75-D828714FE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4860925"/>
            <a:ext cx="458330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/>
              <a:t>Radiosondes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/>
              <a:t>First launched in 1929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3">
            <a:extLst>
              <a:ext uri="{FF2B5EF4-FFF2-40B4-BE49-F238E27FC236}">
                <a16:creationId xmlns:a16="http://schemas.microsoft.com/office/drawing/2014/main" id="{A2D9E287-73D8-9248-9CB1-FC3DE6F27C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9288" y="381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Radiosondes</a:t>
            </a:r>
          </a:p>
        </p:txBody>
      </p:sp>
      <p:sp>
        <p:nvSpPr>
          <p:cNvPr id="59394" name="Content Placeholder 4">
            <a:extLst>
              <a:ext uri="{FF2B5EF4-FFF2-40B4-BE49-F238E27FC236}">
                <a16:creationId xmlns:a16="http://schemas.microsoft.com/office/drawing/2014/main" id="{F159DB68-474E-9441-BD40-4999AA1BCF2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41910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Provides temperature, humidity (relative humidity), pressure, and wind speed/direction)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Generally launched twice a day (00 and 12 UTC).</a:t>
            </a:r>
          </a:p>
        </p:txBody>
      </p:sp>
      <p:pic>
        <p:nvPicPr>
          <p:cNvPr id="59395" name="Picture 2" descr="&#9;sonde.jpg  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040C70C7-7A33-674D-9413-4323AE4EA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981200"/>
            <a:ext cx="3578225" cy="35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>
            <a:extLst>
              <a:ext uri="{FF2B5EF4-FFF2-40B4-BE49-F238E27FC236}">
                <a16:creationId xmlns:a16="http://schemas.microsoft.com/office/drawing/2014/main" id="{EEAFB90C-1619-0345-9FC6-77D2470033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Radiosondes</a:t>
            </a:r>
          </a:p>
        </p:txBody>
      </p:sp>
      <p:sp>
        <p:nvSpPr>
          <p:cNvPr id="106498" name="Content Placeholder 2">
            <a:extLst>
              <a:ext uri="{FF2B5EF4-FFF2-40B4-BE49-F238E27FC236}">
                <a16:creationId xmlns:a16="http://schemas.microsoft.com/office/drawing/2014/main" id="{3C764BCC-F509-234F-B5B6-7CCE98AC365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 typical radiosonde sounding ascent can last ~2 hours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In that time, the radiosonde can ascend to an altitude exceeding </a:t>
            </a:r>
            <a:r>
              <a:rPr lang="en-US" altLang="en-US" b="1" dirty="0">
                <a:ea typeface="ＭＳ Ｐゴシック" panose="020B0600070205080204" pitchFamily="34" charset="-128"/>
              </a:rPr>
              <a:t>35 km</a:t>
            </a:r>
            <a:r>
              <a:rPr lang="en-US" altLang="en-US" dirty="0">
                <a:ea typeface="ＭＳ Ｐゴシック" panose="020B0600070205080204" pitchFamily="34" charset="-128"/>
              </a:rPr>
              <a:t> (</a:t>
            </a:r>
            <a:r>
              <a:rPr lang="en-US" altLang="en-US" b="1" dirty="0">
                <a:ea typeface="ＭＳ Ｐゴシック" panose="020B0600070205080204" pitchFamily="34" charset="-128"/>
              </a:rPr>
              <a:t>about 115,000 feet</a:t>
            </a:r>
            <a:r>
              <a:rPr lang="en-US" altLang="en-US" dirty="0">
                <a:ea typeface="ＭＳ Ｐゴシック" panose="020B0600070205080204" pitchFamily="34" charset="-128"/>
              </a:rPr>
              <a:t>) and drift more than 300 km (about 180 miles) from the release point. 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Typical pressure at balloon burst about 5 hPa (1/200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th</a:t>
            </a:r>
            <a:r>
              <a:rPr lang="en-US" altLang="en-US" dirty="0">
                <a:ea typeface="ＭＳ Ｐゴシック" panose="020B0600070205080204" pitchFamily="34" charset="-128"/>
              </a:rPr>
              <a:t> of surface pressure). 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1">
            <a:extLst>
              <a:ext uri="{FF2B5EF4-FFF2-40B4-BE49-F238E27FC236}">
                <a16:creationId xmlns:a16="http://schemas.microsoft.com/office/drawing/2014/main" id="{64BFBD5D-74AB-F54E-BDFF-36C435F57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1828800"/>
            <a:ext cx="77470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2" name="Title 2">
            <a:extLst>
              <a:ext uri="{FF2B5EF4-FFF2-40B4-BE49-F238E27FC236}">
                <a16:creationId xmlns:a16="http://schemas.microsoft.com/office/drawing/2014/main" id="{6EF8BF3C-A2F0-7742-AED8-07FC014F16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19100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Generally launched twice a day at 00 and 12 UTC</a:t>
            </a:r>
          </a:p>
        </p:txBody>
      </p:sp>
      <p:sp>
        <p:nvSpPr>
          <p:cNvPr id="107523" name="Content Placeholder 3">
            <a:extLst>
              <a:ext uri="{FF2B5EF4-FFF2-40B4-BE49-F238E27FC236}">
                <a16:creationId xmlns:a16="http://schemas.microsoft.com/office/drawing/2014/main" id="{6D16EFE3-F19A-0B40-91E2-D461AC06631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07524" name="TextBox 1">
            <a:extLst>
              <a:ext uri="{FF2B5EF4-FFF2-40B4-BE49-F238E27FC236}">
                <a16:creationId xmlns:a16="http://schemas.microsoft.com/office/drawing/2014/main" id="{6DD4A0B4-BA89-9941-A6FE-D5FB5F852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123774"/>
            <a:ext cx="5011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About 1000 locations around the world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CD725747-D7F6-DA4E-B464-850B02A34C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0482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49C144BB-D2E2-314C-8AD0-632860383E9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419100"/>
            <a:ext cx="7789863" cy="6019800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B3C26-B911-DF52-03E7-6104FB916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478" y="152400"/>
            <a:ext cx="8229600" cy="1143000"/>
          </a:xfrm>
        </p:spPr>
        <p:txBody>
          <a:bodyPr/>
          <a:lstStyle/>
          <a:p>
            <a:r>
              <a:rPr lang="en-US" dirty="0"/>
              <a:t>There are websites that track them..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06A71520-7302-48E0-6F7F-176C8B9CBE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1449968"/>
            <a:ext cx="5883356" cy="4798431"/>
          </a:xfrm>
        </p:spPr>
      </p:pic>
    </p:spTree>
    <p:extLst>
      <p:ext uri="{BB962C8B-B14F-4D97-AF65-F5344CB8AC3E}">
        <p14:creationId xmlns:p14="http://schemas.microsoft.com/office/powerpoint/2010/main" val="20388113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3">
            <a:extLst>
              <a:ext uri="{FF2B5EF4-FFF2-40B4-BE49-F238E27FC236}">
                <a16:creationId xmlns:a16="http://schemas.microsoft.com/office/drawing/2014/main" id="{6CA4FA97-B117-2840-9827-3DD8A3B92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85800"/>
            <a:ext cx="8915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</a:rPr>
              <a:t>Radar Wind Profiler and RASS (Radio Acoustic Sounding System)</a:t>
            </a:r>
          </a:p>
        </p:txBody>
      </p:sp>
      <p:pic>
        <p:nvPicPr>
          <p:cNvPr id="60418" name="Picture 1">
            <a:extLst>
              <a:ext uri="{FF2B5EF4-FFF2-40B4-BE49-F238E27FC236}">
                <a16:creationId xmlns:a16="http://schemas.microsoft.com/office/drawing/2014/main" id="{2D5D8E08-B0BD-4D4A-A665-79EA5AFE1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2057400"/>
            <a:ext cx="652780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0CB7D7-BC2E-F29B-2485-2894A3F40267}"/>
              </a:ext>
            </a:extLst>
          </p:cNvPr>
          <p:cNvSpPr txBox="1"/>
          <p:nvPr/>
        </p:nvSpPr>
        <p:spPr>
          <a:xfrm>
            <a:off x="1223166" y="5486400"/>
            <a:ext cx="71405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Can provide temperature and wind with height</a:t>
            </a:r>
          </a:p>
          <a:p>
            <a:r>
              <a:rPr lang="en-US" b="1" dirty="0"/>
              <a:t>Can also provide information on precipitation/clouds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fir98fig33.jpg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6409225A-0771-B348-99F3-CB04A1B4B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14400"/>
            <a:ext cx="6021388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E2C8A98C-F82C-1F4B-857B-B5E2D9066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65138"/>
            <a:ext cx="8015288" cy="592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2" descr="Chart&#10;&#10;Description automatically generated">
            <a:extLst>
              <a:ext uri="{FF2B5EF4-FFF2-40B4-BE49-F238E27FC236}">
                <a16:creationId xmlns:a16="http://schemas.microsoft.com/office/drawing/2014/main" id="{77DCBF7D-74A1-6E4F-94F1-A2B18D2BD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8067675" cy="510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 descr="b777ual.jpg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2F871B4F-CB29-694D-A176-2B979C1E9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138" y="1752600"/>
            <a:ext cx="6172200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0" name="Text Box 3">
            <a:extLst>
              <a:ext uri="{FF2B5EF4-FFF2-40B4-BE49-F238E27FC236}">
                <a16:creationId xmlns:a16="http://schemas.microsoft.com/office/drawing/2014/main" id="{43AD72DF-FDA9-B347-B850-5A2808C40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188" y="377825"/>
            <a:ext cx="452367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2"/>
                </a:solidFill>
              </a:rPr>
              <a:t>Aircraft Observations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/>
              <a:t>Often on wide-body aircraft</a:t>
            </a:r>
          </a:p>
        </p:txBody>
      </p:sp>
      <p:sp>
        <p:nvSpPr>
          <p:cNvPr id="63491" name="Text Box 4">
            <a:extLst>
              <a:ext uri="{FF2B5EF4-FFF2-40B4-BE49-F238E27FC236}">
                <a16:creationId xmlns:a16="http://schemas.microsoft.com/office/drawing/2014/main" id="{2DD9785E-8551-7E4B-9AE5-6A0B7D130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581207"/>
            <a:ext cx="8229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</a:rPr>
              <a:t>ACARS:</a:t>
            </a:r>
            <a:r>
              <a:rPr lang="en-US" altLang="en-US" sz="2800" dirty="0">
                <a:solidFill>
                  <a:srgbClr val="000000"/>
                </a:solidFill>
              </a:rPr>
              <a:t> Aircraft Communications Addressing and Reporting</a:t>
            </a:r>
            <a:r>
              <a:rPr lang="en-US" altLang="en-US" sz="2800" dirty="0">
                <a:solidFill>
                  <a:srgbClr val="000000"/>
                </a:solidFill>
                <a:latin typeface="Charcoal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</a:rPr>
              <a:t>System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united states&#10;&#10;Description automatically generated">
            <a:extLst>
              <a:ext uri="{FF2B5EF4-FFF2-40B4-BE49-F238E27FC236}">
                <a16:creationId xmlns:a16="http://schemas.microsoft.com/office/drawing/2014/main" id="{EDFB73F0-867D-132B-621E-B3BD0CED1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57200"/>
            <a:ext cx="7772400" cy="528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088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acars_sond.KPDX.17.gif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FC389BE2-2396-9345-A6C9-DA1673E20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767" y="1447799"/>
            <a:ext cx="6496608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2B3162-5C6B-9809-C245-3D51EF8FC3B9}"/>
              </a:ext>
            </a:extLst>
          </p:cNvPr>
          <p:cNvSpPr txBox="1"/>
          <p:nvPr/>
        </p:nvSpPr>
        <p:spPr>
          <a:xfrm>
            <a:off x="1066800" y="609600"/>
            <a:ext cx="6788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Get Soundings </a:t>
            </a:r>
            <a:r>
              <a:rPr lang="en-US" b="1" dirty="0"/>
              <a:t>from</a:t>
            </a:r>
            <a:r>
              <a:rPr lang="en-US" dirty="0"/>
              <a:t> Aircraft Ascent and Descent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weather forecast&#10;&#10;Description automatically generated with medium confidence">
            <a:extLst>
              <a:ext uri="{FF2B5EF4-FFF2-40B4-BE49-F238E27FC236}">
                <a16:creationId xmlns:a16="http://schemas.microsoft.com/office/drawing/2014/main" id="{200C26B3-43AB-7C2F-1397-4C5ED0D89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533400"/>
            <a:ext cx="6479258" cy="5943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16C203-D147-8D53-96A6-B94000F53CED}"/>
              </a:ext>
            </a:extLst>
          </p:cNvPr>
          <p:cNvSpPr txBox="1"/>
          <p:nvPr/>
        </p:nvSpPr>
        <p:spPr>
          <a:xfrm>
            <a:off x="524021" y="2133600"/>
            <a:ext cx="145200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  <a:p>
            <a:r>
              <a:rPr lang="en-US" dirty="0"/>
              <a:t>Height</a:t>
            </a:r>
          </a:p>
          <a:p>
            <a:r>
              <a:rPr lang="en-US" dirty="0"/>
              <a:t>Cross</a:t>
            </a:r>
          </a:p>
          <a:p>
            <a:r>
              <a:rPr lang="en-US" dirty="0"/>
              <a:t>Section</a:t>
            </a:r>
          </a:p>
          <a:p>
            <a:r>
              <a:rPr lang="en-US" dirty="0"/>
              <a:t>From</a:t>
            </a:r>
          </a:p>
          <a:p>
            <a:r>
              <a:rPr lang="en-US" dirty="0"/>
              <a:t>Aircraft</a:t>
            </a:r>
          </a:p>
          <a:p>
            <a:r>
              <a:rPr lang="en-US" dirty="0"/>
              <a:t>Obs</a:t>
            </a:r>
          </a:p>
          <a:p>
            <a:r>
              <a:rPr lang="en-US" dirty="0"/>
              <a:t>At SeaTac</a:t>
            </a:r>
          </a:p>
        </p:txBody>
      </p:sp>
    </p:spTree>
    <p:extLst>
      <p:ext uri="{BB962C8B-B14F-4D97-AF65-F5344CB8AC3E}">
        <p14:creationId xmlns:p14="http://schemas.microsoft.com/office/powerpoint/2010/main" val="3887693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>
            <a:extLst>
              <a:ext uri="{FF2B5EF4-FFF2-40B4-BE49-F238E27FC236}">
                <a16:creationId xmlns:a16="http://schemas.microsoft.com/office/drawing/2014/main" id="{2518245A-7973-8E44-AA07-272A72846C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Also data from Commuter and Short Haul Aircraft</a:t>
            </a:r>
          </a:p>
        </p:txBody>
      </p:sp>
      <p:sp>
        <p:nvSpPr>
          <p:cNvPr id="67586" name="Rectangle 3">
            <a:extLst>
              <a:ext uri="{FF2B5EF4-FFF2-40B4-BE49-F238E27FC236}">
                <a16:creationId xmlns:a16="http://schemas.microsoft.com/office/drawing/2014/main" id="{4FF6F06E-688A-CD48-86E7-3248C2385D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67587" name="Picture 5" descr="airdat2.GIF">
            <a:extLst>
              <a:ext uri="{FF2B5EF4-FFF2-40B4-BE49-F238E27FC236}">
                <a16:creationId xmlns:a16="http://schemas.microsoft.com/office/drawing/2014/main" id="{E7B96862-5F08-D346-ADA0-8CA232846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951038"/>
            <a:ext cx="5253038" cy="455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&#9;hygro.gif  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EC410516-D80C-DD44-B551-9D928F71D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762000"/>
            <a:ext cx="6096000" cy="485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ext Box 3">
            <a:extLst>
              <a:ext uri="{FF2B5EF4-FFF2-40B4-BE49-F238E27FC236}">
                <a16:creationId xmlns:a16="http://schemas.microsoft.com/office/drawing/2014/main" id="{95BDE170-831C-1548-BF53-F3368CE51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791200"/>
            <a:ext cx="32115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/>
              <a:t>Hydrothermograph</a:t>
            </a:r>
            <a:endParaRPr lang="en-US" altLang="en-US" sz="2400" b="1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>
            <a:extLst>
              <a:ext uri="{FF2B5EF4-FFF2-40B4-BE49-F238E27FC236}">
                <a16:creationId xmlns:a16="http://schemas.microsoft.com/office/drawing/2014/main" id="{DD0F0219-9953-4942-8957-EF0AE1A1D0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0238" y="685800"/>
            <a:ext cx="83058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Weather Satellites Now Provide Roughly 99% of the Weather Data Going into Weather Prediction</a:t>
            </a:r>
          </a:p>
        </p:txBody>
      </p:sp>
      <p:pic>
        <p:nvPicPr>
          <p:cNvPr id="70658" name="Content Placeholder 4">
            <a:extLst>
              <a:ext uri="{FF2B5EF4-FFF2-40B4-BE49-F238E27FC236}">
                <a16:creationId xmlns:a16="http://schemas.microsoft.com/office/drawing/2014/main" id="{1E52FE76-24BD-A241-B38B-FF305A0FC8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7163" y="2362200"/>
            <a:ext cx="6289675" cy="4189413"/>
          </a:xfr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>
            <a:extLst>
              <a:ext uri="{FF2B5EF4-FFF2-40B4-BE49-F238E27FC236}">
                <a16:creationId xmlns:a16="http://schemas.microsoft.com/office/drawing/2014/main" id="{9E9CDD99-FEE9-E445-935F-08EF0390DAB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Satellite Data</a:t>
            </a:r>
          </a:p>
        </p:txBody>
      </p:sp>
      <p:sp>
        <p:nvSpPr>
          <p:cNvPr id="71682" name="Rectangle 3">
            <a:extLst>
              <a:ext uri="{FF2B5EF4-FFF2-40B4-BE49-F238E27FC236}">
                <a16:creationId xmlns:a16="http://schemas.microsoft.com/office/drawing/2014/main" id="{7774035F-9FAE-CD47-9343-47D4743C886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1651000"/>
            <a:ext cx="67818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Geostationary and Polar Orbiting Satellites</a:t>
            </a:r>
          </a:p>
        </p:txBody>
      </p:sp>
      <p:pic>
        <p:nvPicPr>
          <p:cNvPr id="71683" name="Picture 2" descr="Diagram&#10;&#10;Description automatically generated">
            <a:extLst>
              <a:ext uri="{FF2B5EF4-FFF2-40B4-BE49-F238E27FC236}">
                <a16:creationId xmlns:a16="http://schemas.microsoft.com/office/drawing/2014/main" id="{1B2C7DB5-F295-F544-B5C1-5978BEF30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29000"/>
            <a:ext cx="6105525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4" descr="Diagram&#10;&#10;Description automatically generated">
            <a:extLst>
              <a:ext uri="{FF2B5EF4-FFF2-40B4-BE49-F238E27FC236}">
                <a16:creationId xmlns:a16="http://schemas.microsoft.com/office/drawing/2014/main" id="{71B68BC7-8DAE-B140-BBD5-28C6BB340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738" y="3124200"/>
            <a:ext cx="1895475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4628BF-368A-CC19-ED0B-D67D75D2AA28}"/>
              </a:ext>
            </a:extLst>
          </p:cNvPr>
          <p:cNvSpPr txBox="1"/>
          <p:nvPr/>
        </p:nvSpPr>
        <p:spPr>
          <a:xfrm>
            <a:off x="2057400" y="5638800"/>
            <a:ext cx="1909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Geostationary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E2319A-E4A6-7022-6486-590A65090E6C}"/>
              </a:ext>
            </a:extLst>
          </p:cNvPr>
          <p:cNvSpPr txBox="1"/>
          <p:nvPr/>
        </p:nvSpPr>
        <p:spPr>
          <a:xfrm>
            <a:off x="6838030" y="5638800"/>
            <a:ext cx="1798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Polar Orbiter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>
            <a:extLst>
              <a:ext uri="{FF2B5EF4-FFF2-40B4-BE49-F238E27FC236}">
                <a16:creationId xmlns:a16="http://schemas.microsoft.com/office/drawing/2014/main" id="{CFEDFCAB-B2C4-194C-9A97-785E7C923C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72706" name="Content Placeholder 3" descr="goesl.jpg">
            <a:extLst>
              <a:ext uri="{FF2B5EF4-FFF2-40B4-BE49-F238E27FC236}">
                <a16:creationId xmlns:a16="http://schemas.microsoft.com/office/drawing/2014/main" id="{99E65F66-85C2-FB46-BBE0-85322D39F7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81" r="-3381"/>
          <a:stretch>
            <a:fillRect/>
          </a:stretch>
        </p:blipFill>
        <p:spPr>
          <a:xfrm>
            <a:off x="1752600" y="533400"/>
            <a:ext cx="6324600" cy="3348038"/>
          </a:xfrm>
        </p:spPr>
      </p:pic>
      <p:pic>
        <p:nvPicPr>
          <p:cNvPr id="72707" name="Picture 4" descr="geo_orbit.jpg">
            <a:extLst>
              <a:ext uri="{FF2B5EF4-FFF2-40B4-BE49-F238E27FC236}">
                <a16:creationId xmlns:a16="http://schemas.microsoft.com/office/drawing/2014/main" id="{E4A973CE-8193-E649-9703-792707B7C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038600"/>
            <a:ext cx="45085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TextBox 1">
            <a:extLst>
              <a:ext uri="{FF2B5EF4-FFF2-40B4-BE49-F238E27FC236}">
                <a16:creationId xmlns:a16="http://schemas.microsoft.com/office/drawing/2014/main" id="{0D5412C2-2C32-974F-B314-4E298F560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" y="3881438"/>
            <a:ext cx="28194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</a:rPr>
              <a:t>GOES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</a:rPr>
              <a:t>Geostationary Operational Environmental Satellite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1" descr="false_colour.jpg">
            <a:extLst>
              <a:ext uri="{FF2B5EF4-FFF2-40B4-BE49-F238E27FC236}">
                <a16:creationId xmlns:a16="http://schemas.microsoft.com/office/drawing/2014/main" id="{0A7CFB71-383E-084D-AFB1-4BE31FE06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889000"/>
            <a:ext cx="5080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4" name="TextBox 1">
            <a:extLst>
              <a:ext uri="{FF2B5EF4-FFF2-40B4-BE49-F238E27FC236}">
                <a16:creationId xmlns:a16="http://schemas.microsoft.com/office/drawing/2014/main" id="{73608FBB-99E4-F540-811E-1A2E032E2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6096000"/>
            <a:ext cx="63049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/>
              <a:t>Geostationary satellites see the whole hemisphere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>
            <a:extLst>
              <a:ext uri="{FF2B5EF4-FFF2-40B4-BE49-F238E27FC236}">
                <a16:creationId xmlns:a16="http://schemas.microsoft.com/office/drawing/2014/main" id="{703BE4BA-693C-7840-8AAE-F60141A250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Generally View Sectors</a:t>
            </a:r>
          </a:p>
        </p:txBody>
      </p:sp>
      <p:pic>
        <p:nvPicPr>
          <p:cNvPr id="73730" name="Chart Placeholder 3" descr="201211082100.gif">
            <a:extLst>
              <a:ext uri="{FF2B5EF4-FFF2-40B4-BE49-F238E27FC236}">
                <a16:creationId xmlns:a16="http://schemas.microsoft.com/office/drawing/2014/main" id="{DDEAEE2D-D0BD-194A-8C8D-E3B4A264C3DE}"/>
              </a:ext>
            </a:extLst>
          </p:cNvPr>
          <p:cNvPicPr>
            <a:picLocks noGrp="1" noChangeAspect="1" noChangeArrowheads="1"/>
          </p:cNvPicPr>
          <p:nvPr>
            <p:ph type="chart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90" r="-25990"/>
          <a:stretch>
            <a:fillRect/>
          </a:stretch>
        </p:blipFill>
        <p:spPr>
          <a:xfrm>
            <a:off x="533400" y="1828800"/>
            <a:ext cx="8348663" cy="4419600"/>
          </a:xfr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2">
            <a:extLst>
              <a:ext uri="{FF2B5EF4-FFF2-40B4-BE49-F238E27FC236}">
                <a16:creationId xmlns:a16="http://schemas.microsoft.com/office/drawing/2014/main" id="{5B10A75F-93B6-254C-947E-13742E314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206500"/>
            <a:ext cx="81280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8" name="TextBox 1">
            <a:extLst>
              <a:ext uri="{FF2B5EF4-FFF2-40B4-BE49-F238E27FC236}">
                <a16:creationId xmlns:a16="http://schemas.microsoft.com/office/drawing/2014/main" id="{402AB7CF-A748-5E4C-96F6-0D2F925CB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791200"/>
            <a:ext cx="75549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dirty="0"/>
              <a:t>Putting them together, one can monitor the entire planet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 descr="LE411L5.jpg">
            <a:extLst>
              <a:ext uri="{FF2B5EF4-FFF2-40B4-BE49-F238E27FC236}">
                <a16:creationId xmlns:a16="http://schemas.microsoft.com/office/drawing/2014/main" id="{7CAA3C50-9853-4343-92FB-88D2907AF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60131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4" name="TextBox 2">
            <a:extLst>
              <a:ext uri="{FF2B5EF4-FFF2-40B4-BE49-F238E27FC236}">
                <a16:creationId xmlns:a16="http://schemas.microsoft.com/office/drawing/2014/main" id="{87E4C243-2E32-ED4C-B32A-EE3A7A45F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4876800"/>
            <a:ext cx="21621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NOAA Polar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Orbiter Weather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Satellite</a:t>
            </a:r>
          </a:p>
        </p:txBody>
      </p:sp>
      <p:pic>
        <p:nvPicPr>
          <p:cNvPr id="74755" name="Picture 3" descr="polar_orbit.jpg">
            <a:extLst>
              <a:ext uri="{FF2B5EF4-FFF2-40B4-BE49-F238E27FC236}">
                <a16:creationId xmlns:a16="http://schemas.microsoft.com/office/drawing/2014/main" id="{50066CC2-5D43-714A-852F-3E0985D5D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75" y="3917731"/>
            <a:ext cx="23336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F98A33-ED32-3124-DA97-7E0040A9CB97}"/>
              </a:ext>
            </a:extLst>
          </p:cNvPr>
          <p:cNvSpPr txBox="1"/>
          <p:nvPr/>
        </p:nvSpPr>
        <p:spPr>
          <a:xfrm>
            <a:off x="203437" y="6337099"/>
            <a:ext cx="8628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Polar Orbiter:  Higher resolution/more sensors, lower (~800 km)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1" descr="6.jpg">
            <a:extLst>
              <a:ext uri="{FF2B5EF4-FFF2-40B4-BE49-F238E27FC236}">
                <a16:creationId xmlns:a16="http://schemas.microsoft.com/office/drawing/2014/main" id="{D31F95CE-2824-3544-862D-9F3E1BDBE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85800"/>
            <a:ext cx="5638800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2" name="TextBox 1">
            <a:extLst>
              <a:ext uri="{FF2B5EF4-FFF2-40B4-BE49-F238E27FC236}">
                <a16:creationId xmlns:a16="http://schemas.microsoft.com/office/drawing/2014/main" id="{B16BFB9C-6C31-094A-927B-A6AEFECF0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2475" y="6194425"/>
            <a:ext cx="6013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/>
              <a:t>Polar Orbiters Provide a High-Resolution View</a:t>
            </a:r>
          </a:p>
        </p:txBody>
      </p:sp>
      <p:sp>
        <p:nvSpPr>
          <p:cNvPr id="112643" name="TextBox 2">
            <a:extLst>
              <a:ext uri="{FF2B5EF4-FFF2-40B4-BE49-F238E27FC236}">
                <a16:creationId xmlns:a16="http://schemas.microsoft.com/office/drawing/2014/main" id="{539857C8-828D-BE43-B80C-9FB2BE31D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514600"/>
            <a:ext cx="149592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1" dirty="0"/>
              <a:t>A polar</a:t>
            </a:r>
          </a:p>
          <a:p>
            <a:r>
              <a:rPr lang="en-US" altLang="en-US" sz="3200" b="1" dirty="0"/>
              <a:t>low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>
            <a:extLst>
              <a:ext uri="{FF2B5EF4-FFF2-40B4-BE49-F238E27FC236}">
                <a16:creationId xmlns:a16="http://schemas.microsoft.com/office/drawing/2014/main" id="{3D3908C6-B8A3-B540-85E7-491B57526D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667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Weather Satellites Provide MUCH More Than Imagery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 descr="winds_west00Z.gif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2BA51C13-E0E7-AE4F-A08A-B1C878ED6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85800"/>
            <a:ext cx="5570538" cy="585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Text Box 3">
            <a:extLst>
              <a:ext uri="{FF2B5EF4-FFF2-40B4-BE49-F238E27FC236}">
                <a16:creationId xmlns:a16="http://schemas.microsoft.com/office/drawing/2014/main" id="{F8F87B11-7601-3C41-A93F-B9D6644EE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0"/>
            <a:ext cx="25146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Cloud and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Water Vapor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Track </a:t>
            </a:r>
            <a:r>
              <a:rPr lang="en-US" altLang="en-US" dirty="0"/>
              <a:t>Winds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Based on Geostationary Weather Satellites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htb.gif    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748A647D-9453-2A4F-BD8F-CE1D08C9C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3290888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3" descr="&#10;asos-3.jpg 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599C7578-25C0-9F49-A84D-50D6F8177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00200"/>
            <a:ext cx="44196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4">
            <a:extLst>
              <a:ext uri="{FF2B5EF4-FFF2-40B4-BE49-F238E27FC236}">
                <a16:creationId xmlns:a16="http://schemas.microsoft.com/office/drawing/2014/main" id="{ECCAC5E7-4725-044B-B22F-49F74AC59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7325" y="5805488"/>
            <a:ext cx="3398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/>
              <a:t>Precipitation Gauges</a:t>
            </a:r>
            <a:endParaRPr lang="en-US" altLang="en-US" sz="2400" b="1" dirty="0"/>
          </a:p>
        </p:txBody>
      </p:sp>
      <p:sp>
        <p:nvSpPr>
          <p:cNvPr id="22532" name="TextBox 1">
            <a:extLst>
              <a:ext uri="{FF2B5EF4-FFF2-40B4-BE49-F238E27FC236}">
                <a16:creationId xmlns:a16="http://schemas.microsoft.com/office/drawing/2014/main" id="{EDBD5AFD-01B7-0947-AC9A-7F82331A2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4713288"/>
            <a:ext cx="26062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Many are shielded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 descr="wg10visR-1.GIF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EBBBF9A8-73A7-EA4C-9DE1-BD5A10477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379413"/>
            <a:ext cx="8069263" cy="609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>
            <a:extLst>
              <a:ext uri="{FF2B5EF4-FFF2-40B4-BE49-F238E27FC236}">
                <a16:creationId xmlns:a16="http://schemas.microsoft.com/office/drawing/2014/main" id="{A302C570-C33B-2F4E-9A6E-A1716653E2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762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Atmospheric Moisture Vectors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from Satellites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78850" name="Content Placeholder 3">
            <a:extLst>
              <a:ext uri="{FF2B5EF4-FFF2-40B4-BE49-F238E27FC236}">
                <a16:creationId xmlns:a16="http://schemas.microsoft.com/office/drawing/2014/main" id="{E755F5CB-7532-E248-BDA6-E55BF45761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6663" y="1828800"/>
            <a:ext cx="6670675" cy="4724400"/>
          </a:xfr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 descr="sounder.gif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121A6650-3C67-2F4F-A1A1-0670D28BA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914400"/>
            <a:ext cx="6629400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Text Box 3">
            <a:extLst>
              <a:ext uri="{FF2B5EF4-FFF2-40B4-BE49-F238E27FC236}">
                <a16:creationId xmlns:a16="http://schemas.microsoft.com/office/drawing/2014/main" id="{9906C7E9-74FB-7D44-B4F3-611FB41FF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800" y="5410200"/>
            <a:ext cx="6781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GOES sounder Unit</a:t>
            </a:r>
            <a:r>
              <a:rPr lang="en-US" altLang="en-US" sz="2400" dirty="0"/>
              <a:t>:  observes atmosphere/earth’s emissions in several wavelengths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 descr="Inversion_methods75.gif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2022B7CF-D40A-3849-A2AB-CC10881CA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762000"/>
            <a:ext cx="387032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TextBox 1">
            <a:extLst>
              <a:ext uri="{FF2B5EF4-FFF2-40B4-BE49-F238E27FC236}">
                <a16:creationId xmlns:a16="http://schemas.microsoft.com/office/drawing/2014/main" id="{0BDF21A4-F778-6241-9C40-EDE9B2BE0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752600"/>
            <a:ext cx="32766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 dirty="0"/>
              <a:t>Views the Earth</a:t>
            </a:r>
          </a:p>
          <a:p>
            <a:r>
              <a:rPr lang="en-US" altLang="en-US" sz="2800" b="1" dirty="0"/>
              <a:t>at many wavelengths,</a:t>
            </a:r>
          </a:p>
          <a:p>
            <a:r>
              <a:rPr lang="en-US" altLang="en-US" sz="2800" b="1" dirty="0"/>
              <a:t>each wavelength/channel sensing temperature at a specific layer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 descr="&#9;samp2.gif                                                      001319E4&#13;Macintosh2 HD                  ABA78158:">
            <a:extLst>
              <a:ext uri="{FF2B5EF4-FFF2-40B4-BE49-F238E27FC236}">
                <a16:creationId xmlns:a16="http://schemas.microsoft.com/office/drawing/2014/main" id="{63551FEA-D0F1-5248-BD10-99DE3EFE8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524000"/>
            <a:ext cx="6276975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Text Box 3">
            <a:extLst>
              <a:ext uri="{FF2B5EF4-FFF2-40B4-BE49-F238E27FC236}">
                <a16:creationId xmlns:a16="http://schemas.microsoft.com/office/drawing/2014/main" id="{DFF157B0-D0B4-7247-B39E-27A77C848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457200"/>
            <a:ext cx="6364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Satellite Temperature and Humidity Soundings</a:t>
            </a:r>
            <a:endParaRPr lang="en-US" altLang="en-US" sz="2400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F26F2-091E-7794-A730-9D39A64966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600" y="1676400"/>
            <a:ext cx="7772400" cy="1470025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Can do vertical soundings in both infrared and microwave wavelengths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3E3ED4-F73D-D7C2-1BE6-7BD0F65C7A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86887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>
            <a:extLst>
              <a:ext uri="{FF2B5EF4-FFF2-40B4-BE49-F238E27FC236}">
                <a16:creationId xmlns:a16="http://schemas.microsoft.com/office/drawing/2014/main" id="{48C8F59A-315B-7A40-A90B-2ACC75BFB9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001000" cy="6858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High-Resolution Infrared Radiation Sounder</a:t>
            </a:r>
          </a:p>
        </p:txBody>
      </p:sp>
      <p:pic>
        <p:nvPicPr>
          <p:cNvPr id="82946" name="Content Placeholder 3">
            <a:extLst>
              <a:ext uri="{FF2B5EF4-FFF2-40B4-BE49-F238E27FC236}">
                <a16:creationId xmlns:a16="http://schemas.microsoft.com/office/drawing/2014/main" id="{1BE0B9C4-148F-1C40-82A0-AA1A192C4D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676400"/>
            <a:ext cx="6677025" cy="4667250"/>
          </a:xfr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>
            <a:extLst>
              <a:ext uri="{FF2B5EF4-FFF2-40B4-BE49-F238E27FC236}">
                <a16:creationId xmlns:a16="http://schemas.microsoft.com/office/drawing/2014/main" id="{B3FC1F97-CF4A-4F40-AC27-1495DE083A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Microwave Sounders</a:t>
            </a:r>
          </a:p>
        </p:txBody>
      </p:sp>
      <p:pic>
        <p:nvPicPr>
          <p:cNvPr id="83970" name="Content Placeholder 3">
            <a:extLst>
              <a:ext uri="{FF2B5EF4-FFF2-40B4-BE49-F238E27FC236}">
                <a16:creationId xmlns:a16="http://schemas.microsoft.com/office/drawing/2014/main" id="{1B2F646D-7E79-B943-9D2E-0A6F6F6C8C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9638" y="1371600"/>
            <a:ext cx="7324725" cy="5187950"/>
          </a:xfr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08031238-DD8A-9449-B723-32A76A44C5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ea typeface="ＭＳ Ｐゴシック" pitchFamily="-112" charset="-128"/>
                <a:cs typeface="ＭＳ Ｐゴシック" pitchFamily="-112" charset="-128"/>
              </a:rPr>
              <a:t>GPS (Global Positioning System) Soundings</a:t>
            </a:r>
          </a:p>
        </p:txBody>
      </p:sp>
      <p:sp>
        <p:nvSpPr>
          <p:cNvPr id="84994" name="Rectangle 3">
            <a:extLst>
              <a:ext uri="{FF2B5EF4-FFF2-40B4-BE49-F238E27FC236}">
                <a16:creationId xmlns:a16="http://schemas.microsoft.com/office/drawing/2014/main" id="{9FEC666E-711B-B346-A05F-19C25DCE7B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24854" y="1981200"/>
            <a:ext cx="7924800" cy="4343400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A constellation of GPS satellites orbit the earth.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A collection of special satellites can receive the GPS signal (called GPS-RO, GPS Radio Occultation)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By measuring the delay of the GPS signal as it is bent by the earth’s atmosphere,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one can determine atmospheric density variations  in the vertical that can be used to create temperature and humidity soundings.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>
            <a:extLst>
              <a:ext uri="{FF2B5EF4-FFF2-40B4-BE49-F238E27FC236}">
                <a16:creationId xmlns:a16="http://schemas.microsoft.com/office/drawing/2014/main" id="{211CDCB6-DF2E-BD41-9CCC-3B31447CD1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86018" name="Rectangle 3">
            <a:extLst>
              <a:ext uri="{FF2B5EF4-FFF2-40B4-BE49-F238E27FC236}">
                <a16:creationId xmlns:a16="http://schemas.microsoft.com/office/drawing/2014/main" id="{6301FF8F-D316-8143-88D2-EB894C0077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86019" name="Picture 4" descr="cosmic2.tiff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078D684F-B1BE-8A4F-9B9E-F48CCCE1F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1282700"/>
            <a:ext cx="72898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5C2377E3-D5B9-0D49-8C0D-80387D73B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517206"/>
            <a:ext cx="3429000" cy="25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itle 3">
            <a:extLst>
              <a:ext uri="{FF2B5EF4-FFF2-40B4-BE49-F238E27FC236}">
                <a16:creationId xmlns:a16="http://schemas.microsoft.com/office/drawing/2014/main" id="{BD378B2D-9519-6946-95BA-CC79CD1FAC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Some Even with Double Shields</a:t>
            </a:r>
          </a:p>
        </p:txBody>
      </p:sp>
      <p:sp>
        <p:nvSpPr>
          <p:cNvPr id="23555" name="Content Placeholder 4">
            <a:extLst>
              <a:ext uri="{FF2B5EF4-FFF2-40B4-BE49-F238E27FC236}">
                <a16:creationId xmlns:a16="http://schemas.microsoft.com/office/drawing/2014/main" id="{888EF4E1-F2AB-3B43-8354-2B168948C7F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8077200" cy="32004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Shields reduce wind and turbulent eddies around gauges which can </a:t>
            </a:r>
            <a:r>
              <a:rPr lang="en-US" altLang="en-US" b="1" dirty="0">
                <a:ea typeface="ＭＳ Ｐゴシック" panose="020B0600070205080204" pitchFamily="34" charset="-128"/>
              </a:rPr>
              <a:t>lessen catch efficiency</a:t>
            </a:r>
            <a:r>
              <a:rPr lang="en-US" altLang="en-US" dirty="0">
                <a:ea typeface="ＭＳ Ｐゴシック" panose="020B0600070205080204" pitchFamily="34" charset="-128"/>
              </a:rPr>
              <a:t>.  The largest effect of wind is on snow.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3">
            <a:extLst>
              <a:ext uri="{FF2B5EF4-FFF2-40B4-BE49-F238E27FC236}">
                <a16:creationId xmlns:a16="http://schemas.microsoft.com/office/drawing/2014/main" id="{0E26A2CD-1109-3647-9826-BBB7AE1F7D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87042" name="Picture 4" descr="cosmic.tiff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ABEF05A5-B5F9-6E4B-AA76-7CB9E48C0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524000"/>
            <a:ext cx="5264150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5" descr="cosmicsatellites-sm.jpg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7090F4A5-8B77-3442-A390-A3CB4E63D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3011488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55D7A-CD44-4A95-555E-2A75D857E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map of the world with many colored dots&#10;&#10;Description automatically generated">
            <a:extLst>
              <a:ext uri="{FF2B5EF4-FFF2-40B4-BE49-F238E27FC236}">
                <a16:creationId xmlns:a16="http://schemas.microsoft.com/office/drawing/2014/main" id="{4C276BEB-1CD5-6B0D-05E4-E84FFB4BB4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295400"/>
            <a:ext cx="7526781" cy="4953000"/>
          </a:xfrm>
        </p:spPr>
      </p:pic>
    </p:spTree>
    <p:extLst>
      <p:ext uri="{BB962C8B-B14F-4D97-AF65-F5344CB8AC3E}">
        <p14:creationId xmlns:p14="http://schemas.microsoft.com/office/powerpoint/2010/main" val="258963423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3">
            <a:extLst>
              <a:ext uri="{FF2B5EF4-FFF2-40B4-BE49-F238E27FC236}">
                <a16:creationId xmlns:a16="http://schemas.microsoft.com/office/drawing/2014/main" id="{55D7F98B-F005-8E40-8974-68E724D4F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1000310"/>
            <a:ext cx="2938463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During the early 90s, the NWS installed a network of powerful Doppler Weather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radars, a.k.a.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NEXRAD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WSR88D</a:t>
            </a:r>
          </a:p>
        </p:txBody>
      </p:sp>
      <p:pic>
        <p:nvPicPr>
          <p:cNvPr id="88066" name="Picture 3" descr="&#10;tower2.gif                                                     000CFAB2&#10;Macintosh2 HD                  ABA78158:">
            <a:extLst>
              <a:ext uri="{FF2B5EF4-FFF2-40B4-BE49-F238E27FC236}">
                <a16:creationId xmlns:a16="http://schemas.microsoft.com/office/drawing/2014/main" id="{E906D587-F167-E045-A8BD-4DCA74877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8" y="1798638"/>
            <a:ext cx="4294187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Box 3">
            <a:extLst>
              <a:ext uri="{FF2B5EF4-FFF2-40B4-BE49-F238E27FC236}">
                <a16:creationId xmlns:a16="http://schemas.microsoft.com/office/drawing/2014/main" id="{323CF019-7DAF-274C-9AA2-F7EBFEAC7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685800"/>
            <a:ext cx="32416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2"/>
                </a:solidFill>
              </a:rPr>
              <a:t>Weather Radar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>
            <a:extLst>
              <a:ext uri="{FF2B5EF4-FFF2-40B4-BE49-F238E27FC236}">
                <a16:creationId xmlns:a16="http://schemas.microsoft.com/office/drawing/2014/main" id="{56C239A7-6EC1-144A-B516-C7EE44BF43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2600" y="350838"/>
            <a:ext cx="8229600" cy="1143000"/>
          </a:xfrm>
        </p:spPr>
        <p:txBody>
          <a:bodyPr anchor="t"/>
          <a:lstStyle/>
          <a:p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NWS Radar Sites</a:t>
            </a:r>
          </a:p>
        </p:txBody>
      </p:sp>
      <p:pic>
        <p:nvPicPr>
          <p:cNvPr id="90114" name="Content Placeholder 4" descr="ridge_sitemap.gif">
            <a:extLst>
              <a:ext uri="{FF2B5EF4-FFF2-40B4-BE49-F238E27FC236}">
                <a16:creationId xmlns:a16="http://schemas.microsoft.com/office/drawing/2014/main" id="{BE5F8EE9-A2A2-3C45-A5B7-0AC7506D4C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" t="3915" r="-2771"/>
          <a:stretch/>
        </p:blipFill>
        <p:spPr>
          <a:xfrm>
            <a:off x="1447800" y="1147001"/>
            <a:ext cx="6172200" cy="5360162"/>
          </a:xfr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>
            <a:extLst>
              <a:ext uri="{FF2B5EF4-FFF2-40B4-BE49-F238E27FC236}">
                <a16:creationId xmlns:a16="http://schemas.microsoft.com/office/drawing/2014/main" id="{FB791DC6-B7C8-2E41-A193-995865AE89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262673"/>
                </a:solidFill>
                <a:ea typeface="ＭＳ Ｐゴシック" panose="020B0600070205080204" pitchFamily="34" charset="-128"/>
              </a:rPr>
              <a:t>Weather Radar</a:t>
            </a:r>
          </a:p>
        </p:txBody>
      </p:sp>
      <p:sp>
        <p:nvSpPr>
          <p:cNvPr id="92162" name="Content Placeholder 2">
            <a:extLst>
              <a:ext uri="{FF2B5EF4-FFF2-40B4-BE49-F238E27FC236}">
                <a16:creationId xmlns:a16="http://schemas.microsoft.com/office/drawing/2014/main" id="{1BA05347-3767-D044-91CF-7EE954071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752600"/>
            <a:ext cx="4953000" cy="44196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Reflectivity</a:t>
            </a:r>
            <a:r>
              <a:rPr lang="en-US" altLang="en-US" dirty="0">
                <a:ea typeface="ＭＳ Ｐゴシック" panose="020B0600070205080204" pitchFamily="34" charset="-128"/>
              </a:rPr>
              <a:t> (precipitation intensity)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Doppler Velocities </a:t>
            </a:r>
            <a:r>
              <a:rPr lang="en-US" altLang="en-US" dirty="0">
                <a:ea typeface="ＭＳ Ｐゴシック" panose="020B0600070205080204" pitchFamily="34" charset="-128"/>
              </a:rPr>
              <a:t>(radial velocities)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Polarimetric Information </a:t>
            </a:r>
            <a:r>
              <a:rPr lang="en-US" altLang="en-US" dirty="0">
                <a:ea typeface="ＭＳ Ｐゴシック" panose="020B0600070205080204" pitchFamily="34" charset="-128"/>
              </a:rPr>
              <a:t>(precipitation 	type and other information)</a:t>
            </a:r>
          </a:p>
        </p:txBody>
      </p:sp>
      <p:pic>
        <p:nvPicPr>
          <p:cNvPr id="3" name="Picture 2" descr="A comparison of a radar and a radar&#10;&#10;Description automatically generated with medium confidence">
            <a:extLst>
              <a:ext uri="{FF2B5EF4-FFF2-40B4-BE49-F238E27FC236}">
                <a16:creationId xmlns:a16="http://schemas.microsoft.com/office/drawing/2014/main" id="{29A9E898-DD5C-0B25-E192-DC896FA2F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2209800"/>
            <a:ext cx="3486921" cy="2798255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2">
            <a:extLst>
              <a:ext uri="{FF2B5EF4-FFF2-40B4-BE49-F238E27FC236}">
                <a16:creationId xmlns:a16="http://schemas.microsoft.com/office/drawing/2014/main" id="{3EF553E8-2F22-EE4B-BB9A-705238A03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6400800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6" name="Text Box 3">
            <a:extLst>
              <a:ext uri="{FF2B5EF4-FFF2-40B4-BE49-F238E27FC236}">
                <a16:creationId xmlns:a16="http://schemas.microsoft.com/office/drawing/2014/main" id="{6582E841-8163-4F4E-A209-BEB21FFC6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09800"/>
            <a:ext cx="131221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70C0"/>
                </a:solidFill>
              </a:rPr>
              <a:t>Camano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70C0"/>
                </a:solidFill>
              </a:rPr>
              <a:t>Island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70C0"/>
                </a:solidFill>
              </a:rPr>
              <a:t>Weather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70C0"/>
                </a:solidFill>
              </a:rPr>
              <a:t>Radar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>
            <a:extLst>
              <a:ext uri="{FF2B5EF4-FFF2-40B4-BE49-F238E27FC236}">
                <a16:creationId xmlns:a16="http://schemas.microsoft.com/office/drawing/2014/main" id="{3000DC37-D395-7943-A866-8F4AB3881E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4022" y="381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Crowdsourced Weather Data</a:t>
            </a:r>
          </a:p>
        </p:txBody>
      </p:sp>
      <p:sp>
        <p:nvSpPr>
          <p:cNvPr id="95234" name="Content Placeholder 2">
            <a:extLst>
              <a:ext uri="{FF2B5EF4-FFF2-40B4-BE49-F238E27FC236}">
                <a16:creationId xmlns:a16="http://schemas.microsoft.com/office/drawing/2014/main" id="{5A464A0A-F9FE-E440-A935-03E1DB0E635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2057400"/>
            <a:ext cx="5791200" cy="41148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Securing weather data from devices intended for other purposes.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Example:  pressure data from smartphones</a:t>
            </a:r>
          </a:p>
        </p:txBody>
      </p:sp>
      <p:pic>
        <p:nvPicPr>
          <p:cNvPr id="95235" name="Picture 2" descr="A picture containing text, monitor&#10;&#10;Description automatically generated">
            <a:extLst>
              <a:ext uri="{FF2B5EF4-FFF2-40B4-BE49-F238E27FC236}">
                <a16:creationId xmlns:a16="http://schemas.microsoft.com/office/drawing/2014/main" id="{1838E823-0BCA-E04D-B3D0-FE978B2EC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757510"/>
            <a:ext cx="2054225" cy="469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>
            <a:extLst>
              <a:ext uri="{FF2B5EF4-FFF2-40B4-BE49-F238E27FC236}">
                <a16:creationId xmlns:a16="http://schemas.microsoft.com/office/drawing/2014/main" id="{5D27C53B-6EC3-5843-877F-E61E13E27F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Smartphone Pressures</a:t>
            </a:r>
          </a:p>
        </p:txBody>
      </p:sp>
      <p:pic>
        <p:nvPicPr>
          <p:cNvPr id="96258" name="smart_altimeter_loc_20180513">
            <a:hlinkClick r:id="" action="ppaction://media"/>
            <a:extLst>
              <a:ext uri="{FF2B5EF4-FFF2-40B4-BE49-F238E27FC236}">
                <a16:creationId xmlns:a16="http://schemas.microsoft.com/office/drawing/2014/main" id="{9F4DD8C3-CD19-3D4B-BBD7-3378245FDC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0563" y="2814638"/>
            <a:ext cx="7772400" cy="3421062"/>
          </a:xfr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8BE84-2F71-9001-2427-DD02F19F7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Weather Data from the Purple Air Air Quality Network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B917C3FC-4DBD-13A2-F106-48F8604A3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133600"/>
            <a:ext cx="7772400" cy="3944429"/>
          </a:xfrm>
        </p:spPr>
      </p:pic>
    </p:spTree>
    <p:extLst>
      <p:ext uri="{BB962C8B-B14F-4D97-AF65-F5344CB8AC3E}">
        <p14:creationId xmlns:p14="http://schemas.microsoft.com/office/powerpoint/2010/main" val="76392782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2E1A5-E9B5-F32B-F8EA-A7745AF3C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3429000" cy="48768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mping</a:t>
            </a:r>
            <a:r>
              <a:rPr lang="en-US" dirty="0"/>
              <a:t>:  NWS acquiring crowdsourced weather observations from phones</a:t>
            </a:r>
          </a:p>
        </p:txBody>
      </p:sp>
      <p:pic>
        <p:nvPicPr>
          <p:cNvPr id="6" name="Content Placeholder 5" descr="A screenshot of a web page&#10;&#10;Description automatically generated">
            <a:extLst>
              <a:ext uri="{FF2B5EF4-FFF2-40B4-BE49-F238E27FC236}">
                <a16:creationId xmlns:a16="http://schemas.microsoft.com/office/drawing/2014/main" id="{C50AC703-2D48-A81E-11D3-59F4E13A51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5800" y="1143000"/>
            <a:ext cx="4237118" cy="4114800"/>
          </a:xfrm>
        </p:spPr>
      </p:pic>
    </p:spTree>
    <p:extLst>
      <p:ext uri="{BB962C8B-B14F-4D97-AF65-F5344CB8AC3E}">
        <p14:creationId xmlns:p14="http://schemas.microsoft.com/office/powerpoint/2010/main" val="3946836513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</TotalTime>
  <Words>1291</Words>
  <Application>Microsoft Macintosh PowerPoint</Application>
  <PresentationFormat>On-screen Show (4:3)</PresentationFormat>
  <Paragraphs>218</Paragraphs>
  <Slides>108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14" baseType="lpstr">
      <vt:lpstr>ＭＳ Ｐゴシック</vt:lpstr>
      <vt:lpstr>Charcoal</vt:lpstr>
      <vt:lpstr>Segoe UI</vt:lpstr>
      <vt:lpstr>Times</vt:lpstr>
      <vt:lpstr>Times New Roman</vt:lpstr>
      <vt:lpstr>Blank</vt:lpstr>
      <vt:lpstr>Atmospheric Sciences 370 Observing Systems Winter 2025</vt:lpstr>
      <vt:lpstr>Two Types of Observations:  Direct versus Indirect</vt:lpstr>
      <vt:lpstr>Over the Past Decades, A Trend to Dominance of Indirect Observations</vt:lpstr>
      <vt:lpstr>ASOS:  Automated Surface Observing System   Backbone Surface Observing System in the U.S. </vt:lpstr>
      <vt:lpstr>ASOS</vt:lpstr>
      <vt:lpstr>PowerPoint Presentation</vt:lpstr>
      <vt:lpstr>PowerPoint Presentation</vt:lpstr>
      <vt:lpstr>PowerPoint Presentation</vt:lpstr>
      <vt:lpstr>Some Even with Double Shields</vt:lpstr>
      <vt:lpstr>Catch Efficiency:  Better for Shielded Gauges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 Sense Wildfire Smoke</vt:lpstr>
      <vt:lpstr>PowerPoint Presentation</vt:lpstr>
      <vt:lpstr>ASOS Pressure Sensors</vt:lpstr>
      <vt:lpstr>PowerPoint Presentation</vt:lpstr>
      <vt:lpstr>PowerPoint Presentation</vt:lpstr>
      <vt:lpstr>Observing Heights (ASOS and Most Official Obs)</vt:lpstr>
      <vt:lpstr>PowerPoint Presentation</vt:lpstr>
      <vt:lpstr>Most other nations have similar observations systems at airports</vt:lpstr>
      <vt:lpstr>Airport Observation are Transmitted in METAR Format</vt:lpstr>
      <vt:lpstr>METAR Code</vt:lpstr>
      <vt:lpstr>Many Other Surface Networks</vt:lpstr>
      <vt:lpstr>Several States Have Set Up Mesonets</vt:lpstr>
      <vt:lpstr>PowerPoint Presentation</vt:lpstr>
      <vt:lpstr>New York Mesonet</vt:lpstr>
      <vt:lpstr>PowerPoint Presentation</vt:lpstr>
      <vt:lpstr>Tempest Network</vt:lpstr>
      <vt:lpstr>Weather Underground</vt:lpstr>
      <vt:lpstr>PowerPoint Presentation</vt:lpstr>
      <vt:lpstr>PowerPoint Presentation</vt:lpstr>
      <vt:lpstr>One of the best viewers of many networks: NOAA Weather/Hazards</vt:lpstr>
      <vt:lpstr>https://www.wrh.noaa.gov/map/?obs=true&amp;wfo=sew </vt:lpstr>
      <vt:lpstr>Major Change</vt:lpstr>
      <vt:lpstr>Global Coverage of Airport Stations</vt:lpstr>
      <vt:lpstr>Marine Weather and Surface Ocean Reports</vt:lpstr>
      <vt:lpstr>PowerPoint Presentation</vt:lpstr>
      <vt:lpstr>Drifting Buoys: Move Around!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Satellite Microwave Scatterometers:  Microwaves scattering off surface waves give surface wind and direction</vt:lpstr>
      <vt:lpstr>PowerPoint Presentation</vt:lpstr>
      <vt:lpstr>PowerPoint Presentation</vt:lpstr>
      <vt:lpstr>PowerPoint Presentation</vt:lpstr>
      <vt:lpstr>Satellite Scatterometer Coverage</vt:lpstr>
      <vt:lpstr>Upper Air Data</vt:lpstr>
      <vt:lpstr>PowerPoint Presentation</vt:lpstr>
      <vt:lpstr>Radiosondes</vt:lpstr>
      <vt:lpstr>Radiosondes</vt:lpstr>
      <vt:lpstr>Generally launched twice a day at 00 and 12 UTC</vt:lpstr>
      <vt:lpstr>There are websites that track them..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Also data from Commuter and Short Haul Aircraft</vt:lpstr>
      <vt:lpstr>Weather Satellites Now Provide Roughly 99% of the Weather Data Going into Weather Prediction</vt:lpstr>
      <vt:lpstr>Satellite Data</vt:lpstr>
      <vt:lpstr>PowerPoint Presentation</vt:lpstr>
      <vt:lpstr>PowerPoint Presentation</vt:lpstr>
      <vt:lpstr>Generally View Sectors</vt:lpstr>
      <vt:lpstr>PowerPoint Presentation</vt:lpstr>
      <vt:lpstr>PowerPoint Presentation</vt:lpstr>
      <vt:lpstr>PowerPoint Presentation</vt:lpstr>
      <vt:lpstr>Weather Satellites Provide MUCH More Than Imagery</vt:lpstr>
      <vt:lpstr>PowerPoint Presentation</vt:lpstr>
      <vt:lpstr>PowerPoint Presentation</vt:lpstr>
      <vt:lpstr>Atmospheric Moisture Vectors from Satellites </vt:lpstr>
      <vt:lpstr>PowerPoint Presentation</vt:lpstr>
      <vt:lpstr>PowerPoint Presentation</vt:lpstr>
      <vt:lpstr>PowerPoint Presentation</vt:lpstr>
      <vt:lpstr>Can do vertical soundings in both infrared and microwave wavelengths</vt:lpstr>
      <vt:lpstr>High-Resolution Infrared Radiation Sounder</vt:lpstr>
      <vt:lpstr>Microwave Sounders</vt:lpstr>
      <vt:lpstr>GPS (Global Positioning System) Soundings</vt:lpstr>
      <vt:lpstr>PowerPoint Presentation</vt:lpstr>
      <vt:lpstr>PowerPoint Presentation</vt:lpstr>
      <vt:lpstr>PowerPoint Presentation</vt:lpstr>
      <vt:lpstr>PowerPoint Presentation</vt:lpstr>
      <vt:lpstr>NWS Radar Sites</vt:lpstr>
      <vt:lpstr>Weather Radar</vt:lpstr>
      <vt:lpstr>PowerPoint Presentation</vt:lpstr>
      <vt:lpstr>Crowdsourced Weather Data</vt:lpstr>
      <vt:lpstr>Smartphone Pressures</vt:lpstr>
      <vt:lpstr>Weather Data from the Purple Air Air Quality Network</vt:lpstr>
      <vt:lpstr>mping:  NWS acquiring crowdsourced weather observations from phones</vt:lpstr>
      <vt:lpstr>Mping Example</vt:lpstr>
      <vt:lpstr>A Synoptic Meteorologist Needs to Know The Accuracy of Various Observational Assets</vt:lpstr>
      <vt:lpstr>Typical Observation Errors at the Surface  (Important when doing analyses!)</vt:lpstr>
      <vt:lpstr>Typical Radiosonde Errors</vt:lpstr>
      <vt:lpstr>Some Terminology Often Used</vt:lpstr>
      <vt:lpstr>Synoptic Scale (1000 km and more)</vt:lpstr>
      <vt:lpstr>Mesoscale (10-1000 km)</vt:lpstr>
      <vt:lpstr>Microscale (smaller than 10 km)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Atmospheric Sciences 370 Observing Systems Winter 2015-2016</dc:title>
  <dc:creator>Cliff Mass</dc:creator>
  <cp:lastModifiedBy>Clifford F. Mass</cp:lastModifiedBy>
  <cp:revision>49</cp:revision>
  <dcterms:created xsi:type="dcterms:W3CDTF">2016-01-04T00:03:53Z</dcterms:created>
  <dcterms:modified xsi:type="dcterms:W3CDTF">2024-12-30T20:28:32Z</dcterms:modified>
</cp:coreProperties>
</file>