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handoutMasterIdLst>
    <p:handoutMasterId r:id="rId101"/>
  </p:handoutMasterIdLst>
  <p:sldIdLst>
    <p:sldId id="256" r:id="rId2"/>
    <p:sldId id="303" r:id="rId3"/>
    <p:sldId id="257" r:id="rId4"/>
    <p:sldId id="289" r:id="rId5"/>
    <p:sldId id="331" r:id="rId6"/>
    <p:sldId id="258" r:id="rId7"/>
    <p:sldId id="259" r:id="rId8"/>
    <p:sldId id="580" r:id="rId9"/>
    <p:sldId id="593" r:id="rId10"/>
    <p:sldId id="260" r:id="rId11"/>
    <p:sldId id="261" r:id="rId12"/>
    <p:sldId id="313" r:id="rId13"/>
    <p:sldId id="310" r:id="rId14"/>
    <p:sldId id="333" r:id="rId15"/>
    <p:sldId id="332" r:id="rId16"/>
    <p:sldId id="581" r:id="rId17"/>
    <p:sldId id="596" r:id="rId18"/>
    <p:sldId id="597" r:id="rId19"/>
    <p:sldId id="262" r:id="rId20"/>
    <p:sldId id="263" r:id="rId21"/>
    <p:sldId id="302" r:id="rId22"/>
    <p:sldId id="264" r:id="rId23"/>
    <p:sldId id="308" r:id="rId24"/>
    <p:sldId id="286" r:id="rId25"/>
    <p:sldId id="290" r:id="rId26"/>
    <p:sldId id="582" r:id="rId27"/>
    <p:sldId id="293" r:id="rId28"/>
    <p:sldId id="294" r:id="rId29"/>
    <p:sldId id="325" r:id="rId30"/>
    <p:sldId id="583" r:id="rId31"/>
    <p:sldId id="584" r:id="rId32"/>
    <p:sldId id="400" r:id="rId33"/>
    <p:sldId id="265" r:id="rId34"/>
    <p:sldId id="266" r:id="rId35"/>
    <p:sldId id="275" r:id="rId36"/>
    <p:sldId id="267" r:id="rId37"/>
    <p:sldId id="268" r:id="rId38"/>
    <p:sldId id="309" r:id="rId39"/>
    <p:sldId id="401" r:id="rId40"/>
    <p:sldId id="269" r:id="rId41"/>
    <p:sldId id="585" r:id="rId42"/>
    <p:sldId id="335" r:id="rId43"/>
    <p:sldId id="276" r:id="rId44"/>
    <p:sldId id="270" r:id="rId45"/>
    <p:sldId id="295" r:id="rId46"/>
    <p:sldId id="324" r:id="rId47"/>
    <p:sldId id="271" r:id="rId48"/>
    <p:sldId id="278" r:id="rId49"/>
    <p:sldId id="586" r:id="rId50"/>
    <p:sldId id="359" r:id="rId51"/>
    <p:sldId id="587" r:id="rId52"/>
    <p:sldId id="600" r:id="rId53"/>
    <p:sldId id="279" r:id="rId54"/>
    <p:sldId id="280" r:id="rId55"/>
    <p:sldId id="281" r:id="rId56"/>
    <p:sldId id="588" r:id="rId57"/>
    <p:sldId id="589" r:id="rId58"/>
    <p:sldId id="272" r:id="rId59"/>
    <p:sldId id="273" r:id="rId60"/>
    <p:sldId id="296" r:id="rId61"/>
    <p:sldId id="274" r:id="rId62"/>
    <p:sldId id="316" r:id="rId63"/>
    <p:sldId id="577" r:id="rId64"/>
    <p:sldId id="297" r:id="rId65"/>
    <p:sldId id="327" r:id="rId66"/>
    <p:sldId id="328" r:id="rId67"/>
    <p:sldId id="590" r:id="rId68"/>
    <p:sldId id="591" r:id="rId69"/>
    <p:sldId id="326" r:id="rId70"/>
    <p:sldId id="592" r:id="rId71"/>
    <p:sldId id="336" r:id="rId72"/>
    <p:sldId id="282" r:id="rId73"/>
    <p:sldId id="283" r:id="rId74"/>
    <p:sldId id="403" r:id="rId75"/>
    <p:sldId id="285" r:id="rId76"/>
    <p:sldId id="306" r:id="rId77"/>
    <p:sldId id="284" r:id="rId78"/>
    <p:sldId id="404" r:id="rId79"/>
    <p:sldId id="405" r:id="rId80"/>
    <p:sldId id="298" r:id="rId81"/>
    <p:sldId id="300" r:id="rId82"/>
    <p:sldId id="299" r:id="rId83"/>
    <p:sldId id="321" r:id="rId84"/>
    <p:sldId id="322" r:id="rId85"/>
    <p:sldId id="323" r:id="rId86"/>
    <p:sldId id="329" r:id="rId87"/>
    <p:sldId id="337" r:id="rId88"/>
    <p:sldId id="579" r:id="rId89"/>
    <p:sldId id="598" r:id="rId90"/>
    <p:sldId id="605" r:id="rId91"/>
    <p:sldId id="599" r:id="rId92"/>
    <p:sldId id="301" r:id="rId93"/>
    <p:sldId id="307" r:id="rId94"/>
    <p:sldId id="601" r:id="rId95"/>
    <p:sldId id="602" r:id="rId96"/>
    <p:sldId id="603" r:id="rId97"/>
    <p:sldId id="604" r:id="rId98"/>
    <p:sldId id="330" r:id="rId9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p:restoredTop sz="94626"/>
  </p:normalViewPr>
  <p:slideViewPr>
    <p:cSldViewPr>
      <p:cViewPr varScale="1">
        <p:scale>
          <a:sx n="121" d="100"/>
          <a:sy n="121" d="100"/>
        </p:scale>
        <p:origin x="8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A4E203-8532-FA4B-8EA6-C210584505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FA7E5650-0CAE-1A4B-8E9D-8A7931BE5B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7ACCEED-DDF8-2A46-8123-A4D549B1B2C6}" type="datetimeFigureOut">
              <a:rPr lang="en-US"/>
              <a:pPr>
                <a:defRPr/>
              </a:pPr>
              <a:t>1/5/23</a:t>
            </a:fld>
            <a:endParaRPr lang="en-US"/>
          </a:p>
        </p:txBody>
      </p:sp>
      <p:sp>
        <p:nvSpPr>
          <p:cNvPr id="4" name="Footer Placeholder 3">
            <a:extLst>
              <a:ext uri="{FF2B5EF4-FFF2-40B4-BE49-F238E27FC236}">
                <a16:creationId xmlns:a16="http://schemas.microsoft.com/office/drawing/2014/main" id="{621CBB80-6117-6245-A471-4DBC9DFD57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B255B04-9969-7545-9A43-FD594AE3729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AA4624-5E7E-9B4E-874E-EA2DAE86ABB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2DB002E-EEBC-DF48-A025-303CEF03C86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56323" name="Rectangle 3">
            <a:extLst>
              <a:ext uri="{FF2B5EF4-FFF2-40B4-BE49-F238E27FC236}">
                <a16:creationId xmlns:a16="http://schemas.microsoft.com/office/drawing/2014/main" id="{8EA155F1-6A37-1F4C-BDEC-C0DEEBFF9C9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5364" name="Rectangle 4">
            <a:extLst>
              <a:ext uri="{FF2B5EF4-FFF2-40B4-BE49-F238E27FC236}">
                <a16:creationId xmlns:a16="http://schemas.microsoft.com/office/drawing/2014/main" id="{5EE8EE7D-5FDF-834D-9170-CA2EF4E338A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912C6800-CDAA-954D-8675-2C2FDC86414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6">
            <a:extLst>
              <a:ext uri="{FF2B5EF4-FFF2-40B4-BE49-F238E27FC236}">
                <a16:creationId xmlns:a16="http://schemas.microsoft.com/office/drawing/2014/main" id="{12CD3AE3-4407-4A41-B7EF-07B89B0903E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56327" name="Rectangle 7">
            <a:extLst>
              <a:ext uri="{FF2B5EF4-FFF2-40B4-BE49-F238E27FC236}">
                <a16:creationId xmlns:a16="http://schemas.microsoft.com/office/drawing/2014/main" id="{FA845924-8CC0-A548-8EB8-4C6A00CC454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E836065-2F84-C048-B7D7-D4932C4CF9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7B1DAF51-C8EE-B24A-8F88-B702FBE6EA9D}"/>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4C64083C-2369-124E-B508-5F23C9B556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718D262E-6C14-CD41-A3BD-CBEFF3AD2749}"/>
              </a:ext>
            </a:extLst>
          </p:cNvPr>
          <p:cNvSpPr>
            <a:spLocks noGrp="1" noRot="1" noChangeAspect="1" noChangeArrowheads="1" noTextEdit="1"/>
          </p:cNvSpPr>
          <p:nvPr>
            <p:ph type="sldImg"/>
          </p:nvPr>
        </p:nvSpPr>
        <p:spPr>
          <a:ln/>
        </p:spPr>
      </p:sp>
      <p:sp>
        <p:nvSpPr>
          <p:cNvPr id="91138" name="Rectangle 3">
            <a:extLst>
              <a:ext uri="{FF2B5EF4-FFF2-40B4-BE49-F238E27FC236}">
                <a16:creationId xmlns:a16="http://schemas.microsoft.com/office/drawing/2014/main" id="{8072A2FA-0D19-0940-AFDD-2B8B8F6822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9C860D7E-63CF-844D-91C4-1F66E53A3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37EACF-3D08-A148-B81F-6E9B00B3126F}" type="slidenum">
              <a:rPr lang="en-US" altLang="en-US" sz="1200" smtClean="0"/>
              <a:pPr/>
              <a:t>86</a:t>
            </a:fld>
            <a:endParaRPr lang="en-US" altLang="en-US" sz="1200"/>
          </a:p>
        </p:txBody>
      </p:sp>
      <p:sp>
        <p:nvSpPr>
          <p:cNvPr id="94210" name="Rectangle 2">
            <a:extLst>
              <a:ext uri="{FF2B5EF4-FFF2-40B4-BE49-F238E27FC236}">
                <a16:creationId xmlns:a16="http://schemas.microsoft.com/office/drawing/2014/main" id="{AE21E3ED-AA52-264B-8C21-B011CA1E943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9510C626-F998-4943-AB66-43D00D9FB7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93286B-6F9F-2043-8FEC-9C22BBD9F4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AFBBED-149C-AE45-9757-835878653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17B305-85FE-E74F-99CD-27A711EAB164}"/>
              </a:ext>
            </a:extLst>
          </p:cNvPr>
          <p:cNvSpPr>
            <a:spLocks noGrp="1" noChangeArrowheads="1"/>
          </p:cNvSpPr>
          <p:nvPr>
            <p:ph type="sldNum" sz="quarter" idx="12"/>
          </p:nvPr>
        </p:nvSpPr>
        <p:spPr>
          <a:ln/>
        </p:spPr>
        <p:txBody>
          <a:bodyPr/>
          <a:lstStyle>
            <a:lvl1pPr>
              <a:defRPr/>
            </a:lvl1pPr>
          </a:lstStyle>
          <a:p>
            <a:pPr>
              <a:defRPr/>
            </a:pPr>
            <a:fld id="{E7E23A59-3C94-1B45-A3E2-1DF8C961A5A2}" type="slidenum">
              <a:rPr lang="en-US" altLang="en-US"/>
              <a:pPr>
                <a:defRPr/>
              </a:pPr>
              <a:t>‹#›</a:t>
            </a:fld>
            <a:endParaRPr lang="en-US" altLang="en-US"/>
          </a:p>
        </p:txBody>
      </p:sp>
    </p:spTree>
    <p:extLst>
      <p:ext uri="{BB962C8B-B14F-4D97-AF65-F5344CB8AC3E}">
        <p14:creationId xmlns:p14="http://schemas.microsoft.com/office/powerpoint/2010/main" val="346453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08796-C9D2-8A4D-8EA6-D129298201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E10730-116A-C747-86EF-114F9E258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C9DFF-44AA-6D45-ACA0-0F8BD3357337}"/>
              </a:ext>
            </a:extLst>
          </p:cNvPr>
          <p:cNvSpPr>
            <a:spLocks noGrp="1" noChangeArrowheads="1"/>
          </p:cNvSpPr>
          <p:nvPr>
            <p:ph type="sldNum" sz="quarter" idx="12"/>
          </p:nvPr>
        </p:nvSpPr>
        <p:spPr>
          <a:ln/>
        </p:spPr>
        <p:txBody>
          <a:bodyPr/>
          <a:lstStyle>
            <a:lvl1pPr>
              <a:defRPr/>
            </a:lvl1pPr>
          </a:lstStyle>
          <a:p>
            <a:pPr>
              <a:defRPr/>
            </a:pPr>
            <a:fld id="{0E6906B2-D9B6-324F-9765-381765B84146}" type="slidenum">
              <a:rPr lang="en-US" altLang="en-US"/>
              <a:pPr>
                <a:defRPr/>
              </a:pPr>
              <a:t>‹#›</a:t>
            </a:fld>
            <a:endParaRPr lang="en-US" altLang="en-US"/>
          </a:p>
        </p:txBody>
      </p:sp>
    </p:spTree>
    <p:extLst>
      <p:ext uri="{BB962C8B-B14F-4D97-AF65-F5344CB8AC3E}">
        <p14:creationId xmlns:p14="http://schemas.microsoft.com/office/powerpoint/2010/main" val="411439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804B54-AA50-9343-951A-B55785CEA9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AE0DCF-E4D5-1444-BF5D-DD32A0754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E636CB-04AC-A34B-B01A-8674DAA750E6}"/>
              </a:ext>
            </a:extLst>
          </p:cNvPr>
          <p:cNvSpPr>
            <a:spLocks noGrp="1" noChangeArrowheads="1"/>
          </p:cNvSpPr>
          <p:nvPr>
            <p:ph type="sldNum" sz="quarter" idx="12"/>
          </p:nvPr>
        </p:nvSpPr>
        <p:spPr>
          <a:ln/>
        </p:spPr>
        <p:txBody>
          <a:bodyPr/>
          <a:lstStyle>
            <a:lvl1pPr>
              <a:defRPr/>
            </a:lvl1pPr>
          </a:lstStyle>
          <a:p>
            <a:pPr>
              <a:defRPr/>
            </a:pPr>
            <a:fld id="{CC435435-483E-FA48-8BEE-0CBBFA9E7ADD}" type="slidenum">
              <a:rPr lang="en-US" altLang="en-US"/>
              <a:pPr>
                <a:defRPr/>
              </a:pPr>
              <a:t>‹#›</a:t>
            </a:fld>
            <a:endParaRPr lang="en-US" altLang="en-US"/>
          </a:p>
        </p:txBody>
      </p:sp>
    </p:spTree>
    <p:extLst>
      <p:ext uri="{BB962C8B-B14F-4D97-AF65-F5344CB8AC3E}">
        <p14:creationId xmlns:p14="http://schemas.microsoft.com/office/powerpoint/2010/main" val="264798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52F56-8FBA-4749-A39A-21C5338018C2}"/>
              </a:ext>
            </a:extLst>
          </p:cNvPr>
          <p:cNvSpPr/>
          <p:nvPr userDrawn="1"/>
        </p:nvSpPr>
        <p:spPr bwMode="hidden">
          <a:xfrm>
            <a:off x="0" y="1189038"/>
            <a:ext cx="9144000" cy="56689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38407" tIns="38407" rIns="38407" bIns="38407" anchor="ctr"/>
          <a:lstStyle>
            <a:lvl1pPr defTabSz="766763">
              <a:defRPr sz="2400">
                <a:solidFill>
                  <a:schemeClr val="tx1"/>
                </a:solidFill>
                <a:latin typeface="Times" charset="0"/>
                <a:ea typeface="ＭＳ Ｐゴシック" charset="-128"/>
              </a:defRPr>
            </a:lvl1pPr>
            <a:lvl2pPr marL="742950" indent="-285750" defTabSz="766763">
              <a:defRPr sz="2400">
                <a:solidFill>
                  <a:schemeClr val="tx1"/>
                </a:solidFill>
                <a:latin typeface="Times" charset="0"/>
                <a:ea typeface="ＭＳ Ｐゴシック" charset="-128"/>
              </a:defRPr>
            </a:lvl2pPr>
            <a:lvl3pPr marL="1143000" indent="-228600" defTabSz="766763">
              <a:defRPr sz="2400">
                <a:solidFill>
                  <a:schemeClr val="tx1"/>
                </a:solidFill>
                <a:latin typeface="Times" charset="0"/>
                <a:ea typeface="ＭＳ Ｐゴシック" charset="-128"/>
              </a:defRPr>
            </a:lvl3pPr>
            <a:lvl4pPr marL="1600200" indent="-228600" defTabSz="766763">
              <a:defRPr sz="2400">
                <a:solidFill>
                  <a:schemeClr val="tx1"/>
                </a:solidFill>
                <a:latin typeface="Times" charset="0"/>
                <a:ea typeface="ＭＳ Ｐゴシック" charset="-128"/>
              </a:defRPr>
            </a:lvl4pPr>
            <a:lvl5pPr marL="2057400" indent="-228600" defTabSz="766763">
              <a:defRPr sz="2400">
                <a:solidFill>
                  <a:schemeClr val="tx1"/>
                </a:solidFill>
                <a:latin typeface="Times" charset="0"/>
                <a:ea typeface="ＭＳ Ｐゴシック" charset="-128"/>
              </a:defRPr>
            </a:lvl5pPr>
            <a:lvl6pPr marL="2514600" indent="-228600" defTabSz="766763" eaLnBrk="0" fontAlgn="base" hangingPunct="0">
              <a:spcBef>
                <a:spcPct val="0"/>
              </a:spcBef>
              <a:spcAft>
                <a:spcPct val="0"/>
              </a:spcAft>
              <a:defRPr sz="2400">
                <a:solidFill>
                  <a:schemeClr val="tx1"/>
                </a:solidFill>
                <a:latin typeface="Times" charset="0"/>
                <a:ea typeface="ＭＳ Ｐゴシック" charset="-128"/>
              </a:defRPr>
            </a:lvl6pPr>
            <a:lvl7pPr marL="2971800" indent="-228600" defTabSz="766763" eaLnBrk="0" fontAlgn="base" hangingPunct="0">
              <a:spcBef>
                <a:spcPct val="0"/>
              </a:spcBef>
              <a:spcAft>
                <a:spcPct val="0"/>
              </a:spcAft>
              <a:defRPr sz="2400">
                <a:solidFill>
                  <a:schemeClr val="tx1"/>
                </a:solidFill>
                <a:latin typeface="Times" charset="0"/>
                <a:ea typeface="ＭＳ Ｐゴシック" charset="-128"/>
              </a:defRPr>
            </a:lvl7pPr>
            <a:lvl8pPr marL="3429000" indent="-228600" defTabSz="766763" eaLnBrk="0" fontAlgn="base" hangingPunct="0">
              <a:spcBef>
                <a:spcPct val="0"/>
              </a:spcBef>
              <a:spcAft>
                <a:spcPct val="0"/>
              </a:spcAft>
              <a:defRPr sz="2400">
                <a:solidFill>
                  <a:schemeClr val="tx1"/>
                </a:solidFill>
                <a:latin typeface="Times" charset="0"/>
                <a:ea typeface="ＭＳ Ｐゴシック" charset="-128"/>
              </a:defRPr>
            </a:lvl8pPr>
            <a:lvl9pPr marL="3886200" indent="-228600" defTabSz="766763"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endParaRPr lang="en-US" altLang="en-US"/>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Text Placeholder 4"/>
          <p:cNvSpPr>
            <a:spLocks noGrp="1"/>
          </p:cNvSpPr>
          <p:nvPr>
            <p:ph type="body" sz="quarter" idx="10"/>
          </p:nvPr>
        </p:nvSpPr>
        <p:spPr>
          <a:xfrm>
            <a:off x="201930" y="1197322"/>
            <a:ext cx="8740141" cy="1956973"/>
          </a:xfrm>
        </p:spPr>
        <p:txBody>
          <a:bodyPr/>
          <a:lstStyle>
            <a:lvl1pPr marL="0" indent="0">
              <a:buNone/>
              <a:defRPr sz="2700">
                <a:gradFill>
                  <a:gsLst>
                    <a:gs pos="1250">
                      <a:srgbClr val="000000"/>
                    </a:gs>
                    <a:gs pos="100000">
                      <a:srgbClr val="000000"/>
                    </a:gs>
                  </a:gsLst>
                  <a:lin ang="5400000" scaled="0"/>
                </a:gradFill>
                <a:latin typeface="Segoe UI" pitchFamily="34" charset="0"/>
                <a:cs typeface="Segoe UI" pitchFamily="34" charset="0"/>
              </a:defRPr>
            </a:lvl1pPr>
            <a:lvl2pPr marL="285386" indent="0">
              <a:buNone/>
              <a:defRPr>
                <a:gradFill>
                  <a:gsLst>
                    <a:gs pos="1250">
                      <a:srgbClr val="000000"/>
                    </a:gs>
                    <a:gs pos="100000">
                      <a:srgbClr val="000000"/>
                    </a:gs>
                  </a:gsLst>
                  <a:lin ang="5400000" scaled="0"/>
                </a:gradFill>
                <a:latin typeface="Segoe UI" pitchFamily="34" charset="0"/>
                <a:cs typeface="Segoe UI" pitchFamily="34" charset="0"/>
              </a:defRPr>
            </a:lvl2pPr>
            <a:lvl3pPr marL="481424" indent="0">
              <a:buNone/>
              <a:defRPr>
                <a:gradFill>
                  <a:gsLst>
                    <a:gs pos="1250">
                      <a:srgbClr val="000000"/>
                    </a:gs>
                    <a:gs pos="100000">
                      <a:srgbClr val="000000"/>
                    </a:gs>
                  </a:gsLst>
                  <a:lin ang="5400000" scaled="0"/>
                </a:gradFill>
                <a:latin typeface="Segoe UI" pitchFamily="34" charset="0"/>
                <a:cs typeface="Segoe UI" pitchFamily="34" charset="0"/>
              </a:defRPr>
            </a:lvl3pPr>
            <a:lvl4pPr marL="670793" indent="0">
              <a:buNone/>
              <a:defRPr>
                <a:gradFill>
                  <a:gsLst>
                    <a:gs pos="1250">
                      <a:srgbClr val="000000"/>
                    </a:gs>
                    <a:gs pos="100000">
                      <a:srgbClr val="000000"/>
                    </a:gs>
                  </a:gsLst>
                  <a:lin ang="5400000" scaled="0"/>
                </a:gradFill>
                <a:latin typeface="Segoe UI" pitchFamily="34" charset="0"/>
                <a:cs typeface="Segoe UI" pitchFamily="34" charset="0"/>
              </a:defRPr>
            </a:lvl4pPr>
            <a:lvl5pPr marL="865496"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3395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a:extLst>
              <a:ext uri="{FF2B5EF4-FFF2-40B4-BE49-F238E27FC236}">
                <a16:creationId xmlns:a16="http://schemas.microsoft.com/office/drawing/2014/main" id="{D14E1F08-FA99-804E-8683-1B9A2FD1D8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1887CD-3FDB-FA48-AD79-2E02AB490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D54FBF-00A7-B442-A4F8-50AE4B7C836D}"/>
              </a:ext>
            </a:extLst>
          </p:cNvPr>
          <p:cNvSpPr>
            <a:spLocks noGrp="1" noChangeArrowheads="1"/>
          </p:cNvSpPr>
          <p:nvPr>
            <p:ph type="sldNum" sz="quarter" idx="12"/>
          </p:nvPr>
        </p:nvSpPr>
        <p:spPr>
          <a:ln/>
        </p:spPr>
        <p:txBody>
          <a:bodyPr/>
          <a:lstStyle>
            <a:lvl1pPr>
              <a:defRPr/>
            </a:lvl1pPr>
          </a:lstStyle>
          <a:p>
            <a:pPr>
              <a:defRPr/>
            </a:pPr>
            <a:fld id="{4FB960D3-77DB-4C4A-A427-85B61A0760B6}" type="slidenum">
              <a:rPr lang="en-US" altLang="en-US"/>
              <a:pPr>
                <a:defRPr/>
              </a:pPr>
              <a:t>‹#›</a:t>
            </a:fld>
            <a:endParaRPr lang="en-US" altLang="en-US"/>
          </a:p>
        </p:txBody>
      </p:sp>
    </p:spTree>
    <p:extLst>
      <p:ext uri="{BB962C8B-B14F-4D97-AF65-F5344CB8AC3E}">
        <p14:creationId xmlns:p14="http://schemas.microsoft.com/office/powerpoint/2010/main" val="330985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4A0A57-A151-2545-B5D1-1DDF9D1DED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FA8558-BDEF-364E-B204-D28866A27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93A56E-3A48-2144-8E81-CB53BC2FA6F9}"/>
              </a:ext>
            </a:extLst>
          </p:cNvPr>
          <p:cNvSpPr>
            <a:spLocks noGrp="1" noChangeArrowheads="1"/>
          </p:cNvSpPr>
          <p:nvPr>
            <p:ph type="sldNum" sz="quarter" idx="12"/>
          </p:nvPr>
        </p:nvSpPr>
        <p:spPr>
          <a:ln/>
        </p:spPr>
        <p:txBody>
          <a:bodyPr/>
          <a:lstStyle>
            <a:lvl1pPr>
              <a:defRPr/>
            </a:lvl1pPr>
          </a:lstStyle>
          <a:p>
            <a:pPr>
              <a:defRPr/>
            </a:pPr>
            <a:fld id="{274FF8E1-A987-F14A-B537-4BBA85243F3C}" type="slidenum">
              <a:rPr lang="en-US" altLang="en-US"/>
              <a:pPr>
                <a:defRPr/>
              </a:pPr>
              <a:t>‹#›</a:t>
            </a:fld>
            <a:endParaRPr lang="en-US" altLang="en-US"/>
          </a:p>
        </p:txBody>
      </p:sp>
    </p:spTree>
    <p:extLst>
      <p:ext uri="{BB962C8B-B14F-4D97-AF65-F5344CB8AC3E}">
        <p14:creationId xmlns:p14="http://schemas.microsoft.com/office/powerpoint/2010/main" val="428359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82578B-8BCE-414A-9287-04CB0AEBF9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6EE29-1F74-604A-95D3-439E26DD94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3CB85D-F202-FD42-A0D9-3B4240C9B5B7}"/>
              </a:ext>
            </a:extLst>
          </p:cNvPr>
          <p:cNvSpPr>
            <a:spLocks noGrp="1" noChangeArrowheads="1"/>
          </p:cNvSpPr>
          <p:nvPr>
            <p:ph type="sldNum" sz="quarter" idx="12"/>
          </p:nvPr>
        </p:nvSpPr>
        <p:spPr>
          <a:ln/>
        </p:spPr>
        <p:txBody>
          <a:bodyPr/>
          <a:lstStyle>
            <a:lvl1pPr>
              <a:defRPr/>
            </a:lvl1pPr>
          </a:lstStyle>
          <a:p>
            <a:pPr>
              <a:defRPr/>
            </a:pPr>
            <a:fld id="{3B869FE2-ADA8-3249-9EC5-1064D9EAEA56}" type="slidenum">
              <a:rPr lang="en-US" altLang="en-US"/>
              <a:pPr>
                <a:defRPr/>
              </a:pPr>
              <a:t>‹#›</a:t>
            </a:fld>
            <a:endParaRPr lang="en-US" altLang="en-US"/>
          </a:p>
        </p:txBody>
      </p:sp>
    </p:spTree>
    <p:extLst>
      <p:ext uri="{BB962C8B-B14F-4D97-AF65-F5344CB8AC3E}">
        <p14:creationId xmlns:p14="http://schemas.microsoft.com/office/powerpoint/2010/main" val="207301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41EE28-DBF5-F447-8B47-DA1CA36BE9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48374A-1027-3146-ADD9-8FC143B26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3EE2CD-98A7-F345-90AE-C630CC48CA3F}"/>
              </a:ext>
            </a:extLst>
          </p:cNvPr>
          <p:cNvSpPr>
            <a:spLocks noGrp="1" noChangeArrowheads="1"/>
          </p:cNvSpPr>
          <p:nvPr>
            <p:ph type="sldNum" sz="quarter" idx="12"/>
          </p:nvPr>
        </p:nvSpPr>
        <p:spPr>
          <a:ln/>
        </p:spPr>
        <p:txBody>
          <a:bodyPr/>
          <a:lstStyle>
            <a:lvl1pPr>
              <a:defRPr/>
            </a:lvl1pPr>
          </a:lstStyle>
          <a:p>
            <a:pPr>
              <a:defRPr/>
            </a:pPr>
            <a:fld id="{0EC12F28-ED58-504D-B563-BC292FD1C214}" type="slidenum">
              <a:rPr lang="en-US" altLang="en-US"/>
              <a:pPr>
                <a:defRPr/>
              </a:pPr>
              <a:t>‹#›</a:t>
            </a:fld>
            <a:endParaRPr lang="en-US" altLang="en-US"/>
          </a:p>
        </p:txBody>
      </p:sp>
    </p:spTree>
    <p:extLst>
      <p:ext uri="{BB962C8B-B14F-4D97-AF65-F5344CB8AC3E}">
        <p14:creationId xmlns:p14="http://schemas.microsoft.com/office/powerpoint/2010/main" val="52405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33C087-7905-484A-9D6F-B4EBFE9E42B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687845E-7161-3E47-BB4B-DF015BD05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991832-57FD-DB48-981E-7DCE58A5973C}"/>
              </a:ext>
            </a:extLst>
          </p:cNvPr>
          <p:cNvSpPr>
            <a:spLocks noGrp="1" noChangeArrowheads="1"/>
          </p:cNvSpPr>
          <p:nvPr>
            <p:ph type="sldNum" sz="quarter" idx="12"/>
          </p:nvPr>
        </p:nvSpPr>
        <p:spPr>
          <a:ln/>
        </p:spPr>
        <p:txBody>
          <a:bodyPr/>
          <a:lstStyle>
            <a:lvl1pPr>
              <a:defRPr/>
            </a:lvl1pPr>
          </a:lstStyle>
          <a:p>
            <a:pPr>
              <a:defRPr/>
            </a:pPr>
            <a:fld id="{DA4A1C50-E6B0-0548-8BD4-CA32A003D2EA}" type="slidenum">
              <a:rPr lang="en-US" altLang="en-US"/>
              <a:pPr>
                <a:defRPr/>
              </a:pPr>
              <a:t>‹#›</a:t>
            </a:fld>
            <a:endParaRPr lang="en-US" altLang="en-US"/>
          </a:p>
        </p:txBody>
      </p:sp>
    </p:spTree>
    <p:extLst>
      <p:ext uri="{BB962C8B-B14F-4D97-AF65-F5344CB8AC3E}">
        <p14:creationId xmlns:p14="http://schemas.microsoft.com/office/powerpoint/2010/main" val="238968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B4C7E1-BE16-A242-AC94-8577AA64BB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6F8BE7-EC59-FD42-986B-46498ACF8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97298D-4E3D-6C46-94FE-7CB9AE5F68BA}"/>
              </a:ext>
            </a:extLst>
          </p:cNvPr>
          <p:cNvSpPr>
            <a:spLocks noGrp="1" noChangeArrowheads="1"/>
          </p:cNvSpPr>
          <p:nvPr>
            <p:ph type="sldNum" sz="quarter" idx="12"/>
          </p:nvPr>
        </p:nvSpPr>
        <p:spPr>
          <a:ln/>
        </p:spPr>
        <p:txBody>
          <a:bodyPr/>
          <a:lstStyle>
            <a:lvl1pPr>
              <a:defRPr/>
            </a:lvl1pPr>
          </a:lstStyle>
          <a:p>
            <a:pPr>
              <a:defRPr/>
            </a:pPr>
            <a:fld id="{9AA2C0FF-2DE3-BF4E-8C74-BFA82CECF6BC}" type="slidenum">
              <a:rPr lang="en-US" altLang="en-US"/>
              <a:pPr>
                <a:defRPr/>
              </a:pPr>
              <a:t>‹#›</a:t>
            </a:fld>
            <a:endParaRPr lang="en-US" altLang="en-US"/>
          </a:p>
        </p:txBody>
      </p:sp>
    </p:spTree>
    <p:extLst>
      <p:ext uri="{BB962C8B-B14F-4D97-AF65-F5344CB8AC3E}">
        <p14:creationId xmlns:p14="http://schemas.microsoft.com/office/powerpoint/2010/main" val="64175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35B159-8A77-EA45-8262-8519AEBD87C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C8C93E4-7758-CE4C-80E3-AFADC0B41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03E26F-AC5E-8F46-BB7C-0063C6F46A74}"/>
              </a:ext>
            </a:extLst>
          </p:cNvPr>
          <p:cNvSpPr>
            <a:spLocks noGrp="1" noChangeArrowheads="1"/>
          </p:cNvSpPr>
          <p:nvPr>
            <p:ph type="sldNum" sz="quarter" idx="12"/>
          </p:nvPr>
        </p:nvSpPr>
        <p:spPr>
          <a:ln/>
        </p:spPr>
        <p:txBody>
          <a:bodyPr/>
          <a:lstStyle>
            <a:lvl1pPr>
              <a:defRPr/>
            </a:lvl1pPr>
          </a:lstStyle>
          <a:p>
            <a:pPr>
              <a:defRPr/>
            </a:pPr>
            <a:fld id="{45951892-80EC-9447-ACEC-7E1F599B5B3B}" type="slidenum">
              <a:rPr lang="en-US" altLang="en-US"/>
              <a:pPr>
                <a:defRPr/>
              </a:pPr>
              <a:t>‹#›</a:t>
            </a:fld>
            <a:endParaRPr lang="en-US" altLang="en-US"/>
          </a:p>
        </p:txBody>
      </p:sp>
    </p:spTree>
    <p:extLst>
      <p:ext uri="{BB962C8B-B14F-4D97-AF65-F5344CB8AC3E}">
        <p14:creationId xmlns:p14="http://schemas.microsoft.com/office/powerpoint/2010/main" val="366255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72B627-D0B7-8046-9E18-10D80F6C23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1AFE4A-2CF7-1242-8A67-19496808A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F284AD-EEA3-9E41-95F4-C0EFEF2C2391}"/>
              </a:ext>
            </a:extLst>
          </p:cNvPr>
          <p:cNvSpPr>
            <a:spLocks noGrp="1" noChangeArrowheads="1"/>
          </p:cNvSpPr>
          <p:nvPr>
            <p:ph type="sldNum" sz="quarter" idx="12"/>
          </p:nvPr>
        </p:nvSpPr>
        <p:spPr>
          <a:ln/>
        </p:spPr>
        <p:txBody>
          <a:bodyPr/>
          <a:lstStyle>
            <a:lvl1pPr>
              <a:defRPr/>
            </a:lvl1pPr>
          </a:lstStyle>
          <a:p>
            <a:pPr>
              <a:defRPr/>
            </a:pPr>
            <a:fld id="{74EB717C-7EBD-7C42-ABD0-CBEEBEC93381}" type="slidenum">
              <a:rPr lang="en-US" altLang="en-US"/>
              <a:pPr>
                <a:defRPr/>
              </a:pPr>
              <a:t>‹#›</a:t>
            </a:fld>
            <a:endParaRPr lang="en-US" altLang="en-US"/>
          </a:p>
        </p:txBody>
      </p:sp>
    </p:spTree>
    <p:extLst>
      <p:ext uri="{BB962C8B-B14F-4D97-AF65-F5344CB8AC3E}">
        <p14:creationId xmlns:p14="http://schemas.microsoft.com/office/powerpoint/2010/main" val="61636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44824E-5645-AA4B-9D33-1C7C492F46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188EEC-1E35-5D4C-8BDF-035C72F3A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7CBB13-8F1B-C847-9FE1-05787FF2BC48}"/>
              </a:ext>
            </a:extLst>
          </p:cNvPr>
          <p:cNvSpPr>
            <a:spLocks noGrp="1" noChangeArrowheads="1"/>
          </p:cNvSpPr>
          <p:nvPr>
            <p:ph type="sldNum" sz="quarter" idx="12"/>
          </p:nvPr>
        </p:nvSpPr>
        <p:spPr>
          <a:ln/>
        </p:spPr>
        <p:txBody>
          <a:bodyPr/>
          <a:lstStyle>
            <a:lvl1pPr>
              <a:defRPr/>
            </a:lvl1pPr>
          </a:lstStyle>
          <a:p>
            <a:pPr>
              <a:defRPr/>
            </a:pPr>
            <a:fld id="{1EB03089-B5A7-6E44-802A-8E862AC201AD}" type="slidenum">
              <a:rPr lang="en-US" altLang="en-US"/>
              <a:pPr>
                <a:defRPr/>
              </a:pPr>
              <a:t>‹#›</a:t>
            </a:fld>
            <a:endParaRPr lang="en-US" altLang="en-US"/>
          </a:p>
        </p:txBody>
      </p:sp>
    </p:spTree>
    <p:extLst>
      <p:ext uri="{BB962C8B-B14F-4D97-AF65-F5344CB8AC3E}">
        <p14:creationId xmlns:p14="http://schemas.microsoft.com/office/powerpoint/2010/main" val="113417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12BA8B-3093-1C4C-A85A-23C1A0BEFC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B2B60C-BD6A-B441-B610-2F0AE8B5CF9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4045AE-C576-8348-BDB7-859C0D859CD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6C364250-9363-FD49-AD15-1FC7FF5594D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B4521A22-5011-3247-9A46-18EB083EC7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9A1ACE-8002-7440-9AED-5C8A4AFAB5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4"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wrh.noaa.gov/map/?obs=true&amp;wfo=sew"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E8E01D0-3D4A-3343-B1A5-54F184AF1BD8}"/>
              </a:ext>
            </a:extLst>
          </p:cNvPr>
          <p:cNvSpPr>
            <a:spLocks noGrp="1" noChangeArrowheads="1"/>
          </p:cNvSpPr>
          <p:nvPr>
            <p:ph type="ctrTitle"/>
          </p:nvPr>
        </p:nvSpPr>
        <p:spPr>
          <a:xfrm>
            <a:off x="838200" y="1143000"/>
            <a:ext cx="7772400" cy="1143000"/>
          </a:xfrm>
        </p:spPr>
        <p:txBody>
          <a:bodyPr/>
          <a:lstStyle/>
          <a:p>
            <a:pPr eaLnBrk="1" hangingPunct="1"/>
            <a:r>
              <a:rPr lang="en-US" altLang="en-US" b="1" dirty="0">
                <a:solidFill>
                  <a:schemeClr val="accent2"/>
                </a:solidFill>
                <a:ea typeface="ＭＳ Ｐゴシック" panose="020B0600070205080204" pitchFamily="34" charset="-128"/>
              </a:rPr>
              <a:t>Atmospheric Sciences 370 Observing Systems</a:t>
            </a:r>
            <a:br>
              <a:rPr lang="en-US" altLang="en-US" b="1" dirty="0">
                <a:ea typeface="ＭＳ Ｐゴシック" panose="020B0600070205080204" pitchFamily="34" charset="-128"/>
              </a:rPr>
            </a:br>
            <a:r>
              <a:rPr lang="en-US" altLang="en-US" b="1" dirty="0">
                <a:ea typeface="ＭＳ Ｐゴシック" panose="020B0600070205080204" pitchFamily="34" charset="-128"/>
              </a:rPr>
              <a:t>Winter 2022</a:t>
            </a:r>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9B601F13-6A12-24F8-EF9B-4F1C94124582}"/>
              </a:ext>
            </a:extLst>
          </p:cNvPr>
          <p:cNvSpPr txBox="1"/>
          <p:nvPr/>
        </p:nvSpPr>
        <p:spPr>
          <a:xfrm>
            <a:off x="1856546" y="3537411"/>
            <a:ext cx="5430908" cy="1569660"/>
          </a:xfrm>
          <a:prstGeom prst="rect">
            <a:avLst/>
          </a:prstGeom>
          <a:noFill/>
        </p:spPr>
        <p:txBody>
          <a:bodyPr wrap="square" rtlCol="0">
            <a:spAutoFit/>
          </a:bodyPr>
          <a:lstStyle/>
          <a:p>
            <a:r>
              <a:rPr lang="en-US" sz="3200" b="1" dirty="0"/>
              <a:t>Observations are the foundation of synoptic meteorology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9;ledwi.gif                                                      001319E4&#13;Macintosh2 HD                  ABA78158:">
            <a:extLst>
              <a:ext uri="{FF2B5EF4-FFF2-40B4-BE49-F238E27FC236}">
                <a16:creationId xmlns:a16="http://schemas.microsoft.com/office/drawing/2014/main" id="{74082C5D-1E10-4E42-871D-AAA858FD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28F28CD2-3CF0-6648-8567-CD4B9A0E73CE}"/>
              </a:ext>
            </a:extLst>
          </p:cNvPr>
          <p:cNvSpPr txBox="1">
            <a:spLocks noChangeArrowheads="1"/>
          </p:cNvSpPr>
          <p:nvPr/>
        </p:nvSpPr>
        <p:spPr bwMode="auto">
          <a:xfrm>
            <a:off x="685800" y="1462088"/>
            <a:ext cx="2971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b="1" dirty="0">
                <a:solidFill>
                  <a:schemeClr val="accent2"/>
                </a:solidFill>
              </a:rPr>
              <a:t>Laser Weather</a:t>
            </a:r>
          </a:p>
          <a:p>
            <a:pPr>
              <a:spcBef>
                <a:spcPct val="0"/>
              </a:spcBef>
              <a:buFontTx/>
              <a:buNone/>
            </a:pPr>
            <a:r>
              <a:rPr lang="en-US" altLang="en-US" sz="4000" b="1" dirty="0">
                <a:solidFill>
                  <a:schemeClr val="accent2"/>
                </a:solidFill>
              </a:rPr>
              <a:t>Identifier</a:t>
            </a:r>
          </a:p>
          <a:p>
            <a:pPr>
              <a:spcBef>
                <a:spcPct val="0"/>
              </a:spcBef>
              <a:buFontTx/>
              <a:buNone/>
            </a:pPr>
            <a:r>
              <a:rPr lang="en-US" altLang="en-US" sz="4000" dirty="0"/>
              <a:t>No human intervention!</a:t>
            </a:r>
          </a:p>
          <a:p>
            <a:pPr>
              <a:spcBef>
                <a:spcPct val="0"/>
              </a:spcBef>
              <a:buFontTx/>
              <a:buNone/>
            </a:pPr>
            <a:r>
              <a:rPr lang="en-US" altLang="en-US" sz="4000" dirty="0"/>
              <a:t>e.g., R-, 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a:extLst>
              <a:ext uri="{FF2B5EF4-FFF2-40B4-BE49-F238E27FC236}">
                <a16:creationId xmlns:a16="http://schemas.microsoft.com/office/drawing/2014/main" id="{0C7815FB-63A2-7345-AB5B-681C6208937F}"/>
              </a:ext>
            </a:extLst>
          </p:cNvPr>
          <p:cNvSpPr txBox="1">
            <a:spLocks noChangeArrowheads="1"/>
          </p:cNvSpPr>
          <p:nvPr/>
        </p:nvSpPr>
        <p:spPr bwMode="auto">
          <a:xfrm>
            <a:off x="990600" y="5562600"/>
            <a:ext cx="478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a:solidFill>
                  <a:schemeClr val="accent2"/>
                </a:solidFill>
              </a:rPr>
              <a:t>Acoustic Anemometer</a:t>
            </a:r>
          </a:p>
        </p:txBody>
      </p:sp>
      <p:pic>
        <p:nvPicPr>
          <p:cNvPr id="25602" name="Picture 5" descr="261563_247995301877903_210968935580540_1096918_6827382_n.jpg">
            <a:extLst>
              <a:ext uri="{FF2B5EF4-FFF2-40B4-BE49-F238E27FC236}">
                <a16:creationId xmlns:a16="http://schemas.microsoft.com/office/drawing/2014/main" id="{EC7F8936-572B-5A48-8A98-A2D4935005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3319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MO-VAL-WMT700.jpg">
            <a:extLst>
              <a:ext uri="{FF2B5EF4-FFF2-40B4-BE49-F238E27FC236}">
                <a16:creationId xmlns:a16="http://schemas.microsoft.com/office/drawing/2014/main" id="{8A3EF2F2-D720-5340-988A-7F42397B2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609600"/>
            <a:ext cx="4597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wind.gif                                                       001319E4&#13;Macintosh2 HD                  ABA78158:">
            <a:extLst>
              <a:ext uri="{FF2B5EF4-FFF2-40B4-BE49-F238E27FC236}">
                <a16:creationId xmlns:a16="http://schemas.microsoft.com/office/drawing/2014/main" id="{55C910DE-1A7E-B74E-B628-057D5DC71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4">
            <a:extLst>
              <a:ext uri="{FF2B5EF4-FFF2-40B4-BE49-F238E27FC236}">
                <a16:creationId xmlns:a16="http://schemas.microsoft.com/office/drawing/2014/main" id="{13BFB569-4DB5-2143-8FAE-DC399E8B2F42}"/>
              </a:ext>
            </a:extLst>
          </p:cNvPr>
          <p:cNvSpPr txBox="1">
            <a:spLocks noChangeArrowheads="1"/>
          </p:cNvSpPr>
          <p:nvPr/>
        </p:nvSpPr>
        <p:spPr bwMode="auto">
          <a:xfrm>
            <a:off x="1371600" y="5318125"/>
            <a:ext cx="2178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Anemometer</a:t>
            </a:r>
          </a:p>
          <a:p>
            <a:pPr>
              <a:spcBef>
                <a:spcPct val="0"/>
              </a:spcBef>
              <a:buFontTx/>
              <a:buNone/>
            </a:pPr>
            <a:r>
              <a:rPr lang="en-US" altLang="en-US" sz="2800" b="1"/>
              <a:t>Wind Vane</a:t>
            </a:r>
            <a:endParaRPr lang="en-US" altLang="en-US" sz="2400" b="1"/>
          </a:p>
        </p:txBody>
      </p:sp>
      <p:sp>
        <p:nvSpPr>
          <p:cNvPr id="26627" name="Text Box 5">
            <a:extLst>
              <a:ext uri="{FF2B5EF4-FFF2-40B4-BE49-F238E27FC236}">
                <a16:creationId xmlns:a16="http://schemas.microsoft.com/office/drawing/2014/main" id="{0709017A-5A6C-414D-BDA1-D57DE6E1A5A9}"/>
              </a:ext>
            </a:extLst>
          </p:cNvPr>
          <p:cNvSpPr txBox="1">
            <a:spLocks noChangeArrowheads="1"/>
          </p:cNvSpPr>
          <p:nvPr/>
        </p:nvSpPr>
        <p:spPr bwMode="auto">
          <a:xfrm>
            <a:off x="4576763" y="762000"/>
            <a:ext cx="3886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dirty="0"/>
              <a:t>Mechanical wind instruments no longer used in ASOS!</a:t>
            </a:r>
          </a:p>
          <a:p>
            <a:pPr>
              <a:spcBef>
                <a:spcPct val="0"/>
              </a:spcBef>
              <a:buFontTx/>
              <a:buNone/>
            </a:pPr>
            <a:endParaRPr lang="en-US" altLang="en-US" sz="3600" dirty="0"/>
          </a:p>
          <a:p>
            <a:pPr>
              <a:spcBef>
                <a:spcPct val="0"/>
              </a:spcBef>
              <a:buFontTx/>
              <a:buNone/>
            </a:pPr>
            <a:r>
              <a:rPr lang="en-US" altLang="en-US" sz="3600" dirty="0"/>
              <a:t>Suffered from icing.</a:t>
            </a:r>
          </a:p>
          <a:p>
            <a:pPr>
              <a:spcBef>
                <a:spcPct val="0"/>
              </a:spcBef>
              <a:buFontTx/>
              <a:buNone/>
            </a:pPr>
            <a:r>
              <a:rPr lang="en-US" altLang="en-US" sz="3600" dirty="0"/>
              <a:t>Did not measure low speeds well.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chi.gif                                                        001319E4&#13;Macintosh2 HD                  ABA78158:">
            <a:extLst>
              <a:ext uri="{FF2B5EF4-FFF2-40B4-BE49-F238E27FC236}">
                <a16:creationId xmlns:a16="http://schemas.microsoft.com/office/drawing/2014/main" id="{8C83AD3D-844A-C349-9E31-8D0E993FC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810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5">
            <a:extLst>
              <a:ext uri="{FF2B5EF4-FFF2-40B4-BE49-F238E27FC236}">
                <a16:creationId xmlns:a16="http://schemas.microsoft.com/office/drawing/2014/main" id="{BDE5CE71-79DB-1244-ADA8-97230FC95603}"/>
              </a:ext>
            </a:extLst>
          </p:cNvPr>
          <p:cNvSpPr txBox="1">
            <a:spLocks noChangeArrowheads="1"/>
          </p:cNvSpPr>
          <p:nvPr/>
        </p:nvSpPr>
        <p:spPr bwMode="auto">
          <a:xfrm>
            <a:off x="1570038" y="5638800"/>
            <a:ext cx="2836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solidFill>
                  <a:schemeClr val="accent2"/>
                </a:solidFill>
              </a:rPr>
              <a:t>Laser Ceilometer</a:t>
            </a:r>
            <a:endParaRPr lang="en-US" altLang="en-US" sz="2400" b="1">
              <a:solidFill>
                <a:schemeClr val="accent2"/>
              </a:solidFill>
            </a:endParaRPr>
          </a:p>
        </p:txBody>
      </p:sp>
      <p:sp>
        <p:nvSpPr>
          <p:cNvPr id="27651" name="TextBox 1">
            <a:extLst>
              <a:ext uri="{FF2B5EF4-FFF2-40B4-BE49-F238E27FC236}">
                <a16:creationId xmlns:a16="http://schemas.microsoft.com/office/drawing/2014/main" id="{D1B441DB-7654-0E42-883F-1E8AEF8B5B0C}"/>
              </a:ext>
            </a:extLst>
          </p:cNvPr>
          <p:cNvSpPr txBox="1">
            <a:spLocks noChangeArrowheads="1"/>
          </p:cNvSpPr>
          <p:nvPr/>
        </p:nvSpPr>
        <p:spPr bwMode="auto">
          <a:xfrm>
            <a:off x="5065713" y="381000"/>
            <a:ext cx="3468687"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a:t>Ceiling is the height of the lowest cloud layer</a:t>
            </a:r>
          </a:p>
          <a:p>
            <a:pPr>
              <a:spcBef>
                <a:spcPct val="0"/>
              </a:spcBef>
              <a:buFontTx/>
              <a:buNone/>
            </a:pPr>
            <a:endParaRPr lang="en-US" altLang="en-US" sz="4400"/>
          </a:p>
          <a:p>
            <a:pPr>
              <a:spcBef>
                <a:spcPct val="0"/>
              </a:spcBef>
              <a:buFontTx/>
              <a:buNone/>
            </a:pPr>
            <a:r>
              <a:rPr lang="en-US" altLang="en-US" sz="4400"/>
              <a:t>Very important for aviation.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Graphical user interface&#10;&#10;Description automatically generated with medium confidence">
            <a:extLst>
              <a:ext uri="{FF2B5EF4-FFF2-40B4-BE49-F238E27FC236}">
                <a16:creationId xmlns:a16="http://schemas.microsoft.com/office/drawing/2014/main" id="{27BADF02-CD1E-D441-9BF4-E4752D1C0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493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A67B13-6108-7707-25FD-EA71BEF4EE39}"/>
              </a:ext>
            </a:extLst>
          </p:cNvPr>
          <p:cNvSpPr txBox="1"/>
          <p:nvPr/>
        </p:nvSpPr>
        <p:spPr>
          <a:xfrm>
            <a:off x="1219200" y="838200"/>
            <a:ext cx="6509090" cy="461665"/>
          </a:xfrm>
          <a:prstGeom prst="rect">
            <a:avLst/>
          </a:prstGeom>
          <a:noFill/>
        </p:spPr>
        <p:txBody>
          <a:bodyPr wrap="none" rtlCol="0">
            <a:spAutoFit/>
          </a:bodyPr>
          <a:lstStyle/>
          <a:p>
            <a:r>
              <a:rPr lang="en-US" dirty="0"/>
              <a:t>Can Provide Vertical Profiles of Clouds and Smoke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Chart, histogram&#10;&#10;Description automatically generated">
            <a:extLst>
              <a:ext uri="{FF2B5EF4-FFF2-40B4-BE49-F238E27FC236}">
                <a16:creationId xmlns:a16="http://schemas.microsoft.com/office/drawing/2014/main" id="{C5CADAFC-C2C7-7C42-9B76-E9092723D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609600"/>
            <a:ext cx="85217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1">
            <a:extLst>
              <a:ext uri="{FF2B5EF4-FFF2-40B4-BE49-F238E27FC236}">
                <a16:creationId xmlns:a16="http://schemas.microsoft.com/office/drawing/2014/main" id="{246640FF-0898-6B4E-8AF9-63F845A812BD}"/>
              </a:ext>
            </a:extLst>
          </p:cNvPr>
          <p:cNvSpPr txBox="1">
            <a:spLocks noChangeArrowheads="1"/>
          </p:cNvSpPr>
          <p:nvPr/>
        </p:nvSpPr>
        <p:spPr bwMode="auto">
          <a:xfrm>
            <a:off x="3048000" y="184150"/>
            <a:ext cx="326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UW Ceilometer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Map&#10;&#10;Description automatically generated with medium confidence">
            <a:extLst>
              <a:ext uri="{FF2B5EF4-FFF2-40B4-BE49-F238E27FC236}">
                <a16:creationId xmlns:a16="http://schemas.microsoft.com/office/drawing/2014/main" id="{90CEE751-1A31-3E43-B813-0913B451C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2517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3">
            <a:extLst>
              <a:ext uri="{FF2B5EF4-FFF2-40B4-BE49-F238E27FC236}">
                <a16:creationId xmlns:a16="http://schemas.microsoft.com/office/drawing/2014/main" id="{0F4F6324-8444-E046-AE3A-5B9EDCA3C010}"/>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Can Sense Wildfire Smoke</a:t>
            </a:r>
          </a:p>
        </p:txBody>
      </p:sp>
      <p:sp>
        <p:nvSpPr>
          <p:cNvPr id="30723" name="Content Placeholder 4">
            <a:extLst>
              <a:ext uri="{FF2B5EF4-FFF2-40B4-BE49-F238E27FC236}">
                <a16:creationId xmlns:a16="http://schemas.microsoft.com/office/drawing/2014/main" id="{4B5BBA05-623A-FF4D-8ACD-CF696DD561A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5A5A037E-A1D8-FA95-2A41-BD261C833013}"/>
              </a:ext>
            </a:extLst>
          </p:cNvPr>
          <p:cNvSpPr>
            <a:spLocks noGrp="1" noChangeArrowheads="1"/>
          </p:cNvSpPr>
          <p:nvPr>
            <p:ph type="body" idx="1"/>
          </p:nvPr>
        </p:nvSpPr>
        <p:spPr>
          <a:xfrm>
            <a:off x="609600" y="1524000"/>
            <a:ext cx="3200400" cy="4572000"/>
          </a:xfrm>
        </p:spPr>
        <p:txBody>
          <a:bodyPr/>
          <a:lstStyle/>
          <a:p>
            <a:pPr eaLnBrk="1" hangingPunct="1">
              <a:buFontTx/>
              <a:buNone/>
            </a:pPr>
            <a:r>
              <a:rPr lang="en-US" altLang="en-US"/>
              <a:t>ASOS Pressure Sensor</a:t>
            </a:r>
          </a:p>
        </p:txBody>
      </p:sp>
      <p:pic>
        <p:nvPicPr>
          <p:cNvPr id="16387" name="Picture 4" descr="&#13;Pressure.tiff                                                  00029E37&#10;Cliff Disk                     BB5EA40C:">
            <a:extLst>
              <a:ext uri="{FF2B5EF4-FFF2-40B4-BE49-F238E27FC236}">
                <a16:creationId xmlns:a16="http://schemas.microsoft.com/office/drawing/2014/main" id="{FB4B926A-CF4E-1A0D-8FA7-AC8B2D862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0"/>
            <a:ext cx="442436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776E-3A35-3C35-C8E3-6B155C13AEF5}"/>
              </a:ext>
            </a:extLst>
          </p:cNvPr>
          <p:cNvSpPr>
            <a:spLocks noGrp="1"/>
          </p:cNvSpPr>
          <p:nvPr>
            <p:ph type="title"/>
          </p:nvPr>
        </p:nvSpPr>
        <p:spPr/>
        <p:txBody>
          <a:bodyPr/>
          <a:lstStyle/>
          <a:p>
            <a:r>
              <a:rPr lang="en-US" b="1" dirty="0"/>
              <a:t>ASOS Pressure Sensors</a:t>
            </a:r>
          </a:p>
        </p:txBody>
      </p:sp>
      <p:sp>
        <p:nvSpPr>
          <p:cNvPr id="3" name="Content Placeholder 2">
            <a:extLst>
              <a:ext uri="{FF2B5EF4-FFF2-40B4-BE49-F238E27FC236}">
                <a16:creationId xmlns:a16="http://schemas.microsoft.com/office/drawing/2014/main" id="{9C5D30DD-BD58-F4E1-2AD2-FE0DD2E50EF2}"/>
              </a:ext>
            </a:extLst>
          </p:cNvPr>
          <p:cNvSpPr>
            <a:spLocks noGrp="1"/>
          </p:cNvSpPr>
          <p:nvPr>
            <p:ph idx="1"/>
          </p:nvPr>
        </p:nvSpPr>
        <p:spPr/>
        <p:txBody>
          <a:bodyPr/>
          <a:lstStyle/>
          <a:p>
            <a:r>
              <a:rPr lang="en-US" dirty="0"/>
              <a:t>Gold Standard</a:t>
            </a:r>
          </a:p>
          <a:p>
            <a:r>
              <a:rPr lang="en-US" dirty="0"/>
              <a:t>Three sensors, requires agreement of at least two.</a:t>
            </a:r>
          </a:p>
          <a:p>
            <a:r>
              <a:rPr lang="en-US" dirty="0"/>
              <a:t> Accuracy:  +-.02 inches of mercury ( .67 </a:t>
            </a:r>
            <a:r>
              <a:rPr lang="en-US" dirty="0" err="1"/>
              <a:t>hPa</a:t>
            </a:r>
            <a:r>
              <a:rPr lang="en-US" dirty="0"/>
              <a:t>)</a:t>
            </a:r>
          </a:p>
          <a:p>
            <a:r>
              <a:rPr lang="en-US" dirty="0"/>
              <a:t>Resolution: .003 inches, .1 </a:t>
            </a:r>
            <a:r>
              <a:rPr lang="en-US" dirty="0" err="1"/>
              <a:t>hPa</a:t>
            </a:r>
            <a:endParaRPr lang="en-US" dirty="0"/>
          </a:p>
        </p:txBody>
      </p:sp>
    </p:spTree>
    <p:extLst>
      <p:ext uri="{BB962C8B-B14F-4D97-AF65-F5344CB8AC3E}">
        <p14:creationId xmlns:p14="http://schemas.microsoft.com/office/powerpoint/2010/main" val="1820875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zr.gif                                                         001319E4&#13;Macintosh2 HD                  ABA78158:">
            <a:extLst>
              <a:ext uri="{FF2B5EF4-FFF2-40B4-BE49-F238E27FC236}">
                <a16:creationId xmlns:a16="http://schemas.microsoft.com/office/drawing/2014/main" id="{AB7B41FA-E48C-BF42-B7CB-D2D3F4FA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3860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a:extLst>
              <a:ext uri="{FF2B5EF4-FFF2-40B4-BE49-F238E27FC236}">
                <a16:creationId xmlns:a16="http://schemas.microsoft.com/office/drawing/2014/main" id="{5D914585-B445-034A-BA47-6C5388CFCF88}"/>
              </a:ext>
            </a:extLst>
          </p:cNvPr>
          <p:cNvSpPr txBox="1">
            <a:spLocks noChangeArrowheads="1"/>
          </p:cNvSpPr>
          <p:nvPr/>
        </p:nvSpPr>
        <p:spPr bwMode="auto">
          <a:xfrm>
            <a:off x="457200" y="265113"/>
            <a:ext cx="3581400" cy="5754687"/>
          </a:xfrm>
          <a:prstGeom prst="rect">
            <a:avLst/>
          </a:prstGeom>
          <a:noFill/>
          <a:ln>
            <a:noFill/>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defRPr/>
            </a:pPr>
            <a:r>
              <a:rPr lang="en-US" altLang="en-US" sz="3600" b="1" dirty="0">
                <a:solidFill>
                  <a:schemeClr val="accent2"/>
                </a:solidFill>
                <a:latin typeface="+mn-lt"/>
              </a:rPr>
              <a:t>The ASOS Freezing Rain Sensor </a:t>
            </a:r>
          </a:p>
          <a:p>
            <a:pPr>
              <a:spcBef>
                <a:spcPct val="0"/>
              </a:spcBef>
              <a:buFontTx/>
              <a:buNone/>
              <a:defRPr/>
            </a:pPr>
            <a:endParaRPr lang="en-US" altLang="en-US" sz="3600" b="1" dirty="0">
              <a:solidFill>
                <a:schemeClr val="accent2"/>
              </a:solidFill>
              <a:latin typeface="+mn-lt"/>
            </a:endParaRPr>
          </a:p>
          <a:p>
            <a:pPr>
              <a:spcBef>
                <a:spcPct val="0"/>
              </a:spcBef>
              <a:buFontTx/>
              <a:buNone/>
              <a:defRPr/>
            </a:pPr>
            <a:r>
              <a:rPr lang="en-US" altLang="en-US" sz="2800" b="1" dirty="0">
                <a:solidFill>
                  <a:srgbClr val="000000"/>
                </a:solidFill>
                <a:latin typeface="+mn-lt"/>
              </a:rPr>
              <a:t>Uses an ultrasonically vibrating probe to detect the presence of icing conditions. The vibrating frequency of the probe decreases with the accumulation of 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2EB6018-17D7-534E-B33B-09CC8CAAE0FC}"/>
              </a:ext>
            </a:extLst>
          </p:cNvPr>
          <p:cNvSpPr>
            <a:spLocks noGrp="1" noChangeArrowheads="1"/>
          </p:cNvSpPr>
          <p:nvPr>
            <p:ph type="title"/>
          </p:nvPr>
        </p:nvSpPr>
        <p:spPr/>
        <p:txBody>
          <a:bodyPr/>
          <a:lstStyle/>
          <a:p>
            <a:r>
              <a:rPr lang="en-US" altLang="en-US" b="1" dirty="0">
                <a:solidFill>
                  <a:srgbClr val="262673"/>
                </a:solidFill>
                <a:ea typeface="ＭＳ Ｐゴシック" panose="020B0600070205080204" pitchFamily="34" charset="-128"/>
              </a:rPr>
              <a:t>Observation Terminology</a:t>
            </a:r>
          </a:p>
        </p:txBody>
      </p:sp>
      <p:sp>
        <p:nvSpPr>
          <p:cNvPr id="99330" name="Content Placeholder 2">
            <a:extLst>
              <a:ext uri="{FF2B5EF4-FFF2-40B4-BE49-F238E27FC236}">
                <a16:creationId xmlns:a16="http://schemas.microsoft.com/office/drawing/2014/main" id="{3BD42BF9-6720-BD46-85E9-A7AC45FAE60B}"/>
              </a:ext>
            </a:extLst>
          </p:cNvPr>
          <p:cNvSpPr>
            <a:spLocks noGrp="1" noChangeArrowheads="1"/>
          </p:cNvSpPr>
          <p:nvPr>
            <p:ph idx="1"/>
          </p:nvPr>
        </p:nvSpPr>
        <p:spPr>
          <a:xfrm>
            <a:off x="685800" y="1676400"/>
            <a:ext cx="7772400" cy="4114800"/>
          </a:xfrm>
        </p:spPr>
        <p:txBody>
          <a:bodyPr/>
          <a:lstStyle/>
          <a:p>
            <a:r>
              <a:rPr lang="en-US" altLang="en-US" b="1">
                <a:ea typeface="ＭＳ Ｐゴシック" panose="020B0600070205080204" pitchFamily="34" charset="-128"/>
              </a:rPr>
              <a:t>Direct versus Indirect observations</a:t>
            </a:r>
          </a:p>
          <a:p>
            <a:pPr lvl="1"/>
            <a:r>
              <a:rPr lang="en-US" altLang="en-US">
                <a:ea typeface="ＭＳ Ｐゴシック" panose="020B0600070205080204" pitchFamily="34" charset="-128"/>
              </a:rPr>
              <a:t>Direct:  measurement at the location of the instrument</a:t>
            </a:r>
          </a:p>
          <a:p>
            <a:pPr lvl="1"/>
            <a:r>
              <a:rPr lang="en-US" altLang="en-US">
                <a:ea typeface="ＭＳ Ｐゴシック" panose="020B0600070205080204" pitchFamily="34" charset="-128"/>
              </a:rPr>
              <a:t>Indirect:  remotely sensed using radiation measurements</a:t>
            </a:r>
          </a:p>
          <a:p>
            <a:r>
              <a:rPr lang="en-US" altLang="en-US" b="1">
                <a:ea typeface="ＭＳ Ｐゴシック" panose="020B0600070205080204" pitchFamily="34" charset="-128"/>
              </a:rPr>
              <a:t>Active versus passive remote sensing</a:t>
            </a:r>
          </a:p>
          <a:p>
            <a:pPr lvl="1"/>
            <a:r>
              <a:rPr lang="en-US" altLang="en-US">
                <a:ea typeface="ＭＳ Ｐゴシック" panose="020B0600070205080204" pitchFamily="34" charset="-128"/>
              </a:rPr>
              <a:t>Active:  instrument emits radiation, analyzes return</a:t>
            </a:r>
          </a:p>
          <a:p>
            <a:pPr lvl="1"/>
            <a:r>
              <a:rPr lang="en-US" altLang="en-US">
                <a:ea typeface="ＭＳ Ｐゴシック" panose="020B0600070205080204" pitchFamily="34" charset="-128"/>
              </a:rPr>
              <a:t>Passive:  analyzes incoming natural radiation	</a:t>
            </a:r>
          </a:p>
          <a:p>
            <a:pPr lvl="2"/>
            <a:endParaRPr lang="en-US" altLang="en-US">
              <a:ea typeface="ＭＳ Ｐゴシック" panose="020B0600070205080204" pitchFamily="34" charset="-128"/>
            </a:endParaRPr>
          </a:p>
        </p:txBody>
      </p:sp>
    </p:spTree>
    <p:extLst>
      <p:ext uri="{BB962C8B-B14F-4D97-AF65-F5344CB8AC3E}">
        <p14:creationId xmlns:p14="http://schemas.microsoft.com/office/powerpoint/2010/main" val="90707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9;t-stm.jpg                                                      001319E4&#13;Macintosh2 HD                  ABA78158:">
            <a:extLst>
              <a:ext uri="{FF2B5EF4-FFF2-40B4-BE49-F238E27FC236}">
                <a16:creationId xmlns:a16="http://schemas.microsoft.com/office/drawing/2014/main" id="{CD3690E8-16F1-3C4F-AFFC-C72A2E24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3424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descr="vis.gif                                                        001319E4&#13;Macintosh2 HD                  ABA78158:">
            <a:extLst>
              <a:ext uri="{FF2B5EF4-FFF2-40B4-BE49-F238E27FC236}">
                <a16:creationId xmlns:a16="http://schemas.microsoft.com/office/drawing/2014/main" id="{3E3205DB-2189-604F-B452-8D2C2AF20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3113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88305EB3-F2F6-D641-9B07-F9C85E3C9040}"/>
              </a:ext>
            </a:extLst>
          </p:cNvPr>
          <p:cNvSpPr txBox="1">
            <a:spLocks noChangeArrowheads="1"/>
          </p:cNvSpPr>
          <p:nvPr/>
        </p:nvSpPr>
        <p:spPr bwMode="auto">
          <a:xfrm>
            <a:off x="1508125" y="5729288"/>
            <a:ext cx="2643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Lightning Sensor</a:t>
            </a:r>
            <a:endParaRPr lang="en-US" altLang="en-US" sz="2400"/>
          </a:p>
        </p:txBody>
      </p:sp>
      <p:sp>
        <p:nvSpPr>
          <p:cNvPr id="32772" name="Text Box 5">
            <a:extLst>
              <a:ext uri="{FF2B5EF4-FFF2-40B4-BE49-F238E27FC236}">
                <a16:creationId xmlns:a16="http://schemas.microsoft.com/office/drawing/2014/main" id="{BF299C7D-4388-1A44-8CBC-1DFD9BF0541A}"/>
              </a:ext>
            </a:extLst>
          </p:cNvPr>
          <p:cNvSpPr txBox="1">
            <a:spLocks noChangeArrowheads="1"/>
          </p:cNvSpPr>
          <p:nvPr/>
        </p:nvSpPr>
        <p:spPr bwMode="auto">
          <a:xfrm>
            <a:off x="5699125" y="6232525"/>
            <a:ext cx="3140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Visibility Sensor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1D8C353-0F42-0D4E-87D7-EEDB63D97A29}"/>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Observing Heights (ASOS and Most Official Obs</a:t>
            </a:r>
            <a:r>
              <a:rPr lang="en-US" altLang="en-US">
                <a:ea typeface="ＭＳ Ｐゴシック" panose="020B0600070205080204" pitchFamily="34" charset="-128"/>
              </a:rPr>
              <a:t>)</a:t>
            </a:r>
          </a:p>
        </p:txBody>
      </p:sp>
      <p:sp>
        <p:nvSpPr>
          <p:cNvPr id="35842" name="Rectangle 3">
            <a:extLst>
              <a:ext uri="{FF2B5EF4-FFF2-40B4-BE49-F238E27FC236}">
                <a16:creationId xmlns:a16="http://schemas.microsoft.com/office/drawing/2014/main" id="{79DB0803-B037-074A-8238-AFA997272B3B}"/>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Temperature and dew point (2-m)</a:t>
            </a:r>
          </a:p>
          <a:p>
            <a:pPr eaLnBrk="1" hangingPunct="1"/>
            <a:r>
              <a:rPr lang="en-US" altLang="en-US">
                <a:ea typeface="ＭＳ Ｐゴシック" panose="020B0600070205080204" pitchFamily="34" charset="-128"/>
              </a:rPr>
              <a:t>Wind speed and direction (10-m)</a:t>
            </a:r>
          </a:p>
        </p:txBody>
      </p:sp>
      <p:pic>
        <p:nvPicPr>
          <p:cNvPr id="35843" name="Picture 4" descr="A picture containing grass, sky, outdoor, field&#10;&#10;Description automatically generated">
            <a:extLst>
              <a:ext uri="{FF2B5EF4-FFF2-40B4-BE49-F238E27FC236}">
                <a16:creationId xmlns:a16="http://schemas.microsoft.com/office/drawing/2014/main" id="{3A00CCD6-53FD-904B-9470-0DB7AE7B4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tusasos.jpg                                                    001319E4&#13;Macintosh2 HD                  ABA78158:">
            <a:extLst>
              <a:ext uri="{FF2B5EF4-FFF2-40B4-BE49-F238E27FC236}">
                <a16:creationId xmlns:a16="http://schemas.microsoft.com/office/drawing/2014/main" id="{3B57DFA9-D9B6-9948-80B5-1A254799E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a:extLst>
              <a:ext uri="{FF2B5EF4-FFF2-40B4-BE49-F238E27FC236}">
                <a16:creationId xmlns:a16="http://schemas.microsoft.com/office/drawing/2014/main" id="{3FB498FB-D1BA-5C4E-8C3D-9F6E2CBFCB07}"/>
              </a:ext>
            </a:extLst>
          </p:cNvPr>
          <p:cNvSpPr txBox="1">
            <a:spLocks noChangeArrowheads="1"/>
          </p:cNvSpPr>
          <p:nvPr/>
        </p:nvSpPr>
        <p:spPr bwMode="auto">
          <a:xfrm>
            <a:off x="1905000" y="5834062"/>
            <a:ext cx="463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Full ASOS system in Arizona</a:t>
            </a:r>
            <a:endParaRPr lang="en-US" altLang="en-US" sz="2400" b="1" dirty="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9B6A90B2-B65B-334C-B6F9-4541BCA18BE9}"/>
              </a:ext>
            </a:extLst>
          </p:cNvPr>
          <p:cNvSpPr>
            <a:spLocks noGrp="1" noChangeArrowheads="1"/>
          </p:cNvSpPr>
          <p:nvPr>
            <p:ph type="title"/>
          </p:nvPr>
        </p:nvSpPr>
        <p:spPr>
          <a:xfrm>
            <a:off x="685800" y="152400"/>
            <a:ext cx="7772400" cy="1143000"/>
          </a:xfrm>
        </p:spPr>
        <p:txBody>
          <a:bodyPr/>
          <a:lstStyle/>
          <a:p>
            <a:pPr eaLnBrk="1" hangingPunct="1"/>
            <a:r>
              <a:rPr lang="en-US" altLang="en-US" b="1">
                <a:solidFill>
                  <a:schemeClr val="accent2"/>
                </a:solidFill>
                <a:ea typeface="ＭＳ Ｐゴシック" panose="020B0600070205080204" pitchFamily="34" charset="-128"/>
              </a:rPr>
              <a:t>METAR Format</a:t>
            </a:r>
          </a:p>
        </p:txBody>
      </p:sp>
      <p:sp>
        <p:nvSpPr>
          <p:cNvPr id="34818" name="Rectangle 3">
            <a:extLst>
              <a:ext uri="{FF2B5EF4-FFF2-40B4-BE49-F238E27FC236}">
                <a16:creationId xmlns:a16="http://schemas.microsoft.com/office/drawing/2014/main" id="{A5D36B29-A516-B74E-AB81-495D23E44FC3}"/>
              </a:ext>
            </a:extLst>
          </p:cNvPr>
          <p:cNvSpPr>
            <a:spLocks noGrp="1" noChangeArrowheads="1"/>
          </p:cNvSpPr>
          <p:nvPr>
            <p:ph type="body" idx="1"/>
          </p:nvPr>
        </p:nvSpPr>
        <p:spPr>
          <a:xfrm>
            <a:off x="228600" y="1066800"/>
            <a:ext cx="8686800" cy="4114800"/>
          </a:xfrm>
        </p:spPr>
        <p:txBody>
          <a:bodyPr/>
          <a:lstStyle/>
          <a:p>
            <a:pPr eaLnBrk="1" hangingPunct="1"/>
            <a:r>
              <a:rPr lang="en-US" altLang="en-US">
                <a:ea typeface="ＭＳ Ｐゴシック" panose="020B0600070205080204" pitchFamily="34" charset="-128"/>
              </a:rPr>
              <a:t>ASOS data (and airport observations worldwide) are transmitted in </a:t>
            </a:r>
            <a:r>
              <a:rPr lang="en-US" altLang="en-US" u="sng">
                <a:ea typeface="ＭＳ Ｐゴシック" panose="020B0600070205080204" pitchFamily="34" charset="-128"/>
              </a:rPr>
              <a:t>METAR format</a:t>
            </a:r>
            <a:r>
              <a:rPr lang="en-US" altLang="en-US">
                <a:ea typeface="ＭＳ Ｐゴシック" panose="020B0600070205080204" pitchFamily="34" charset="-128"/>
              </a:rPr>
              <a:t>.</a:t>
            </a:r>
          </a:p>
          <a:p>
            <a:pPr eaLnBrk="1" hangingPunct="1"/>
            <a:r>
              <a:rPr lang="en-US" altLang="en-US">
                <a:ea typeface="ＭＳ Ｐゴシック" panose="020B0600070205080204" pitchFamily="34" charset="-128"/>
              </a:rPr>
              <a:t>Name came from </a:t>
            </a:r>
            <a:r>
              <a:rPr lang="en-US" altLang="en-US">
                <a:solidFill>
                  <a:srgbClr val="000000"/>
                </a:solidFill>
                <a:ea typeface="ＭＳ Ｐゴシック" panose="020B0600070205080204" pitchFamily="34" charset="-128"/>
              </a:rPr>
              <a:t>the French words, MÉTéorologique ("Weather") Aviation Régulière ("Routine").</a:t>
            </a:r>
          </a:p>
          <a:p>
            <a:pPr eaLnBrk="1" hangingPunct="1"/>
            <a:r>
              <a:rPr lang="en-US" altLang="en-US">
                <a:solidFill>
                  <a:srgbClr val="000000"/>
                </a:solidFill>
                <a:ea typeface="ＭＳ Ｐゴシック" panose="020B0600070205080204" pitchFamily="34" charset="-128"/>
              </a:rPr>
              <a:t>Example: KSEA 042353Z 11008KT 10SM FEW050 SCT070 OVC090 09/03 A2879 RMK AO2 SLP756 60001 T00940033 10117 20083 58013</a:t>
            </a:r>
          </a:p>
          <a:p>
            <a:pPr eaLnBrk="1" hangingPunct="1"/>
            <a:r>
              <a:rPr lang="en-US" altLang="en-US">
                <a:solidFill>
                  <a:srgbClr val="000000"/>
                </a:solidFill>
                <a:ea typeface="ＭＳ Ｐゴシック" panose="020B0600070205080204" pitchFamily="34" charset="-128"/>
              </a:rPr>
              <a:t>Will learn more about it in Lab</a:t>
            </a:r>
            <a:endParaRPr lang="en-US" altLang="en-US">
              <a:solidFill>
                <a:srgbClr val="000000"/>
              </a:solidFill>
              <a:latin typeface="Lucida Grande" panose="020B0600040502020204" pitchFamily="34" charset="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5D3D2A8-0217-B64F-B248-881141002E49}"/>
              </a:ext>
            </a:extLst>
          </p:cNvPr>
          <p:cNvSpPr>
            <a:spLocks noGrp="1" noChangeArrowheads="1"/>
          </p:cNvSpPr>
          <p:nvPr>
            <p:ph type="ctrTitle"/>
          </p:nvPr>
        </p:nvSpPr>
        <p:spPr>
          <a:xfrm>
            <a:off x="685800" y="381000"/>
            <a:ext cx="7772400" cy="1143000"/>
          </a:xfrm>
        </p:spPr>
        <p:txBody>
          <a:bodyPr/>
          <a:lstStyle/>
          <a:p>
            <a:pPr eaLnBrk="1" hangingPunct="1"/>
            <a:r>
              <a:rPr lang="en-US" altLang="en-US" b="1" dirty="0">
                <a:solidFill>
                  <a:srgbClr val="FF0000"/>
                </a:solidFill>
                <a:ea typeface="ＭＳ Ｐゴシック" panose="020B0600070205080204" pitchFamily="34" charset="-128"/>
              </a:rPr>
              <a:t>Many</a:t>
            </a:r>
            <a:r>
              <a:rPr lang="en-US" altLang="en-US" b="1" dirty="0">
                <a:ea typeface="ＭＳ Ｐゴシック" panose="020B0600070205080204" pitchFamily="34" charset="-128"/>
              </a:rPr>
              <a:t> Other Surface Networks</a:t>
            </a:r>
          </a:p>
        </p:txBody>
      </p:sp>
      <p:pic>
        <p:nvPicPr>
          <p:cNvPr id="36866" name="Picture 5" descr="raws.jpg                                                       001319E4&#13;Macintosh2 HD                  ABA78158:">
            <a:extLst>
              <a:ext uri="{FF2B5EF4-FFF2-40B4-BE49-F238E27FC236}">
                <a16:creationId xmlns:a16="http://schemas.microsoft.com/office/drawing/2014/main" id="{C2961FAC-3D8F-5E48-8E2F-A359C6290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3" y="1600200"/>
            <a:ext cx="2541587"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a:extLst>
              <a:ext uri="{FF2B5EF4-FFF2-40B4-BE49-F238E27FC236}">
                <a16:creationId xmlns:a16="http://schemas.microsoft.com/office/drawing/2014/main" id="{6DEC68E7-654E-EE4C-90E0-A841DD787BF6}"/>
              </a:ext>
            </a:extLst>
          </p:cNvPr>
          <p:cNvSpPr txBox="1">
            <a:spLocks noChangeArrowheads="1"/>
          </p:cNvSpPr>
          <p:nvPr/>
        </p:nvSpPr>
        <p:spPr bwMode="auto">
          <a:xfrm>
            <a:off x="609600" y="1524000"/>
            <a:ext cx="3886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 typeface="Times" pitchFamily="2" charset="0"/>
              <a:buChar char="•"/>
            </a:pPr>
            <a:r>
              <a:rPr lang="en-US" altLang="en-US" sz="2800"/>
              <a:t>Bureau of Land Management</a:t>
            </a:r>
          </a:p>
          <a:p>
            <a:pPr>
              <a:spcBef>
                <a:spcPct val="0"/>
              </a:spcBef>
              <a:buFont typeface="Times" pitchFamily="2" charset="0"/>
              <a:buChar char="•"/>
            </a:pPr>
            <a:r>
              <a:rPr lang="en-US" altLang="en-US" sz="2800"/>
              <a:t>RAWS</a:t>
            </a:r>
          </a:p>
          <a:p>
            <a:pPr>
              <a:spcBef>
                <a:spcPct val="0"/>
              </a:spcBef>
              <a:buFont typeface="Times" pitchFamily="2" charset="0"/>
              <a:buChar char="•"/>
            </a:pPr>
            <a:r>
              <a:rPr lang="en-US" altLang="en-US" sz="2800"/>
              <a:t>Agrimet</a:t>
            </a:r>
          </a:p>
          <a:p>
            <a:pPr>
              <a:spcBef>
                <a:spcPct val="0"/>
              </a:spcBef>
              <a:buFont typeface="Times" pitchFamily="2" charset="0"/>
              <a:buChar char="•"/>
            </a:pPr>
            <a:r>
              <a:rPr lang="en-US" altLang="en-US" sz="2800"/>
              <a:t>PAWS</a:t>
            </a:r>
          </a:p>
          <a:p>
            <a:pPr>
              <a:spcBef>
                <a:spcPct val="0"/>
              </a:spcBef>
              <a:buFont typeface="Times" pitchFamily="2" charset="0"/>
              <a:buChar char="•"/>
            </a:pPr>
            <a:r>
              <a:rPr lang="en-US" altLang="en-US" sz="2800"/>
              <a:t>Department of Ecology</a:t>
            </a:r>
          </a:p>
          <a:p>
            <a:pPr>
              <a:spcBef>
                <a:spcPct val="0"/>
              </a:spcBef>
              <a:buFont typeface="Times" pitchFamily="2" charset="0"/>
              <a:buChar char="•"/>
            </a:pPr>
            <a:r>
              <a:rPr lang="en-US" altLang="en-US" sz="2800"/>
              <a:t>Puget Sound Clean Air</a:t>
            </a:r>
          </a:p>
          <a:p>
            <a:pPr>
              <a:spcBef>
                <a:spcPct val="0"/>
              </a:spcBef>
              <a:buFont typeface="Times" pitchFamily="2" charset="0"/>
              <a:buChar char="•"/>
            </a:pPr>
            <a:r>
              <a:rPr lang="en-US" altLang="en-US" sz="2800"/>
              <a:t>BC Hydro</a:t>
            </a:r>
          </a:p>
          <a:p>
            <a:pPr>
              <a:spcBef>
                <a:spcPct val="0"/>
              </a:spcBef>
              <a:buFont typeface="Times" pitchFamily="2" charset="0"/>
              <a:buChar char="•"/>
            </a:pPr>
            <a:r>
              <a:rPr lang="en-US" altLang="en-US" sz="2800"/>
              <a:t>BC Olympics</a:t>
            </a:r>
          </a:p>
          <a:p>
            <a:pPr>
              <a:spcBef>
                <a:spcPct val="0"/>
              </a:spcBef>
              <a:buFont typeface="Times" pitchFamily="2" charset="0"/>
              <a:buChar char="•"/>
            </a:pPr>
            <a:r>
              <a:rPr lang="en-US" altLang="en-US" sz="2800"/>
              <a:t>Weather Underground</a:t>
            </a:r>
          </a:p>
          <a:p>
            <a:pPr>
              <a:spcBef>
                <a:spcPct val="0"/>
              </a:spcBef>
              <a:buFont typeface="Times" pitchFamily="2" charset="0"/>
              <a:buChar char="•"/>
            </a:pPr>
            <a:r>
              <a:rPr lang="en-US" altLang="en-US" sz="2800"/>
              <a:t>Many more!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OKMeso.tiff                                                    00029E37&#10;Cliff Disk                     BB5EA40C:">
            <a:extLst>
              <a:ext uri="{FF2B5EF4-FFF2-40B4-BE49-F238E27FC236}">
                <a16:creationId xmlns:a16="http://schemas.microsoft.com/office/drawing/2014/main" id="{8CF9AAAF-9455-4E46-B580-45FF5DFE6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00225"/>
            <a:ext cx="75819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9772B2CE-A32D-A24E-9F62-E03CA58A9AFE}"/>
              </a:ext>
            </a:extLst>
          </p:cNvPr>
          <p:cNvSpPr txBox="1">
            <a:spLocks noChangeArrowheads="1"/>
          </p:cNvSpPr>
          <p:nvPr/>
        </p:nvSpPr>
        <p:spPr bwMode="auto">
          <a:xfrm>
            <a:off x="2590800" y="914400"/>
            <a:ext cx="3367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Oklahoma Mesonet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Diagram&#10;&#10;Description automatically generated">
            <a:extLst>
              <a:ext uri="{FF2B5EF4-FFF2-40B4-BE49-F238E27FC236}">
                <a16:creationId xmlns:a16="http://schemas.microsoft.com/office/drawing/2014/main" id="{4E570781-B3C3-5A4E-A90B-E606B0385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7974013"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itle 3">
            <a:extLst>
              <a:ext uri="{FF2B5EF4-FFF2-40B4-BE49-F238E27FC236}">
                <a16:creationId xmlns:a16="http://schemas.microsoft.com/office/drawing/2014/main" id="{40273294-E26C-F245-8238-0A32946F03B2}"/>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New York Mesonet</a:t>
            </a:r>
          </a:p>
        </p:txBody>
      </p:sp>
      <p:sp>
        <p:nvSpPr>
          <p:cNvPr id="102403" name="Content Placeholder 4">
            <a:extLst>
              <a:ext uri="{FF2B5EF4-FFF2-40B4-BE49-F238E27FC236}">
                <a16:creationId xmlns:a16="http://schemas.microsoft.com/office/drawing/2014/main" id="{A0C96B3E-8579-DF46-8C3B-A93EBB244A5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a:extLst>
              <a:ext uri="{FF2B5EF4-FFF2-40B4-BE49-F238E27FC236}">
                <a16:creationId xmlns:a16="http://schemas.microsoft.com/office/drawing/2014/main" id="{B7C1A898-20DB-6C4E-A4E0-5F05C7BF2942}"/>
              </a:ext>
            </a:extLst>
          </p:cNvPr>
          <p:cNvSpPr txBox="1">
            <a:spLocks noChangeArrowheads="1"/>
          </p:cNvSpPr>
          <p:nvPr/>
        </p:nvSpPr>
        <p:spPr bwMode="auto">
          <a:xfrm>
            <a:off x="2273300" y="228600"/>
            <a:ext cx="459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Networks of Networks</a:t>
            </a:r>
            <a:endParaRPr lang="en-US" altLang="en-US" sz="2400" b="1">
              <a:solidFill>
                <a:schemeClr val="accent2"/>
              </a:solidFill>
            </a:endParaRPr>
          </a:p>
        </p:txBody>
      </p:sp>
      <p:sp>
        <p:nvSpPr>
          <p:cNvPr id="38914" name="Text Box 3">
            <a:extLst>
              <a:ext uri="{FF2B5EF4-FFF2-40B4-BE49-F238E27FC236}">
                <a16:creationId xmlns:a16="http://schemas.microsoft.com/office/drawing/2014/main" id="{9ECA1515-1967-CB4F-8720-9E043DF1043F}"/>
              </a:ext>
            </a:extLst>
          </p:cNvPr>
          <p:cNvSpPr txBox="1">
            <a:spLocks noChangeArrowheads="1"/>
          </p:cNvSpPr>
          <p:nvPr/>
        </p:nvSpPr>
        <p:spPr bwMode="auto">
          <a:xfrm>
            <a:off x="914400" y="1600200"/>
            <a:ext cx="7620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pPr>
            <a:r>
              <a:rPr lang="en-US" altLang="en-US" b="1"/>
              <a:t>UW</a:t>
            </a:r>
            <a:r>
              <a:rPr lang="en-US" altLang="en-US"/>
              <a:t>:  We collect data from about 70 networks in real time over the Northwest</a:t>
            </a:r>
          </a:p>
          <a:p>
            <a:pPr>
              <a:spcBef>
                <a:spcPct val="50000"/>
              </a:spcBef>
            </a:pPr>
            <a:r>
              <a:rPr lang="en-US" altLang="en-US" b="1"/>
              <a:t>MesoWest:</a:t>
            </a:r>
            <a:r>
              <a:rPr lang="en-US" altLang="en-US"/>
              <a:t>  Collects about 100 networks over the western third of U.S.</a:t>
            </a:r>
          </a:p>
          <a:p>
            <a:pPr>
              <a:spcBef>
                <a:spcPct val="50000"/>
              </a:spcBef>
            </a:pPr>
            <a:r>
              <a:rPr lang="en-US" altLang="en-US" b="1"/>
              <a:t>MADIS</a:t>
            </a:r>
            <a:r>
              <a:rPr lang="en-US" altLang="en-US"/>
              <a:t>:  NOAA national collection of mesonets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13;mesowest.tiff                                                  00029E37&#10;Cliff Disk                     BB5EA40C:">
            <a:extLst>
              <a:ext uri="{FF2B5EF4-FFF2-40B4-BE49-F238E27FC236}">
                <a16:creationId xmlns:a16="http://schemas.microsoft.com/office/drawing/2014/main" id="{F342E10A-B57F-4E49-90E3-4DA1E365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6200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sfcplot.2011021018.gif">
            <a:extLst>
              <a:ext uri="{FF2B5EF4-FFF2-40B4-BE49-F238E27FC236}">
                <a16:creationId xmlns:a16="http://schemas.microsoft.com/office/drawing/2014/main" id="{BD272B16-2FA3-3943-ABEB-52751F80D31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6600" t="3441" r="9752" b="563"/>
          <a:stretch>
            <a:fillRect/>
          </a:stretch>
        </p:blipFill>
        <p:spPr>
          <a:xfrm>
            <a:off x="3505200" y="838200"/>
            <a:ext cx="5216525" cy="5562600"/>
          </a:xfrm>
        </p:spPr>
      </p:pic>
      <p:sp>
        <p:nvSpPr>
          <p:cNvPr id="41986" name="TextBox 3">
            <a:extLst>
              <a:ext uri="{FF2B5EF4-FFF2-40B4-BE49-F238E27FC236}">
                <a16:creationId xmlns:a16="http://schemas.microsoft.com/office/drawing/2014/main" id="{2485356B-BDB6-D74B-89FE-C699770523DA}"/>
              </a:ext>
            </a:extLst>
          </p:cNvPr>
          <p:cNvSpPr txBox="1">
            <a:spLocks noChangeArrowheads="1"/>
          </p:cNvSpPr>
          <p:nvPr/>
        </p:nvSpPr>
        <p:spPr bwMode="auto">
          <a:xfrm>
            <a:off x="261938" y="428625"/>
            <a:ext cx="3243262"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800">
              <a:solidFill>
                <a:srgbClr val="ADD6FF"/>
              </a:solidFill>
              <a:latin typeface="Arial" panose="020B0604020202020204" pitchFamily="34" charset="0"/>
            </a:endParaRPr>
          </a:p>
          <a:p>
            <a:pPr eaLnBrk="1" hangingPunct="1">
              <a:spcBef>
                <a:spcPct val="0"/>
              </a:spcBef>
              <a:buFontTx/>
              <a:buNone/>
            </a:pPr>
            <a:r>
              <a:rPr lang="en-US" altLang="en-US" sz="4000">
                <a:solidFill>
                  <a:schemeClr val="accent2"/>
                </a:solidFill>
                <a:latin typeface="Arial" panose="020B0604020202020204" pitchFamily="34" charset="0"/>
              </a:rPr>
              <a:t>Pacific Northwest Surface Observations</a:t>
            </a:r>
          </a:p>
          <a:p>
            <a:pPr eaLnBrk="1" hangingPunct="1">
              <a:spcBef>
                <a:spcPct val="0"/>
              </a:spcBef>
              <a:buFontTx/>
              <a:buNone/>
            </a:pPr>
            <a:endParaRPr lang="en-US" altLang="en-US" sz="2800">
              <a:latin typeface="Arial" panose="020B0604020202020204" pitchFamily="34" charset="0"/>
            </a:endParaRPr>
          </a:p>
          <a:p>
            <a:pPr eaLnBrk="1" hangingPunct="1">
              <a:spcBef>
                <a:spcPct val="0"/>
              </a:spcBef>
              <a:buFontTx/>
              <a:buNone/>
            </a:pPr>
            <a:r>
              <a:rPr lang="en-US" altLang="en-US" sz="2800">
                <a:latin typeface="Arial" panose="020B0604020202020204" pitchFamily="34" charset="0"/>
              </a:rPr>
              <a:t>3000-4000 observations per hour over WA and OR</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D63E8E3-9C9A-444A-8FBE-D3624A5A9179}"/>
              </a:ext>
            </a:extLst>
          </p:cNvPr>
          <p:cNvSpPr>
            <a:spLocks noGrp="1" noChangeArrowheads="1"/>
          </p:cNvSpPr>
          <p:nvPr>
            <p:ph type="ctrTitle"/>
          </p:nvPr>
        </p:nvSpPr>
        <p:spPr>
          <a:xfrm>
            <a:off x="685800" y="838200"/>
            <a:ext cx="8001000" cy="1143000"/>
          </a:xfrm>
        </p:spPr>
        <p:txBody>
          <a:bodyPr/>
          <a:lstStyle/>
          <a:p>
            <a:pPr eaLnBrk="1" hangingPunct="1"/>
            <a:r>
              <a:rPr lang="en-US" altLang="en-US" b="1">
                <a:solidFill>
                  <a:schemeClr val="accent2"/>
                </a:solidFill>
                <a:ea typeface="ＭＳ Ｐゴシック" panose="020B0600070205080204" pitchFamily="34" charset="-128"/>
              </a:rPr>
              <a:t>ASOS:  Automated Surface Observing System  </a:t>
            </a:r>
            <a:br>
              <a:rPr lang="en-US" altLang="en-US">
                <a:ea typeface="ＭＳ Ｐゴシック" panose="020B0600070205080204" pitchFamily="34" charset="-128"/>
              </a:rPr>
            </a:br>
            <a:r>
              <a:rPr lang="en-US" altLang="en-US" sz="3200">
                <a:ea typeface="ＭＳ Ｐゴシック" panose="020B0600070205080204" pitchFamily="34" charset="-128"/>
              </a:rPr>
              <a:t>Backbone Observing System in the U.S.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18434" name="Picture 4" descr="asosgrp4.gif                                                   001319E4&#13;Macintosh2 HD                  ABA78158:">
            <a:extLst>
              <a:ext uri="{FF2B5EF4-FFF2-40B4-BE49-F238E27FC236}">
                <a16:creationId xmlns:a16="http://schemas.microsoft.com/office/drawing/2014/main" id="{8E788410-5A69-3449-B62A-B90FFA704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133600"/>
            <a:ext cx="39909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5359ED93-87D0-7E4C-BC79-FC782671F169}"/>
              </a:ext>
            </a:extLst>
          </p:cNvPr>
          <p:cNvSpPr>
            <a:spLocks noGrp="1" noChangeArrowheads="1"/>
          </p:cNvSpPr>
          <p:nvPr>
            <p:ph type="title"/>
          </p:nvPr>
        </p:nvSpPr>
        <p:spPr>
          <a:xfrm>
            <a:off x="457200" y="228600"/>
            <a:ext cx="8458200" cy="1143000"/>
          </a:xfrm>
        </p:spPr>
        <p:txBody>
          <a:bodyPr/>
          <a:lstStyle/>
          <a:p>
            <a:r>
              <a:rPr lang="en-US" altLang="en-US" sz="3600" b="1">
                <a:solidFill>
                  <a:schemeClr val="accent2"/>
                </a:solidFill>
                <a:ea typeface="ＭＳ Ｐゴシック" panose="020B0600070205080204" pitchFamily="34" charset="-128"/>
              </a:rPr>
              <a:t>One of the best viewers of many networks: NOAA Weather/Hazards</a:t>
            </a:r>
          </a:p>
        </p:txBody>
      </p:sp>
      <p:pic>
        <p:nvPicPr>
          <p:cNvPr id="103426" name="Content Placeholder 4" descr="Map&#10;&#10;Description automatically generated">
            <a:extLst>
              <a:ext uri="{FF2B5EF4-FFF2-40B4-BE49-F238E27FC236}">
                <a16:creationId xmlns:a16="http://schemas.microsoft.com/office/drawing/2014/main" id="{AA5BFE0F-7BB3-9240-B6E2-7494E0EA13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7300" y="1981200"/>
            <a:ext cx="6629400" cy="4114800"/>
          </a:xfrm>
        </p:spPr>
      </p:pic>
      <p:sp>
        <p:nvSpPr>
          <p:cNvPr id="103427" name="TextBox 5">
            <a:extLst>
              <a:ext uri="{FF2B5EF4-FFF2-40B4-BE49-F238E27FC236}">
                <a16:creationId xmlns:a16="http://schemas.microsoft.com/office/drawing/2014/main" id="{C7BF9A72-317F-7640-9089-95D84FE3970B}"/>
              </a:ext>
            </a:extLst>
          </p:cNvPr>
          <p:cNvSpPr txBox="1">
            <a:spLocks noChangeArrowheads="1"/>
          </p:cNvSpPr>
          <p:nvPr/>
        </p:nvSpPr>
        <p:spPr bwMode="auto">
          <a:xfrm>
            <a:off x="1325563" y="1371600"/>
            <a:ext cx="672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hlinkClick r:id="rId3"/>
              </a:rPr>
              <a:t>https://www.wrh.noaa.gov/map/?obs=true&amp;wfo=sew</a:t>
            </a: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795E5484-EAEC-0A4A-8F2A-8682B254D6D1}"/>
              </a:ext>
            </a:extLst>
          </p:cNvPr>
          <p:cNvSpPr>
            <a:spLocks noGrp="1" noChangeArrowheads="1"/>
          </p:cNvSpPr>
          <p:nvPr>
            <p:ph type="title"/>
          </p:nvPr>
        </p:nvSpPr>
        <p:spPr>
          <a:xfrm>
            <a:off x="658813" y="2857500"/>
            <a:ext cx="7772400" cy="1143000"/>
          </a:xfrm>
        </p:spPr>
        <p:txBody>
          <a:bodyPr/>
          <a:lstStyle/>
          <a:p>
            <a:r>
              <a:rPr lang="en-US" altLang="en-US">
                <a:solidFill>
                  <a:schemeClr val="accent2"/>
                </a:solidFill>
                <a:ea typeface="ＭＳ Ｐゴシック" panose="020B0600070205080204" pitchFamily="34" charset="-128"/>
              </a:rPr>
              <a:t>Global Surface Observation Coverage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51A2AE8-8B0A-BF48-98D9-99F8E6958048}"/>
              </a:ext>
            </a:extLst>
          </p:cNvPr>
          <p:cNvSpPr>
            <a:spLocks noGrp="1" noChangeArrowheads="1"/>
          </p:cNvSpPr>
          <p:nvPr>
            <p:ph type="title"/>
          </p:nvPr>
        </p:nvSpPr>
        <p:spPr>
          <a:xfrm>
            <a:off x="-381000" y="381000"/>
            <a:ext cx="9677400" cy="685800"/>
          </a:xfrm>
        </p:spPr>
        <p:txBody>
          <a:bodyPr/>
          <a:lstStyle/>
          <a:p>
            <a:r>
              <a:rPr lang="en-US" altLang="en-US" sz="3600" b="1">
                <a:solidFill>
                  <a:schemeClr val="accent2"/>
                </a:solidFill>
                <a:ea typeface="ＭＳ Ｐゴシック" panose="020B0600070205080204" pitchFamily="34" charset="-128"/>
              </a:rPr>
              <a:t>A lot more data over land/northern </a:t>
            </a:r>
            <a:br>
              <a:rPr lang="en-US" altLang="en-US" sz="3600" b="1">
                <a:solidFill>
                  <a:schemeClr val="accent2"/>
                </a:solidFill>
                <a:ea typeface="ＭＳ Ｐゴシック" panose="020B0600070205080204" pitchFamily="34" charset="-128"/>
              </a:rPr>
            </a:br>
            <a:r>
              <a:rPr lang="en-US" altLang="en-US" sz="3600" b="1">
                <a:solidFill>
                  <a:schemeClr val="accent2"/>
                </a:solidFill>
                <a:ea typeface="ＭＳ Ｐゴシック" panose="020B0600070205080204" pitchFamily="34" charset="-128"/>
              </a:rPr>
              <a:t>hemisphere</a:t>
            </a:r>
          </a:p>
        </p:txBody>
      </p:sp>
      <p:pic>
        <p:nvPicPr>
          <p:cNvPr id="43010" name="Content Placeholder 3">
            <a:extLst>
              <a:ext uri="{FF2B5EF4-FFF2-40B4-BE49-F238E27FC236}">
                <a16:creationId xmlns:a16="http://schemas.microsoft.com/office/drawing/2014/main" id="{6C1E46D6-109A-7942-9D44-119568D94D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2313" y="1295400"/>
            <a:ext cx="7739062" cy="54102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2693CB3D-C0BE-504F-BE85-497BCE1C043E}"/>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Weather and Surface Ocean Reports</a:t>
            </a:r>
          </a:p>
        </p:txBody>
      </p:sp>
      <p:sp>
        <p:nvSpPr>
          <p:cNvPr id="44034" name="Rectangle 3">
            <a:extLst>
              <a:ext uri="{FF2B5EF4-FFF2-40B4-BE49-F238E27FC236}">
                <a16:creationId xmlns:a16="http://schemas.microsoft.com/office/drawing/2014/main" id="{F8159072-2E8C-984C-BD83-3AD00A04BA6C}"/>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bouya.jpg                                                      001319E4&#13;Macintosh2 HD                  ABA78158:">
            <a:extLst>
              <a:ext uri="{FF2B5EF4-FFF2-40B4-BE49-F238E27FC236}">
                <a16:creationId xmlns:a16="http://schemas.microsoft.com/office/drawing/2014/main" id="{D17B662C-738B-7F4E-94E2-1B0B1305C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descr="6m_mini.jpg                                                    001319E4&#13;Macintosh2 HD                  ABA78158:">
            <a:extLst>
              <a:ext uri="{FF2B5EF4-FFF2-40B4-BE49-F238E27FC236}">
                <a16:creationId xmlns:a16="http://schemas.microsoft.com/office/drawing/2014/main" id="{66B9AB82-9628-094C-AED8-9CC2FF0EE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3m_mini.jpg                                                    001319E4&#13;Macintosh2 HD                  ABA78158:">
            <a:extLst>
              <a:ext uri="{FF2B5EF4-FFF2-40B4-BE49-F238E27FC236}">
                <a16:creationId xmlns:a16="http://schemas.microsoft.com/office/drawing/2014/main" id="{312960C8-8B66-5F40-979E-1280845A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C22E3709-C0A4-164C-9F41-458E8A5DBED5}"/>
              </a:ext>
            </a:extLst>
          </p:cNvPr>
          <p:cNvSpPr txBox="1">
            <a:spLocks noChangeArrowheads="1"/>
          </p:cNvSpPr>
          <p:nvPr/>
        </p:nvSpPr>
        <p:spPr bwMode="auto">
          <a:xfrm>
            <a:off x="593725" y="3824288"/>
            <a:ext cx="25304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Ocean and Lake</a:t>
            </a:r>
          </a:p>
          <a:p>
            <a:pPr>
              <a:spcBef>
                <a:spcPct val="0"/>
              </a:spcBef>
              <a:buFontTx/>
              <a:buNone/>
            </a:pPr>
            <a:r>
              <a:rPr lang="en-US" altLang="en-US"/>
              <a:t>Weather Buoys</a:t>
            </a:r>
          </a:p>
        </p:txBody>
      </p:sp>
      <p:sp>
        <p:nvSpPr>
          <p:cNvPr id="45061" name="Text Box 6">
            <a:extLst>
              <a:ext uri="{FF2B5EF4-FFF2-40B4-BE49-F238E27FC236}">
                <a16:creationId xmlns:a16="http://schemas.microsoft.com/office/drawing/2014/main" id="{9489348E-C74B-5A47-9E20-1E29F75B6144}"/>
              </a:ext>
            </a:extLst>
          </p:cNvPr>
          <p:cNvSpPr txBox="1">
            <a:spLocks noChangeArrowheads="1"/>
          </p:cNvSpPr>
          <p:nvPr/>
        </p:nvSpPr>
        <p:spPr bwMode="auto">
          <a:xfrm>
            <a:off x="577850" y="6015038"/>
            <a:ext cx="1479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rgbClr val="FF0000"/>
                </a:solidFill>
              </a:rPr>
              <a:t>Anchored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BF47177-A8C2-B243-AA38-05FC70796C9A}"/>
              </a:ext>
            </a:extLst>
          </p:cNvPr>
          <p:cNvSpPr>
            <a:spLocks noGrp="1" noChangeArrowheads="1"/>
          </p:cNvSpPr>
          <p:nvPr>
            <p:ph type="title"/>
          </p:nvPr>
        </p:nvSpPr>
        <p:spPr>
          <a:xfrm>
            <a:off x="685800" y="533400"/>
            <a:ext cx="7696200" cy="914400"/>
          </a:xfrm>
        </p:spPr>
        <p:txBody>
          <a:bodyPr/>
          <a:lstStyle/>
          <a:p>
            <a:pPr eaLnBrk="1" hangingPunct="1"/>
            <a:r>
              <a:rPr lang="en-US" altLang="en-US" b="1">
                <a:solidFill>
                  <a:schemeClr val="accent2"/>
                </a:solidFill>
                <a:ea typeface="ＭＳ Ｐゴシック" panose="020B0600070205080204" pitchFamily="34" charset="-128"/>
              </a:rPr>
              <a:t>Drifting Buoys</a:t>
            </a:r>
          </a:p>
        </p:txBody>
      </p:sp>
      <p:pic>
        <p:nvPicPr>
          <p:cNvPr id="46082" name="Picture 3" descr="fggewind.gif                                                   001319E4&#13;Macintosh2 HD                  ABA78158:">
            <a:extLst>
              <a:ext uri="{FF2B5EF4-FFF2-40B4-BE49-F238E27FC236}">
                <a16:creationId xmlns:a16="http://schemas.microsoft.com/office/drawing/2014/main" id="{4E33A934-3969-EE4A-B153-56ABD569F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DriftingBuoyDuotone.jpg                                        001319E4&#13;Macintosh2 HD                  ABA78158:">
            <a:extLst>
              <a:ext uri="{FF2B5EF4-FFF2-40B4-BE49-F238E27FC236}">
                <a16:creationId xmlns:a16="http://schemas.microsoft.com/office/drawing/2014/main" id="{9294003E-DE5B-3843-96D6-A0FCB182D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a:extLst>
              <a:ext uri="{FF2B5EF4-FFF2-40B4-BE49-F238E27FC236}">
                <a16:creationId xmlns:a16="http://schemas.microsoft.com/office/drawing/2014/main" id="{B3AA0D63-B31E-7D4B-A1DE-C741691B9BC8}"/>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Wind</a:t>
            </a:r>
          </a:p>
        </p:txBody>
      </p:sp>
      <p:sp>
        <p:nvSpPr>
          <p:cNvPr id="46085" name="Text Box 6">
            <a:extLst>
              <a:ext uri="{FF2B5EF4-FFF2-40B4-BE49-F238E27FC236}">
                <a16:creationId xmlns:a16="http://schemas.microsoft.com/office/drawing/2014/main" id="{F74C0481-B782-9C42-AA93-45C54A746DD9}"/>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Pressure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desw1.jpg                                                      001319E4&#13;Macintosh2 HD                  ABA78158:">
            <a:extLst>
              <a:ext uri="{FF2B5EF4-FFF2-40B4-BE49-F238E27FC236}">
                <a16:creationId xmlns:a16="http://schemas.microsoft.com/office/drawing/2014/main" id="{23AE9DF4-31D1-E34B-B540-F06652A5C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descr="sisw1_mini.jpg                                                 001319E4&#13;Macintosh2 HD                  ABA78158:">
            <a:extLst>
              <a:ext uri="{FF2B5EF4-FFF2-40B4-BE49-F238E27FC236}">
                <a16:creationId xmlns:a16="http://schemas.microsoft.com/office/drawing/2014/main" id="{88E6787D-5D3F-004A-89AA-E18601218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23241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a:extLst>
              <a:ext uri="{FF2B5EF4-FFF2-40B4-BE49-F238E27FC236}">
                <a16:creationId xmlns:a16="http://schemas.microsoft.com/office/drawing/2014/main" id="{43093F8C-16C9-114A-99D1-CAD9E86A16BC}"/>
              </a:ext>
            </a:extLst>
          </p:cNvPr>
          <p:cNvSpPr txBox="1">
            <a:spLocks noChangeArrowheads="1"/>
          </p:cNvSpPr>
          <p:nvPr/>
        </p:nvSpPr>
        <p:spPr bwMode="auto">
          <a:xfrm>
            <a:off x="620713" y="550863"/>
            <a:ext cx="7848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solidFill>
                  <a:schemeClr val="accent2"/>
                </a:solidFill>
              </a:rPr>
              <a:t>Coastal Marine (CMAN) Reports from the Coast Guard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13;NorthWest.jpg                                                  001319E4&#13;Macintosh2 HD                  ABA78158:">
            <a:extLst>
              <a:ext uri="{FF2B5EF4-FFF2-40B4-BE49-F238E27FC236}">
                <a16:creationId xmlns:a16="http://schemas.microsoft.com/office/drawing/2014/main" id="{16709120-1246-8F41-9BBB-22ACBB499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3">
            <a:extLst>
              <a:ext uri="{FF2B5EF4-FFF2-40B4-BE49-F238E27FC236}">
                <a16:creationId xmlns:a16="http://schemas.microsoft.com/office/drawing/2014/main" id="{0F4651DB-151D-9642-BE20-B53335D66E0E}"/>
              </a:ext>
            </a:extLst>
          </p:cNvPr>
          <p:cNvSpPr txBox="1">
            <a:spLocks noChangeArrowheads="1"/>
          </p:cNvSpPr>
          <p:nvPr/>
        </p:nvSpPr>
        <p:spPr bwMode="auto">
          <a:xfrm>
            <a:off x="1600200" y="5410200"/>
            <a:ext cx="577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Northwest Buoy and CMAN Locations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SouthEastby.gif                                                00029E37&#10;Cliff Disk                     BB5EA40C:">
            <a:extLst>
              <a:ext uri="{FF2B5EF4-FFF2-40B4-BE49-F238E27FC236}">
                <a16:creationId xmlns:a16="http://schemas.microsoft.com/office/drawing/2014/main" id="{0B9C4A9C-99D2-8742-8470-93A6718B1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34288"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3E39E9AF-6A71-1849-854C-8D7010C09B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0178" name="Content Placeholder 3">
            <a:extLst>
              <a:ext uri="{FF2B5EF4-FFF2-40B4-BE49-F238E27FC236}">
                <a16:creationId xmlns:a16="http://schemas.microsoft.com/office/drawing/2014/main" id="{A084257A-4867-1743-9D26-BE8273D0DC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8488" y="609600"/>
            <a:ext cx="7629525" cy="5334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1FDB631-9A38-1C46-967A-1AA404507AE6}"/>
              </a:ext>
            </a:extLst>
          </p:cNvPr>
          <p:cNvSpPr>
            <a:spLocks noGrp="1" noChangeArrowheads="1"/>
          </p:cNvSpPr>
          <p:nvPr>
            <p:ph type="title"/>
          </p:nvPr>
        </p:nvSpPr>
        <p:spPr>
          <a:xfrm>
            <a:off x="533400" y="152400"/>
            <a:ext cx="7772400" cy="1143000"/>
          </a:xfrm>
        </p:spPr>
        <p:txBody>
          <a:bodyPr/>
          <a:lstStyle/>
          <a:p>
            <a:pPr eaLnBrk="1" hangingPunct="1"/>
            <a:r>
              <a:rPr lang="en-US" altLang="en-US" b="1">
                <a:solidFill>
                  <a:schemeClr val="accent2"/>
                </a:solidFill>
                <a:ea typeface="ＭＳ Ｐゴシック" panose="020B0600070205080204" pitchFamily="34" charset="-128"/>
              </a:rPr>
              <a:t>ASOS</a:t>
            </a:r>
          </a:p>
        </p:txBody>
      </p:sp>
      <p:sp>
        <p:nvSpPr>
          <p:cNvPr id="19458" name="Rectangle 3">
            <a:extLst>
              <a:ext uri="{FF2B5EF4-FFF2-40B4-BE49-F238E27FC236}">
                <a16:creationId xmlns:a16="http://schemas.microsoft.com/office/drawing/2014/main" id="{F1BB51E4-07F8-BC4E-97E2-AC85B5DFB3FA}"/>
              </a:ext>
            </a:extLst>
          </p:cNvPr>
          <p:cNvSpPr>
            <a:spLocks noGrp="1" noChangeArrowheads="1"/>
          </p:cNvSpPr>
          <p:nvPr>
            <p:ph type="body" idx="1"/>
          </p:nvPr>
        </p:nvSpPr>
        <p:spPr>
          <a:xfrm>
            <a:off x="685800" y="1143000"/>
            <a:ext cx="7772400" cy="4114800"/>
          </a:xfrm>
        </p:spPr>
        <p:txBody>
          <a:bodyPr/>
          <a:lstStyle/>
          <a:p>
            <a:pPr eaLnBrk="1" hangingPunct="1"/>
            <a:r>
              <a:rPr lang="en-US" altLang="en-US" dirty="0">
                <a:ea typeface="ＭＳ Ｐゴシック" panose="020B0600070205080204" pitchFamily="34" charset="-128"/>
              </a:rPr>
              <a:t>Located at primary and secondary airports</a:t>
            </a:r>
          </a:p>
          <a:p>
            <a:pPr eaLnBrk="1" hangingPunct="1"/>
            <a:r>
              <a:rPr lang="en-US" altLang="en-US" dirty="0">
                <a:ea typeface="ＭＳ Ｐゴシック" panose="020B0600070205080204" pitchFamily="34" charset="-128"/>
              </a:rPr>
              <a:t>Supported by the FAA and NWS</a:t>
            </a:r>
          </a:p>
          <a:p>
            <a:pPr eaLnBrk="1" hangingPunct="1"/>
            <a:r>
              <a:rPr lang="en-US" altLang="en-US" dirty="0">
                <a:ea typeface="ＭＳ Ｐゴシック" panose="020B0600070205080204" pitchFamily="34" charset="-128"/>
              </a:rPr>
              <a:t>High quality instrumentation that is well maintained and calibrated.</a:t>
            </a:r>
          </a:p>
          <a:p>
            <a:pPr eaLnBrk="1" hangingPunct="1"/>
            <a:r>
              <a:rPr lang="en-US" altLang="en-US" dirty="0">
                <a:ea typeface="ＭＳ Ｐゴシック" panose="020B0600070205080204" pitchFamily="34" charset="-128"/>
              </a:rPr>
              <a:t>Reported in </a:t>
            </a:r>
            <a:r>
              <a:rPr lang="en-US" altLang="en-US" b="1" dirty="0">
                <a:ea typeface="ＭＳ Ｐゴシック" panose="020B0600070205080204" pitchFamily="34" charset="-128"/>
              </a:rPr>
              <a:t>METAR format </a:t>
            </a:r>
            <a:r>
              <a:rPr lang="en-US" altLang="en-US" dirty="0">
                <a:ea typeface="ＭＳ Ｐゴシック" panose="020B0600070205080204" pitchFamily="34" charset="-128"/>
              </a:rPr>
              <a:t>(more later)</a:t>
            </a:r>
          </a:p>
        </p:txBody>
      </p:sp>
      <p:pic>
        <p:nvPicPr>
          <p:cNvPr id="19459" name="Picture 4" descr="&#9;ASOS.tiff                                                      00029E37&#10;Cliff Disk                     BB5EA40C:">
            <a:extLst>
              <a:ext uri="{FF2B5EF4-FFF2-40B4-BE49-F238E27FC236}">
                <a16:creationId xmlns:a16="http://schemas.microsoft.com/office/drawing/2014/main" id="{08275130-CB1E-6147-A6CA-87FC22E98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4007452"/>
            <a:ext cx="38862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kennedy.jpg                                                    001319E4&#13;Macintosh2 HD                  ABA78158:">
            <a:extLst>
              <a:ext uri="{FF2B5EF4-FFF2-40B4-BE49-F238E27FC236}">
                <a16:creationId xmlns:a16="http://schemas.microsoft.com/office/drawing/2014/main" id="{49D80534-F32E-0945-AFA7-0F33FF618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58991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3">
            <a:extLst>
              <a:ext uri="{FF2B5EF4-FFF2-40B4-BE49-F238E27FC236}">
                <a16:creationId xmlns:a16="http://schemas.microsoft.com/office/drawing/2014/main" id="{BA74602E-DE24-EA46-B3B9-A64C2BBD2BED}"/>
              </a:ext>
            </a:extLst>
          </p:cNvPr>
          <p:cNvSpPr txBox="1">
            <a:spLocks noChangeArrowheads="1"/>
          </p:cNvSpPr>
          <p:nvPr/>
        </p:nvSpPr>
        <p:spPr bwMode="auto">
          <a:xfrm>
            <a:off x="914400" y="4381500"/>
            <a:ext cx="5899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Ship Reports:  Marine VOS Program</a:t>
            </a:r>
          </a:p>
        </p:txBody>
      </p:sp>
      <p:sp>
        <p:nvSpPr>
          <p:cNvPr id="51203" name="Text Box 4">
            <a:extLst>
              <a:ext uri="{FF2B5EF4-FFF2-40B4-BE49-F238E27FC236}">
                <a16:creationId xmlns:a16="http://schemas.microsoft.com/office/drawing/2014/main" id="{910C2D09-518C-FD4F-883B-8AEF93097E47}"/>
              </a:ext>
            </a:extLst>
          </p:cNvPr>
          <p:cNvSpPr txBox="1">
            <a:spLocks noChangeArrowheads="1"/>
          </p:cNvSpPr>
          <p:nvPr/>
        </p:nvSpPr>
        <p:spPr bwMode="auto">
          <a:xfrm>
            <a:off x="769938" y="5011738"/>
            <a:ext cx="632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sz="2800" dirty="0"/>
              <a:t>Volunteers Observers--generally 6-hourly reports</a:t>
            </a:r>
          </a:p>
          <a:p>
            <a:pPr>
              <a:spcBef>
                <a:spcPct val="0"/>
              </a:spcBef>
            </a:pPr>
            <a:r>
              <a:rPr lang="en-US" altLang="en-US" sz="2800" b="1" dirty="0"/>
              <a:t>Highly variable </a:t>
            </a:r>
            <a:r>
              <a:rPr lang="en-US" altLang="en-US" sz="2800" dirty="0"/>
              <a:t>quality and frequency</a:t>
            </a:r>
          </a:p>
        </p:txBody>
      </p:sp>
      <p:pic>
        <p:nvPicPr>
          <p:cNvPr id="51204" name="Picture 5" descr="mariner.jpg                                                    001319E4&#13;Macintosh2 HD                  ABA78158:">
            <a:extLst>
              <a:ext uri="{FF2B5EF4-FFF2-40B4-BE49-F238E27FC236}">
                <a16:creationId xmlns:a16="http://schemas.microsoft.com/office/drawing/2014/main" id="{96B2E9D3-308D-C642-AE8C-ED2FF1B93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643438"/>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Map&#10;&#10;Description automatically generated">
            <a:extLst>
              <a:ext uri="{FF2B5EF4-FFF2-40B4-BE49-F238E27FC236}">
                <a16:creationId xmlns:a16="http://schemas.microsoft.com/office/drawing/2014/main" id="{42AD8E6F-992D-0D40-B8BD-0B26405B2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1225"/>
            <a:ext cx="82677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Graphical user interface&#10;&#10;Description automatically generated with medium confidence">
            <a:extLst>
              <a:ext uri="{FF2B5EF4-FFF2-40B4-BE49-F238E27FC236}">
                <a16:creationId xmlns:a16="http://schemas.microsoft.com/office/drawing/2014/main" id="{243E28E4-EB6B-EC4B-B056-45CCE136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088" y="2771775"/>
            <a:ext cx="34925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4" descr="Diagram&#10;&#10;Description automatically generated">
            <a:extLst>
              <a:ext uri="{FF2B5EF4-FFF2-40B4-BE49-F238E27FC236}">
                <a16:creationId xmlns:a16="http://schemas.microsoft.com/office/drawing/2014/main" id="{D4E379FF-C8FC-414D-BD7D-FC82C6514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555875"/>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5">
            <a:extLst>
              <a:ext uri="{FF2B5EF4-FFF2-40B4-BE49-F238E27FC236}">
                <a16:creationId xmlns:a16="http://schemas.microsoft.com/office/drawing/2014/main" id="{9FAC8B0E-25A8-2448-B5F9-CC46B3A4A2E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Satellite </a:t>
            </a:r>
            <a:r>
              <a:rPr lang="en-US" altLang="en-US" b="1" dirty="0" err="1">
                <a:solidFill>
                  <a:schemeClr val="accent2"/>
                </a:solidFill>
                <a:ea typeface="ＭＳ Ｐゴシック" panose="020B0600070205080204" pitchFamily="34" charset="-128"/>
              </a:rPr>
              <a:t>Scatterometers</a:t>
            </a:r>
            <a:r>
              <a:rPr lang="en-US" altLang="en-US" b="1" dirty="0">
                <a:solidFill>
                  <a:schemeClr val="accent2"/>
                </a:solidFill>
                <a:ea typeface="ＭＳ Ｐゴシック" panose="020B0600070205080204" pitchFamily="34" charset="-128"/>
              </a:rPr>
              <a:t>:  </a:t>
            </a:r>
            <a:r>
              <a:rPr lang="en-US" altLang="en-US" sz="4000" b="1" dirty="0">
                <a:solidFill>
                  <a:schemeClr val="tx1"/>
                </a:solidFill>
                <a:ea typeface="ＭＳ Ｐゴシック" panose="020B0600070205080204" pitchFamily="34" charset="-128"/>
              </a:rPr>
              <a:t>Microwave Scattering Off Ocean Waves: surface wind and direction</a:t>
            </a:r>
          </a:p>
        </p:txBody>
      </p:sp>
      <p:sp>
        <p:nvSpPr>
          <p:cNvPr id="52228" name="Content Placeholder 6">
            <a:extLst>
              <a:ext uri="{FF2B5EF4-FFF2-40B4-BE49-F238E27FC236}">
                <a16:creationId xmlns:a16="http://schemas.microsoft.com/office/drawing/2014/main" id="{C58C2A78-8E87-0B4A-B4BF-6F6027362F5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13;nscat_med.gif                                                  001319E4&#13;Macintosh2 HD                  ABA78158:">
            <a:extLst>
              <a:ext uri="{FF2B5EF4-FFF2-40B4-BE49-F238E27FC236}">
                <a16:creationId xmlns:a16="http://schemas.microsoft.com/office/drawing/2014/main" id="{08EC87DB-608E-6148-86DD-41A05C8BA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64008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a:extLst>
              <a:ext uri="{FF2B5EF4-FFF2-40B4-BE49-F238E27FC236}">
                <a16:creationId xmlns:a16="http://schemas.microsoft.com/office/drawing/2014/main" id="{6625B47C-ABB1-A949-A4B3-E11367780672}"/>
              </a:ext>
            </a:extLst>
          </p:cNvPr>
          <p:cNvSpPr txBox="1">
            <a:spLocks noChangeArrowheads="1"/>
          </p:cNvSpPr>
          <p:nvPr/>
        </p:nvSpPr>
        <p:spPr bwMode="auto">
          <a:xfrm>
            <a:off x="1066800" y="5410200"/>
            <a:ext cx="69834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QuickScat </a:t>
            </a:r>
            <a:r>
              <a:rPr lang="en-US" altLang="en-US" sz="2400"/>
              <a:t>Satellite</a:t>
            </a:r>
          </a:p>
          <a:p>
            <a:pPr>
              <a:spcBef>
                <a:spcPct val="0"/>
              </a:spcBef>
              <a:buFontTx/>
              <a:buNone/>
            </a:pPr>
            <a:r>
              <a:rPr lang="en-US" altLang="en-US" sz="2400"/>
              <a:t>Bounces microwaves off the ocean surface</a:t>
            </a:r>
          </a:p>
          <a:p>
            <a:pPr>
              <a:spcBef>
                <a:spcPct val="0"/>
              </a:spcBef>
              <a:buFontTx/>
              <a:buNone/>
            </a:pPr>
            <a:r>
              <a:rPr lang="en-US" altLang="en-US" sz="2400"/>
              <a:t>Capillary waves dependent  on wind speed and directon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10;WMBas7.png                                                     001319E4&#13;Macintosh2 HD                  ABA78158:">
            <a:extLst>
              <a:ext uri="{FF2B5EF4-FFF2-40B4-BE49-F238E27FC236}">
                <a16:creationId xmlns:a16="http://schemas.microsoft.com/office/drawing/2014/main" id="{92608D4A-6FE1-424C-ADF4-B566F12A0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663575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5">
            <a:extLst>
              <a:ext uri="{FF2B5EF4-FFF2-40B4-BE49-F238E27FC236}">
                <a16:creationId xmlns:a16="http://schemas.microsoft.com/office/drawing/2014/main" id="{820DA480-B7A4-F849-B548-B950FB99AF4D}"/>
              </a:ext>
            </a:extLst>
          </p:cNvPr>
          <p:cNvSpPr txBox="1">
            <a:spLocks noChangeArrowheads="1"/>
          </p:cNvSpPr>
          <p:nvPr/>
        </p:nvSpPr>
        <p:spPr bwMode="auto">
          <a:xfrm>
            <a:off x="61913" y="1981200"/>
            <a:ext cx="2743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Satellite</a:t>
            </a:r>
          </a:p>
          <a:p>
            <a:pPr>
              <a:spcBef>
                <a:spcPct val="0"/>
              </a:spcBef>
              <a:buFontTx/>
              <a:buNone/>
            </a:pPr>
            <a:r>
              <a:rPr lang="en-US" altLang="en-US" b="1"/>
              <a:t>Microwave</a:t>
            </a:r>
          </a:p>
          <a:p>
            <a:pPr>
              <a:spcBef>
                <a:spcPct val="0"/>
              </a:spcBef>
              <a:buFontTx/>
              <a:buNone/>
            </a:pPr>
            <a:r>
              <a:rPr lang="en-US" altLang="en-US" b="1"/>
              <a:t>Scatterometer</a:t>
            </a:r>
          </a:p>
          <a:p>
            <a:pPr>
              <a:spcBef>
                <a:spcPct val="0"/>
              </a:spcBef>
              <a:buFontTx/>
              <a:buNone/>
            </a:pPr>
            <a:r>
              <a:rPr lang="en-US" altLang="en-US" b="1"/>
              <a:t>Winds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10;WMBas6.png                                                     00029E37&#10;Cliff Disk                     BB5EA40C:">
            <a:extLst>
              <a:ext uri="{FF2B5EF4-FFF2-40B4-BE49-F238E27FC236}">
                <a16:creationId xmlns:a16="http://schemas.microsoft.com/office/drawing/2014/main" id="{4EBE7D78-70D3-AC41-ADB8-3F915DD57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514350"/>
            <a:ext cx="663575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1DCF89F0-6D7E-D841-9E41-1CC3E7FDEFCF}"/>
              </a:ext>
            </a:extLst>
          </p:cNvPr>
          <p:cNvSpPr>
            <a:spLocks noGrp="1" noChangeArrowheads="1"/>
          </p:cNvSpPr>
          <p:nvPr>
            <p:ph type="title"/>
          </p:nvPr>
        </p:nvSpPr>
        <p:spPr/>
        <p:txBody>
          <a:bodyPr/>
          <a:lstStyle/>
          <a:p>
            <a:r>
              <a:rPr lang="en-US" altLang="en-US">
                <a:solidFill>
                  <a:srgbClr val="000090"/>
                </a:solidFill>
                <a:ea typeface="ＭＳ Ｐゴシック" panose="020B0600070205080204" pitchFamily="34" charset="-128"/>
              </a:rPr>
              <a:t>Satellite scatterometers</a:t>
            </a:r>
          </a:p>
        </p:txBody>
      </p:sp>
      <p:sp>
        <p:nvSpPr>
          <p:cNvPr id="3" name="Text Placeholder 2">
            <a:extLst>
              <a:ext uri="{FF2B5EF4-FFF2-40B4-BE49-F238E27FC236}">
                <a16:creationId xmlns:a16="http://schemas.microsoft.com/office/drawing/2014/main" id="{13A45A17-CCF4-5E4F-839E-473C13533026}"/>
              </a:ext>
            </a:extLst>
          </p:cNvPr>
          <p:cNvSpPr>
            <a:spLocks noGrp="1"/>
          </p:cNvSpPr>
          <p:nvPr>
            <p:ph type="body" sz="quarter" idx="10"/>
          </p:nvPr>
        </p:nvSpPr>
        <p:spPr>
          <a:xfrm>
            <a:off x="201613" y="1196975"/>
            <a:ext cx="8740775" cy="1957388"/>
          </a:xfrm>
        </p:spPr>
        <p:txBody>
          <a:bodyPr/>
          <a:lstStyle/>
          <a:p>
            <a:pPr>
              <a:defRPr/>
            </a:pPr>
            <a:endParaRPr lang="en-US" dirty="0"/>
          </a:p>
        </p:txBody>
      </p:sp>
      <p:pic>
        <p:nvPicPr>
          <p:cNvPr id="56323" name="Picture 3" descr="katrina_winds.png">
            <a:extLst>
              <a:ext uri="{FF2B5EF4-FFF2-40B4-BE49-F238E27FC236}">
                <a16:creationId xmlns:a16="http://schemas.microsoft.com/office/drawing/2014/main" id="{B09FA88C-DBA5-BF4F-A7CC-7CB811AAA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2575"/>
            <a:ext cx="70739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DE686FC-2D99-A44F-8BBA-82494809D828}"/>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tx1"/>
                </a:solidFill>
                <a:ea typeface="ＭＳ Ｐゴシック" panose="020B0600070205080204" pitchFamily="34" charset="-128"/>
              </a:rPr>
              <a:t>Upper Air Data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9;sonde.jpg                                                      001319E4&#13;Macintosh2 HD                  ABA78158:">
            <a:extLst>
              <a:ext uri="{FF2B5EF4-FFF2-40B4-BE49-F238E27FC236}">
                <a16:creationId xmlns:a16="http://schemas.microsoft.com/office/drawing/2014/main" id="{341EEB9F-F8FB-824D-9A3D-3F5C7103F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3" descr="&#10;sondes.gif                                                     001319E4&#13;Macintosh2 HD                  ABA78158:">
            <a:extLst>
              <a:ext uri="{FF2B5EF4-FFF2-40B4-BE49-F238E27FC236}">
                <a16:creationId xmlns:a16="http://schemas.microsoft.com/office/drawing/2014/main" id="{496CC91A-A058-1840-975F-5349A6ED0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63" y="914400"/>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a:extLst>
              <a:ext uri="{FF2B5EF4-FFF2-40B4-BE49-F238E27FC236}">
                <a16:creationId xmlns:a16="http://schemas.microsoft.com/office/drawing/2014/main" id="{B0B88F0B-EA8A-3D46-AB75-D828714FE05E}"/>
              </a:ext>
            </a:extLst>
          </p:cNvPr>
          <p:cNvSpPr txBox="1">
            <a:spLocks noChangeArrowheads="1"/>
          </p:cNvSpPr>
          <p:nvPr/>
        </p:nvSpPr>
        <p:spPr bwMode="auto">
          <a:xfrm>
            <a:off x="974725" y="4860925"/>
            <a:ext cx="3116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Radiosondes</a:t>
            </a:r>
          </a:p>
          <a:p>
            <a:pPr>
              <a:spcBef>
                <a:spcPct val="0"/>
              </a:spcBef>
              <a:buFontTx/>
              <a:buNone/>
            </a:pPr>
            <a:endParaRPr lang="en-US" altLang="en-US" sz="2400" b="1"/>
          </a:p>
          <a:p>
            <a:pPr>
              <a:spcBef>
                <a:spcPct val="0"/>
              </a:spcBef>
              <a:buFontTx/>
              <a:buNone/>
            </a:pPr>
            <a:r>
              <a:rPr lang="en-US" altLang="en-US" sz="2400" b="1"/>
              <a:t>First launched in 1929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a:extLst>
              <a:ext uri="{FF2B5EF4-FFF2-40B4-BE49-F238E27FC236}">
                <a16:creationId xmlns:a16="http://schemas.microsoft.com/office/drawing/2014/main" id="{A2D9E287-73D8-9248-9CB1-FC3DE6F27C28}"/>
              </a:ext>
            </a:extLst>
          </p:cNvPr>
          <p:cNvSpPr>
            <a:spLocks noGrp="1" noChangeArrowheads="1"/>
          </p:cNvSpPr>
          <p:nvPr>
            <p:ph type="title"/>
          </p:nvPr>
        </p:nvSpPr>
        <p:spPr>
          <a:xfrm>
            <a:off x="649288" y="381000"/>
            <a:ext cx="7772400" cy="1143000"/>
          </a:xfrm>
        </p:spPr>
        <p:txBody>
          <a:bodyPr/>
          <a:lstStyle/>
          <a:p>
            <a:r>
              <a:rPr lang="en-US" altLang="en-US" b="1">
                <a:solidFill>
                  <a:schemeClr val="accent2"/>
                </a:solidFill>
                <a:ea typeface="ＭＳ Ｐゴシック" panose="020B0600070205080204" pitchFamily="34" charset="-128"/>
              </a:rPr>
              <a:t>Radiosondes</a:t>
            </a:r>
          </a:p>
        </p:txBody>
      </p:sp>
      <p:sp>
        <p:nvSpPr>
          <p:cNvPr id="59394" name="Content Placeholder 4">
            <a:extLst>
              <a:ext uri="{FF2B5EF4-FFF2-40B4-BE49-F238E27FC236}">
                <a16:creationId xmlns:a16="http://schemas.microsoft.com/office/drawing/2014/main" id="{F159DB68-474E-9441-BD40-4999AA1BCF29}"/>
              </a:ext>
            </a:extLst>
          </p:cNvPr>
          <p:cNvSpPr>
            <a:spLocks noGrp="1" noChangeArrowheads="1"/>
          </p:cNvSpPr>
          <p:nvPr>
            <p:ph idx="1"/>
          </p:nvPr>
        </p:nvSpPr>
        <p:spPr>
          <a:xfrm>
            <a:off x="685800" y="1981200"/>
            <a:ext cx="4191000" cy="4114800"/>
          </a:xfrm>
        </p:spPr>
        <p:txBody>
          <a:bodyPr/>
          <a:lstStyle/>
          <a:p>
            <a:r>
              <a:rPr lang="en-US" altLang="en-US">
                <a:ea typeface="ＭＳ Ｐゴシック" panose="020B0600070205080204" pitchFamily="34" charset="-128"/>
              </a:rPr>
              <a:t>Provides temperature, humidity (relative humidity, pressure, and wind speed/direction)</a:t>
            </a:r>
          </a:p>
          <a:p>
            <a:r>
              <a:rPr lang="en-US" altLang="en-US">
                <a:ea typeface="ＭＳ Ｐゴシック" panose="020B0600070205080204" pitchFamily="34" charset="-128"/>
              </a:rPr>
              <a:t>Generally launched twice a day (00 and 12 UTC).</a:t>
            </a:r>
          </a:p>
        </p:txBody>
      </p:sp>
      <p:pic>
        <p:nvPicPr>
          <p:cNvPr id="59395" name="Picture 2" descr="&#9;sonde.jpg                                                      001319E4&#13;Macintosh2 HD                  ABA78158:">
            <a:extLst>
              <a:ext uri="{FF2B5EF4-FFF2-40B4-BE49-F238E27FC236}">
                <a16:creationId xmlns:a16="http://schemas.microsoft.com/office/drawing/2014/main" id="{040C70C7-7A33-674D-9413-4323AE4EA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81200"/>
            <a:ext cx="35782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D725747-D7F6-DA4E-B464-850B02A34C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482" name="Content Placeholder 4" descr="Map&#10;&#10;Description automatically generated">
            <a:extLst>
              <a:ext uri="{FF2B5EF4-FFF2-40B4-BE49-F238E27FC236}">
                <a16:creationId xmlns:a16="http://schemas.microsoft.com/office/drawing/2014/main" id="{49C144BB-D2E2-314C-8AD0-632860383E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419100"/>
            <a:ext cx="7789863" cy="60198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EEAFB90C-1619-0345-9FC6-77D2470033C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Radiosondes</a:t>
            </a:r>
          </a:p>
        </p:txBody>
      </p:sp>
      <p:sp>
        <p:nvSpPr>
          <p:cNvPr id="106498" name="Content Placeholder 2">
            <a:extLst>
              <a:ext uri="{FF2B5EF4-FFF2-40B4-BE49-F238E27FC236}">
                <a16:creationId xmlns:a16="http://schemas.microsoft.com/office/drawing/2014/main" id="{3C764BCC-F509-234F-B5B6-7CCE98AC3651}"/>
              </a:ext>
            </a:extLst>
          </p:cNvPr>
          <p:cNvSpPr>
            <a:spLocks noGrp="1" noChangeArrowheads="1"/>
          </p:cNvSpPr>
          <p:nvPr>
            <p:ph idx="1"/>
          </p:nvPr>
        </p:nvSpPr>
        <p:spPr/>
        <p:txBody>
          <a:bodyPr/>
          <a:lstStyle/>
          <a:p>
            <a:r>
              <a:rPr lang="en-US" altLang="en-US" dirty="0">
                <a:ea typeface="ＭＳ Ｐゴシック" panose="020B0600070205080204" pitchFamily="34" charset="-128"/>
              </a:rPr>
              <a:t>A typical NWS radiosonde sounding ascent can last 2-3 hours</a:t>
            </a:r>
          </a:p>
          <a:p>
            <a:r>
              <a:rPr lang="en-US" altLang="en-US" dirty="0">
                <a:ea typeface="ＭＳ Ｐゴシック" panose="020B0600070205080204" pitchFamily="34" charset="-128"/>
              </a:rPr>
              <a:t>In that time, the radiosonde can ascend to an altitude exceeding </a:t>
            </a:r>
            <a:r>
              <a:rPr lang="en-US" altLang="en-US" b="1" dirty="0">
                <a:ea typeface="ＭＳ Ｐゴシック" panose="020B0600070205080204" pitchFamily="34" charset="-128"/>
              </a:rPr>
              <a:t>35 km</a:t>
            </a:r>
            <a:r>
              <a:rPr lang="en-US" altLang="en-US" dirty="0">
                <a:ea typeface="ＭＳ Ｐゴシック" panose="020B0600070205080204" pitchFamily="34" charset="-128"/>
              </a:rPr>
              <a:t> (</a:t>
            </a:r>
            <a:r>
              <a:rPr lang="en-US" altLang="en-US" b="1" dirty="0">
                <a:ea typeface="ＭＳ Ｐゴシック" panose="020B0600070205080204" pitchFamily="34" charset="-128"/>
              </a:rPr>
              <a:t>about 115,000 feet</a:t>
            </a:r>
            <a:r>
              <a:rPr lang="en-US" altLang="en-US" dirty="0">
                <a:ea typeface="ＭＳ Ｐゴシック" panose="020B0600070205080204" pitchFamily="34" charset="-128"/>
              </a:rPr>
              <a:t>) and drift more than 300 km (about 180 miles) from the release point.  </a:t>
            </a:r>
          </a:p>
          <a:p>
            <a:r>
              <a:rPr lang="en-US" altLang="en-US" dirty="0">
                <a:ea typeface="ＭＳ Ｐゴシック" panose="020B0600070205080204" pitchFamily="34" charset="-128"/>
              </a:rPr>
              <a:t>Typical pressure at balloon burst about 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(1/200</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of surface pressure).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4BFBD5D-74AB-F54E-BDFF-36C435F575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828800"/>
            <a:ext cx="7747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itle 2">
            <a:extLst>
              <a:ext uri="{FF2B5EF4-FFF2-40B4-BE49-F238E27FC236}">
                <a16:creationId xmlns:a16="http://schemas.microsoft.com/office/drawing/2014/main" id="{6EF8BF3C-A2F0-7742-AED8-07FC014F1618}"/>
              </a:ext>
            </a:extLst>
          </p:cNvPr>
          <p:cNvSpPr>
            <a:spLocks noGrp="1" noChangeArrowheads="1"/>
          </p:cNvSpPr>
          <p:nvPr>
            <p:ph type="title"/>
          </p:nvPr>
        </p:nvSpPr>
        <p:spPr>
          <a:xfrm>
            <a:off x="685800" y="419100"/>
            <a:ext cx="7772400" cy="1143000"/>
          </a:xfrm>
        </p:spPr>
        <p:txBody>
          <a:bodyPr/>
          <a:lstStyle/>
          <a:p>
            <a:r>
              <a:rPr lang="en-US" altLang="en-US">
                <a:ea typeface="ＭＳ Ｐゴシック" panose="020B0600070205080204" pitchFamily="34" charset="-128"/>
              </a:rPr>
              <a:t>Generally twice a day at 00 and 12 UTC</a:t>
            </a:r>
          </a:p>
        </p:txBody>
      </p:sp>
      <p:sp>
        <p:nvSpPr>
          <p:cNvPr id="107523" name="Content Placeholder 3">
            <a:extLst>
              <a:ext uri="{FF2B5EF4-FFF2-40B4-BE49-F238E27FC236}">
                <a16:creationId xmlns:a16="http://schemas.microsoft.com/office/drawing/2014/main" id="{6D16EFE3-F19A-0B40-91E2-D461AC06631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7524" name="TextBox 1">
            <a:extLst>
              <a:ext uri="{FF2B5EF4-FFF2-40B4-BE49-F238E27FC236}">
                <a16:creationId xmlns:a16="http://schemas.microsoft.com/office/drawing/2014/main" id="{6DD4A0B4-BA89-9941-A6FE-D5FB5F852E1B}"/>
              </a:ext>
            </a:extLst>
          </p:cNvPr>
          <p:cNvSpPr txBox="1">
            <a:spLocks noChangeArrowheads="1"/>
          </p:cNvSpPr>
          <p:nvPr/>
        </p:nvSpPr>
        <p:spPr bwMode="auto">
          <a:xfrm>
            <a:off x="2514600" y="6172200"/>
            <a:ext cx="5011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About 1000 locations around the world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3C26-B911-DF52-03E7-6104FB916EC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6A71520-7302-48E0-6F7F-176C8B9CBE86}"/>
              </a:ext>
            </a:extLst>
          </p:cNvPr>
          <p:cNvPicPr>
            <a:picLocks noGrp="1" noChangeAspect="1"/>
          </p:cNvPicPr>
          <p:nvPr>
            <p:ph idx="1"/>
          </p:nvPr>
        </p:nvPicPr>
        <p:blipFill>
          <a:blip r:embed="rId2"/>
          <a:stretch>
            <a:fillRect/>
          </a:stretch>
        </p:blipFill>
        <p:spPr>
          <a:xfrm>
            <a:off x="990600" y="828486"/>
            <a:ext cx="6645356" cy="5419914"/>
          </a:xfrm>
        </p:spPr>
      </p:pic>
    </p:spTree>
    <p:extLst>
      <p:ext uri="{BB962C8B-B14F-4D97-AF65-F5344CB8AC3E}">
        <p14:creationId xmlns:p14="http://schemas.microsoft.com/office/powerpoint/2010/main" val="2038811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3">
            <a:extLst>
              <a:ext uri="{FF2B5EF4-FFF2-40B4-BE49-F238E27FC236}">
                <a16:creationId xmlns:a16="http://schemas.microsoft.com/office/drawing/2014/main" id="{6CA4FA97-B117-2840-9827-3DD8A3B9243A}"/>
              </a:ext>
            </a:extLst>
          </p:cNvPr>
          <p:cNvSpPr txBox="1">
            <a:spLocks noChangeArrowheads="1"/>
          </p:cNvSpPr>
          <p:nvPr/>
        </p:nvSpPr>
        <p:spPr bwMode="auto">
          <a:xfrm>
            <a:off x="609600" y="685800"/>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Radar Wind Profiler and RASS (Radio Acoustic Sounding System)</a:t>
            </a:r>
          </a:p>
        </p:txBody>
      </p:sp>
      <p:pic>
        <p:nvPicPr>
          <p:cNvPr id="60418" name="Picture 1">
            <a:extLst>
              <a:ext uri="{FF2B5EF4-FFF2-40B4-BE49-F238E27FC236}">
                <a16:creationId xmlns:a16="http://schemas.microsoft.com/office/drawing/2014/main" id="{2D5D8E08-B0BD-4D4A-A665-79EA5AFE1B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057400"/>
            <a:ext cx="65278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B0CB7D7-BC2E-F29B-2485-2894A3F40267}"/>
              </a:ext>
            </a:extLst>
          </p:cNvPr>
          <p:cNvSpPr txBox="1"/>
          <p:nvPr/>
        </p:nvSpPr>
        <p:spPr>
          <a:xfrm>
            <a:off x="1223166" y="5486400"/>
            <a:ext cx="6697667" cy="830997"/>
          </a:xfrm>
          <a:prstGeom prst="rect">
            <a:avLst/>
          </a:prstGeom>
          <a:noFill/>
        </p:spPr>
        <p:txBody>
          <a:bodyPr wrap="none" rtlCol="0">
            <a:spAutoFit/>
          </a:bodyPr>
          <a:lstStyle/>
          <a:p>
            <a:r>
              <a:rPr lang="en-US" dirty="0"/>
              <a:t>Can provide temperature and wind with height</a:t>
            </a:r>
          </a:p>
          <a:p>
            <a:r>
              <a:rPr lang="en-US" dirty="0"/>
              <a:t>Can also provide information on precipitation/clouds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fir98fig33.jpg                                                 001319E4&#13;Macintosh2 HD                  ABA78158:">
            <a:extLst>
              <a:ext uri="{FF2B5EF4-FFF2-40B4-BE49-F238E27FC236}">
                <a16:creationId xmlns:a16="http://schemas.microsoft.com/office/drawing/2014/main" id="{6409225A-0771-B348-99F3-CB04A1B4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02138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2004010400.sp2c.gif                                            001319E4&#13;Macintosh2 HD                  ABA78158:">
            <a:extLst>
              <a:ext uri="{FF2B5EF4-FFF2-40B4-BE49-F238E27FC236}">
                <a16:creationId xmlns:a16="http://schemas.microsoft.com/office/drawing/2014/main" id="{8469DD9A-9E21-9C42-8363-DFA5C0539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761682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3">
            <a:extLst>
              <a:ext uri="{FF2B5EF4-FFF2-40B4-BE49-F238E27FC236}">
                <a16:creationId xmlns:a16="http://schemas.microsoft.com/office/drawing/2014/main" id="{06B6F400-F619-B04C-AE23-F657DC1707C7}"/>
              </a:ext>
            </a:extLst>
          </p:cNvPr>
          <p:cNvSpPr txBox="1">
            <a:spLocks noChangeArrowheads="1"/>
          </p:cNvSpPr>
          <p:nvPr/>
        </p:nvSpPr>
        <p:spPr bwMode="auto">
          <a:xfrm>
            <a:off x="1812925" y="136525"/>
            <a:ext cx="286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Seattle Profiler/RASS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Graphical user interface&#10;&#10;Description automatically generated">
            <a:extLst>
              <a:ext uri="{FF2B5EF4-FFF2-40B4-BE49-F238E27FC236}">
                <a16:creationId xmlns:a16="http://schemas.microsoft.com/office/drawing/2014/main" id="{E2C8A98C-F82C-1F4B-857B-B5E2D906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65138"/>
            <a:ext cx="8015288"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hart&#10;&#10;Description automatically generated">
            <a:extLst>
              <a:ext uri="{FF2B5EF4-FFF2-40B4-BE49-F238E27FC236}">
                <a16:creationId xmlns:a16="http://schemas.microsoft.com/office/drawing/2014/main" id="{77DCBF7D-74A1-6E4F-94F1-A2B18D2B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06767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777ual.jpg                                                    001319E4&#13;Macintosh2 HD                  ABA78158:">
            <a:extLst>
              <a:ext uri="{FF2B5EF4-FFF2-40B4-BE49-F238E27FC236}">
                <a16:creationId xmlns:a16="http://schemas.microsoft.com/office/drawing/2014/main" id="{2F871B4F-CB29-694D-A176-2B979C1E9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8" y="1752600"/>
            <a:ext cx="6172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43AD72DF-FDA9-B347-B850-5A2808C401B6}"/>
              </a:ext>
            </a:extLst>
          </p:cNvPr>
          <p:cNvSpPr txBox="1">
            <a:spLocks noChangeArrowheads="1"/>
          </p:cNvSpPr>
          <p:nvPr/>
        </p:nvSpPr>
        <p:spPr bwMode="auto">
          <a:xfrm>
            <a:off x="1500188" y="377825"/>
            <a:ext cx="652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ACARS:  Aircraft Observations</a:t>
            </a:r>
          </a:p>
          <a:p>
            <a:pPr>
              <a:spcBef>
                <a:spcPct val="0"/>
              </a:spcBef>
              <a:buFontTx/>
              <a:buNone/>
            </a:pPr>
            <a:r>
              <a:rPr lang="en-US" altLang="en-US" sz="3600" b="1" dirty="0">
                <a:solidFill>
                  <a:schemeClr val="accent2"/>
                </a:solidFill>
              </a:rPr>
              <a:t>Often on wide-body aircraft</a:t>
            </a:r>
          </a:p>
        </p:txBody>
      </p:sp>
      <p:sp>
        <p:nvSpPr>
          <p:cNvPr id="63491" name="Text Box 4">
            <a:extLst>
              <a:ext uri="{FF2B5EF4-FFF2-40B4-BE49-F238E27FC236}">
                <a16:creationId xmlns:a16="http://schemas.microsoft.com/office/drawing/2014/main" id="{2DD9785E-8551-7E4B-9AE5-6A0B7D1308A4}"/>
              </a:ext>
            </a:extLst>
          </p:cNvPr>
          <p:cNvSpPr txBox="1">
            <a:spLocks noChangeArrowheads="1"/>
          </p:cNvSpPr>
          <p:nvPr/>
        </p:nvSpPr>
        <p:spPr bwMode="auto">
          <a:xfrm>
            <a:off x="304800" y="5715000"/>
            <a:ext cx="87788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solidFill>
                  <a:srgbClr val="000000"/>
                </a:solidFill>
              </a:rPr>
              <a:t>Aircraft Communications Addressing and Reporting</a:t>
            </a:r>
            <a:r>
              <a:rPr lang="en-US" altLang="en-US" sz="2800">
                <a:solidFill>
                  <a:srgbClr val="000000"/>
                </a:solidFill>
                <a:latin typeface="Charcoal" charset="0"/>
              </a:rPr>
              <a:t> </a:t>
            </a:r>
            <a:r>
              <a:rPr lang="en-US" altLang="en-US" sz="2800">
                <a:solidFill>
                  <a:srgbClr val="000000"/>
                </a:solidFill>
              </a:rPr>
              <a:t>System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Diagram&#10;&#10;Description automatically generated with medium confidence">
            <a:extLst>
              <a:ext uri="{FF2B5EF4-FFF2-40B4-BE49-F238E27FC236}">
                <a16:creationId xmlns:a16="http://schemas.microsoft.com/office/drawing/2014/main" id="{0CF4DAA1-C988-C645-A7E9-C3A7817AA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447800"/>
            <a:ext cx="89916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5A84E29-1AD5-AE44-B60B-431E73C5089A}"/>
              </a:ext>
            </a:extLst>
          </p:cNvPr>
          <p:cNvSpPr>
            <a:spLocks noGrp="1" noChangeArrowheads="1"/>
          </p:cNvSpPr>
          <p:nvPr>
            <p:ph type="title"/>
          </p:nvPr>
        </p:nvSpPr>
        <p:spPr/>
        <p:txBody>
          <a:bodyPr/>
          <a:lstStyle/>
          <a:p>
            <a:r>
              <a:rPr lang="en-US" altLang="en-US">
                <a:ea typeface="ＭＳ Ｐゴシック" panose="020B0600070205080204" pitchFamily="34" charset="-128"/>
              </a:rPr>
              <a:t>Available at cruise altitude and ascent/descent.</a:t>
            </a:r>
          </a:p>
        </p:txBody>
      </p:sp>
      <p:sp>
        <p:nvSpPr>
          <p:cNvPr id="64515" name="Content Placeholder 2">
            <a:extLst>
              <a:ext uri="{FF2B5EF4-FFF2-40B4-BE49-F238E27FC236}">
                <a16:creationId xmlns:a16="http://schemas.microsoft.com/office/drawing/2014/main" id="{E6CB8BD2-9762-3F4A-8373-F1BBC813E7F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9;hygro.gif                                                      001319E4&#13;Macintosh2 HD                  ABA78158:">
            <a:extLst>
              <a:ext uri="{FF2B5EF4-FFF2-40B4-BE49-F238E27FC236}">
                <a16:creationId xmlns:a16="http://schemas.microsoft.com/office/drawing/2014/main" id="{EC410516-D80C-DD44-B551-9D928F71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5BDE170-831C-1548-BF53-F3368CE51CBC}"/>
              </a:ext>
            </a:extLst>
          </p:cNvPr>
          <p:cNvSpPr txBox="1">
            <a:spLocks noChangeArrowheads="1"/>
          </p:cNvSpPr>
          <p:nvPr/>
        </p:nvSpPr>
        <p:spPr bwMode="auto">
          <a:xfrm>
            <a:off x="3276600" y="5791200"/>
            <a:ext cx="3211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Hydrothermograph</a:t>
            </a:r>
            <a:endParaRPr lang="en-US" altLang="en-US" sz="24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10;acars.tiff                                                     00029E37&#10;Cliff Disk                     BB5EA40C:">
            <a:extLst>
              <a:ext uri="{FF2B5EF4-FFF2-40B4-BE49-F238E27FC236}">
                <a16:creationId xmlns:a16="http://schemas.microsoft.com/office/drawing/2014/main" id="{A74D3A34-5F3A-124E-A56D-8B4D3924D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772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acars_sond.KPDX.17.gif                                         001319E4&#13;Macintosh2 HD                  ABA78158:">
            <a:extLst>
              <a:ext uri="{FF2B5EF4-FFF2-40B4-BE49-F238E27FC236}">
                <a16:creationId xmlns:a16="http://schemas.microsoft.com/office/drawing/2014/main" id="{FC389BE2-2396-9345-A6C9-DA1673E20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219075"/>
            <a:ext cx="803433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518245A-7973-8E44-AA07-272A72846C5E}"/>
              </a:ext>
            </a:extLst>
          </p:cNvPr>
          <p:cNvSpPr>
            <a:spLocks noGrp="1" noChangeArrowheads="1"/>
          </p:cNvSpPr>
          <p:nvPr>
            <p:ph type="title"/>
          </p:nvPr>
        </p:nvSpPr>
        <p:spPr>
          <a:xfrm>
            <a:off x="609600" y="304800"/>
            <a:ext cx="8229600" cy="1143000"/>
          </a:xfrm>
        </p:spPr>
        <p:txBody>
          <a:bodyPr/>
          <a:lstStyle/>
          <a:p>
            <a:pPr eaLnBrk="1" hangingPunct="1"/>
            <a:r>
              <a:rPr lang="en-US" altLang="en-US" sz="4000" b="1" dirty="0">
                <a:solidFill>
                  <a:schemeClr val="accent2"/>
                </a:solidFill>
                <a:ea typeface="ＭＳ Ｐゴシック" panose="020B0600070205080204" pitchFamily="34" charset="-128"/>
              </a:rPr>
              <a:t>Also TAMDAR data from AIRDAT/Panasonic:  Commuter and Short Haul Aircraft</a:t>
            </a:r>
          </a:p>
        </p:txBody>
      </p:sp>
      <p:sp>
        <p:nvSpPr>
          <p:cNvPr id="67586" name="Rectangle 3">
            <a:extLst>
              <a:ext uri="{FF2B5EF4-FFF2-40B4-BE49-F238E27FC236}">
                <a16:creationId xmlns:a16="http://schemas.microsoft.com/office/drawing/2014/main" id="{4FF6F06E-688A-CD48-86E7-3248C2385D1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7587" name="Picture 5" descr="airdat2.GIF">
            <a:extLst>
              <a:ext uri="{FF2B5EF4-FFF2-40B4-BE49-F238E27FC236}">
                <a16:creationId xmlns:a16="http://schemas.microsoft.com/office/drawing/2014/main" id="{E7B96862-5F08-D346-ADA0-8CA2328461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51038"/>
            <a:ext cx="5253038"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DD0F0219-9953-4942-8957-EF0AE1A1D0D4}"/>
              </a:ext>
            </a:extLst>
          </p:cNvPr>
          <p:cNvSpPr>
            <a:spLocks noGrp="1" noChangeArrowheads="1"/>
          </p:cNvSpPr>
          <p:nvPr>
            <p:ph type="title"/>
          </p:nvPr>
        </p:nvSpPr>
        <p:spPr>
          <a:xfrm>
            <a:off x="630238" y="685800"/>
            <a:ext cx="8305800" cy="1143000"/>
          </a:xfrm>
        </p:spPr>
        <p:txBody>
          <a:bodyPr/>
          <a:lstStyle/>
          <a:p>
            <a:r>
              <a:rPr lang="en-US" altLang="en-US" sz="4000" b="1">
                <a:solidFill>
                  <a:schemeClr val="accent2"/>
                </a:solidFill>
                <a:ea typeface="ＭＳ Ｐゴシック" panose="020B0600070205080204" pitchFamily="34" charset="-128"/>
              </a:rPr>
              <a:t>Weather Satellites Now Provide Roughly 99% of the Weather Data Going into Weather Prediction</a:t>
            </a:r>
          </a:p>
        </p:txBody>
      </p:sp>
      <p:pic>
        <p:nvPicPr>
          <p:cNvPr id="70658" name="Content Placeholder 4">
            <a:extLst>
              <a:ext uri="{FF2B5EF4-FFF2-40B4-BE49-F238E27FC236}">
                <a16:creationId xmlns:a16="http://schemas.microsoft.com/office/drawing/2014/main" id="{1E52FE76-24BD-A241-B38B-FF305A0FC8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7163" y="2362200"/>
            <a:ext cx="6289675" cy="418941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9E9CDD99-FEE9-E445-935F-08EF0390DABF}"/>
              </a:ext>
            </a:extLst>
          </p:cNvPr>
          <p:cNvSpPr>
            <a:spLocks noGrp="1" noChangeArrowheads="1"/>
          </p:cNvSpPr>
          <p:nvPr>
            <p:ph type="ctrTitle"/>
          </p:nvPr>
        </p:nvSpPr>
        <p:spPr>
          <a:xfrm>
            <a:off x="685800" y="533400"/>
            <a:ext cx="7772400" cy="1143000"/>
          </a:xfrm>
        </p:spPr>
        <p:txBody>
          <a:bodyPr/>
          <a:lstStyle/>
          <a:p>
            <a:pPr eaLnBrk="1" hangingPunct="1"/>
            <a:r>
              <a:rPr lang="en-US" altLang="en-US" b="1">
                <a:ea typeface="ＭＳ Ｐゴシック" panose="020B0600070205080204" pitchFamily="34" charset="-128"/>
              </a:rPr>
              <a:t>Satellite Data</a:t>
            </a:r>
          </a:p>
        </p:txBody>
      </p:sp>
      <p:sp>
        <p:nvSpPr>
          <p:cNvPr id="71682" name="Rectangle 3">
            <a:extLst>
              <a:ext uri="{FF2B5EF4-FFF2-40B4-BE49-F238E27FC236}">
                <a16:creationId xmlns:a16="http://schemas.microsoft.com/office/drawing/2014/main" id="{7774035F-9FAE-CD47-9343-47D4743C8867}"/>
              </a:ext>
            </a:extLst>
          </p:cNvPr>
          <p:cNvSpPr>
            <a:spLocks noGrp="1" noChangeArrowheads="1"/>
          </p:cNvSpPr>
          <p:nvPr>
            <p:ph type="subTitle" idx="1"/>
          </p:nvPr>
        </p:nvSpPr>
        <p:spPr>
          <a:xfrm>
            <a:off x="1371600" y="1651000"/>
            <a:ext cx="6781800" cy="1143000"/>
          </a:xfrm>
        </p:spPr>
        <p:txBody>
          <a:bodyPr/>
          <a:lstStyle/>
          <a:p>
            <a:pPr eaLnBrk="1" hangingPunct="1"/>
            <a:r>
              <a:rPr lang="en-US" altLang="en-US">
                <a:ea typeface="ＭＳ Ｐゴシック" panose="020B0600070205080204" pitchFamily="34" charset="-128"/>
              </a:rPr>
              <a:t>Geostationary and Polar Orbiting Satellites</a:t>
            </a:r>
          </a:p>
        </p:txBody>
      </p:sp>
      <p:pic>
        <p:nvPicPr>
          <p:cNvPr id="71683" name="Picture 2" descr="Diagram&#10;&#10;Description automatically generated">
            <a:extLst>
              <a:ext uri="{FF2B5EF4-FFF2-40B4-BE49-F238E27FC236}">
                <a16:creationId xmlns:a16="http://schemas.microsoft.com/office/drawing/2014/main" id="{1B2C7DB5-F295-F544-B5C1-5978BEF30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61055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Diagram&#10;&#10;Description automatically generated">
            <a:extLst>
              <a:ext uri="{FF2B5EF4-FFF2-40B4-BE49-F238E27FC236}">
                <a16:creationId xmlns:a16="http://schemas.microsoft.com/office/drawing/2014/main" id="{71B68BC7-8DAE-B140-BBD5-28C6BB34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738" y="3124200"/>
            <a:ext cx="18954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CFEDFCAB-B2C4-194C-9A97-785E7C923C1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2706" name="Content Placeholder 3" descr="goesl.jpg">
            <a:extLst>
              <a:ext uri="{FF2B5EF4-FFF2-40B4-BE49-F238E27FC236}">
                <a16:creationId xmlns:a16="http://schemas.microsoft.com/office/drawing/2014/main" id="{99E65F66-85C2-FB46-BBE0-85322D39F7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81" r="-3381"/>
          <a:stretch>
            <a:fillRect/>
          </a:stretch>
        </p:blipFill>
        <p:spPr>
          <a:xfrm>
            <a:off x="1752600" y="533400"/>
            <a:ext cx="6324600" cy="3348038"/>
          </a:xfrm>
        </p:spPr>
      </p:pic>
      <p:pic>
        <p:nvPicPr>
          <p:cNvPr id="72707" name="Picture 4" descr="geo_orbit.jpg">
            <a:extLst>
              <a:ext uri="{FF2B5EF4-FFF2-40B4-BE49-F238E27FC236}">
                <a16:creationId xmlns:a16="http://schemas.microsoft.com/office/drawing/2014/main" id="{E4A973CE-8193-E649-9703-792707B7C4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38600"/>
            <a:ext cx="4508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
            <a:extLst>
              <a:ext uri="{FF2B5EF4-FFF2-40B4-BE49-F238E27FC236}">
                <a16:creationId xmlns:a16="http://schemas.microsoft.com/office/drawing/2014/main" id="{0D5412C2-2C32-974F-B314-4E298F56055F}"/>
              </a:ext>
            </a:extLst>
          </p:cNvPr>
          <p:cNvSpPr txBox="1">
            <a:spLocks noChangeArrowheads="1"/>
          </p:cNvSpPr>
          <p:nvPr/>
        </p:nvSpPr>
        <p:spPr bwMode="auto">
          <a:xfrm>
            <a:off x="685800" y="4724400"/>
            <a:ext cx="98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GOES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703BE4BA-693C-7840-8AAE-F60141A2500D}"/>
              </a:ext>
            </a:extLst>
          </p:cNvPr>
          <p:cNvSpPr>
            <a:spLocks noGrp="1" noChangeArrowheads="1"/>
          </p:cNvSpPr>
          <p:nvPr>
            <p:ph type="title"/>
          </p:nvPr>
        </p:nvSpPr>
        <p:spPr/>
        <p:txBody>
          <a:bodyPr/>
          <a:lstStyle/>
          <a:p>
            <a:r>
              <a:rPr lang="en-US" altLang="en-US">
                <a:ea typeface="ＭＳ Ｐゴシック" panose="020B0600070205080204" pitchFamily="34" charset="-128"/>
              </a:rPr>
              <a:t>Geostationary Image</a:t>
            </a:r>
          </a:p>
        </p:txBody>
      </p:sp>
      <p:pic>
        <p:nvPicPr>
          <p:cNvPr id="73730" name="Chart Placeholder 3" descr="201211082100.gif">
            <a:extLst>
              <a:ext uri="{FF2B5EF4-FFF2-40B4-BE49-F238E27FC236}">
                <a16:creationId xmlns:a16="http://schemas.microsoft.com/office/drawing/2014/main" id="{DDEAEE2D-D0BD-194A-8C8D-E3B4A264C3DE}"/>
              </a:ext>
            </a:extLst>
          </p:cNvPr>
          <p:cNvPicPr>
            <a:picLocks noGrp="1" noChangeAspect="1" noChangeArrowheads="1"/>
          </p:cNvPicPr>
          <p:nvPr>
            <p:ph type="chart" idx="1"/>
          </p:nvPr>
        </p:nvPicPr>
        <p:blipFill>
          <a:blip r:embed="rId2">
            <a:extLst>
              <a:ext uri="{28A0092B-C50C-407E-A947-70E740481C1C}">
                <a14:useLocalDpi xmlns:a14="http://schemas.microsoft.com/office/drawing/2010/main" val="0"/>
              </a:ext>
            </a:extLst>
          </a:blip>
          <a:srcRect l="-25990" r="-25990"/>
          <a:stretch>
            <a:fillRect/>
          </a:stretch>
        </p:blipFill>
        <p:spPr>
          <a:xfrm>
            <a:off x="533400" y="1828800"/>
            <a:ext cx="8348663" cy="44196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descr="false_colour.jpg">
            <a:extLst>
              <a:ext uri="{FF2B5EF4-FFF2-40B4-BE49-F238E27FC236}">
                <a16:creationId xmlns:a16="http://schemas.microsoft.com/office/drawing/2014/main" id="{0A7CFB71-383E-084D-AFB1-4BE31FE06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889000"/>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Box 1">
            <a:extLst>
              <a:ext uri="{FF2B5EF4-FFF2-40B4-BE49-F238E27FC236}">
                <a16:creationId xmlns:a16="http://schemas.microsoft.com/office/drawing/2014/main" id="{73608FBB-99E4-F540-811E-1A2E032E2D02}"/>
              </a:ext>
            </a:extLst>
          </p:cNvPr>
          <p:cNvSpPr txBox="1">
            <a:spLocks noChangeArrowheads="1"/>
          </p:cNvSpPr>
          <p:nvPr/>
        </p:nvSpPr>
        <p:spPr bwMode="auto">
          <a:xfrm>
            <a:off x="1600200" y="6096000"/>
            <a:ext cx="618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Geostationary satellite see the whole hemisphere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5B10A75F-93B6-254C-947E-13742E314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206500"/>
            <a:ext cx="8128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Box 1">
            <a:extLst>
              <a:ext uri="{FF2B5EF4-FFF2-40B4-BE49-F238E27FC236}">
                <a16:creationId xmlns:a16="http://schemas.microsoft.com/office/drawing/2014/main" id="{402AB7CF-A748-5E4C-96F6-0D2F925CB562}"/>
              </a:ext>
            </a:extLst>
          </p:cNvPr>
          <p:cNvSpPr txBox="1">
            <a:spLocks noChangeArrowheads="1"/>
          </p:cNvSpPr>
          <p:nvPr/>
        </p:nvSpPr>
        <p:spPr bwMode="auto">
          <a:xfrm>
            <a:off x="1341438" y="5867400"/>
            <a:ext cx="7554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t>Putting them together, one can monitor the entire planet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LE411L5.jpg">
            <a:extLst>
              <a:ext uri="{FF2B5EF4-FFF2-40B4-BE49-F238E27FC236}">
                <a16:creationId xmlns:a16="http://schemas.microsoft.com/office/drawing/2014/main" id="{7CAA3C50-9853-4343-92FB-88D2907AF9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60131"/>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2">
            <a:extLst>
              <a:ext uri="{FF2B5EF4-FFF2-40B4-BE49-F238E27FC236}">
                <a16:creationId xmlns:a16="http://schemas.microsoft.com/office/drawing/2014/main" id="{87E4C243-2E32-ED4C-B32A-EE3A7A45FB2C}"/>
              </a:ext>
            </a:extLst>
          </p:cNvPr>
          <p:cNvSpPr txBox="1">
            <a:spLocks noChangeArrowheads="1"/>
          </p:cNvSpPr>
          <p:nvPr/>
        </p:nvSpPr>
        <p:spPr bwMode="auto">
          <a:xfrm>
            <a:off x="990600" y="4876800"/>
            <a:ext cx="2162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Polar</a:t>
            </a:r>
          </a:p>
          <a:p>
            <a:pPr>
              <a:spcBef>
                <a:spcPct val="0"/>
              </a:spcBef>
              <a:buFontTx/>
              <a:buNone/>
            </a:pPr>
            <a:r>
              <a:rPr lang="en-US" altLang="en-US" sz="2400"/>
              <a:t>Orbiter Weather</a:t>
            </a:r>
          </a:p>
          <a:p>
            <a:pPr>
              <a:spcBef>
                <a:spcPct val="0"/>
              </a:spcBef>
              <a:buFontTx/>
              <a:buNone/>
            </a:pPr>
            <a:r>
              <a:rPr lang="en-US" altLang="en-US" sz="2400"/>
              <a:t>Satellite</a:t>
            </a:r>
          </a:p>
        </p:txBody>
      </p:sp>
      <p:pic>
        <p:nvPicPr>
          <p:cNvPr id="74755" name="Picture 3" descr="polar_orbit.jpg">
            <a:extLst>
              <a:ext uri="{FF2B5EF4-FFF2-40B4-BE49-F238E27FC236}">
                <a16:creationId xmlns:a16="http://schemas.microsoft.com/office/drawing/2014/main" id="{50066CC2-5D43-714A-852F-3E0985D5D6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191000"/>
            <a:ext cx="2333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5F98A33-ED32-3124-DA97-7E0040A9CB97}"/>
              </a:ext>
            </a:extLst>
          </p:cNvPr>
          <p:cNvSpPr txBox="1"/>
          <p:nvPr/>
        </p:nvSpPr>
        <p:spPr>
          <a:xfrm>
            <a:off x="2632469" y="6356131"/>
            <a:ext cx="1798890" cy="461665"/>
          </a:xfrm>
          <a:prstGeom prst="rect">
            <a:avLst/>
          </a:prstGeom>
          <a:noFill/>
        </p:spPr>
        <p:txBody>
          <a:bodyPr wrap="none" rtlCol="0">
            <a:spAutoFit/>
          </a:bodyPr>
          <a:lstStyle/>
          <a:p>
            <a:r>
              <a:rPr lang="en-US" dirty="0"/>
              <a:t>Polar Orbiter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b.gif                                                        001319E4&#13;Macintosh2 HD                  ABA78158:">
            <a:extLst>
              <a:ext uri="{FF2B5EF4-FFF2-40B4-BE49-F238E27FC236}">
                <a16:creationId xmlns:a16="http://schemas.microsoft.com/office/drawing/2014/main" id="{748A647D-9453-2A4F-BD8F-CE1D08C9C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10;asos-3.jpg                                                     001319E4&#13;Macintosh2 HD                  ABA78158:">
            <a:extLst>
              <a:ext uri="{FF2B5EF4-FFF2-40B4-BE49-F238E27FC236}">
                <a16:creationId xmlns:a16="http://schemas.microsoft.com/office/drawing/2014/main" id="{599C7578-25C0-9F49-A84D-50D6F8177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a:extLst>
              <a:ext uri="{FF2B5EF4-FFF2-40B4-BE49-F238E27FC236}">
                <a16:creationId xmlns:a16="http://schemas.microsoft.com/office/drawing/2014/main" id="{ECCAC5E7-4725-044B-B22F-49F74AC59FF5}"/>
              </a:ext>
            </a:extLst>
          </p:cNvPr>
          <p:cNvSpPr txBox="1">
            <a:spLocks noChangeArrowheads="1"/>
          </p:cNvSpPr>
          <p:nvPr/>
        </p:nvSpPr>
        <p:spPr bwMode="auto">
          <a:xfrm>
            <a:off x="2727325" y="5805488"/>
            <a:ext cx="3398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Precipitation Gauges</a:t>
            </a:r>
            <a:endParaRPr lang="en-US" altLang="en-US" sz="2400" b="1"/>
          </a:p>
        </p:txBody>
      </p:sp>
      <p:sp>
        <p:nvSpPr>
          <p:cNvPr id="22532" name="TextBox 1">
            <a:extLst>
              <a:ext uri="{FF2B5EF4-FFF2-40B4-BE49-F238E27FC236}">
                <a16:creationId xmlns:a16="http://schemas.microsoft.com/office/drawing/2014/main" id="{EDBD5AFD-01B7-0947-AC9A-7F82331A218E}"/>
              </a:ext>
            </a:extLst>
          </p:cNvPr>
          <p:cNvSpPr txBox="1">
            <a:spLocks noChangeArrowheads="1"/>
          </p:cNvSpPr>
          <p:nvPr/>
        </p:nvSpPr>
        <p:spPr bwMode="auto">
          <a:xfrm>
            <a:off x="5486400" y="4713288"/>
            <a:ext cx="2455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Many are shielded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6.jpg">
            <a:extLst>
              <a:ext uri="{FF2B5EF4-FFF2-40B4-BE49-F238E27FC236}">
                <a16:creationId xmlns:a16="http://schemas.microsoft.com/office/drawing/2014/main" id="{D31F95CE-2824-3544-862D-9F3E1BDBE5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56388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1">
            <a:extLst>
              <a:ext uri="{FF2B5EF4-FFF2-40B4-BE49-F238E27FC236}">
                <a16:creationId xmlns:a16="http://schemas.microsoft.com/office/drawing/2014/main" id="{B16BFB9C-6C31-094A-927B-A6AEFECF022F}"/>
              </a:ext>
            </a:extLst>
          </p:cNvPr>
          <p:cNvSpPr txBox="1">
            <a:spLocks noChangeArrowheads="1"/>
          </p:cNvSpPr>
          <p:nvPr/>
        </p:nvSpPr>
        <p:spPr bwMode="auto">
          <a:xfrm>
            <a:off x="2022475" y="6194425"/>
            <a:ext cx="601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Polar Orbiters Provide a High-Resolution View</a:t>
            </a:r>
          </a:p>
        </p:txBody>
      </p:sp>
      <p:sp>
        <p:nvSpPr>
          <p:cNvPr id="112643" name="TextBox 2">
            <a:extLst>
              <a:ext uri="{FF2B5EF4-FFF2-40B4-BE49-F238E27FC236}">
                <a16:creationId xmlns:a16="http://schemas.microsoft.com/office/drawing/2014/main" id="{539857C8-828D-BE43-B80C-9FB2BE31DB41}"/>
              </a:ext>
            </a:extLst>
          </p:cNvPr>
          <p:cNvSpPr txBox="1">
            <a:spLocks noChangeArrowheads="1"/>
          </p:cNvSpPr>
          <p:nvPr/>
        </p:nvSpPr>
        <p:spPr bwMode="auto">
          <a:xfrm>
            <a:off x="609600" y="2514600"/>
            <a:ext cx="1098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 polar</a:t>
            </a:r>
          </a:p>
          <a:p>
            <a:r>
              <a:rPr lang="en-US" altLang="en-US"/>
              <a:t>low</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D3908C6-B8A3-B540-85E7-491B57526DBB}"/>
              </a:ext>
            </a:extLst>
          </p:cNvPr>
          <p:cNvSpPr>
            <a:spLocks noGrp="1" noChangeArrowheads="1"/>
          </p:cNvSpPr>
          <p:nvPr>
            <p:ph type="title"/>
          </p:nvPr>
        </p:nvSpPr>
        <p:spPr>
          <a:xfrm>
            <a:off x="533400" y="2667000"/>
            <a:ext cx="7772400" cy="1143000"/>
          </a:xfrm>
        </p:spPr>
        <p:txBody>
          <a:bodyPr/>
          <a:lstStyle/>
          <a:p>
            <a:r>
              <a:rPr lang="en-US" altLang="en-US">
                <a:solidFill>
                  <a:schemeClr val="accent2"/>
                </a:solidFill>
                <a:ea typeface="ＭＳ Ｐゴシック" panose="020B0600070205080204" pitchFamily="34" charset="-128"/>
              </a:rPr>
              <a:t>Weather Satellites Provide MUCH More Than Just Imagery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winds_west00Z.gif                                              001319E4&#13;Macintosh2 HD                  ABA78158:">
            <a:extLst>
              <a:ext uri="{FF2B5EF4-FFF2-40B4-BE49-F238E27FC236}">
                <a16:creationId xmlns:a16="http://schemas.microsoft.com/office/drawing/2014/main" id="{2BA51C13-E0E7-AE4F-A08A-B1C878ED6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85800"/>
            <a:ext cx="5570538"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F8F87B11-7601-3C41-A93F-B9D6644EEAE6}"/>
              </a:ext>
            </a:extLst>
          </p:cNvPr>
          <p:cNvSpPr txBox="1">
            <a:spLocks noChangeArrowheads="1"/>
          </p:cNvSpPr>
          <p:nvPr/>
        </p:nvSpPr>
        <p:spPr bwMode="auto">
          <a:xfrm>
            <a:off x="152400" y="1524000"/>
            <a:ext cx="2514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Cloud and</a:t>
            </a:r>
          </a:p>
          <a:p>
            <a:pPr>
              <a:spcBef>
                <a:spcPct val="0"/>
              </a:spcBef>
              <a:buFontTx/>
              <a:buNone/>
            </a:pPr>
            <a:r>
              <a:rPr lang="en-US" altLang="en-US"/>
              <a:t>Water Vapor</a:t>
            </a:r>
          </a:p>
          <a:p>
            <a:pPr>
              <a:spcBef>
                <a:spcPct val="0"/>
              </a:spcBef>
              <a:buFontTx/>
              <a:buNone/>
            </a:pPr>
            <a:r>
              <a:rPr lang="en-US" altLang="en-US"/>
              <a:t>Track Winds</a:t>
            </a:r>
          </a:p>
          <a:p>
            <a:pPr>
              <a:spcBef>
                <a:spcPct val="0"/>
              </a:spcBef>
              <a:buFontTx/>
              <a:buNone/>
            </a:pPr>
            <a:r>
              <a:rPr lang="en-US" altLang="en-US"/>
              <a:t>Based on Geostationary Weather Satellites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wg10visR-1.GIF                                                 001319E4&#13;Macintosh2 HD                  ABA78158:">
            <a:extLst>
              <a:ext uri="{FF2B5EF4-FFF2-40B4-BE49-F238E27FC236}">
                <a16:creationId xmlns:a16="http://schemas.microsoft.com/office/drawing/2014/main" id="{EBBBF9A8-73A7-EA4C-9DE1-BD5A10477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379413"/>
            <a:ext cx="806926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A302C570-C33B-2F4E-9A6E-A1716653E2CF}"/>
              </a:ext>
            </a:extLst>
          </p:cNvPr>
          <p:cNvSpPr>
            <a:spLocks noGrp="1" noChangeArrowheads="1"/>
          </p:cNvSpPr>
          <p:nvPr>
            <p:ph type="title"/>
          </p:nvPr>
        </p:nvSpPr>
        <p:spPr>
          <a:xfrm>
            <a:off x="685800" y="914400"/>
            <a:ext cx="7772400" cy="762000"/>
          </a:xfrm>
        </p:spPr>
        <p:txBody>
          <a:bodyPr/>
          <a:lstStyle/>
          <a:p>
            <a:r>
              <a:rPr lang="en-US" altLang="en-US" b="1">
                <a:solidFill>
                  <a:schemeClr val="accent2"/>
                </a:solidFill>
                <a:ea typeface="ＭＳ Ｐゴシック" panose="020B0600070205080204" pitchFamily="34" charset="-128"/>
              </a:rPr>
              <a:t>Atmospheric Moisture Vectors</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from Satellites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E755F5CB-7532-E248-BDA6-E55BF4576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6663" y="1828800"/>
            <a:ext cx="6670675" cy="47244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ounder.gif                                                    001319E4&#13;Macintosh2 HD                  ABA78158:">
            <a:extLst>
              <a:ext uri="{FF2B5EF4-FFF2-40B4-BE49-F238E27FC236}">
                <a16:creationId xmlns:a16="http://schemas.microsoft.com/office/drawing/2014/main" id="{121A6650-3C67-2F4F-A1A1-0670D28BA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914400"/>
            <a:ext cx="6629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9906C7E9-74FB-7D44-B4F3-611FB41FFE94}"/>
              </a:ext>
            </a:extLst>
          </p:cNvPr>
          <p:cNvSpPr txBox="1">
            <a:spLocks noChangeArrowheads="1"/>
          </p:cNvSpPr>
          <p:nvPr/>
        </p:nvSpPr>
        <p:spPr bwMode="auto">
          <a:xfrm>
            <a:off x="939800" y="5410200"/>
            <a:ext cx="678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GOES sounder unit:  observes atmosphere/earth’s emissions in several wavelengths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Inversion_methods75.gif                                        00029E37&#10;Cliff Disk                     BB5EA40C:">
            <a:extLst>
              <a:ext uri="{FF2B5EF4-FFF2-40B4-BE49-F238E27FC236}">
                <a16:creationId xmlns:a16="http://schemas.microsoft.com/office/drawing/2014/main" id="{2022B7CF-D40A-3849-A2AB-CC10881CA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0"/>
            <a:ext cx="38703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1">
            <a:extLst>
              <a:ext uri="{FF2B5EF4-FFF2-40B4-BE49-F238E27FC236}">
                <a16:creationId xmlns:a16="http://schemas.microsoft.com/office/drawing/2014/main" id="{0BDF21A4-F778-6241-9C40-EDE9B2BE04EE}"/>
              </a:ext>
            </a:extLst>
          </p:cNvPr>
          <p:cNvSpPr txBox="1">
            <a:spLocks noChangeArrowheads="1"/>
          </p:cNvSpPr>
          <p:nvPr/>
        </p:nvSpPr>
        <p:spPr bwMode="auto">
          <a:xfrm>
            <a:off x="1219200" y="1981200"/>
            <a:ext cx="2590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Views the Earth</a:t>
            </a:r>
          </a:p>
          <a:p>
            <a:r>
              <a:rPr lang="en-US" altLang="en-US"/>
              <a:t>At many Wavelengths,</a:t>
            </a:r>
          </a:p>
          <a:p>
            <a:r>
              <a:rPr lang="en-US" altLang="en-US"/>
              <a:t>Each mainly sensing temperature at a specific layer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9;samp2.gif                                                      001319E4&#13;Macintosh2 HD                  ABA78158:">
            <a:extLst>
              <a:ext uri="{FF2B5EF4-FFF2-40B4-BE49-F238E27FC236}">
                <a16:creationId xmlns:a16="http://schemas.microsoft.com/office/drawing/2014/main" id="{63551FEA-D0F1-5248-BD10-99DE3EFE8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2769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DFF157B0-D0B4-7247-B39E-27A77C84851C}"/>
              </a:ext>
            </a:extLst>
          </p:cNvPr>
          <p:cNvSpPr txBox="1">
            <a:spLocks noChangeArrowheads="1"/>
          </p:cNvSpPr>
          <p:nvPr/>
        </p:nvSpPr>
        <p:spPr bwMode="auto">
          <a:xfrm>
            <a:off x="1447800" y="457200"/>
            <a:ext cx="636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Satellite Temperature and Humidity Soundings</a:t>
            </a:r>
            <a:endParaRPr lang="en-US" altLang="en-US"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48C8F59A-315B-7A40-A90B-2ACC75BFB92D}"/>
              </a:ext>
            </a:extLst>
          </p:cNvPr>
          <p:cNvSpPr>
            <a:spLocks noGrp="1" noChangeArrowheads="1"/>
          </p:cNvSpPr>
          <p:nvPr>
            <p:ph type="title"/>
          </p:nvPr>
        </p:nvSpPr>
        <p:spPr>
          <a:xfrm>
            <a:off x="685800" y="609600"/>
            <a:ext cx="8001000" cy="685800"/>
          </a:xfrm>
        </p:spPr>
        <p:txBody>
          <a:bodyPr/>
          <a:lstStyle/>
          <a:p>
            <a:r>
              <a:rPr lang="en-US" altLang="en-US">
                <a:solidFill>
                  <a:schemeClr val="accent2"/>
                </a:solidFill>
                <a:ea typeface="ＭＳ Ｐゴシック" panose="020B0600070205080204" pitchFamily="34" charset="-128"/>
              </a:rPr>
              <a:t>High-Resolution Infrared Radiation Sounder</a:t>
            </a:r>
          </a:p>
        </p:txBody>
      </p:sp>
      <p:pic>
        <p:nvPicPr>
          <p:cNvPr id="82946" name="Content Placeholder 3">
            <a:extLst>
              <a:ext uri="{FF2B5EF4-FFF2-40B4-BE49-F238E27FC236}">
                <a16:creationId xmlns:a16="http://schemas.microsoft.com/office/drawing/2014/main" id="{1BE0B9C4-148F-1C40-82A0-AA1A192C4D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76400"/>
            <a:ext cx="6677025" cy="466725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3FC1F97-CF4A-4F40-AC27-1495DE083A29}"/>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Microwave Sounders</a:t>
            </a:r>
          </a:p>
        </p:txBody>
      </p:sp>
      <p:pic>
        <p:nvPicPr>
          <p:cNvPr id="83970" name="Content Placeholder 3">
            <a:extLst>
              <a:ext uri="{FF2B5EF4-FFF2-40B4-BE49-F238E27FC236}">
                <a16:creationId xmlns:a16="http://schemas.microsoft.com/office/drawing/2014/main" id="{1B2F646D-7E79-B943-9D2E-0A6F6F6C8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9638" y="1371600"/>
            <a:ext cx="7324725" cy="51879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A picture containing sky, outdoor&#10;&#10;Description automatically generated">
            <a:extLst>
              <a:ext uri="{FF2B5EF4-FFF2-40B4-BE49-F238E27FC236}">
                <a16:creationId xmlns:a16="http://schemas.microsoft.com/office/drawing/2014/main" id="{5C2377E3-D5B9-0D49-8C0D-80387D73B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17206"/>
            <a:ext cx="3429000" cy="25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3">
            <a:extLst>
              <a:ext uri="{FF2B5EF4-FFF2-40B4-BE49-F238E27FC236}">
                <a16:creationId xmlns:a16="http://schemas.microsoft.com/office/drawing/2014/main" id="{BD378B2D-9519-6946-95BA-CC79CD1FAC5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Some Even with Double Shields</a:t>
            </a:r>
          </a:p>
        </p:txBody>
      </p:sp>
      <p:sp>
        <p:nvSpPr>
          <p:cNvPr id="23555" name="Content Placeholder 4">
            <a:extLst>
              <a:ext uri="{FF2B5EF4-FFF2-40B4-BE49-F238E27FC236}">
                <a16:creationId xmlns:a16="http://schemas.microsoft.com/office/drawing/2014/main" id="{888EF4E1-F2AB-3B43-8354-2B168948C7FD}"/>
              </a:ext>
            </a:extLst>
          </p:cNvPr>
          <p:cNvSpPr>
            <a:spLocks noGrp="1" noChangeArrowheads="1"/>
          </p:cNvSpPr>
          <p:nvPr>
            <p:ph idx="1"/>
          </p:nvPr>
        </p:nvSpPr>
        <p:spPr>
          <a:xfrm>
            <a:off x="685800" y="1600200"/>
            <a:ext cx="8077200" cy="3200400"/>
          </a:xfrm>
        </p:spPr>
        <p:txBody>
          <a:bodyPr/>
          <a:lstStyle/>
          <a:p>
            <a:pPr marL="0" indent="0">
              <a:buFontTx/>
              <a:buNone/>
            </a:pPr>
            <a:r>
              <a:rPr lang="en-US" altLang="en-US" dirty="0">
                <a:ea typeface="ＭＳ Ｐゴシック" panose="020B0600070205080204" pitchFamily="34" charset="-128"/>
              </a:rPr>
              <a:t>Shields reduce wind and turbulent eddies around gauges than can lessen catch efficiency.  The largest effect of wind is on snow.</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8031238-DD8A-9449-B723-32A76A44C59C}"/>
              </a:ext>
            </a:extLst>
          </p:cNvPr>
          <p:cNvSpPr>
            <a:spLocks noGrp="1" noChangeArrowheads="1"/>
          </p:cNvSpPr>
          <p:nvPr>
            <p:ph type="title"/>
          </p:nvPr>
        </p:nvSpPr>
        <p:spPr/>
        <p:txBody>
          <a:bodyPr/>
          <a:lstStyle/>
          <a:p>
            <a:pPr eaLnBrk="1" hangingPunct="1">
              <a:defRPr/>
            </a:pPr>
            <a:r>
              <a:rPr lang="en-US" b="1" dirty="0">
                <a:solidFill>
                  <a:schemeClr val="accent2">
                    <a:lumMod val="75000"/>
                  </a:schemeClr>
                </a:solidFill>
                <a:ea typeface="ＭＳ Ｐゴシック" pitchFamily="-112" charset="-128"/>
                <a:cs typeface="ＭＳ Ｐゴシック" pitchFamily="-112" charset="-128"/>
              </a:rPr>
              <a:t>GPS Soundings</a:t>
            </a:r>
          </a:p>
        </p:txBody>
      </p:sp>
      <p:sp>
        <p:nvSpPr>
          <p:cNvPr id="84994" name="Rectangle 3">
            <a:extLst>
              <a:ext uri="{FF2B5EF4-FFF2-40B4-BE49-F238E27FC236}">
                <a16:creationId xmlns:a16="http://schemas.microsoft.com/office/drawing/2014/main" id="{9FEC666E-711B-B346-A05F-19C25DCE7B0B}"/>
              </a:ext>
            </a:extLst>
          </p:cNvPr>
          <p:cNvSpPr>
            <a:spLocks noGrp="1" noChangeArrowheads="1"/>
          </p:cNvSpPr>
          <p:nvPr>
            <p:ph type="body" idx="1"/>
          </p:nvPr>
        </p:nvSpPr>
        <p:spPr>
          <a:xfrm>
            <a:off x="609600" y="1752600"/>
            <a:ext cx="7924800" cy="4343400"/>
          </a:xfrm>
        </p:spPr>
        <p:txBody>
          <a:bodyPr/>
          <a:lstStyle/>
          <a:p>
            <a:pPr eaLnBrk="1" hangingPunct="1"/>
            <a:r>
              <a:rPr lang="en-US" altLang="en-US" sz="2800" dirty="0">
                <a:ea typeface="ＭＳ Ｐゴシック" panose="020B0600070205080204" pitchFamily="34" charset="-128"/>
              </a:rPr>
              <a:t>A constellation of GPS satellites orbit the earth.</a:t>
            </a:r>
          </a:p>
          <a:p>
            <a:pPr eaLnBrk="1" hangingPunct="1"/>
            <a:r>
              <a:rPr lang="en-US" altLang="en-US" sz="2800" dirty="0">
                <a:ea typeface="ＭＳ Ｐゴシック" panose="020B0600070205080204" pitchFamily="34" charset="-128"/>
              </a:rPr>
              <a:t>A collection of special satellites can receive the GPS signal</a:t>
            </a:r>
          </a:p>
          <a:p>
            <a:pPr eaLnBrk="1" hangingPunct="1"/>
            <a:r>
              <a:rPr lang="en-US" altLang="en-US" sz="2800" dirty="0">
                <a:ea typeface="ＭＳ Ｐゴシック" panose="020B0600070205080204" pitchFamily="34" charset="-128"/>
              </a:rPr>
              <a:t>By measuring the delay in time as the GPS signal is bent by the earth’s atmosphere, one can determine atmospheric density variations  in the vertical that can be used to create temperature and humidity soundings.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11CDCB6-DF2E-BD41-9CCC-3B31447CD1E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86018" name="Rectangle 3">
            <a:extLst>
              <a:ext uri="{FF2B5EF4-FFF2-40B4-BE49-F238E27FC236}">
                <a16:creationId xmlns:a16="http://schemas.microsoft.com/office/drawing/2014/main" id="{6301FF8F-D316-8143-88D2-EB894C0077D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6019" name="Picture 4" descr="cosmic2.tiff                                                   00029E37&#10;Cliff Disk                     BB5EA40C:">
            <a:extLst>
              <a:ext uri="{FF2B5EF4-FFF2-40B4-BE49-F238E27FC236}">
                <a16:creationId xmlns:a16="http://schemas.microsoft.com/office/drawing/2014/main" id="{078D684F-B1BE-8A4F-9B9E-F48CCCE1F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282700"/>
            <a:ext cx="72898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a:extLst>
              <a:ext uri="{FF2B5EF4-FFF2-40B4-BE49-F238E27FC236}">
                <a16:creationId xmlns:a16="http://schemas.microsoft.com/office/drawing/2014/main" id="{0E26A2CD-1109-3647-9826-BBB7AE1F7D4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7042" name="Picture 4" descr="cosmic.tiff                                                    00029E37&#10;Cliff Disk                     BB5EA40C:">
            <a:extLst>
              <a:ext uri="{FF2B5EF4-FFF2-40B4-BE49-F238E27FC236}">
                <a16:creationId xmlns:a16="http://schemas.microsoft.com/office/drawing/2014/main" id="{ABEF05A5-B5F9-6E4B-AA76-7CB9E48C0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526415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descr="cosmicsatellites-sm.jpg                                        00029E37&#10;Cliff Disk                     BB5EA40C:">
            <a:extLst>
              <a:ext uri="{FF2B5EF4-FFF2-40B4-BE49-F238E27FC236}">
                <a16:creationId xmlns:a16="http://schemas.microsoft.com/office/drawing/2014/main" id="{7090F4A5-8B77-3442-A390-A3CB4E63D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301148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3">
            <a:extLst>
              <a:ext uri="{FF2B5EF4-FFF2-40B4-BE49-F238E27FC236}">
                <a16:creationId xmlns:a16="http://schemas.microsoft.com/office/drawing/2014/main" id="{55D7F98B-F005-8E40-8974-68E724D4F133}"/>
              </a:ext>
            </a:extLst>
          </p:cNvPr>
          <p:cNvSpPr txBox="1">
            <a:spLocks noChangeArrowheads="1"/>
          </p:cNvSpPr>
          <p:nvPr/>
        </p:nvSpPr>
        <p:spPr bwMode="auto">
          <a:xfrm>
            <a:off x="5521325" y="922338"/>
            <a:ext cx="29384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During the early 90s, the NWS installed a network of powerful Doppler Weather</a:t>
            </a:r>
          </a:p>
          <a:p>
            <a:pPr>
              <a:spcBef>
                <a:spcPct val="0"/>
              </a:spcBef>
              <a:buFontTx/>
              <a:buNone/>
            </a:pPr>
            <a:r>
              <a:rPr lang="en-US" altLang="en-US">
                <a:latin typeface="Times New Roman" panose="02020603050405020304" pitchFamily="18" charset="0"/>
              </a:rPr>
              <a:t>radars, a.k.a.</a:t>
            </a:r>
          </a:p>
          <a:p>
            <a:pPr>
              <a:spcBef>
                <a:spcPct val="0"/>
              </a:spcBef>
              <a:buFontTx/>
              <a:buNone/>
            </a:pPr>
            <a:r>
              <a:rPr lang="en-US" altLang="en-US">
                <a:solidFill>
                  <a:srgbClr val="FF0000"/>
                </a:solidFill>
                <a:latin typeface="Times New Roman" panose="02020603050405020304" pitchFamily="18" charset="0"/>
              </a:rPr>
              <a:t>NEXRAD</a:t>
            </a:r>
          </a:p>
          <a:p>
            <a:pPr>
              <a:spcBef>
                <a:spcPct val="0"/>
              </a:spcBef>
              <a:buFontTx/>
              <a:buNone/>
            </a:pPr>
            <a:r>
              <a:rPr lang="en-US" altLang="en-US">
                <a:solidFill>
                  <a:schemeClr val="accent1"/>
                </a:solidFill>
                <a:latin typeface="Times New Roman" panose="02020603050405020304" pitchFamily="18" charset="0"/>
              </a:rPr>
              <a:t>WSR88D</a:t>
            </a:r>
          </a:p>
        </p:txBody>
      </p:sp>
      <p:pic>
        <p:nvPicPr>
          <p:cNvPr id="88066" name="Picture 3" descr="&#10;tower2.gif                                                     000CFAB2&#10;Macintosh2 HD                  ABA78158:">
            <a:extLst>
              <a:ext uri="{FF2B5EF4-FFF2-40B4-BE49-F238E27FC236}">
                <a16:creationId xmlns:a16="http://schemas.microsoft.com/office/drawing/2014/main" id="{E906D587-F167-E045-A8BD-4DCA74877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798638"/>
            <a:ext cx="4294187"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3">
            <a:extLst>
              <a:ext uri="{FF2B5EF4-FFF2-40B4-BE49-F238E27FC236}">
                <a16:creationId xmlns:a16="http://schemas.microsoft.com/office/drawing/2014/main" id="{323CF019-7DAF-274C-9AA2-F7EBFEAC7C1D}"/>
              </a:ext>
            </a:extLst>
          </p:cNvPr>
          <p:cNvSpPr txBox="1">
            <a:spLocks noChangeArrowheads="1"/>
          </p:cNvSpPr>
          <p:nvPr/>
        </p:nvSpPr>
        <p:spPr bwMode="auto">
          <a:xfrm>
            <a:off x="1066800" y="685800"/>
            <a:ext cx="3241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Weather Radar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56C239A7-6EC1-144A-B516-C7EE44BF43A2}"/>
              </a:ext>
            </a:extLst>
          </p:cNvPr>
          <p:cNvSpPr>
            <a:spLocks noGrp="1" noChangeArrowheads="1"/>
          </p:cNvSpPr>
          <p:nvPr>
            <p:ph type="title"/>
          </p:nvPr>
        </p:nvSpPr>
        <p:spPr>
          <a:xfrm>
            <a:off x="482600" y="350838"/>
            <a:ext cx="8229600" cy="1143000"/>
          </a:xfrm>
        </p:spPr>
        <p:txBody>
          <a:bodyPr anchor="t"/>
          <a:lstStyle/>
          <a:p>
            <a:r>
              <a:rPr lang="en-US" altLang="en-US">
                <a:latin typeface="Times New Roman" panose="02020603050405020304" pitchFamily="18" charset="0"/>
                <a:ea typeface="ＭＳ Ｐゴシック" panose="020B0600070205080204" pitchFamily="34" charset="-128"/>
              </a:rPr>
              <a:t>NWS Radar Sites</a:t>
            </a:r>
          </a:p>
        </p:txBody>
      </p:sp>
      <p:pic>
        <p:nvPicPr>
          <p:cNvPr id="90114" name="Content Placeholder 4" descr="ridge_sitemap.gif">
            <a:extLst>
              <a:ext uri="{FF2B5EF4-FFF2-40B4-BE49-F238E27FC236}">
                <a16:creationId xmlns:a16="http://schemas.microsoft.com/office/drawing/2014/main" id="{BE5F8EE9-A2A2-3C45-A5B7-0AC7506D4C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39" r="-33339"/>
          <a:stretch>
            <a:fillRect/>
          </a:stretch>
        </p:blipFill>
        <p:spPr>
          <a:xfrm>
            <a:off x="-454025" y="1098550"/>
            <a:ext cx="9140825" cy="5027613"/>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FB791DC6-B7C8-2E41-A193-995865AE8915}"/>
              </a:ext>
            </a:extLst>
          </p:cNvPr>
          <p:cNvSpPr>
            <a:spLocks noGrp="1" noChangeArrowheads="1"/>
          </p:cNvSpPr>
          <p:nvPr>
            <p:ph type="title"/>
          </p:nvPr>
        </p:nvSpPr>
        <p:spPr/>
        <p:txBody>
          <a:bodyPr/>
          <a:lstStyle/>
          <a:p>
            <a:r>
              <a:rPr lang="en-US" altLang="en-US">
                <a:solidFill>
                  <a:srgbClr val="262673"/>
                </a:solidFill>
                <a:ea typeface="ＭＳ Ｐゴシック" panose="020B0600070205080204" pitchFamily="34" charset="-128"/>
              </a:rPr>
              <a:t>Weather Radar</a:t>
            </a:r>
          </a:p>
        </p:txBody>
      </p:sp>
      <p:sp>
        <p:nvSpPr>
          <p:cNvPr id="92162" name="Content Placeholder 2">
            <a:extLst>
              <a:ext uri="{FF2B5EF4-FFF2-40B4-BE49-F238E27FC236}">
                <a16:creationId xmlns:a16="http://schemas.microsoft.com/office/drawing/2014/main" id="{1BA05347-3767-D044-91CF-7EE954071C0D}"/>
              </a:ext>
            </a:extLst>
          </p:cNvPr>
          <p:cNvSpPr>
            <a:spLocks noGrp="1" noChangeArrowheads="1"/>
          </p:cNvSpPr>
          <p:nvPr>
            <p:ph idx="1"/>
          </p:nvPr>
        </p:nvSpPr>
        <p:spPr/>
        <p:txBody>
          <a:bodyPr/>
          <a:lstStyle/>
          <a:p>
            <a:r>
              <a:rPr lang="en-US" altLang="en-US">
                <a:ea typeface="ＭＳ Ｐゴシック" panose="020B0600070205080204" pitchFamily="34" charset="-128"/>
              </a:rPr>
              <a:t>Reflectivity (precipitation intensity)</a:t>
            </a:r>
          </a:p>
          <a:p>
            <a:r>
              <a:rPr lang="en-US" altLang="en-US">
                <a:ea typeface="ＭＳ Ｐゴシック" panose="020B0600070205080204" pitchFamily="34" charset="-128"/>
              </a:rPr>
              <a:t>Doppler Velocities (radial velocities)</a:t>
            </a:r>
          </a:p>
          <a:p>
            <a:r>
              <a:rPr lang="en-US" altLang="en-US">
                <a:ea typeface="ＭＳ Ｐゴシック" panose="020B0600070205080204" pitchFamily="34" charset="-128"/>
              </a:rPr>
              <a:t>Polarimetric Information (precipitation type 	and other information?</a:t>
            </a:r>
          </a:p>
          <a:p>
            <a:endParaRPr lang="en-US" altLang="en-US">
              <a:ea typeface="ＭＳ Ｐゴシック" panose="020B0600070205080204" pitchFamily="34" charset="-128"/>
            </a:endParaRPr>
          </a:p>
          <a:p>
            <a:r>
              <a:rPr lang="en-US" altLang="en-US">
                <a:ea typeface="ＭＳ Ｐゴシック" panose="020B0600070205080204" pitchFamily="34" charset="-128"/>
              </a:rPr>
              <a:t>Much more later in class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3EF553E8-2F22-EE4B-BB9A-705238A03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6400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6582E841-8163-4F4E-A209-BEB21FFC64C4}"/>
              </a:ext>
            </a:extLst>
          </p:cNvPr>
          <p:cNvSpPr txBox="1">
            <a:spLocks noChangeArrowheads="1"/>
          </p:cNvSpPr>
          <p:nvPr/>
        </p:nvSpPr>
        <p:spPr bwMode="auto">
          <a:xfrm>
            <a:off x="304800" y="2209800"/>
            <a:ext cx="12160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Camano</a:t>
            </a:r>
          </a:p>
          <a:p>
            <a:pPr>
              <a:spcBef>
                <a:spcPct val="0"/>
              </a:spcBef>
              <a:buFontTx/>
              <a:buNone/>
            </a:pPr>
            <a:r>
              <a:rPr lang="en-US" altLang="en-US" sz="2400"/>
              <a:t>Island</a:t>
            </a:r>
          </a:p>
          <a:p>
            <a:pPr>
              <a:spcBef>
                <a:spcPct val="0"/>
              </a:spcBef>
              <a:buFontTx/>
              <a:buNone/>
            </a:pPr>
            <a:r>
              <a:rPr lang="en-US" altLang="en-US" sz="2400"/>
              <a:t>Weather</a:t>
            </a:r>
          </a:p>
          <a:p>
            <a:pPr>
              <a:spcBef>
                <a:spcPct val="0"/>
              </a:spcBef>
              <a:buFontTx/>
              <a:buNone/>
            </a:pPr>
            <a:r>
              <a:rPr lang="en-US" altLang="en-US" sz="2400"/>
              <a:t>Radar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000DC37-D395-7943-A866-8F4AB3881EA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Crowdsourcing of Weather Data</a:t>
            </a:r>
          </a:p>
        </p:txBody>
      </p:sp>
      <p:sp>
        <p:nvSpPr>
          <p:cNvPr id="95234" name="Content Placeholder 2">
            <a:extLst>
              <a:ext uri="{FF2B5EF4-FFF2-40B4-BE49-F238E27FC236}">
                <a16:creationId xmlns:a16="http://schemas.microsoft.com/office/drawing/2014/main" id="{5A464A0A-F9FE-E440-A935-03E1DB0E6352}"/>
              </a:ext>
            </a:extLst>
          </p:cNvPr>
          <p:cNvSpPr>
            <a:spLocks noGrp="1" noChangeArrowheads="1"/>
          </p:cNvSpPr>
          <p:nvPr>
            <p:ph idx="1"/>
          </p:nvPr>
        </p:nvSpPr>
        <p:spPr>
          <a:xfrm>
            <a:off x="533400" y="2057400"/>
            <a:ext cx="5791200" cy="4114800"/>
          </a:xfrm>
        </p:spPr>
        <p:txBody>
          <a:bodyPr/>
          <a:lstStyle/>
          <a:p>
            <a:r>
              <a:rPr lang="en-US" altLang="en-US">
                <a:ea typeface="ＭＳ Ｐゴシック" panose="020B0600070205080204" pitchFamily="34" charset="-128"/>
              </a:rPr>
              <a:t>Securing weather data from devices intended for other purposes.</a:t>
            </a:r>
          </a:p>
          <a:p>
            <a:r>
              <a:rPr lang="en-US" altLang="en-US">
                <a:ea typeface="ＭＳ Ｐゴシック" panose="020B0600070205080204" pitchFamily="34" charset="-128"/>
              </a:rPr>
              <a:t>Example:  pressure data from smartphones</a:t>
            </a:r>
          </a:p>
          <a:p>
            <a:r>
              <a:rPr lang="en-US" altLang="en-US">
                <a:ea typeface="ＭＳ Ｐゴシック" panose="020B0600070205080204" pitchFamily="34" charset="-128"/>
              </a:rPr>
              <a:t>Example:  smartphone reported weather conditons</a:t>
            </a:r>
          </a:p>
        </p:txBody>
      </p:sp>
      <p:pic>
        <p:nvPicPr>
          <p:cNvPr id="95235" name="Picture 2" descr="A picture containing text, monitor&#10;&#10;Description automatically generated">
            <a:extLst>
              <a:ext uri="{FF2B5EF4-FFF2-40B4-BE49-F238E27FC236}">
                <a16:creationId xmlns:a16="http://schemas.microsoft.com/office/drawing/2014/main" id="{1838E823-0BCA-E04D-B3D0-FE978B2EC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714500"/>
            <a:ext cx="2054225"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D27C53B-6EC3-5843-877F-E61E13E27F6E}"/>
              </a:ext>
            </a:extLst>
          </p:cNvPr>
          <p:cNvSpPr>
            <a:spLocks noGrp="1" noChangeArrowheads="1"/>
          </p:cNvSpPr>
          <p:nvPr>
            <p:ph type="title"/>
          </p:nvPr>
        </p:nvSpPr>
        <p:spPr/>
        <p:txBody>
          <a:bodyPr/>
          <a:lstStyle/>
          <a:p>
            <a:r>
              <a:rPr lang="en-US" altLang="en-US" b="1" dirty="0">
                <a:ea typeface="ＭＳ Ｐゴシック" panose="020B0600070205080204" pitchFamily="34" charset="-128"/>
              </a:rPr>
              <a:t>Smartphone Pressures</a:t>
            </a:r>
          </a:p>
        </p:txBody>
      </p:sp>
      <p:pic>
        <p:nvPicPr>
          <p:cNvPr id="96258" name="smart_altimeter_loc_20180513">
            <a:hlinkClick r:id="" action="ppaction://media"/>
            <a:extLst>
              <a:ext uri="{FF2B5EF4-FFF2-40B4-BE49-F238E27FC236}">
                <a16:creationId xmlns:a16="http://schemas.microsoft.com/office/drawing/2014/main" id="{9F4DD8C3-CD19-3D4B-BBD7-3378245FDC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563" y="2814638"/>
            <a:ext cx="7772400" cy="3421062"/>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BE84-2F71-9001-2427-DD02F19F766C}"/>
              </a:ext>
            </a:extLst>
          </p:cNvPr>
          <p:cNvSpPr>
            <a:spLocks noGrp="1"/>
          </p:cNvSpPr>
          <p:nvPr>
            <p:ph type="title"/>
          </p:nvPr>
        </p:nvSpPr>
        <p:spPr/>
        <p:txBody>
          <a:bodyPr/>
          <a:lstStyle/>
          <a:p>
            <a:r>
              <a:rPr lang="en-US" b="1" dirty="0">
                <a:solidFill>
                  <a:srgbClr val="FF0000"/>
                </a:solidFill>
              </a:rPr>
              <a:t>Weather Data from the Purple Air Air Quality Network</a:t>
            </a:r>
          </a:p>
        </p:txBody>
      </p:sp>
      <p:pic>
        <p:nvPicPr>
          <p:cNvPr id="5" name="Content Placeholder 4" descr="Map&#10;&#10;Description automatically generated">
            <a:extLst>
              <a:ext uri="{FF2B5EF4-FFF2-40B4-BE49-F238E27FC236}">
                <a16:creationId xmlns:a16="http://schemas.microsoft.com/office/drawing/2014/main" id="{B917C3FC-4DBD-13A2-F106-48F8604A3AF7}"/>
              </a:ext>
            </a:extLst>
          </p:cNvPr>
          <p:cNvPicPr>
            <a:picLocks noGrp="1" noChangeAspect="1"/>
          </p:cNvPicPr>
          <p:nvPr>
            <p:ph idx="1"/>
          </p:nvPr>
        </p:nvPicPr>
        <p:blipFill>
          <a:blip r:embed="rId2"/>
          <a:stretch>
            <a:fillRect/>
          </a:stretch>
        </p:blipFill>
        <p:spPr>
          <a:xfrm>
            <a:off x="685800" y="2133600"/>
            <a:ext cx="7772400" cy="3944429"/>
          </a:xfrm>
        </p:spPr>
      </p:pic>
    </p:spTree>
    <p:extLst>
      <p:ext uri="{BB962C8B-B14F-4D97-AF65-F5344CB8AC3E}">
        <p14:creationId xmlns:p14="http://schemas.microsoft.com/office/powerpoint/2010/main" val="76392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36C3-80CC-C1B1-A073-6FF069471294}"/>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C701AF9E-2260-2DA3-0804-393CF8DE99A3}"/>
              </a:ext>
            </a:extLst>
          </p:cNvPr>
          <p:cNvPicPr>
            <a:picLocks noGrp="1" noChangeAspect="1"/>
          </p:cNvPicPr>
          <p:nvPr>
            <p:ph idx="1"/>
          </p:nvPr>
        </p:nvPicPr>
        <p:blipFill>
          <a:blip r:embed="rId2"/>
          <a:stretch>
            <a:fillRect/>
          </a:stretch>
        </p:blipFill>
        <p:spPr>
          <a:xfrm>
            <a:off x="1295400" y="1371600"/>
            <a:ext cx="6097203" cy="4986235"/>
          </a:xfrm>
        </p:spPr>
      </p:pic>
    </p:spTree>
    <p:extLst>
      <p:ext uri="{BB962C8B-B14F-4D97-AF65-F5344CB8AC3E}">
        <p14:creationId xmlns:p14="http://schemas.microsoft.com/office/powerpoint/2010/main" val="4360423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E1A5-E9B5-F32B-F8EA-A7745AF3CDF0}"/>
              </a:ext>
            </a:extLst>
          </p:cNvPr>
          <p:cNvSpPr>
            <a:spLocks noGrp="1"/>
          </p:cNvSpPr>
          <p:nvPr>
            <p:ph type="title"/>
          </p:nvPr>
        </p:nvSpPr>
        <p:spPr/>
        <p:txBody>
          <a:bodyPr/>
          <a:lstStyle/>
          <a:p>
            <a:r>
              <a:rPr lang="en-US" dirty="0" err="1"/>
              <a:t>mping</a:t>
            </a:r>
            <a:r>
              <a:rPr lang="en-US" dirty="0"/>
              <a:t>:  NWS effort of crowdsource weather observations</a:t>
            </a:r>
          </a:p>
        </p:txBody>
      </p:sp>
      <p:pic>
        <p:nvPicPr>
          <p:cNvPr id="5" name="Content Placeholder 4" descr="A map of the world&#10;&#10;Description automatically generated with low confidence">
            <a:extLst>
              <a:ext uri="{FF2B5EF4-FFF2-40B4-BE49-F238E27FC236}">
                <a16:creationId xmlns:a16="http://schemas.microsoft.com/office/drawing/2014/main" id="{4E70DA60-BD33-6AA9-CAF6-6D20058B86E1}"/>
              </a:ext>
            </a:extLst>
          </p:cNvPr>
          <p:cNvPicPr>
            <a:picLocks noGrp="1" noChangeAspect="1"/>
          </p:cNvPicPr>
          <p:nvPr>
            <p:ph idx="1"/>
          </p:nvPr>
        </p:nvPicPr>
        <p:blipFill>
          <a:blip r:embed="rId2"/>
          <a:stretch>
            <a:fillRect/>
          </a:stretch>
        </p:blipFill>
        <p:spPr>
          <a:xfrm>
            <a:off x="789754" y="1905000"/>
            <a:ext cx="7564492" cy="4114800"/>
          </a:xfrm>
        </p:spPr>
      </p:pic>
    </p:spTree>
    <p:extLst>
      <p:ext uri="{BB962C8B-B14F-4D97-AF65-F5344CB8AC3E}">
        <p14:creationId xmlns:p14="http://schemas.microsoft.com/office/powerpoint/2010/main" val="39468365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ED56-99A5-892E-6476-BE7FC329D6BA}"/>
              </a:ext>
            </a:extLst>
          </p:cNvPr>
          <p:cNvSpPr>
            <a:spLocks noGrp="1"/>
          </p:cNvSpPr>
          <p:nvPr>
            <p:ph type="title"/>
          </p:nvPr>
        </p:nvSpPr>
        <p:spPr>
          <a:xfrm>
            <a:off x="704193" y="2857500"/>
            <a:ext cx="7772400" cy="1143000"/>
          </a:xfrm>
        </p:spPr>
        <p:txBody>
          <a:bodyPr/>
          <a:lstStyle/>
          <a:p>
            <a:r>
              <a:rPr lang="en-US" b="1" dirty="0">
                <a:solidFill>
                  <a:srgbClr val="0070C0"/>
                </a:solidFill>
              </a:rPr>
              <a:t>A Synoptic Meteorologist Needs to Know The Accuracy of Various Observational Assets</a:t>
            </a:r>
          </a:p>
        </p:txBody>
      </p:sp>
    </p:spTree>
    <p:extLst>
      <p:ext uri="{BB962C8B-B14F-4D97-AF65-F5344CB8AC3E}">
        <p14:creationId xmlns:p14="http://schemas.microsoft.com/office/powerpoint/2010/main" val="717362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3F8D462-9A27-4342-B7A8-8B641F2D940C}"/>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Typical Observation Errors at the Surface </a:t>
            </a:r>
            <a:br>
              <a:rPr lang="en-US" altLang="en-US">
                <a:ea typeface="ＭＳ Ｐゴシック" panose="020B0600070205080204" pitchFamily="34" charset="-128"/>
              </a:rPr>
            </a:br>
            <a:r>
              <a:rPr lang="en-US" altLang="en-US" sz="3600">
                <a:ea typeface="ＭＳ Ｐゴシック" panose="020B0600070205080204" pitchFamily="34" charset="-128"/>
              </a:rPr>
              <a:t>(Important when doing analyses!)</a:t>
            </a:r>
          </a:p>
        </p:txBody>
      </p:sp>
      <p:sp>
        <p:nvSpPr>
          <p:cNvPr id="97282" name="Rectangle 3">
            <a:extLst>
              <a:ext uri="{FF2B5EF4-FFF2-40B4-BE49-F238E27FC236}">
                <a16:creationId xmlns:a16="http://schemas.microsoft.com/office/drawing/2014/main" id="{BCE948B2-328F-A748-9BD2-1251CCB61C87}"/>
              </a:ext>
            </a:extLst>
          </p:cNvPr>
          <p:cNvSpPr>
            <a:spLocks noGrp="1" noChangeArrowheads="1"/>
          </p:cNvSpPr>
          <p:nvPr>
            <p:ph type="body" idx="1"/>
          </p:nvPr>
        </p:nvSpPr>
        <p:spPr>
          <a:xfrm>
            <a:off x="990600" y="1828800"/>
            <a:ext cx="7772400" cy="4114800"/>
          </a:xfrm>
        </p:spPr>
        <p:txBody>
          <a:bodyPr/>
          <a:lstStyle/>
          <a:p>
            <a:pPr eaLnBrk="1" hangingPunct="1">
              <a:lnSpc>
                <a:spcPct val="90000"/>
              </a:lnSpc>
              <a:buFontTx/>
              <a:buNone/>
            </a:pPr>
            <a:endParaRPr lang="en-US" altLang="en-US" dirty="0">
              <a:ea typeface="ＭＳ Ｐゴシック" panose="020B0600070205080204" pitchFamily="34" charset="-128"/>
            </a:endParaRPr>
          </a:p>
          <a:p>
            <a:pPr eaLnBrk="1" hangingPunct="1">
              <a:lnSpc>
                <a:spcPct val="90000"/>
              </a:lnSpc>
            </a:pPr>
            <a:r>
              <a:rPr lang="en-US" altLang="en-US" b="1" dirty="0">
                <a:ea typeface="ＭＳ Ｐゴシック" panose="020B0600070205080204" pitchFamily="34" charset="-128"/>
              </a:rPr>
              <a:t>Sea Level Pressure</a:t>
            </a:r>
            <a:endParaRPr lang="en-US" altLang="en-US" dirty="0">
              <a:ea typeface="ＭＳ Ｐゴシック" panose="020B0600070205080204" pitchFamily="34" charset="-128"/>
            </a:endParaRPr>
          </a:p>
          <a:p>
            <a:pPr lvl="1" eaLnBrk="1" hangingPunct="1">
              <a:lnSpc>
                <a:spcPct val="90000"/>
              </a:lnSpc>
            </a:pPr>
            <a:r>
              <a:rPr lang="en-US" altLang="en-US" dirty="0">
                <a:ea typeface="ＭＳ Ｐゴシック" panose="020B0600070205080204" pitchFamily="34" charset="-128"/>
              </a:rPr>
              <a:t>Low-Elevation land stations +-.5 mb</a:t>
            </a:r>
          </a:p>
          <a:p>
            <a:pPr lvl="1" eaLnBrk="1" hangingPunct="1">
              <a:lnSpc>
                <a:spcPct val="90000"/>
              </a:lnSpc>
            </a:pPr>
            <a:r>
              <a:rPr lang="en-US" altLang="en-US" dirty="0">
                <a:ea typeface="ＭＳ Ｐゴシック" panose="020B0600070205080204" pitchFamily="34" charset="-128"/>
              </a:rPr>
              <a:t>Ships +- 1-5 mb</a:t>
            </a:r>
          </a:p>
          <a:p>
            <a:pPr eaLnBrk="1" hangingPunct="1">
              <a:lnSpc>
                <a:spcPct val="90000"/>
              </a:lnSpc>
            </a:pPr>
            <a:r>
              <a:rPr lang="en-US" altLang="en-US" b="1" dirty="0">
                <a:ea typeface="ＭＳ Ｐゴシック" panose="020B0600070205080204" pitchFamily="34" charset="-128"/>
              </a:rPr>
              <a:t>Temperature:</a:t>
            </a:r>
            <a:r>
              <a:rPr lang="en-US" altLang="en-US" dirty="0">
                <a:ea typeface="ＭＳ Ｐゴシック" panose="020B0600070205080204" pitchFamily="34" charset="-128"/>
              </a:rPr>
              <a:t> +-1C</a:t>
            </a:r>
          </a:p>
          <a:p>
            <a:pPr eaLnBrk="1" hangingPunct="1">
              <a:lnSpc>
                <a:spcPct val="90000"/>
              </a:lnSpc>
            </a:pPr>
            <a:r>
              <a:rPr lang="en-US" altLang="en-US" b="1" dirty="0">
                <a:ea typeface="ＭＳ Ｐゴシック" panose="020B0600070205080204" pitchFamily="34" charset="-128"/>
              </a:rPr>
              <a:t>Wind Speed:</a:t>
            </a:r>
            <a:r>
              <a:rPr lang="en-US" altLang="en-US" dirty="0">
                <a:ea typeface="ＭＳ Ｐゴシック" panose="020B0600070205080204" pitchFamily="34" charset="-128"/>
              </a:rPr>
              <a:t> +-2-5 knots, very light winds often a problem—especially for classical </a:t>
            </a:r>
            <a:r>
              <a:rPr lang="en-US" altLang="en-US" dirty="0" err="1">
                <a:ea typeface="ＭＳ Ｐゴシック" panose="020B0600070205080204" pitchFamily="34" charset="-128"/>
              </a:rPr>
              <a:t>anomemeters</a:t>
            </a:r>
            <a:r>
              <a:rPr lang="en-US" altLang="en-US" dirty="0">
                <a:ea typeface="ＭＳ Ｐゴシック" panose="020B0600070205080204" pitchFamily="34" charset="-128"/>
              </a:rPr>
              <a:t>.</a:t>
            </a:r>
          </a:p>
          <a:p>
            <a:pPr eaLnBrk="1" hangingPunct="1">
              <a:lnSpc>
                <a:spcPct val="90000"/>
              </a:lnSpc>
            </a:pPr>
            <a:r>
              <a:rPr lang="en-US" altLang="en-US" b="1" dirty="0">
                <a:ea typeface="ＭＳ Ｐゴシック" panose="020B0600070205080204" pitchFamily="34" charset="-128"/>
              </a:rPr>
              <a:t>Relative Humidity</a:t>
            </a:r>
            <a:r>
              <a:rPr lang="en-US" altLang="en-US" dirty="0">
                <a:ea typeface="ＭＳ Ｐゴシック" panose="020B0600070205080204" pitchFamily="34" charset="-128"/>
              </a:rPr>
              <a:t>: +-10%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99E6AB2E-2DFE-B343-AA80-86ED2CA25295}"/>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Typical Radiosonde Errors</a:t>
            </a:r>
          </a:p>
        </p:txBody>
      </p:sp>
      <p:sp>
        <p:nvSpPr>
          <p:cNvPr id="98306" name="Rectangle 3">
            <a:extLst>
              <a:ext uri="{FF2B5EF4-FFF2-40B4-BE49-F238E27FC236}">
                <a16:creationId xmlns:a16="http://schemas.microsoft.com/office/drawing/2014/main" id="{CC196C13-67D7-7148-92E7-F87251268CBD}"/>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Geopotential heights:  </a:t>
            </a:r>
          </a:p>
          <a:p>
            <a:pPr lvl="1" eaLnBrk="1" hangingPunct="1"/>
            <a:r>
              <a:rPr lang="en-US" altLang="en-US">
                <a:ea typeface="ＭＳ Ｐゴシック" panose="020B0600070205080204" pitchFamily="34" charset="-128"/>
              </a:rPr>
              <a:t>700 mb (hPa): 5-10 m</a:t>
            </a:r>
          </a:p>
          <a:p>
            <a:pPr lvl="1" eaLnBrk="1" hangingPunct="1"/>
            <a:r>
              <a:rPr lang="en-US" altLang="en-US">
                <a:ea typeface="ＭＳ Ｐゴシック" panose="020B0600070205080204" pitchFamily="34" charset="-128"/>
              </a:rPr>
              <a:t>500 mb 10-15 m</a:t>
            </a:r>
          </a:p>
          <a:p>
            <a:pPr lvl="1" eaLnBrk="1" hangingPunct="1"/>
            <a:r>
              <a:rPr lang="en-US" altLang="en-US">
                <a:ea typeface="ＭＳ Ｐゴシック" panose="020B0600070205080204" pitchFamily="34" charset="-128"/>
              </a:rPr>
              <a:t>300 mb 15-20 m</a:t>
            </a:r>
          </a:p>
          <a:p>
            <a:pPr lvl="1" eaLnBrk="1" hangingPunct="1"/>
            <a:r>
              <a:rPr lang="en-US" altLang="en-US">
                <a:ea typeface="ＭＳ Ｐゴシック" panose="020B0600070205080204" pitchFamily="34" charset="-128"/>
              </a:rPr>
              <a:t>100 mb 20-30 m</a:t>
            </a:r>
          </a:p>
          <a:p>
            <a:pPr eaLnBrk="1" hangingPunct="1"/>
            <a:r>
              <a:rPr lang="en-US" altLang="en-US">
                <a:ea typeface="ＭＳ Ｐゴシック" panose="020B0600070205080204" pitchFamily="34" charset="-128"/>
              </a:rPr>
              <a:t>Temperature:  +-0.5C</a:t>
            </a:r>
          </a:p>
          <a:p>
            <a:pPr eaLnBrk="1" hangingPunct="1"/>
            <a:r>
              <a:rPr lang="en-US" altLang="en-US">
                <a:ea typeface="ＭＳ Ｐゴシック" panose="020B0600070205080204" pitchFamily="34" charset="-128"/>
              </a:rPr>
              <a:t>Wind speed: +-5%,+-10 degrees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FD43-1523-CB97-2612-B434F32D9CED}"/>
              </a:ext>
            </a:extLst>
          </p:cNvPr>
          <p:cNvSpPr>
            <a:spLocks noGrp="1"/>
          </p:cNvSpPr>
          <p:nvPr>
            <p:ph type="title"/>
          </p:nvPr>
        </p:nvSpPr>
        <p:spPr/>
        <p:txBody>
          <a:bodyPr/>
          <a:lstStyle/>
          <a:p>
            <a:r>
              <a:rPr lang="en-US" b="1" dirty="0">
                <a:solidFill>
                  <a:srgbClr val="0070C0"/>
                </a:solidFill>
              </a:rPr>
              <a:t>Some Terminology Often Used</a:t>
            </a:r>
          </a:p>
        </p:txBody>
      </p:sp>
      <p:sp>
        <p:nvSpPr>
          <p:cNvPr id="3" name="Content Placeholder 2">
            <a:extLst>
              <a:ext uri="{FF2B5EF4-FFF2-40B4-BE49-F238E27FC236}">
                <a16:creationId xmlns:a16="http://schemas.microsoft.com/office/drawing/2014/main" id="{52914284-5DB6-B2DB-2CA7-CB87D28843EA}"/>
              </a:ext>
            </a:extLst>
          </p:cNvPr>
          <p:cNvSpPr>
            <a:spLocks noGrp="1"/>
          </p:cNvSpPr>
          <p:nvPr>
            <p:ph idx="1"/>
          </p:nvPr>
        </p:nvSpPr>
        <p:spPr/>
        <p:txBody>
          <a:bodyPr/>
          <a:lstStyle/>
          <a:p>
            <a:r>
              <a:rPr lang="en-US" sz="4000" b="1" dirty="0"/>
              <a:t>Synoptic scale</a:t>
            </a:r>
          </a:p>
          <a:p>
            <a:r>
              <a:rPr lang="en-US" sz="4000" b="1" dirty="0"/>
              <a:t>Mesoscale</a:t>
            </a:r>
          </a:p>
          <a:p>
            <a:r>
              <a:rPr lang="en-US" sz="4000" b="1" dirty="0"/>
              <a:t>Microscale</a:t>
            </a:r>
          </a:p>
        </p:txBody>
      </p:sp>
    </p:spTree>
    <p:extLst>
      <p:ext uri="{BB962C8B-B14F-4D97-AF65-F5344CB8AC3E}">
        <p14:creationId xmlns:p14="http://schemas.microsoft.com/office/powerpoint/2010/main" val="169461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2088-31F8-D080-960F-DAC838F08DA5}"/>
              </a:ext>
            </a:extLst>
          </p:cNvPr>
          <p:cNvSpPr>
            <a:spLocks noGrp="1"/>
          </p:cNvSpPr>
          <p:nvPr>
            <p:ph type="title"/>
          </p:nvPr>
        </p:nvSpPr>
        <p:spPr>
          <a:xfrm>
            <a:off x="381000" y="609600"/>
            <a:ext cx="8458200" cy="1143000"/>
          </a:xfrm>
        </p:spPr>
        <p:txBody>
          <a:bodyPr/>
          <a:lstStyle/>
          <a:p>
            <a:r>
              <a:rPr lang="en-US" dirty="0">
                <a:solidFill>
                  <a:srgbClr val="0070C0"/>
                </a:solidFill>
              </a:rPr>
              <a:t>Synoptic Scale (1000 km and more)</a:t>
            </a:r>
          </a:p>
        </p:txBody>
      </p:sp>
      <p:pic>
        <p:nvPicPr>
          <p:cNvPr id="5" name="Content Placeholder 4" descr="Map&#10;&#10;Description automatically generated">
            <a:extLst>
              <a:ext uri="{FF2B5EF4-FFF2-40B4-BE49-F238E27FC236}">
                <a16:creationId xmlns:a16="http://schemas.microsoft.com/office/drawing/2014/main" id="{08660205-F59B-1C0A-E253-7EA46A06C9BA}"/>
              </a:ext>
            </a:extLst>
          </p:cNvPr>
          <p:cNvPicPr>
            <a:picLocks noGrp="1" noChangeAspect="1"/>
          </p:cNvPicPr>
          <p:nvPr>
            <p:ph idx="1"/>
          </p:nvPr>
        </p:nvPicPr>
        <p:blipFill>
          <a:blip r:embed="rId2"/>
          <a:stretch>
            <a:fillRect/>
          </a:stretch>
        </p:blipFill>
        <p:spPr>
          <a:xfrm>
            <a:off x="1803400" y="2038350"/>
            <a:ext cx="5613400" cy="4210050"/>
          </a:xfrm>
        </p:spPr>
      </p:pic>
      <p:pic>
        <p:nvPicPr>
          <p:cNvPr id="6" name="Content Placeholder 4" descr="Map&#10;&#10;Description automatically generated">
            <a:extLst>
              <a:ext uri="{FF2B5EF4-FFF2-40B4-BE49-F238E27FC236}">
                <a16:creationId xmlns:a16="http://schemas.microsoft.com/office/drawing/2014/main" id="{BBA6C000-DEAC-C8A1-A3EC-D4319E0FA840}"/>
              </a:ext>
            </a:extLst>
          </p:cNvPr>
          <p:cNvPicPr>
            <a:picLocks noChangeAspect="1"/>
          </p:cNvPicPr>
          <p:nvPr/>
        </p:nvPicPr>
        <p:blipFill>
          <a:blip r:embed="rId2"/>
          <a:stretch>
            <a:fillRect/>
          </a:stretch>
        </p:blipFill>
        <p:spPr bwMode="auto">
          <a:xfrm>
            <a:off x="1955800" y="2190750"/>
            <a:ext cx="56134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78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985D-37C2-04DB-514E-BD66B1B823E5}"/>
              </a:ext>
            </a:extLst>
          </p:cNvPr>
          <p:cNvSpPr>
            <a:spLocks noGrp="1"/>
          </p:cNvSpPr>
          <p:nvPr>
            <p:ph type="title"/>
          </p:nvPr>
        </p:nvSpPr>
        <p:spPr/>
        <p:txBody>
          <a:bodyPr/>
          <a:lstStyle/>
          <a:p>
            <a:r>
              <a:rPr lang="en-US" b="1" dirty="0">
                <a:solidFill>
                  <a:srgbClr val="0070C0"/>
                </a:solidFill>
              </a:rPr>
              <a:t>Mesoscale (10-1000 km)</a:t>
            </a:r>
          </a:p>
        </p:txBody>
      </p:sp>
      <p:pic>
        <p:nvPicPr>
          <p:cNvPr id="5" name="Content Placeholder 4" descr="Map&#10;&#10;Description automatically generated">
            <a:extLst>
              <a:ext uri="{FF2B5EF4-FFF2-40B4-BE49-F238E27FC236}">
                <a16:creationId xmlns:a16="http://schemas.microsoft.com/office/drawing/2014/main" id="{31F56014-184F-7B21-17D6-F0D353B9D33C}"/>
              </a:ext>
            </a:extLst>
          </p:cNvPr>
          <p:cNvPicPr>
            <a:picLocks noGrp="1" noChangeAspect="1"/>
          </p:cNvPicPr>
          <p:nvPr>
            <p:ph idx="1"/>
          </p:nvPr>
        </p:nvPicPr>
        <p:blipFill>
          <a:blip r:embed="rId2"/>
          <a:stretch>
            <a:fillRect/>
          </a:stretch>
        </p:blipFill>
        <p:spPr>
          <a:xfrm>
            <a:off x="838200" y="1757855"/>
            <a:ext cx="4355519" cy="4114800"/>
          </a:xfrm>
        </p:spPr>
      </p:pic>
      <p:pic>
        <p:nvPicPr>
          <p:cNvPr id="7" name="Picture 6" descr="A picture containing colorful&#10;&#10;Description automatically generated">
            <a:extLst>
              <a:ext uri="{FF2B5EF4-FFF2-40B4-BE49-F238E27FC236}">
                <a16:creationId xmlns:a16="http://schemas.microsoft.com/office/drawing/2014/main" id="{A99E94FC-6783-1828-BEDF-DDAA861C08BB}"/>
              </a:ext>
            </a:extLst>
          </p:cNvPr>
          <p:cNvPicPr>
            <a:picLocks noChangeAspect="1"/>
          </p:cNvPicPr>
          <p:nvPr/>
        </p:nvPicPr>
        <p:blipFill rotWithShape="1">
          <a:blip r:embed="rId3"/>
          <a:srcRect l="19684" r="12443"/>
          <a:stretch/>
        </p:blipFill>
        <p:spPr>
          <a:xfrm>
            <a:off x="5373414" y="2476939"/>
            <a:ext cx="3048000" cy="2641600"/>
          </a:xfrm>
          <a:prstGeom prst="rect">
            <a:avLst/>
          </a:prstGeom>
        </p:spPr>
      </p:pic>
    </p:spTree>
    <p:extLst>
      <p:ext uri="{BB962C8B-B14F-4D97-AF65-F5344CB8AC3E}">
        <p14:creationId xmlns:p14="http://schemas.microsoft.com/office/powerpoint/2010/main" val="573716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4D67-E163-CE39-AD87-A207C4003446}"/>
              </a:ext>
            </a:extLst>
          </p:cNvPr>
          <p:cNvSpPr>
            <a:spLocks noGrp="1"/>
          </p:cNvSpPr>
          <p:nvPr>
            <p:ph type="title"/>
          </p:nvPr>
        </p:nvSpPr>
        <p:spPr>
          <a:xfrm>
            <a:off x="533400" y="762000"/>
            <a:ext cx="8077200" cy="1143000"/>
          </a:xfrm>
        </p:spPr>
        <p:txBody>
          <a:bodyPr/>
          <a:lstStyle/>
          <a:p>
            <a:r>
              <a:rPr lang="en-US" b="1" dirty="0">
                <a:solidFill>
                  <a:srgbClr val="0070C0"/>
                </a:solidFill>
              </a:rPr>
              <a:t>Microscale (smaller than 10 km)</a:t>
            </a:r>
          </a:p>
        </p:txBody>
      </p:sp>
      <p:pic>
        <p:nvPicPr>
          <p:cNvPr id="5" name="Content Placeholder 4" descr="A large cloud in the sky&#10;&#10;Description automatically generated with low confidence">
            <a:extLst>
              <a:ext uri="{FF2B5EF4-FFF2-40B4-BE49-F238E27FC236}">
                <a16:creationId xmlns:a16="http://schemas.microsoft.com/office/drawing/2014/main" id="{021AED75-3151-F5D2-4154-C00FD724C291}"/>
              </a:ext>
            </a:extLst>
          </p:cNvPr>
          <p:cNvPicPr>
            <a:picLocks noGrp="1" noChangeAspect="1"/>
          </p:cNvPicPr>
          <p:nvPr>
            <p:ph idx="1"/>
          </p:nvPr>
        </p:nvPicPr>
        <p:blipFill>
          <a:blip r:embed="rId2"/>
          <a:stretch>
            <a:fillRect/>
          </a:stretch>
        </p:blipFill>
        <p:spPr>
          <a:xfrm>
            <a:off x="1092200" y="2438400"/>
            <a:ext cx="3479800" cy="2755900"/>
          </a:xfrm>
        </p:spPr>
      </p:pic>
      <p:pic>
        <p:nvPicPr>
          <p:cNvPr id="7" name="Picture 6" descr="A picture containing snow, outdoor, nature, clouds&#10;&#10;Description automatically generated">
            <a:extLst>
              <a:ext uri="{FF2B5EF4-FFF2-40B4-BE49-F238E27FC236}">
                <a16:creationId xmlns:a16="http://schemas.microsoft.com/office/drawing/2014/main" id="{3EBF3EAF-1E1D-5D86-67BE-6DDDBA67C85C}"/>
              </a:ext>
            </a:extLst>
          </p:cNvPr>
          <p:cNvPicPr>
            <a:picLocks noChangeAspect="1"/>
          </p:cNvPicPr>
          <p:nvPr/>
        </p:nvPicPr>
        <p:blipFill>
          <a:blip r:embed="rId3"/>
          <a:stretch>
            <a:fillRect/>
          </a:stretch>
        </p:blipFill>
        <p:spPr>
          <a:xfrm>
            <a:off x="5257800" y="2590800"/>
            <a:ext cx="3200400" cy="2509234"/>
          </a:xfrm>
          <a:prstGeom prst="rect">
            <a:avLst/>
          </a:prstGeom>
        </p:spPr>
      </p:pic>
    </p:spTree>
    <p:extLst>
      <p:ext uri="{BB962C8B-B14F-4D97-AF65-F5344CB8AC3E}">
        <p14:creationId xmlns:p14="http://schemas.microsoft.com/office/powerpoint/2010/main" val="34131196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D039B268-7BF5-5C40-B3E5-CA82251AEC8F}"/>
              </a:ext>
            </a:extLst>
          </p:cNvPr>
          <p:cNvSpPr>
            <a:spLocks noGrp="1" noChangeArrowheads="1"/>
          </p:cNvSpPr>
          <p:nvPr>
            <p:ph type="title"/>
          </p:nvPr>
        </p:nvSpPr>
        <p:spPr>
          <a:xfrm>
            <a:off x="838200" y="2209800"/>
            <a:ext cx="7772400" cy="1143000"/>
          </a:xfrm>
        </p:spPr>
        <p:txBody>
          <a:bodyPr/>
          <a:lstStyle/>
          <a:p>
            <a:r>
              <a:rPr lang="en-US" altLang="en-US">
                <a:ea typeface="ＭＳ Ｐゴシック" panose="020B0600070205080204" pitchFamily="34" charset="-128"/>
              </a:rPr>
              <a:t>The END</a:t>
            </a:r>
          </a:p>
        </p:txBody>
      </p:sp>
      <p:sp>
        <p:nvSpPr>
          <p:cNvPr id="100354" name="Content Placeholder 2">
            <a:extLst>
              <a:ext uri="{FF2B5EF4-FFF2-40B4-BE49-F238E27FC236}">
                <a16:creationId xmlns:a16="http://schemas.microsoft.com/office/drawing/2014/main" id="{BA2598DF-27AC-B54A-961C-CB9DEC248B1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1180</Words>
  <Application>Microsoft Macintosh PowerPoint</Application>
  <PresentationFormat>On-screen Show (4:3)</PresentationFormat>
  <Paragraphs>206</Paragraphs>
  <Slides>98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98</vt:i4>
      </vt:variant>
    </vt:vector>
  </HeadingPairs>
  <TitlesOfParts>
    <vt:vector size="105" baseType="lpstr">
      <vt:lpstr>Arial</vt:lpstr>
      <vt:lpstr>Charcoal</vt:lpstr>
      <vt:lpstr>Lucida Grande</vt:lpstr>
      <vt:lpstr>Segoe UI</vt:lpstr>
      <vt:lpstr>Times</vt:lpstr>
      <vt:lpstr>Times New Roman</vt:lpstr>
      <vt:lpstr>Blank</vt:lpstr>
      <vt:lpstr>Atmospheric Sciences 370 Observing Systems Winter 2022</vt:lpstr>
      <vt:lpstr>Observation Terminology</vt:lpstr>
      <vt:lpstr>ASOS:  Automated Surface Observing System   Backbone Observing System in the U.S. </vt:lpstr>
      <vt:lpstr>ASOS</vt:lpstr>
      <vt:lpstr>PowerPoint Presentation</vt:lpstr>
      <vt:lpstr>PowerPoint Presentation</vt:lpstr>
      <vt:lpstr>PowerPoint Presentation</vt:lpstr>
      <vt:lpstr>Some Even with Double Shields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Sense Wildfire Smoke</vt:lpstr>
      <vt:lpstr>PowerPoint Presentation</vt:lpstr>
      <vt:lpstr>ASOS Pressure Sensors</vt:lpstr>
      <vt:lpstr>PowerPoint Presentation</vt:lpstr>
      <vt:lpstr>PowerPoint Presentation</vt:lpstr>
      <vt:lpstr>Observing Heights (ASOS and Most Official Obs)</vt:lpstr>
      <vt:lpstr>PowerPoint Presentation</vt:lpstr>
      <vt:lpstr>METAR Format</vt:lpstr>
      <vt:lpstr>Many Other Surface Networks</vt:lpstr>
      <vt:lpstr>PowerPoint Presentation</vt:lpstr>
      <vt:lpstr>New York Mesonet</vt:lpstr>
      <vt:lpstr>PowerPoint Presentation</vt:lpstr>
      <vt:lpstr>PowerPoint Presentation</vt:lpstr>
      <vt:lpstr>PowerPoint Presentation</vt:lpstr>
      <vt:lpstr>One of the best viewers of many networks: NOAA Weather/Hazards</vt:lpstr>
      <vt:lpstr>Global Surface Observation Coverage</vt:lpstr>
      <vt:lpstr>A lot more data over land/northern  hemisphere</vt:lpstr>
      <vt:lpstr>Marine Weather and Surface Ocean Reports</vt:lpstr>
      <vt:lpstr>PowerPoint Presentation</vt:lpstr>
      <vt:lpstr>Drifting Buoys</vt:lpstr>
      <vt:lpstr>PowerPoint Presentation</vt:lpstr>
      <vt:lpstr>PowerPoint Presentation</vt:lpstr>
      <vt:lpstr>PowerPoint Presentation</vt:lpstr>
      <vt:lpstr>PowerPoint Presentation</vt:lpstr>
      <vt:lpstr>PowerPoint Presentation</vt:lpstr>
      <vt:lpstr>PowerPoint Presentation</vt:lpstr>
      <vt:lpstr>Satellite Scatterometers:  Microwave Scattering Off Ocean Waves: surface wind and direction</vt:lpstr>
      <vt:lpstr>PowerPoint Presentation</vt:lpstr>
      <vt:lpstr>PowerPoint Presentation</vt:lpstr>
      <vt:lpstr>PowerPoint Presentation</vt:lpstr>
      <vt:lpstr>Satellite scatterometers</vt:lpstr>
      <vt:lpstr>Upper Air Data</vt:lpstr>
      <vt:lpstr>PowerPoint Presentation</vt:lpstr>
      <vt:lpstr>Radiosondes</vt:lpstr>
      <vt:lpstr>Radiosondes</vt:lpstr>
      <vt:lpstr>Generally twice a day at 00 and 12 UTC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Available at cruise altitude and ascent/descent.</vt:lpstr>
      <vt:lpstr>PowerPoint Presentation</vt:lpstr>
      <vt:lpstr>PowerPoint Presentation</vt:lpstr>
      <vt:lpstr>Also TAMDAR data from AIRDAT/Panasonic:  Commuter and Short Haul Aircraft</vt:lpstr>
      <vt:lpstr>Weather Satellites Now Provide Roughly 99% of the Weather Data Going into Weather Prediction</vt:lpstr>
      <vt:lpstr>Satellite Data</vt:lpstr>
      <vt:lpstr>PowerPoint Presentation</vt:lpstr>
      <vt:lpstr>Geostationary Image</vt:lpstr>
      <vt:lpstr>PowerPoint Presentation</vt:lpstr>
      <vt:lpstr>PowerPoint Presentation</vt:lpstr>
      <vt:lpstr>PowerPoint Presentation</vt:lpstr>
      <vt:lpstr>PowerPoint Presentation</vt:lpstr>
      <vt:lpstr>Weather Satellites Provide MUCH More Than Just Imagery</vt:lpstr>
      <vt:lpstr>PowerPoint Presentation</vt:lpstr>
      <vt:lpstr>PowerPoint Presentation</vt:lpstr>
      <vt:lpstr>Atmospheric Moisture Vectors from Satellites </vt:lpstr>
      <vt:lpstr>PowerPoint Presentation</vt:lpstr>
      <vt:lpstr>PowerPoint Presentation</vt:lpstr>
      <vt:lpstr>PowerPoint Presentation</vt:lpstr>
      <vt:lpstr>High-Resolution Infrared Radiation Sounder</vt:lpstr>
      <vt:lpstr>Microwave Sounders</vt:lpstr>
      <vt:lpstr>GPS Soundings</vt:lpstr>
      <vt:lpstr>PowerPoint Presentation</vt:lpstr>
      <vt:lpstr>PowerPoint Presentation</vt:lpstr>
      <vt:lpstr>PowerPoint Presentation</vt:lpstr>
      <vt:lpstr>NWS Radar Sites</vt:lpstr>
      <vt:lpstr>Weather Radar</vt:lpstr>
      <vt:lpstr>PowerPoint Presentation</vt:lpstr>
      <vt:lpstr>Crowdsourcing of Weather Data</vt:lpstr>
      <vt:lpstr>Smartphone Pressures</vt:lpstr>
      <vt:lpstr>Weather Data from the Purple Air Air Quality Network</vt:lpstr>
      <vt:lpstr>mping:  NWS effort of crowdsource weather observations</vt:lpstr>
      <vt:lpstr>A Synoptic Meteorologist Needs to Know The Accuracy of Various Observational Assets</vt:lpstr>
      <vt:lpstr>Typical Observation Errors at the Surface  (Important when doing analyses!)</vt:lpstr>
      <vt:lpstr>Typical Radiosonde Errors</vt:lpstr>
      <vt:lpstr>Some Terminology Often Used</vt:lpstr>
      <vt:lpstr>Synoptic Scale (1000 km and more)</vt:lpstr>
      <vt:lpstr>Mesoscale (10-1000 km)</vt:lpstr>
      <vt:lpstr>Microscale (smaller than 10 km)</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Sciences 370 Observing Systems Winter 2015-2016</dc:title>
  <dc:creator>Cliff Mass</dc:creator>
  <cp:lastModifiedBy>Clifford F. Mass</cp:lastModifiedBy>
  <cp:revision>39</cp:revision>
  <dcterms:created xsi:type="dcterms:W3CDTF">2016-01-04T00:03:53Z</dcterms:created>
  <dcterms:modified xsi:type="dcterms:W3CDTF">2023-01-05T19:17:52Z</dcterms:modified>
</cp:coreProperties>
</file>