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3"/>
  </p:notesMasterIdLst>
  <p:handoutMasterIdLst>
    <p:handoutMasterId r:id="rId114"/>
  </p:handoutMasterIdLst>
  <p:sldIdLst>
    <p:sldId id="699" r:id="rId2"/>
    <p:sldId id="700" r:id="rId3"/>
    <p:sldId id="701" r:id="rId4"/>
    <p:sldId id="702" r:id="rId5"/>
    <p:sldId id="256" r:id="rId6"/>
    <p:sldId id="271" r:id="rId7"/>
    <p:sldId id="280" r:id="rId8"/>
    <p:sldId id="281" r:id="rId9"/>
    <p:sldId id="279" r:id="rId10"/>
    <p:sldId id="441" r:id="rId11"/>
    <p:sldId id="438" r:id="rId12"/>
    <p:sldId id="437" r:id="rId13"/>
    <p:sldId id="440" r:id="rId14"/>
    <p:sldId id="355" r:id="rId15"/>
    <p:sldId id="711" r:id="rId16"/>
    <p:sldId id="274" r:id="rId17"/>
    <p:sldId id="354" r:id="rId18"/>
    <p:sldId id="356" r:id="rId19"/>
    <p:sldId id="443" r:id="rId20"/>
    <p:sldId id="442" r:id="rId21"/>
    <p:sldId id="444" r:id="rId22"/>
    <p:sldId id="445" r:id="rId23"/>
    <p:sldId id="357" r:id="rId24"/>
    <p:sldId id="435" r:id="rId25"/>
    <p:sldId id="360" r:id="rId26"/>
    <p:sldId id="286" r:id="rId27"/>
    <p:sldId id="436" r:id="rId28"/>
    <p:sldId id="447" r:id="rId29"/>
    <p:sldId id="429" r:id="rId30"/>
    <p:sldId id="431" r:id="rId31"/>
    <p:sldId id="290" r:id="rId32"/>
    <p:sldId id="448" r:id="rId33"/>
    <p:sldId id="291" r:id="rId34"/>
    <p:sldId id="452" r:id="rId35"/>
    <p:sldId id="459" r:id="rId36"/>
    <p:sldId id="413" r:id="rId37"/>
    <p:sldId id="412" r:id="rId38"/>
    <p:sldId id="432" r:id="rId39"/>
    <p:sldId id="414" r:id="rId40"/>
    <p:sldId id="415" r:id="rId41"/>
    <p:sldId id="418" r:id="rId42"/>
    <p:sldId id="453" r:id="rId43"/>
    <p:sldId id="455" r:id="rId44"/>
    <p:sldId id="454" r:id="rId45"/>
    <p:sldId id="337" r:id="rId46"/>
    <p:sldId id="460" r:id="rId47"/>
    <p:sldId id="457" r:id="rId48"/>
    <p:sldId id="456" r:id="rId49"/>
    <p:sldId id="458" r:id="rId50"/>
    <p:sldId id="461" r:id="rId51"/>
    <p:sldId id="462" r:id="rId52"/>
    <p:sldId id="697" r:id="rId53"/>
    <p:sldId id="696" r:id="rId54"/>
    <p:sldId id="287" r:id="rId55"/>
    <p:sldId id="698" r:id="rId56"/>
    <p:sldId id="338" r:id="rId57"/>
    <p:sldId id="707" r:id="rId58"/>
    <p:sldId id="285" r:id="rId59"/>
    <p:sldId id="387" r:id="rId60"/>
    <p:sldId id="537" r:id="rId61"/>
    <p:sldId id="706" r:id="rId62"/>
    <p:sldId id="517" r:id="rId63"/>
    <p:sldId id="528" r:id="rId64"/>
    <p:sldId id="529" r:id="rId65"/>
    <p:sldId id="530" r:id="rId66"/>
    <p:sldId id="532" r:id="rId67"/>
    <p:sldId id="531" r:id="rId68"/>
    <p:sldId id="464" r:id="rId69"/>
    <p:sldId id="694" r:id="rId70"/>
    <p:sldId id="523" r:id="rId71"/>
    <p:sldId id="363" r:id="rId72"/>
    <p:sldId id="695" r:id="rId73"/>
    <p:sldId id="487" r:id="rId74"/>
    <p:sldId id="288" r:id="rId75"/>
    <p:sldId id="282" r:id="rId76"/>
    <p:sldId id="314" r:id="rId77"/>
    <p:sldId id="394" r:id="rId78"/>
    <p:sldId id="395" r:id="rId79"/>
    <p:sldId id="396" r:id="rId80"/>
    <p:sldId id="704" r:id="rId81"/>
    <p:sldId id="703" r:id="rId82"/>
    <p:sldId id="397" r:id="rId83"/>
    <p:sldId id="398" r:id="rId84"/>
    <p:sldId id="399" r:id="rId85"/>
    <p:sldId id="410" r:id="rId86"/>
    <p:sldId id="406" r:id="rId87"/>
    <p:sldId id="521" r:id="rId88"/>
    <p:sldId id="520" r:id="rId89"/>
    <p:sldId id="526" r:id="rId90"/>
    <p:sldId id="709" r:id="rId91"/>
    <p:sldId id="710" r:id="rId92"/>
    <p:sldId id="533" r:id="rId93"/>
    <p:sldId id="534" r:id="rId94"/>
    <p:sldId id="535" r:id="rId95"/>
    <p:sldId id="536" r:id="rId96"/>
    <p:sldId id="407" r:id="rId97"/>
    <p:sldId id="714" r:id="rId98"/>
    <p:sldId id="715" r:id="rId99"/>
    <p:sldId id="716" r:id="rId100"/>
    <p:sldId id="258" r:id="rId101"/>
    <p:sldId id="260" r:id="rId102"/>
    <p:sldId id="262" r:id="rId103"/>
    <p:sldId id="263" r:id="rId104"/>
    <p:sldId id="264" r:id="rId105"/>
    <p:sldId id="268" r:id="rId106"/>
    <p:sldId id="270" r:id="rId107"/>
    <p:sldId id="717" r:id="rId108"/>
    <p:sldId id="272" r:id="rId109"/>
    <p:sldId id="712" r:id="rId110"/>
    <p:sldId id="713" r:id="rId111"/>
    <p:sldId id="411" r:id="rId11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15"/>
    <p:restoredTop sz="90976"/>
  </p:normalViewPr>
  <p:slideViewPr>
    <p:cSldViewPr snapToObjects="1">
      <p:cViewPr varScale="1">
        <p:scale>
          <a:sx n="84" d="100"/>
          <a:sy n="84" d="100"/>
        </p:scale>
        <p:origin x="56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47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C89B929E-5864-8D44-B9C2-3A47EDCD48B2}"/>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78179" name="Rectangle 3">
            <a:extLst>
              <a:ext uri="{FF2B5EF4-FFF2-40B4-BE49-F238E27FC236}">
                <a16:creationId xmlns:a16="http://schemas.microsoft.com/office/drawing/2014/main" id="{527708FB-D067-2E46-A26E-D21B3D8FC25C}"/>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fld id="{D47F102A-382B-9644-ABC3-330CAB61CBF9}" type="datetime1">
              <a:rPr lang="en-US" altLang="en-US"/>
              <a:pPr/>
              <a:t>12/8/22</a:t>
            </a:fld>
            <a:endParaRPr lang="en-US" altLang="en-US"/>
          </a:p>
        </p:txBody>
      </p:sp>
      <p:sp>
        <p:nvSpPr>
          <p:cNvPr id="178180" name="Rectangle 4">
            <a:extLst>
              <a:ext uri="{FF2B5EF4-FFF2-40B4-BE49-F238E27FC236}">
                <a16:creationId xmlns:a16="http://schemas.microsoft.com/office/drawing/2014/main" id="{03C65105-711D-5A41-B23D-73EDC59E1D3C}"/>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78181" name="Rectangle 5">
            <a:extLst>
              <a:ext uri="{FF2B5EF4-FFF2-40B4-BE49-F238E27FC236}">
                <a16:creationId xmlns:a16="http://schemas.microsoft.com/office/drawing/2014/main" id="{A46552BE-15DB-0641-BCFC-7EC9C31FEA6A}"/>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4695EB7B-68DC-4A4A-9CBB-94D829DDBB0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97182-CCF9-8C42-9BD6-987D0B8AAB10}"/>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defRPr>
            </a:lvl1pPr>
          </a:lstStyle>
          <a:p>
            <a:endParaRPr lang="en-US" altLang="en-US"/>
          </a:p>
        </p:txBody>
      </p:sp>
      <p:sp>
        <p:nvSpPr>
          <p:cNvPr id="3" name="Date Placeholder 2">
            <a:extLst>
              <a:ext uri="{FF2B5EF4-FFF2-40B4-BE49-F238E27FC236}">
                <a16:creationId xmlns:a16="http://schemas.microsoft.com/office/drawing/2014/main" id="{2111529A-130B-3F45-9D2E-547B5BD0501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D01CED1E-6D68-DE49-AA33-20958FC04098}" type="datetime1">
              <a:rPr lang="en-US" altLang="en-US"/>
              <a:pPr/>
              <a:t>12/8/22</a:t>
            </a:fld>
            <a:endParaRPr lang="en-US" altLang="en-US"/>
          </a:p>
        </p:txBody>
      </p:sp>
      <p:sp>
        <p:nvSpPr>
          <p:cNvPr id="4" name="Slide Image Placeholder 3">
            <a:extLst>
              <a:ext uri="{FF2B5EF4-FFF2-40B4-BE49-F238E27FC236}">
                <a16:creationId xmlns:a16="http://schemas.microsoft.com/office/drawing/2014/main" id="{6035A9A7-1A3A-8940-A4BB-1328A9F8147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a:extLst>
              <a:ext uri="{FF2B5EF4-FFF2-40B4-BE49-F238E27FC236}">
                <a16:creationId xmlns:a16="http://schemas.microsoft.com/office/drawing/2014/main" id="{C8DA6578-058B-324C-8463-C0F588136178}"/>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Footer Placeholder 5">
            <a:extLst>
              <a:ext uri="{FF2B5EF4-FFF2-40B4-BE49-F238E27FC236}">
                <a16:creationId xmlns:a16="http://schemas.microsoft.com/office/drawing/2014/main" id="{887BE179-223E-7247-AC9B-BD8E8F2C9183}"/>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defRPr>
            </a:lvl1pPr>
          </a:lstStyle>
          <a:p>
            <a:endParaRPr lang="en-US" altLang="en-US"/>
          </a:p>
        </p:txBody>
      </p:sp>
      <p:sp>
        <p:nvSpPr>
          <p:cNvPr id="7" name="Slide Number Placeholder 6">
            <a:extLst>
              <a:ext uri="{FF2B5EF4-FFF2-40B4-BE49-F238E27FC236}">
                <a16:creationId xmlns:a16="http://schemas.microsoft.com/office/drawing/2014/main" id="{96DDCFD4-27FF-9242-9B69-046CD4BC2A8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8C33A92-930A-E748-BCC4-2C152270F51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C33A92-930A-E748-BCC4-2C152270F516}" type="slidenum">
              <a:rPr lang="en-US" altLang="en-US" smtClean="0"/>
              <a:pPr/>
              <a:t>1</a:t>
            </a:fld>
            <a:endParaRPr lang="en-US" altLang="en-US"/>
          </a:p>
        </p:txBody>
      </p:sp>
    </p:spTree>
    <p:extLst>
      <p:ext uri="{BB962C8B-B14F-4D97-AF65-F5344CB8AC3E}">
        <p14:creationId xmlns:p14="http://schemas.microsoft.com/office/powerpoint/2010/main" val="2053650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6CD82D03-F355-284C-90AF-2C5916531D0F}"/>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Rectangle 3">
            <a:extLst>
              <a:ext uri="{FF2B5EF4-FFF2-40B4-BE49-F238E27FC236}">
                <a16:creationId xmlns:a16="http://schemas.microsoft.com/office/drawing/2014/main" id="{4D0EC306-30BB-FE44-98E5-FCDB033061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83A2FBD2-2BCF-304C-9D06-9ADD376C1A2A}"/>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a:extLst>
              <a:ext uri="{FF2B5EF4-FFF2-40B4-BE49-F238E27FC236}">
                <a16:creationId xmlns:a16="http://schemas.microsoft.com/office/drawing/2014/main" id="{8AE41452-5242-7B44-90FC-AF351CE9BA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5A188400-D360-9544-8847-62C93A5895EA}"/>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a:extLst>
              <a:ext uri="{FF2B5EF4-FFF2-40B4-BE49-F238E27FC236}">
                <a16:creationId xmlns:a16="http://schemas.microsoft.com/office/drawing/2014/main" id="{6045B52A-53AD-D64C-A6C9-1E1CF1B4C0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7ADB0214-2AEC-4D4D-BCC9-7B0AE2959DEF}"/>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a:extLst>
              <a:ext uri="{FF2B5EF4-FFF2-40B4-BE49-F238E27FC236}">
                <a16:creationId xmlns:a16="http://schemas.microsoft.com/office/drawing/2014/main" id="{994F2DED-DE21-5F4E-AA71-97AC506929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DEC3994-694D-E445-AB7A-C8996F0422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a:extLst>
              <a:ext uri="{FF2B5EF4-FFF2-40B4-BE49-F238E27FC236}">
                <a16:creationId xmlns:a16="http://schemas.microsoft.com/office/drawing/2014/main" id="{5C329B7A-DAFF-9247-A034-6697450D36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66EAD3A-3F79-DD4E-941E-1C23CCE352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a:extLst>
              <a:ext uri="{FF2B5EF4-FFF2-40B4-BE49-F238E27FC236}">
                <a16:creationId xmlns:a16="http://schemas.microsoft.com/office/drawing/2014/main" id="{50C7EC5A-1055-7A4B-929A-A36809B6EB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a:extLst>
              <a:ext uri="{FF2B5EF4-FFF2-40B4-BE49-F238E27FC236}">
                <a16:creationId xmlns:a16="http://schemas.microsoft.com/office/drawing/2014/main" id="{8551F03A-A96F-9D48-B597-31CB2AD18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02FBCD-9C47-294E-9C29-DD10A33CDBD3}" type="slidenum">
              <a:rPr lang="en-US" altLang="en-US" sz="1200" smtClean="0"/>
              <a:pPr/>
              <a:t>45</a:t>
            </a:fld>
            <a:endParaRPr lang="en-US" altLang="en-US" sz="1200"/>
          </a:p>
        </p:txBody>
      </p:sp>
      <p:sp>
        <p:nvSpPr>
          <p:cNvPr id="93186" name="Rectangle 2">
            <a:extLst>
              <a:ext uri="{FF2B5EF4-FFF2-40B4-BE49-F238E27FC236}">
                <a16:creationId xmlns:a16="http://schemas.microsoft.com/office/drawing/2014/main" id="{B7A04E6F-9F4F-0C47-86D2-985CDBA26C5E}"/>
              </a:ext>
            </a:extLst>
          </p:cNvPr>
          <p:cNvSpPr>
            <a:spLocks noGrp="1" noRot="1" noChangeAspect="1" noChangeArrowheads="1" noTextEdit="1"/>
          </p:cNvSpPr>
          <p:nvPr>
            <p:ph type="sldImg"/>
          </p:nvPr>
        </p:nvSpPr>
        <p:spPr>
          <a:solidFill>
            <a:srgbClr val="FFFFFF"/>
          </a:solidFill>
          <a:ln/>
        </p:spPr>
      </p:sp>
      <p:sp>
        <p:nvSpPr>
          <p:cNvPr id="93187" name="Rectangle 3">
            <a:extLst>
              <a:ext uri="{FF2B5EF4-FFF2-40B4-BE49-F238E27FC236}">
                <a16:creationId xmlns:a16="http://schemas.microsoft.com/office/drawing/2014/main" id="{E5BCD38E-B79A-2E4F-8C4C-9CA95D1E1913}"/>
              </a:ext>
            </a:extLst>
          </p:cNvPr>
          <p:cNvSpPr>
            <a:spLocks noGrp="1" noChangeArrowheads="1"/>
          </p:cNvSpPr>
          <p:nvPr>
            <p:ph type="body" idx="1"/>
          </p:nvPr>
        </p:nvSpPr>
        <p:spPr>
          <a:solidFill>
            <a:srgbClr val="FFFFFF"/>
          </a:solidFill>
          <a:ln>
            <a:solidFill>
              <a:srgbClr val="000000"/>
            </a:solidFill>
          </a:ln>
        </p:spPr>
        <p:txBody>
          <a:bodyPr lIns="90004" tIns="45002" rIns="90004" bIns="45002"/>
          <a:lstStyle/>
          <a:p>
            <a:pPr eaLnBrk="1" hangingPunct="1"/>
            <a:r>
              <a:rPr lang="en-US" altLang="en-US">
                <a:latin typeface="Times" pitchFamily="2" charset="0"/>
                <a:ea typeface="ＭＳ Ｐゴシック" panose="020B0600070205080204" pitchFamily="34" charset="-128"/>
              </a:rPr>
              <a:t>Also note increased wind speed near CZK.  Possible where the flow becomes supercritical.  Also possibly Venturi.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FBB9AC01-3CEF-1748-B28F-DC787B3F2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7CE8399-EE16-A14D-8D7C-691B8855EFB8}" type="slidenum">
              <a:rPr lang="en-US" altLang="en-US" sz="1200" b="0"/>
              <a:pPr/>
              <a:t>54</a:t>
            </a:fld>
            <a:endParaRPr lang="en-US" altLang="en-US" sz="1200" b="0"/>
          </a:p>
        </p:txBody>
      </p:sp>
      <p:sp>
        <p:nvSpPr>
          <p:cNvPr id="36866" name="Slide Image Placeholder 1">
            <a:extLst>
              <a:ext uri="{FF2B5EF4-FFF2-40B4-BE49-F238E27FC236}">
                <a16:creationId xmlns:a16="http://schemas.microsoft.com/office/drawing/2014/main" id="{84BE916E-343B-E346-8C7A-45248E9E2A49}"/>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C302C6DB-0A1D-8F43-9B20-92C9B33ABDF8}"/>
              </a:ext>
            </a:extLst>
          </p:cNvPr>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Times" pitchFamily="2" charset="0"/>
                <a:ea typeface="ＭＳ Ｐゴシック" panose="020B0600070205080204" pitchFamily="34" charset="-128"/>
              </a:rPr>
              <a:t>This is a newspaper article published the next day in the Snohomish County Daily Herald showing ferry.</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An article run in the Seattle Times illustrates the destruction at local marinas.</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Another dangerous aspect of these storms, and one that was left off of the earlier list… TREE BRANCH MISSLES.  I love the look on this lady</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face… NOT AMMUSED.</a:t>
            </a:r>
            <a:endParaRPr lang="en-US" altLang="en-US">
              <a:latin typeface="Times" pitchFamily="2" charset="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AEE1A3C8-4AC4-0040-8A86-8B44EEF8A75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algn="r" eaLnBrk="1" hangingPunct="1"/>
            <a:fld id="{08C83D66-10EC-9347-B93E-FC9B9A1C9589}" type="slidenum">
              <a:rPr lang="en-US" altLang="en-US" sz="1200" b="0">
                <a:latin typeface="Arial" panose="020B0604020202020204" pitchFamily="34" charset="0"/>
              </a:rPr>
              <a:pPr algn="r" eaLnBrk="1" hangingPunct="1"/>
              <a:t>54</a:t>
            </a:fld>
            <a:endParaRPr lang="en-US" altLang="en-US" sz="1200" b="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62DD7FF2-AE68-E04F-9D25-6558D7AAB779}"/>
              </a:ext>
            </a:extLst>
          </p:cNvPr>
          <p:cNvSpPr>
            <a:spLocks noGrp="1" noRot="1" noChangeAspect="1" noTextEdit="1"/>
          </p:cNvSpPr>
          <p:nvPr>
            <p:ph type="sldImg"/>
          </p:nvPr>
        </p:nvSpPr>
        <p:spPr>
          <a:ln/>
        </p:spPr>
      </p:sp>
      <p:sp>
        <p:nvSpPr>
          <p:cNvPr id="40962" name="Notes Placeholder 2">
            <a:extLst>
              <a:ext uri="{FF2B5EF4-FFF2-40B4-BE49-F238E27FC236}">
                <a16:creationId xmlns:a16="http://schemas.microsoft.com/office/drawing/2014/main" id="{809347F5-E337-7740-827E-DD1E2C6457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Ah yes, poor 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restaurant.  Deck destruction and </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pile-o-chairs</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  Big news.  </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The windstorm makes front page news in the Seattle Times.  Death and power outages highlighted.</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mural and carp next…</a:t>
            </a:r>
            <a:endParaRPr lang="en-US" altLang="en-US">
              <a:latin typeface="Times" pitchFamily="2" charset="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E8F605F5-871F-F345-84B7-D67D021241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DC39A5D-AD7B-4542-B168-08683090B312}" type="slidenum">
              <a:rPr lang="en-US" altLang="en-US" sz="1200" b="0"/>
              <a:pPr/>
              <a:t>55</a:t>
            </a:fld>
            <a:endParaRPr lang="en-US" altLang="en-US" sz="12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4325E6B7-1285-DC46-BB56-3D88B774C21C}"/>
              </a:ext>
            </a:extLst>
          </p:cNvPr>
          <p:cNvSpPr>
            <a:spLocks noGrp="1" noRot="1" noChangeAspect="1" noTextEdit="1"/>
          </p:cNvSpPr>
          <p:nvPr>
            <p:ph type="sldImg"/>
          </p:nvPr>
        </p:nvSpPr>
        <p:spPr>
          <a:ln/>
        </p:spPr>
      </p:sp>
      <p:sp>
        <p:nvSpPr>
          <p:cNvPr id="46082" name="Notes Placeholder 2">
            <a:extLst>
              <a:ext uri="{FF2B5EF4-FFF2-40B4-BE49-F238E27FC236}">
                <a16:creationId xmlns:a16="http://schemas.microsoft.com/office/drawing/2014/main" id="{A33F2340-483B-2744-B9A2-535DB0DD89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And since the storm was named after it… This presentation wouldn</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t be complete without talking about 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further… so here we go…</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After the storm, Ivar</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redecorated their entire restaurant, incorporating the storm into their décor.  I actually had the chance to have lunch with the artist, who painted the mural as accurately as possible according to first hand accounts… like by these people…</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Also, as you can see in the painting, there is the wooden statue of  </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the carp</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 which was washed away in the storm.  Free fish and chips for a year to anyone who safely returns the beloved carp to its home… and here it is.</a:t>
            </a:r>
            <a:endParaRPr lang="en-US" altLang="en-US">
              <a:latin typeface="Times" pitchFamily="2" charset="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83DF66DD-721E-FA4C-A650-683686F334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96E0971-78B6-A04C-B9D1-6D4770D81E82}" type="slidenum">
              <a:rPr lang="en-US" altLang="en-US" sz="1200" b="0"/>
              <a:pPr/>
              <a:t>56</a:t>
            </a:fld>
            <a:endParaRPr lang="en-US" altLang="en-US" sz="1200"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FD3D3DE-F690-4D47-9DBF-36CA53305EE1}"/>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a:extLst>
              <a:ext uri="{FF2B5EF4-FFF2-40B4-BE49-F238E27FC236}">
                <a16:creationId xmlns:a16="http://schemas.microsoft.com/office/drawing/2014/main" id="{CE5220C7-4B72-A049-8897-6FA7BCF51B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92E42FD-BB6C-F740-97CA-0E6A05E7D3C8}"/>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29E094B6-7B75-2C4C-BBEB-8B6F6EE64B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CD1FF6D-F961-B649-94E2-A051D974BC17}"/>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108BA026-05C5-9449-BF13-0058EB7602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0068133-0827-7B41-B8C6-6C3472A08E29}"/>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55EC1108-CCA4-BD43-81E5-529F930809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FF28542-843C-FD4D-83B5-C74111781EB2}"/>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6308177F-D52D-6E45-8A82-E72CD5445A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FD19776C-8DFF-E54D-BA0A-34B4D44134CC}"/>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9226EA8D-5213-3448-8F09-F1D57DB0A4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8895DC2D-456C-804D-AF0B-9DA9E67D03EB}"/>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56ABE88-EB85-AE48-B298-96B4208AA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210B0C7-BFC5-C149-B99E-5A7CD6DCB0C5}"/>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955A530C-A044-4A47-A47A-B01D83D284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9BDFF0F2-4AAF-0245-A175-58BC3EAE009E}"/>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C608B33C-05CA-8248-AEB1-ADD5EA9F86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545DFEFD-0332-9D43-BC08-EED699E77650}"/>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CE8F8C69-D477-6543-8D21-9E139DB1DF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6F775A45-7EEE-814B-BCEB-AE3390108BF0}"/>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5115A454-525D-1648-9F24-1B844AA7E6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B9E83FA9-8A53-1B4C-8994-BE4145377B7E}"/>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69D9F8C9-3C19-824F-BB8D-E2CC0051C6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23B4CCA-A269-A445-BA3F-BAF02A546090}"/>
              </a:ext>
            </a:extLst>
          </p:cNvPr>
          <p:cNvSpPr>
            <a:spLocks noGrp="1" noRot="1" noChangeAspect="1"/>
          </p:cNvSpPr>
          <p:nvPr>
            <p:ph type="sldImg"/>
          </p:nvPr>
        </p:nvSpPr>
        <p:spPr>
          <a:ln/>
        </p:spPr>
      </p:sp>
      <p:sp>
        <p:nvSpPr>
          <p:cNvPr id="27651" name="Rectangle 3">
            <a:extLst>
              <a:ext uri="{FF2B5EF4-FFF2-40B4-BE49-F238E27FC236}">
                <a16:creationId xmlns:a16="http://schemas.microsoft.com/office/drawing/2014/main" id="{2A6BD989-9C78-3347-AB29-A8EE2C7BE0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itchFamily="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2AD377EC-EC85-2B43-9045-1AB660F7E649}"/>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a:extLst>
              <a:ext uri="{FF2B5EF4-FFF2-40B4-BE49-F238E27FC236}">
                <a16:creationId xmlns:a16="http://schemas.microsoft.com/office/drawing/2014/main" id="{CBD8F8CF-07C5-D744-A476-1C0EE70EC0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494AE16-7281-6541-B677-47D58C1AC438}"/>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E08D09D4-B971-0442-98BC-64FDB17012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8B1952A-9EDF-9B47-A75E-269F4539F6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0AC70A99-F441-8F4B-A82A-1FD95C3A02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CA7F266-EEC5-0F4F-B7BB-A942A1ED48C9}"/>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3E03E660-2ABC-9641-B5ED-0DC0FB12E6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3436AB6-D38B-F84D-A2EF-B8E912572E7C}"/>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A81D4CE-75CC-C740-B1DB-A89DA4460C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17DDF98C-3A65-E34A-BECE-DA18F5DB7EBF}"/>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515" name="Rectangle 3">
            <a:extLst>
              <a:ext uri="{FF2B5EF4-FFF2-40B4-BE49-F238E27FC236}">
                <a16:creationId xmlns:a16="http://schemas.microsoft.com/office/drawing/2014/main" id="{B348E6D8-99C4-874E-8840-0093714A9AE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4B195DA-F36B-4D4A-8695-9BCE417A9320}"/>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3" name="Rectangle 3">
            <a:extLst>
              <a:ext uri="{FF2B5EF4-FFF2-40B4-BE49-F238E27FC236}">
                <a16:creationId xmlns:a16="http://schemas.microsoft.com/office/drawing/2014/main" id="{DFFFA9B5-A3C2-6E48-A568-EAF91B346FC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F024E6D-7B30-3044-AE9E-A484775CD05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1" name="Rectangle 3">
            <a:extLst>
              <a:ext uri="{FF2B5EF4-FFF2-40B4-BE49-F238E27FC236}">
                <a16:creationId xmlns:a16="http://schemas.microsoft.com/office/drawing/2014/main" id="{98F16104-81E4-D64D-AB9D-D909E240021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F24C658-4FC2-EE48-A6F4-2BB4ABBA26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a:extLst>
              <a:ext uri="{FF2B5EF4-FFF2-40B4-BE49-F238E27FC236}">
                <a16:creationId xmlns:a16="http://schemas.microsoft.com/office/drawing/2014/main" id="{F8E57F28-ADDF-C04E-AA79-BBE9FE0ED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E4C9124-D1E7-A449-9DE8-6F0CD1CF9F4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8659" name="Rectangle 3">
            <a:extLst>
              <a:ext uri="{FF2B5EF4-FFF2-40B4-BE49-F238E27FC236}">
                <a16:creationId xmlns:a16="http://schemas.microsoft.com/office/drawing/2014/main" id="{32000BAA-CE19-C744-8481-FE68628BF6F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D9A3B6D-10B2-B84E-A5BD-8DF6B6B4AE7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7" name="Rectangle 3">
            <a:extLst>
              <a:ext uri="{FF2B5EF4-FFF2-40B4-BE49-F238E27FC236}">
                <a16:creationId xmlns:a16="http://schemas.microsoft.com/office/drawing/2014/main" id="{25FFE656-71B4-0347-860B-0551FC9C7DB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07AB7F3-7C6C-4241-81EB-D65943ED3BCE}"/>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2755" name="Rectangle 3">
            <a:extLst>
              <a:ext uri="{FF2B5EF4-FFF2-40B4-BE49-F238E27FC236}">
                <a16:creationId xmlns:a16="http://schemas.microsoft.com/office/drawing/2014/main" id="{2035F66E-2D7F-7044-A5BF-93781D30F63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8C353A2F-C539-F848-A9E0-6CA88090DF98}"/>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3" name="Rectangle 3">
            <a:extLst>
              <a:ext uri="{FF2B5EF4-FFF2-40B4-BE49-F238E27FC236}">
                <a16:creationId xmlns:a16="http://schemas.microsoft.com/office/drawing/2014/main" id="{E6C04D1F-E7E6-4440-B240-B3E600E14CE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C79FDBA9-63DE-2E40-A460-1302B29C61C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555" name="Rectangle 3">
            <a:extLst>
              <a:ext uri="{FF2B5EF4-FFF2-40B4-BE49-F238E27FC236}">
                <a16:creationId xmlns:a16="http://schemas.microsoft.com/office/drawing/2014/main" id="{258A243E-E35C-3C43-8C7D-7D2A722415FF}"/>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4327FC7E-7736-0E47-A231-584BCD3667E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843" name="Rectangle 3">
            <a:extLst>
              <a:ext uri="{FF2B5EF4-FFF2-40B4-BE49-F238E27FC236}">
                <a16:creationId xmlns:a16="http://schemas.microsoft.com/office/drawing/2014/main" id="{4F1F7D6E-BB8D-1A41-BD44-D9D800CDD82E}"/>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1EB2EEAD-42BE-D645-A237-B080DC4AC7E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3" name="Rectangle 3">
            <a:extLst>
              <a:ext uri="{FF2B5EF4-FFF2-40B4-BE49-F238E27FC236}">
                <a16:creationId xmlns:a16="http://schemas.microsoft.com/office/drawing/2014/main" id="{1BFFC101-91DD-B94C-8BF7-3A20B7378A4F}"/>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6B9C09C1-95FB-4343-92EE-B2361014D5E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6131" name="Rectangle 3">
            <a:extLst>
              <a:ext uri="{FF2B5EF4-FFF2-40B4-BE49-F238E27FC236}">
                <a16:creationId xmlns:a16="http://schemas.microsoft.com/office/drawing/2014/main" id="{EE53FE4E-5930-A64F-AA80-9243BB2B2C22}"/>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E7808237-CC97-D248-9388-80DD8531F760}"/>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a:extLst>
              <a:ext uri="{FF2B5EF4-FFF2-40B4-BE49-F238E27FC236}">
                <a16:creationId xmlns:a16="http://schemas.microsoft.com/office/drawing/2014/main" id="{B30D1C20-BA17-9D48-89B1-208C88888011}"/>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CD3B04A-169B-5C4B-A883-BE0ED4BBAA8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a:extLst>
              <a:ext uri="{FF2B5EF4-FFF2-40B4-BE49-F238E27FC236}">
                <a16:creationId xmlns:a16="http://schemas.microsoft.com/office/drawing/2014/main" id="{A1272673-A132-D94F-A306-E5602273BD7C}"/>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3578BE8-6F40-0146-B3CB-D023A3025A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a:extLst>
              <a:ext uri="{FF2B5EF4-FFF2-40B4-BE49-F238E27FC236}">
                <a16:creationId xmlns:a16="http://schemas.microsoft.com/office/drawing/2014/main" id="{0D46AB11-A6E9-0748-ADA0-EC4BAE4F4C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50A50A3-F39C-8C4B-B382-7A72FE54DB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a16="http://schemas.microsoft.com/office/drawing/2014/main" id="{91B1E259-F346-B04D-80E6-F28699E9A8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pitchFamily="2"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D4B75198-698F-6E48-9985-CC50FB4EFA37}"/>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a:extLst>
              <a:ext uri="{FF2B5EF4-FFF2-40B4-BE49-F238E27FC236}">
                <a16:creationId xmlns:a16="http://schemas.microsoft.com/office/drawing/2014/main" id="{CDB3A1ED-95DB-3A4B-98D8-6988E8E907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50C1D91C-75F6-2D4B-8955-F3E7BC45D7CD}"/>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a:extLst>
              <a:ext uri="{FF2B5EF4-FFF2-40B4-BE49-F238E27FC236}">
                <a16:creationId xmlns:a16="http://schemas.microsoft.com/office/drawing/2014/main" id="{144A5F1E-6D74-A347-BCFD-973FD7C6C0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BB73EF0-5E1D-0E44-877B-1AD1018DB23E}"/>
              </a:ext>
            </a:extLst>
          </p:cNvPr>
          <p:cNvSpPr>
            <a:spLocks noGrp="1" noRot="1" noChangeAspect="1"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a:extLst>
              <a:ext uri="{FF2B5EF4-FFF2-40B4-BE49-F238E27FC236}">
                <a16:creationId xmlns:a16="http://schemas.microsoft.com/office/drawing/2014/main" id="{F9EF7CB8-DC74-874E-AE21-7AF8C451AA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038E30B-E5C1-874A-9F1C-C5C2BEBA3866}"/>
              </a:ext>
            </a:extLst>
          </p:cNvPr>
          <p:cNvSpPr>
            <a:spLocks noGrp="1"/>
          </p:cNvSpPr>
          <p:nvPr>
            <p:ph type="dt" sz="half" idx="10"/>
          </p:nvPr>
        </p:nvSpPr>
        <p:spPr/>
        <p:txBody>
          <a:bodyPr/>
          <a:lstStyle>
            <a:lvl1pPr>
              <a:defRPr/>
            </a:lvl1pPr>
          </a:lstStyle>
          <a:p>
            <a:fld id="{A6767BFA-E5D4-4D45-AB19-8106D1FC5235}" type="datetime1">
              <a:rPr lang="en-US" altLang="en-US"/>
              <a:pPr/>
              <a:t>12/8/22</a:t>
            </a:fld>
            <a:endParaRPr lang="en-US" altLang="en-US"/>
          </a:p>
        </p:txBody>
      </p:sp>
      <p:sp>
        <p:nvSpPr>
          <p:cNvPr id="5" name="Footer Placeholder 4">
            <a:extLst>
              <a:ext uri="{FF2B5EF4-FFF2-40B4-BE49-F238E27FC236}">
                <a16:creationId xmlns:a16="http://schemas.microsoft.com/office/drawing/2014/main" id="{76E9829C-A0AA-1449-8D33-7F90549EEF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99760-C214-0646-85F9-FFCEA4DCEA3C}"/>
              </a:ext>
            </a:extLst>
          </p:cNvPr>
          <p:cNvSpPr>
            <a:spLocks noGrp="1"/>
          </p:cNvSpPr>
          <p:nvPr>
            <p:ph type="sldNum" sz="quarter" idx="12"/>
          </p:nvPr>
        </p:nvSpPr>
        <p:spPr/>
        <p:txBody>
          <a:bodyPr/>
          <a:lstStyle>
            <a:lvl1pPr>
              <a:defRPr/>
            </a:lvl1pPr>
          </a:lstStyle>
          <a:p>
            <a:fld id="{CA28DC0E-2E53-8A47-A736-AD0EFD16E7B3}" type="slidenum">
              <a:rPr lang="en-US" altLang="en-US"/>
              <a:pPr/>
              <a:t>‹#›</a:t>
            </a:fld>
            <a:endParaRPr lang="en-US" altLang="en-US"/>
          </a:p>
        </p:txBody>
      </p:sp>
    </p:spTree>
    <p:extLst>
      <p:ext uri="{BB962C8B-B14F-4D97-AF65-F5344CB8AC3E}">
        <p14:creationId xmlns:p14="http://schemas.microsoft.com/office/powerpoint/2010/main" val="79609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156A0-CBE2-CB4A-ACF1-B09635AA123E}"/>
              </a:ext>
            </a:extLst>
          </p:cNvPr>
          <p:cNvSpPr>
            <a:spLocks noGrp="1"/>
          </p:cNvSpPr>
          <p:nvPr>
            <p:ph type="dt" sz="half" idx="10"/>
          </p:nvPr>
        </p:nvSpPr>
        <p:spPr/>
        <p:txBody>
          <a:bodyPr/>
          <a:lstStyle>
            <a:lvl1pPr>
              <a:defRPr/>
            </a:lvl1pPr>
          </a:lstStyle>
          <a:p>
            <a:fld id="{DF768779-3A48-EE48-ABB6-15FC6EFA14D6}" type="datetime1">
              <a:rPr lang="en-US" altLang="en-US"/>
              <a:pPr/>
              <a:t>12/8/22</a:t>
            </a:fld>
            <a:endParaRPr lang="en-US" altLang="en-US"/>
          </a:p>
        </p:txBody>
      </p:sp>
      <p:sp>
        <p:nvSpPr>
          <p:cNvPr id="5" name="Footer Placeholder 4">
            <a:extLst>
              <a:ext uri="{FF2B5EF4-FFF2-40B4-BE49-F238E27FC236}">
                <a16:creationId xmlns:a16="http://schemas.microsoft.com/office/drawing/2014/main" id="{2804D4FF-EBD4-9B43-B29F-560D0F4553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9AC891A-BCEE-834C-A607-D1329F31DDDA}"/>
              </a:ext>
            </a:extLst>
          </p:cNvPr>
          <p:cNvSpPr>
            <a:spLocks noGrp="1"/>
          </p:cNvSpPr>
          <p:nvPr>
            <p:ph type="sldNum" sz="quarter" idx="12"/>
          </p:nvPr>
        </p:nvSpPr>
        <p:spPr/>
        <p:txBody>
          <a:bodyPr/>
          <a:lstStyle>
            <a:lvl1pPr>
              <a:defRPr/>
            </a:lvl1pPr>
          </a:lstStyle>
          <a:p>
            <a:fld id="{B069A68A-DBB0-B048-BF9B-155D346F96AD}" type="slidenum">
              <a:rPr lang="en-US" altLang="en-US"/>
              <a:pPr/>
              <a:t>‹#›</a:t>
            </a:fld>
            <a:endParaRPr lang="en-US" altLang="en-US"/>
          </a:p>
        </p:txBody>
      </p:sp>
    </p:spTree>
    <p:extLst>
      <p:ext uri="{BB962C8B-B14F-4D97-AF65-F5344CB8AC3E}">
        <p14:creationId xmlns:p14="http://schemas.microsoft.com/office/powerpoint/2010/main" val="2594775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D1A76-1694-FB43-9621-20A24135EDDB}"/>
              </a:ext>
            </a:extLst>
          </p:cNvPr>
          <p:cNvSpPr>
            <a:spLocks noGrp="1"/>
          </p:cNvSpPr>
          <p:nvPr>
            <p:ph type="dt" sz="half" idx="10"/>
          </p:nvPr>
        </p:nvSpPr>
        <p:spPr/>
        <p:txBody>
          <a:bodyPr/>
          <a:lstStyle>
            <a:lvl1pPr>
              <a:defRPr/>
            </a:lvl1pPr>
          </a:lstStyle>
          <a:p>
            <a:fld id="{5BA36A79-AD7F-9444-966D-058358370BED}" type="datetime1">
              <a:rPr lang="en-US" altLang="en-US"/>
              <a:pPr/>
              <a:t>12/8/22</a:t>
            </a:fld>
            <a:endParaRPr lang="en-US" altLang="en-US"/>
          </a:p>
        </p:txBody>
      </p:sp>
      <p:sp>
        <p:nvSpPr>
          <p:cNvPr id="5" name="Footer Placeholder 4">
            <a:extLst>
              <a:ext uri="{FF2B5EF4-FFF2-40B4-BE49-F238E27FC236}">
                <a16:creationId xmlns:a16="http://schemas.microsoft.com/office/drawing/2014/main" id="{CE4AFDF1-0CD5-4140-A4DB-A8BB2D04DB9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4B55B2B-DC19-674F-AC2A-A45D3A8D6E3F}"/>
              </a:ext>
            </a:extLst>
          </p:cNvPr>
          <p:cNvSpPr>
            <a:spLocks noGrp="1"/>
          </p:cNvSpPr>
          <p:nvPr>
            <p:ph type="sldNum" sz="quarter" idx="12"/>
          </p:nvPr>
        </p:nvSpPr>
        <p:spPr/>
        <p:txBody>
          <a:bodyPr/>
          <a:lstStyle>
            <a:lvl1pPr>
              <a:defRPr/>
            </a:lvl1pPr>
          </a:lstStyle>
          <a:p>
            <a:fld id="{1E5CF945-FC71-C74B-8D19-6262F97340F3}" type="slidenum">
              <a:rPr lang="en-US" altLang="en-US"/>
              <a:pPr/>
              <a:t>‹#›</a:t>
            </a:fld>
            <a:endParaRPr lang="en-US" altLang="en-US"/>
          </a:p>
        </p:txBody>
      </p:sp>
    </p:spTree>
    <p:extLst>
      <p:ext uri="{BB962C8B-B14F-4D97-AF65-F5344CB8AC3E}">
        <p14:creationId xmlns:p14="http://schemas.microsoft.com/office/powerpoint/2010/main" val="55320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0DD31-3D21-2B4F-A5B8-CEC704987F7F}"/>
              </a:ext>
            </a:extLst>
          </p:cNvPr>
          <p:cNvSpPr>
            <a:spLocks noGrp="1"/>
          </p:cNvSpPr>
          <p:nvPr>
            <p:ph type="dt" sz="half" idx="10"/>
          </p:nvPr>
        </p:nvSpPr>
        <p:spPr/>
        <p:txBody>
          <a:bodyPr/>
          <a:lstStyle>
            <a:lvl1pPr>
              <a:defRPr/>
            </a:lvl1pPr>
          </a:lstStyle>
          <a:p>
            <a:fld id="{FF287E01-1F7C-AB40-B065-0EE46A4C7840}" type="datetime1">
              <a:rPr lang="en-US" altLang="en-US"/>
              <a:pPr/>
              <a:t>12/8/22</a:t>
            </a:fld>
            <a:endParaRPr lang="en-US" altLang="en-US"/>
          </a:p>
        </p:txBody>
      </p:sp>
      <p:sp>
        <p:nvSpPr>
          <p:cNvPr id="5" name="Footer Placeholder 4">
            <a:extLst>
              <a:ext uri="{FF2B5EF4-FFF2-40B4-BE49-F238E27FC236}">
                <a16:creationId xmlns:a16="http://schemas.microsoft.com/office/drawing/2014/main" id="{D4C6C467-C2A4-594A-A81F-04FF08B447D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7DEB7D-4BEB-DA49-B4D4-3D06F9D3157D}"/>
              </a:ext>
            </a:extLst>
          </p:cNvPr>
          <p:cNvSpPr>
            <a:spLocks noGrp="1"/>
          </p:cNvSpPr>
          <p:nvPr>
            <p:ph type="sldNum" sz="quarter" idx="12"/>
          </p:nvPr>
        </p:nvSpPr>
        <p:spPr/>
        <p:txBody>
          <a:bodyPr/>
          <a:lstStyle>
            <a:lvl1pPr>
              <a:defRPr/>
            </a:lvl1pPr>
          </a:lstStyle>
          <a:p>
            <a:fld id="{A42248A0-47C8-9B48-965E-2179B59710E5}" type="slidenum">
              <a:rPr lang="en-US" altLang="en-US"/>
              <a:pPr/>
              <a:t>‹#›</a:t>
            </a:fld>
            <a:endParaRPr lang="en-US" altLang="en-US"/>
          </a:p>
        </p:txBody>
      </p:sp>
    </p:spTree>
    <p:extLst>
      <p:ext uri="{BB962C8B-B14F-4D97-AF65-F5344CB8AC3E}">
        <p14:creationId xmlns:p14="http://schemas.microsoft.com/office/powerpoint/2010/main" val="356828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A1897-A002-184F-989F-8ECBAB115FF4}"/>
              </a:ext>
            </a:extLst>
          </p:cNvPr>
          <p:cNvSpPr>
            <a:spLocks noGrp="1"/>
          </p:cNvSpPr>
          <p:nvPr>
            <p:ph type="dt" sz="half" idx="10"/>
          </p:nvPr>
        </p:nvSpPr>
        <p:spPr/>
        <p:txBody>
          <a:bodyPr/>
          <a:lstStyle>
            <a:lvl1pPr>
              <a:defRPr/>
            </a:lvl1pPr>
          </a:lstStyle>
          <a:p>
            <a:fld id="{74456CD3-808A-3E4F-B10A-CF6591912AA3}" type="datetime1">
              <a:rPr lang="en-US" altLang="en-US"/>
              <a:pPr/>
              <a:t>12/8/22</a:t>
            </a:fld>
            <a:endParaRPr lang="en-US" altLang="en-US"/>
          </a:p>
        </p:txBody>
      </p:sp>
      <p:sp>
        <p:nvSpPr>
          <p:cNvPr id="5" name="Footer Placeholder 4">
            <a:extLst>
              <a:ext uri="{FF2B5EF4-FFF2-40B4-BE49-F238E27FC236}">
                <a16:creationId xmlns:a16="http://schemas.microsoft.com/office/drawing/2014/main" id="{B8FAFE9B-9A15-FA4E-89E4-0E67A4FE3A2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AF326C-4C59-0040-84B4-80ED5B00145F}"/>
              </a:ext>
            </a:extLst>
          </p:cNvPr>
          <p:cNvSpPr>
            <a:spLocks noGrp="1"/>
          </p:cNvSpPr>
          <p:nvPr>
            <p:ph type="sldNum" sz="quarter" idx="12"/>
          </p:nvPr>
        </p:nvSpPr>
        <p:spPr/>
        <p:txBody>
          <a:bodyPr/>
          <a:lstStyle>
            <a:lvl1pPr>
              <a:defRPr/>
            </a:lvl1pPr>
          </a:lstStyle>
          <a:p>
            <a:fld id="{025A9518-0F7C-D742-A31E-F26BE892DC19}" type="slidenum">
              <a:rPr lang="en-US" altLang="en-US"/>
              <a:pPr/>
              <a:t>‹#›</a:t>
            </a:fld>
            <a:endParaRPr lang="en-US" altLang="en-US"/>
          </a:p>
        </p:txBody>
      </p:sp>
    </p:spTree>
    <p:extLst>
      <p:ext uri="{BB962C8B-B14F-4D97-AF65-F5344CB8AC3E}">
        <p14:creationId xmlns:p14="http://schemas.microsoft.com/office/powerpoint/2010/main" val="326074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CA755AE-E274-3C40-89DA-3622579C498D}"/>
              </a:ext>
            </a:extLst>
          </p:cNvPr>
          <p:cNvSpPr>
            <a:spLocks noGrp="1"/>
          </p:cNvSpPr>
          <p:nvPr>
            <p:ph type="dt" sz="half" idx="10"/>
          </p:nvPr>
        </p:nvSpPr>
        <p:spPr/>
        <p:txBody>
          <a:bodyPr/>
          <a:lstStyle>
            <a:lvl1pPr>
              <a:defRPr/>
            </a:lvl1pPr>
          </a:lstStyle>
          <a:p>
            <a:fld id="{8E5B2A6F-2011-8949-AD3B-F98E10BD2613}" type="datetime1">
              <a:rPr lang="en-US" altLang="en-US"/>
              <a:pPr/>
              <a:t>12/8/22</a:t>
            </a:fld>
            <a:endParaRPr lang="en-US" altLang="en-US"/>
          </a:p>
        </p:txBody>
      </p:sp>
      <p:sp>
        <p:nvSpPr>
          <p:cNvPr id="6" name="Footer Placeholder 4">
            <a:extLst>
              <a:ext uri="{FF2B5EF4-FFF2-40B4-BE49-F238E27FC236}">
                <a16:creationId xmlns:a16="http://schemas.microsoft.com/office/drawing/2014/main" id="{16DB7902-B4F5-A443-8882-18D51751A92C}"/>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9BD1B4C0-034F-9C41-849C-6798C1B7FD23}"/>
              </a:ext>
            </a:extLst>
          </p:cNvPr>
          <p:cNvSpPr>
            <a:spLocks noGrp="1"/>
          </p:cNvSpPr>
          <p:nvPr>
            <p:ph type="sldNum" sz="quarter" idx="12"/>
          </p:nvPr>
        </p:nvSpPr>
        <p:spPr/>
        <p:txBody>
          <a:bodyPr/>
          <a:lstStyle>
            <a:lvl1pPr>
              <a:defRPr/>
            </a:lvl1pPr>
          </a:lstStyle>
          <a:p>
            <a:fld id="{85DB63AB-38BD-9945-9DB0-A77385FFD30F}" type="slidenum">
              <a:rPr lang="en-US" altLang="en-US"/>
              <a:pPr/>
              <a:t>‹#›</a:t>
            </a:fld>
            <a:endParaRPr lang="en-US" altLang="en-US"/>
          </a:p>
        </p:txBody>
      </p:sp>
    </p:spTree>
    <p:extLst>
      <p:ext uri="{BB962C8B-B14F-4D97-AF65-F5344CB8AC3E}">
        <p14:creationId xmlns:p14="http://schemas.microsoft.com/office/powerpoint/2010/main" val="219513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3F4A087-8491-4F46-9B0E-D8CACB0749E8}"/>
              </a:ext>
            </a:extLst>
          </p:cNvPr>
          <p:cNvSpPr>
            <a:spLocks noGrp="1"/>
          </p:cNvSpPr>
          <p:nvPr>
            <p:ph type="dt" sz="half" idx="10"/>
          </p:nvPr>
        </p:nvSpPr>
        <p:spPr/>
        <p:txBody>
          <a:bodyPr/>
          <a:lstStyle>
            <a:lvl1pPr>
              <a:defRPr/>
            </a:lvl1pPr>
          </a:lstStyle>
          <a:p>
            <a:fld id="{D2F7AD42-A9F8-3B4A-8E46-222764E72804}" type="datetime1">
              <a:rPr lang="en-US" altLang="en-US"/>
              <a:pPr/>
              <a:t>12/8/22</a:t>
            </a:fld>
            <a:endParaRPr lang="en-US" altLang="en-US"/>
          </a:p>
        </p:txBody>
      </p:sp>
      <p:sp>
        <p:nvSpPr>
          <p:cNvPr id="8" name="Footer Placeholder 4">
            <a:extLst>
              <a:ext uri="{FF2B5EF4-FFF2-40B4-BE49-F238E27FC236}">
                <a16:creationId xmlns:a16="http://schemas.microsoft.com/office/drawing/2014/main" id="{9066D0D5-C794-8642-80B9-7704F6719BA0}"/>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BF7F63FB-2282-1446-9A74-561DFD6A9A93}"/>
              </a:ext>
            </a:extLst>
          </p:cNvPr>
          <p:cNvSpPr>
            <a:spLocks noGrp="1"/>
          </p:cNvSpPr>
          <p:nvPr>
            <p:ph type="sldNum" sz="quarter" idx="12"/>
          </p:nvPr>
        </p:nvSpPr>
        <p:spPr/>
        <p:txBody>
          <a:bodyPr/>
          <a:lstStyle>
            <a:lvl1pPr>
              <a:defRPr/>
            </a:lvl1pPr>
          </a:lstStyle>
          <a:p>
            <a:fld id="{39993549-EC08-AF46-B365-A51E6732AEFA}" type="slidenum">
              <a:rPr lang="en-US" altLang="en-US"/>
              <a:pPr/>
              <a:t>‹#›</a:t>
            </a:fld>
            <a:endParaRPr lang="en-US" altLang="en-US"/>
          </a:p>
        </p:txBody>
      </p:sp>
    </p:spTree>
    <p:extLst>
      <p:ext uri="{BB962C8B-B14F-4D97-AF65-F5344CB8AC3E}">
        <p14:creationId xmlns:p14="http://schemas.microsoft.com/office/powerpoint/2010/main" val="216742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8EBF3D3-15F9-F746-91E9-09FBFCF127B2}"/>
              </a:ext>
            </a:extLst>
          </p:cNvPr>
          <p:cNvSpPr>
            <a:spLocks noGrp="1"/>
          </p:cNvSpPr>
          <p:nvPr>
            <p:ph type="dt" sz="half" idx="10"/>
          </p:nvPr>
        </p:nvSpPr>
        <p:spPr/>
        <p:txBody>
          <a:bodyPr/>
          <a:lstStyle>
            <a:lvl1pPr>
              <a:defRPr/>
            </a:lvl1pPr>
          </a:lstStyle>
          <a:p>
            <a:fld id="{3F4C66B1-D23A-5340-A23D-1971E0D680D5}" type="datetime1">
              <a:rPr lang="en-US" altLang="en-US"/>
              <a:pPr/>
              <a:t>12/8/22</a:t>
            </a:fld>
            <a:endParaRPr lang="en-US" altLang="en-US"/>
          </a:p>
        </p:txBody>
      </p:sp>
      <p:sp>
        <p:nvSpPr>
          <p:cNvPr id="4" name="Footer Placeholder 4">
            <a:extLst>
              <a:ext uri="{FF2B5EF4-FFF2-40B4-BE49-F238E27FC236}">
                <a16:creationId xmlns:a16="http://schemas.microsoft.com/office/drawing/2014/main" id="{6B503E5E-4816-3343-8A30-69E29D134A29}"/>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45CDC96D-FE63-364B-A9E5-B75C6486A7EA}"/>
              </a:ext>
            </a:extLst>
          </p:cNvPr>
          <p:cNvSpPr>
            <a:spLocks noGrp="1"/>
          </p:cNvSpPr>
          <p:nvPr>
            <p:ph type="sldNum" sz="quarter" idx="12"/>
          </p:nvPr>
        </p:nvSpPr>
        <p:spPr/>
        <p:txBody>
          <a:bodyPr/>
          <a:lstStyle>
            <a:lvl1pPr>
              <a:defRPr/>
            </a:lvl1pPr>
          </a:lstStyle>
          <a:p>
            <a:fld id="{2333BA0F-338F-5A4A-85C4-85D83158D585}" type="slidenum">
              <a:rPr lang="en-US" altLang="en-US"/>
              <a:pPr/>
              <a:t>‹#›</a:t>
            </a:fld>
            <a:endParaRPr lang="en-US" altLang="en-US"/>
          </a:p>
        </p:txBody>
      </p:sp>
    </p:spTree>
    <p:extLst>
      <p:ext uri="{BB962C8B-B14F-4D97-AF65-F5344CB8AC3E}">
        <p14:creationId xmlns:p14="http://schemas.microsoft.com/office/powerpoint/2010/main" val="276005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A001D3-17D7-8545-824E-552C5657A9EA}"/>
              </a:ext>
            </a:extLst>
          </p:cNvPr>
          <p:cNvSpPr>
            <a:spLocks noGrp="1"/>
          </p:cNvSpPr>
          <p:nvPr>
            <p:ph type="dt" sz="half" idx="10"/>
          </p:nvPr>
        </p:nvSpPr>
        <p:spPr/>
        <p:txBody>
          <a:bodyPr/>
          <a:lstStyle>
            <a:lvl1pPr>
              <a:defRPr/>
            </a:lvl1pPr>
          </a:lstStyle>
          <a:p>
            <a:fld id="{79B6F2C8-830E-8046-95B2-644CD6B68F93}" type="datetime1">
              <a:rPr lang="en-US" altLang="en-US"/>
              <a:pPr/>
              <a:t>12/8/22</a:t>
            </a:fld>
            <a:endParaRPr lang="en-US" altLang="en-US"/>
          </a:p>
        </p:txBody>
      </p:sp>
      <p:sp>
        <p:nvSpPr>
          <p:cNvPr id="3" name="Footer Placeholder 4">
            <a:extLst>
              <a:ext uri="{FF2B5EF4-FFF2-40B4-BE49-F238E27FC236}">
                <a16:creationId xmlns:a16="http://schemas.microsoft.com/office/drawing/2014/main" id="{D68D6889-3FD1-504B-B2FB-273945FFD448}"/>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541823F5-9277-8A42-8F13-4DD28605408A}"/>
              </a:ext>
            </a:extLst>
          </p:cNvPr>
          <p:cNvSpPr>
            <a:spLocks noGrp="1"/>
          </p:cNvSpPr>
          <p:nvPr>
            <p:ph type="sldNum" sz="quarter" idx="12"/>
          </p:nvPr>
        </p:nvSpPr>
        <p:spPr/>
        <p:txBody>
          <a:bodyPr/>
          <a:lstStyle>
            <a:lvl1pPr>
              <a:defRPr/>
            </a:lvl1pPr>
          </a:lstStyle>
          <a:p>
            <a:fld id="{EBBA60C1-A8D4-C840-8387-15E7A5940EE4}" type="slidenum">
              <a:rPr lang="en-US" altLang="en-US"/>
              <a:pPr/>
              <a:t>‹#›</a:t>
            </a:fld>
            <a:endParaRPr lang="en-US" altLang="en-US"/>
          </a:p>
        </p:txBody>
      </p:sp>
    </p:spTree>
    <p:extLst>
      <p:ext uri="{BB962C8B-B14F-4D97-AF65-F5344CB8AC3E}">
        <p14:creationId xmlns:p14="http://schemas.microsoft.com/office/powerpoint/2010/main" val="3740701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B70E7EB-DF18-354B-9526-790691B7021C}"/>
              </a:ext>
            </a:extLst>
          </p:cNvPr>
          <p:cNvSpPr>
            <a:spLocks noGrp="1"/>
          </p:cNvSpPr>
          <p:nvPr>
            <p:ph type="dt" sz="half" idx="10"/>
          </p:nvPr>
        </p:nvSpPr>
        <p:spPr/>
        <p:txBody>
          <a:bodyPr/>
          <a:lstStyle>
            <a:lvl1pPr>
              <a:defRPr/>
            </a:lvl1pPr>
          </a:lstStyle>
          <a:p>
            <a:fld id="{2FE966C8-62B9-E847-A52C-23A41F128DA4}" type="datetime1">
              <a:rPr lang="en-US" altLang="en-US"/>
              <a:pPr/>
              <a:t>12/8/22</a:t>
            </a:fld>
            <a:endParaRPr lang="en-US" altLang="en-US"/>
          </a:p>
        </p:txBody>
      </p:sp>
      <p:sp>
        <p:nvSpPr>
          <p:cNvPr id="6" name="Footer Placeholder 4">
            <a:extLst>
              <a:ext uri="{FF2B5EF4-FFF2-40B4-BE49-F238E27FC236}">
                <a16:creationId xmlns:a16="http://schemas.microsoft.com/office/drawing/2014/main" id="{A0DC1FB9-3DD2-2F42-9F64-7D551FC9C51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14D28F28-16B4-1C42-A9F2-946CE7321BDA}"/>
              </a:ext>
            </a:extLst>
          </p:cNvPr>
          <p:cNvSpPr>
            <a:spLocks noGrp="1"/>
          </p:cNvSpPr>
          <p:nvPr>
            <p:ph type="sldNum" sz="quarter" idx="12"/>
          </p:nvPr>
        </p:nvSpPr>
        <p:spPr/>
        <p:txBody>
          <a:bodyPr/>
          <a:lstStyle>
            <a:lvl1pPr>
              <a:defRPr/>
            </a:lvl1pPr>
          </a:lstStyle>
          <a:p>
            <a:fld id="{83E47D14-DB0C-2747-941A-E8E6A5910A75}" type="slidenum">
              <a:rPr lang="en-US" altLang="en-US"/>
              <a:pPr/>
              <a:t>‹#›</a:t>
            </a:fld>
            <a:endParaRPr lang="en-US" altLang="en-US"/>
          </a:p>
        </p:txBody>
      </p:sp>
    </p:spTree>
    <p:extLst>
      <p:ext uri="{BB962C8B-B14F-4D97-AF65-F5344CB8AC3E}">
        <p14:creationId xmlns:p14="http://schemas.microsoft.com/office/powerpoint/2010/main" val="283355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357BC88-3CEC-A543-AA6B-CCE543F0B56E}"/>
              </a:ext>
            </a:extLst>
          </p:cNvPr>
          <p:cNvSpPr>
            <a:spLocks noGrp="1"/>
          </p:cNvSpPr>
          <p:nvPr>
            <p:ph type="dt" sz="half" idx="10"/>
          </p:nvPr>
        </p:nvSpPr>
        <p:spPr/>
        <p:txBody>
          <a:bodyPr/>
          <a:lstStyle>
            <a:lvl1pPr>
              <a:defRPr/>
            </a:lvl1pPr>
          </a:lstStyle>
          <a:p>
            <a:fld id="{C5C3E59C-E055-ED46-8CC8-3D000E5981AE}" type="datetime1">
              <a:rPr lang="en-US" altLang="en-US"/>
              <a:pPr/>
              <a:t>12/8/22</a:t>
            </a:fld>
            <a:endParaRPr lang="en-US" altLang="en-US"/>
          </a:p>
        </p:txBody>
      </p:sp>
      <p:sp>
        <p:nvSpPr>
          <p:cNvPr id="6" name="Footer Placeholder 4">
            <a:extLst>
              <a:ext uri="{FF2B5EF4-FFF2-40B4-BE49-F238E27FC236}">
                <a16:creationId xmlns:a16="http://schemas.microsoft.com/office/drawing/2014/main" id="{EF7728DD-B234-CB4F-8F77-1E49FB128A4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EA7DF90F-5862-7648-B140-2E61F1D9D98A}"/>
              </a:ext>
            </a:extLst>
          </p:cNvPr>
          <p:cNvSpPr>
            <a:spLocks noGrp="1"/>
          </p:cNvSpPr>
          <p:nvPr>
            <p:ph type="sldNum" sz="quarter" idx="12"/>
          </p:nvPr>
        </p:nvSpPr>
        <p:spPr/>
        <p:txBody>
          <a:bodyPr/>
          <a:lstStyle>
            <a:lvl1pPr>
              <a:defRPr/>
            </a:lvl1pPr>
          </a:lstStyle>
          <a:p>
            <a:fld id="{D543F6E3-79E2-5D41-9BFB-DDB629A6ACF9}" type="slidenum">
              <a:rPr lang="en-US" altLang="en-US"/>
              <a:pPr/>
              <a:t>‹#›</a:t>
            </a:fld>
            <a:endParaRPr lang="en-US" altLang="en-US"/>
          </a:p>
        </p:txBody>
      </p:sp>
    </p:spTree>
    <p:extLst>
      <p:ext uri="{BB962C8B-B14F-4D97-AF65-F5344CB8AC3E}">
        <p14:creationId xmlns:p14="http://schemas.microsoft.com/office/powerpoint/2010/main" val="1879516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2C5F78-DB74-1849-A4FB-A7EC99E7C78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8794685-8459-4A4B-92C6-9E6D66F20CB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BADFF4D-596E-454F-B951-2FA74DEF114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16480250-B710-B34F-B4D4-D5FE53F6FDAA}" type="datetime1">
              <a:rPr lang="en-US" altLang="en-US"/>
              <a:pPr/>
              <a:t>12/8/22</a:t>
            </a:fld>
            <a:endParaRPr lang="en-US" altLang="en-US"/>
          </a:p>
        </p:txBody>
      </p:sp>
      <p:sp>
        <p:nvSpPr>
          <p:cNvPr id="5" name="Footer Placeholder 4">
            <a:extLst>
              <a:ext uri="{FF2B5EF4-FFF2-40B4-BE49-F238E27FC236}">
                <a16:creationId xmlns:a16="http://schemas.microsoft.com/office/drawing/2014/main" id="{D4603C19-C85A-3741-B091-60FE8003C81C}"/>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endParaRPr lang="en-US" altLang="en-US"/>
          </a:p>
        </p:txBody>
      </p:sp>
      <p:sp>
        <p:nvSpPr>
          <p:cNvPr id="6" name="Slide Number Placeholder 5">
            <a:extLst>
              <a:ext uri="{FF2B5EF4-FFF2-40B4-BE49-F238E27FC236}">
                <a16:creationId xmlns:a16="http://schemas.microsoft.com/office/drawing/2014/main" id="{2BD32024-5241-3A4D-B0C7-4F4C4A0E91F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C0D40D6-E2A5-8C42-91C5-E70D64E48E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5.gif"/></Relationships>
</file>

<file path=ppt/slides/_rels/slide10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atmos.washington.edu/~ovens/loops/wxloop.cgi?/home/user_www/justin/Defense/horiz_wsp+al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8D47-170C-C749-B81D-4966BFDCE0A2}"/>
              </a:ext>
            </a:extLst>
          </p:cNvPr>
          <p:cNvSpPr>
            <a:spLocks noGrp="1"/>
          </p:cNvSpPr>
          <p:nvPr>
            <p:ph type="title"/>
          </p:nvPr>
        </p:nvSpPr>
        <p:spPr/>
        <p:txBody>
          <a:bodyPr/>
          <a:lstStyle/>
          <a:p>
            <a:r>
              <a:rPr lang="en-US" dirty="0">
                <a:solidFill>
                  <a:schemeClr val="accent1"/>
                </a:solidFill>
              </a:rPr>
              <a:t>Final Day of ATMS 101!</a:t>
            </a:r>
          </a:p>
        </p:txBody>
      </p:sp>
      <p:sp>
        <p:nvSpPr>
          <p:cNvPr id="3" name="Content Placeholder 2">
            <a:extLst>
              <a:ext uri="{FF2B5EF4-FFF2-40B4-BE49-F238E27FC236}">
                <a16:creationId xmlns:a16="http://schemas.microsoft.com/office/drawing/2014/main" id="{5F43991C-A397-0F4D-9194-F1A1BA324694}"/>
              </a:ext>
            </a:extLst>
          </p:cNvPr>
          <p:cNvSpPr>
            <a:spLocks noGrp="1"/>
          </p:cNvSpPr>
          <p:nvPr>
            <p:ph idx="1"/>
          </p:nvPr>
        </p:nvSpPr>
        <p:spPr/>
        <p:txBody>
          <a:bodyPr/>
          <a:lstStyle/>
          <a:p>
            <a:pPr marL="0" indent="0">
              <a:buNone/>
            </a:pPr>
            <a:r>
              <a:rPr lang="en-US" b="1" dirty="0"/>
              <a:t>Final Exam</a:t>
            </a:r>
          </a:p>
          <a:p>
            <a:pPr lvl="1"/>
            <a:r>
              <a:rPr lang="en-US" b="1" dirty="0"/>
              <a:t>Online</a:t>
            </a:r>
          </a:p>
          <a:p>
            <a:pPr lvl="1"/>
            <a:r>
              <a:rPr lang="en-US" dirty="0"/>
              <a:t>Wednesday, December 14 at 8:30 AM-10:20 AM</a:t>
            </a:r>
          </a:p>
          <a:p>
            <a:pPr lvl="1"/>
            <a:r>
              <a:rPr lang="en-US" dirty="0"/>
              <a:t>Comprehensive, but will more questions on second half</a:t>
            </a:r>
          </a:p>
          <a:p>
            <a:pPr lvl="1"/>
            <a:r>
              <a:rPr lang="en-US" dirty="0"/>
              <a:t>Open book</a:t>
            </a:r>
          </a:p>
          <a:p>
            <a:pPr marL="57150" indent="0">
              <a:buNone/>
            </a:pPr>
            <a:endParaRPr lang="en-US" dirty="0"/>
          </a:p>
          <a:p>
            <a:pPr lvl="1"/>
            <a:endParaRPr lang="en-US" dirty="0"/>
          </a:p>
        </p:txBody>
      </p:sp>
    </p:spTree>
    <p:extLst>
      <p:ext uri="{BB962C8B-B14F-4D97-AF65-F5344CB8AC3E}">
        <p14:creationId xmlns:p14="http://schemas.microsoft.com/office/powerpoint/2010/main" val="995843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B40ABA5-CB31-B54C-B56A-315C5DF3F8CB}"/>
              </a:ext>
            </a:extLst>
          </p:cNvPr>
          <p:cNvPicPr>
            <a:picLocks noChangeAspect="1"/>
          </p:cNvPicPr>
          <p:nvPr/>
        </p:nvPicPr>
        <p:blipFill>
          <a:blip r:embed="rId2"/>
          <a:stretch>
            <a:fillRect/>
          </a:stretch>
        </p:blipFill>
        <p:spPr>
          <a:xfrm>
            <a:off x="1543050" y="533400"/>
            <a:ext cx="6057900" cy="6057900"/>
          </a:xfrm>
          <a:prstGeom prst="rect">
            <a:avLst/>
          </a:prstGeom>
        </p:spPr>
      </p:pic>
    </p:spTree>
    <p:extLst>
      <p:ext uri="{BB962C8B-B14F-4D97-AF65-F5344CB8AC3E}">
        <p14:creationId xmlns:p14="http://schemas.microsoft.com/office/powerpoint/2010/main" val="12090213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accent1"/>
              </a:buClr>
              <a:buSzPts val="4400"/>
            </a:pPr>
            <a:r>
              <a:rPr lang="en-US" b="1">
                <a:solidFill>
                  <a:schemeClr val="accent1"/>
                </a:solidFill>
                <a:latin typeface="Calibri"/>
                <a:ea typeface="Calibri"/>
                <a:cs typeface="Calibri"/>
                <a:sym typeface="Calibri"/>
              </a:rPr>
              <a:t>An Extraordinarily Extreme Event</a:t>
            </a:r>
            <a:br>
              <a:rPr lang="en-US" b="1">
                <a:solidFill>
                  <a:schemeClr val="accent1"/>
                </a:solidFill>
                <a:latin typeface="Calibri"/>
                <a:ea typeface="Calibri"/>
                <a:cs typeface="Calibri"/>
                <a:sym typeface="Calibri"/>
              </a:rPr>
            </a:br>
            <a:r>
              <a:rPr lang="en-US" sz="2100" b="1">
                <a:latin typeface="Calibri"/>
                <a:ea typeface="Calibri"/>
                <a:cs typeface="Calibri"/>
                <a:sym typeface="Calibri"/>
              </a:rPr>
              <a:t>Temperature at Forks Near the WA Coast</a:t>
            </a:r>
            <a:endParaRPr/>
          </a:p>
        </p:txBody>
      </p:sp>
      <p:pic>
        <p:nvPicPr>
          <p:cNvPr id="113" name="Google Shape;113;p3" descr="Graphical user interface, chart&#10;&#10;Description automatically generated"/>
          <p:cNvPicPr preferRelativeResize="0">
            <a:picLocks noGrp="1"/>
          </p:cNvPicPr>
          <p:nvPr>
            <p:ph type="body" idx="1"/>
          </p:nvPr>
        </p:nvPicPr>
        <p:blipFill rotWithShape="1">
          <a:blip r:embed="rId3">
            <a:alphaModFix/>
          </a:blip>
          <a:srcRect/>
          <a:stretch/>
        </p:blipFill>
        <p:spPr>
          <a:xfrm>
            <a:off x="1525303" y="2226469"/>
            <a:ext cx="6093395" cy="326350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529057" y="1558266"/>
            <a:ext cx="8085887" cy="56444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rgbClr val="323F4F"/>
              </a:buClr>
              <a:buSzPts val="4400"/>
            </a:pPr>
            <a:r>
              <a:rPr lang="en-US" b="1" dirty="0">
                <a:solidFill>
                  <a:srgbClr val="323F4F"/>
                </a:solidFill>
                <a:latin typeface="Calibri"/>
                <a:ea typeface="Calibri"/>
                <a:cs typeface="Calibri"/>
                <a:sym typeface="Calibri"/>
              </a:rPr>
              <a:t>Why did it happen? </a:t>
            </a:r>
            <a:br>
              <a:rPr lang="en-US" b="1" dirty="0">
                <a:solidFill>
                  <a:srgbClr val="323F4F"/>
                </a:solidFill>
                <a:latin typeface="Calibri"/>
                <a:ea typeface="Calibri"/>
                <a:cs typeface="Calibri"/>
                <a:sym typeface="Calibri"/>
              </a:rPr>
            </a:br>
            <a:br>
              <a:rPr lang="en-US" b="1" dirty="0">
                <a:solidFill>
                  <a:srgbClr val="323F4F"/>
                </a:solidFill>
                <a:latin typeface="Calibri"/>
                <a:ea typeface="Calibri"/>
                <a:cs typeface="Calibri"/>
                <a:sym typeface="Calibri"/>
              </a:rPr>
            </a:br>
            <a:endParaRPr b="1" dirty="0">
              <a:latin typeface="Calibri"/>
              <a:ea typeface="Calibri"/>
              <a:cs typeface="Calibri"/>
              <a:sym typeface="Calibri"/>
            </a:endParaRPr>
          </a:p>
        </p:txBody>
      </p:sp>
      <p:pic>
        <p:nvPicPr>
          <p:cNvPr id="125" name="Google Shape;125;p5" descr="A picture containing water, outdoor, bird, aquatic bird&#10;&#10;Description automatically generated"/>
          <p:cNvPicPr preferRelativeResize="0">
            <a:picLocks noGrp="1"/>
          </p:cNvPicPr>
          <p:nvPr>
            <p:ph type="body" idx="1"/>
          </p:nvPr>
        </p:nvPicPr>
        <p:blipFill rotWithShape="1">
          <a:blip r:embed="rId3">
            <a:alphaModFix/>
          </a:blip>
          <a:srcRect/>
          <a:stretch/>
        </p:blipFill>
        <p:spPr>
          <a:xfrm>
            <a:off x="1039278" y="3339193"/>
            <a:ext cx="3075523" cy="2050349"/>
          </a:xfrm>
          <a:prstGeom prst="rect">
            <a:avLst/>
          </a:prstGeom>
          <a:noFill/>
          <a:ln>
            <a:noFill/>
          </a:ln>
        </p:spPr>
      </p:pic>
      <p:pic>
        <p:nvPicPr>
          <p:cNvPr id="126" name="Google Shape;126;p5" descr="A picture containing text, person, indoor&#10;&#10;Description automatically generated"/>
          <p:cNvPicPr preferRelativeResize="0"/>
          <p:nvPr/>
        </p:nvPicPr>
        <p:blipFill rotWithShape="1">
          <a:blip r:embed="rId4">
            <a:alphaModFix/>
          </a:blip>
          <a:srcRect/>
          <a:stretch/>
        </p:blipFill>
        <p:spPr>
          <a:xfrm>
            <a:off x="4968384" y="3339193"/>
            <a:ext cx="3075523" cy="2104679"/>
          </a:xfrm>
          <a:prstGeom prst="rect">
            <a:avLst/>
          </a:prstGeom>
          <a:noFill/>
          <a:ln>
            <a:noFill/>
          </a:ln>
        </p:spPr>
      </p:pic>
      <p:sp>
        <p:nvSpPr>
          <p:cNvPr id="127" name="Google Shape;127;p5"/>
          <p:cNvSpPr txBox="1"/>
          <p:nvPr/>
        </p:nvSpPr>
        <p:spPr>
          <a:xfrm>
            <a:off x="612321" y="1967593"/>
            <a:ext cx="7361773" cy="2054378"/>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2700" b="1" dirty="0">
                <a:solidFill>
                  <a:schemeClr val="accent1"/>
                </a:solidFill>
                <a:latin typeface="Calibri"/>
                <a:ea typeface="Calibri"/>
                <a:cs typeface="Calibri"/>
                <a:sym typeface="Calibri"/>
              </a:rPr>
              <a:t>Was this a black swan event, driven by natural processes,  with a modest assist by global warming.</a:t>
            </a:r>
            <a:br>
              <a:rPr lang="en-US" sz="2700" b="1" dirty="0">
                <a:solidFill>
                  <a:schemeClr val="accent1"/>
                </a:solidFill>
                <a:latin typeface="Calibri"/>
                <a:ea typeface="Calibri"/>
                <a:cs typeface="Calibri"/>
                <a:sym typeface="Calibri"/>
              </a:rPr>
            </a:br>
            <a:br>
              <a:rPr lang="en-US" sz="2400" b="1" dirty="0">
                <a:solidFill>
                  <a:schemeClr val="dk1"/>
                </a:solidFill>
                <a:latin typeface="Calibri"/>
                <a:ea typeface="Calibri"/>
                <a:cs typeface="Calibri"/>
                <a:sym typeface="Calibri"/>
              </a:rPr>
            </a:br>
            <a:endParaRPr sz="2400" dirty="0">
              <a:solidFill>
                <a:schemeClr val="dk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857250" y="2747622"/>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ct val="100000"/>
            </a:pPr>
            <a:r>
              <a:rPr lang="en-US" b="1">
                <a:solidFill>
                  <a:schemeClr val="accent1"/>
                </a:solidFill>
                <a:latin typeface="Calibri"/>
                <a:ea typeface="Calibri"/>
                <a:cs typeface="Calibri"/>
                <a:sym typeface="Calibri"/>
              </a:rPr>
              <a:t>The evidence appears to strongly suggest that </a:t>
            </a:r>
            <a:r>
              <a:rPr lang="en-US" b="1">
                <a:latin typeface="Calibri"/>
                <a:ea typeface="Calibri"/>
                <a:cs typeface="Calibri"/>
                <a:sym typeface="Calibri"/>
              </a:rPr>
              <a:t>natural variability was key </a:t>
            </a:r>
            <a:r>
              <a:rPr lang="en-US" b="1">
                <a:solidFill>
                  <a:schemeClr val="accent1"/>
                </a:solidFill>
                <a:latin typeface="Calibri"/>
                <a:ea typeface="Calibri"/>
                <a:cs typeface="Calibri"/>
                <a:sym typeface="Calibri"/>
              </a:rPr>
              <a:t>and that global warming was a minor contributor.</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8"/>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dk2"/>
              </a:buClr>
              <a:buSzPts val="4400"/>
            </a:pPr>
            <a:r>
              <a:rPr lang="en-US" b="1" dirty="0">
                <a:solidFill>
                  <a:schemeClr val="dk2"/>
                </a:solidFill>
                <a:latin typeface="Calibri"/>
                <a:ea typeface="Calibri"/>
                <a:cs typeface="Calibri"/>
                <a:sym typeface="Calibri"/>
              </a:rPr>
              <a:t>Climatological Perspective</a:t>
            </a:r>
            <a:endParaRPr dirty="0"/>
          </a:p>
        </p:txBody>
      </p:sp>
      <p:sp>
        <p:nvSpPr>
          <p:cNvPr id="145" name="Google Shape;145;p8"/>
          <p:cNvSpPr txBox="1">
            <a:spLocks noGrp="1"/>
          </p:cNvSpPr>
          <p:nvPr>
            <p:ph type="body" idx="1"/>
          </p:nvPr>
        </p:nvSpPr>
        <p:spPr>
          <a:xfrm>
            <a:off x="628650" y="2226468"/>
            <a:ext cx="3819525" cy="3354715"/>
          </a:xfrm>
          <a:prstGeom prst="rect">
            <a:avLst/>
          </a:prstGeom>
          <a:noFill/>
          <a:ln>
            <a:noFill/>
          </a:ln>
        </p:spPr>
        <p:txBody>
          <a:bodyPr spcFirstLastPara="1" vert="horz" wrap="square" lIns="68569" tIns="34275" rIns="68569" bIns="34275" numCol="1" anchor="t" anchorCtr="0" compatLnSpc="1">
            <a:prstTxWarp prst="textNoShape">
              <a:avLst/>
            </a:prstTxWarp>
            <a:normAutofit/>
          </a:bodyPr>
          <a:lstStyle/>
          <a:p>
            <a:pPr marL="171450" indent="-171450">
              <a:lnSpc>
                <a:spcPct val="90000"/>
              </a:lnSpc>
              <a:spcBef>
                <a:spcPts val="0"/>
              </a:spcBef>
              <a:spcAft>
                <a:spcPts val="0"/>
              </a:spcAft>
              <a:buClr>
                <a:schemeClr val="dk1"/>
              </a:buClr>
              <a:buSzPts val="3200"/>
            </a:pPr>
            <a:r>
              <a:rPr lang="en-US" sz="2400"/>
              <a:t>The maximum temperatures during the event were 30-40 F above normal.</a:t>
            </a:r>
            <a:endParaRPr/>
          </a:p>
          <a:p>
            <a:pPr marL="171450" indent="-171450">
              <a:lnSpc>
                <a:spcPct val="90000"/>
              </a:lnSpc>
              <a:spcBef>
                <a:spcPts val="750"/>
              </a:spcBef>
              <a:spcAft>
                <a:spcPts val="0"/>
              </a:spcAft>
              <a:buClr>
                <a:schemeClr val="dk1"/>
              </a:buClr>
              <a:buSzPts val="3200"/>
            </a:pPr>
            <a:r>
              <a:rPr lang="en-US" sz="2400"/>
              <a:t>The region has warmed up 1-2 F over the past century.</a:t>
            </a:r>
            <a:endParaRPr/>
          </a:p>
          <a:p>
            <a:pPr marL="171450" indent="-171450">
              <a:lnSpc>
                <a:spcPct val="90000"/>
              </a:lnSpc>
              <a:spcBef>
                <a:spcPts val="750"/>
              </a:spcBef>
              <a:spcAft>
                <a:spcPts val="0"/>
              </a:spcAft>
              <a:buClr>
                <a:schemeClr val="dk1"/>
              </a:buClr>
              <a:buSzPts val="3200"/>
            </a:pPr>
            <a:r>
              <a:rPr lang="en-US" sz="2400" b="1"/>
              <a:t>Assume this all due to anthropogenic global warming</a:t>
            </a:r>
            <a:endParaRPr/>
          </a:p>
        </p:txBody>
      </p:sp>
      <p:pic>
        <p:nvPicPr>
          <p:cNvPr id="146" name="Google Shape;146;p8" descr="Chart&#10;&#10;Description automatically generated"/>
          <p:cNvPicPr preferRelativeResize="0"/>
          <p:nvPr/>
        </p:nvPicPr>
        <p:blipFill rotWithShape="1">
          <a:blip r:embed="rId3">
            <a:alphaModFix/>
          </a:blip>
          <a:srcRect/>
          <a:stretch/>
        </p:blipFill>
        <p:spPr>
          <a:xfrm>
            <a:off x="4695827" y="2125267"/>
            <a:ext cx="3981449" cy="3496934"/>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9"/>
          <p:cNvSpPr txBox="1">
            <a:spLocks noGrp="1"/>
          </p:cNvSpPr>
          <p:nvPr>
            <p:ph type="title"/>
          </p:nvPr>
        </p:nvSpPr>
        <p:spPr>
          <a:xfrm>
            <a:off x="628650" y="1131094"/>
            <a:ext cx="8086725"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ct val="100000"/>
            </a:pPr>
            <a:r>
              <a:rPr lang="en-US" b="1" dirty="0">
                <a:solidFill>
                  <a:schemeClr val="accent1"/>
                </a:solidFill>
                <a:latin typeface="Calibri"/>
                <a:ea typeface="Calibri"/>
                <a:cs typeface="Calibri"/>
                <a:sym typeface="Calibri"/>
              </a:rPr>
              <a:t>The heatwave amplitude is far larger than the background global warming signal</a:t>
            </a:r>
            <a:endParaRPr dirty="0"/>
          </a:p>
        </p:txBody>
      </p:sp>
      <p:pic>
        <p:nvPicPr>
          <p:cNvPr id="152" name="Google Shape;152;p9" descr="Chart, bar chart&#10;&#10;Description automatically generated"/>
          <p:cNvPicPr preferRelativeResize="0">
            <a:picLocks noGrp="1"/>
          </p:cNvPicPr>
          <p:nvPr>
            <p:ph type="body" idx="1"/>
          </p:nvPr>
        </p:nvPicPr>
        <p:blipFill rotWithShape="1">
          <a:blip r:embed="rId3">
            <a:alphaModFix/>
          </a:blip>
          <a:srcRect/>
          <a:stretch/>
        </p:blipFill>
        <p:spPr>
          <a:xfrm>
            <a:off x="2082887" y="2226469"/>
            <a:ext cx="4978226" cy="3263504"/>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3"/>
          <p:cNvSpPr txBox="1">
            <a:spLocks noGrp="1"/>
          </p:cNvSpPr>
          <p:nvPr>
            <p:ph type="title"/>
          </p:nvPr>
        </p:nvSpPr>
        <p:spPr>
          <a:xfrm>
            <a:off x="356210" y="1387247"/>
            <a:ext cx="3899509" cy="1943264"/>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rgbClr val="323F4F"/>
              </a:buClr>
              <a:buSzPts val="4400"/>
            </a:pPr>
            <a:r>
              <a:rPr lang="en-US" b="1">
                <a:solidFill>
                  <a:srgbClr val="323F4F"/>
                </a:solidFill>
                <a:latin typeface="Calibri"/>
                <a:ea typeface="Calibri"/>
                <a:cs typeface="Calibri"/>
                <a:sym typeface="Calibri"/>
              </a:rPr>
              <a:t>Extreme (Record) Upper Level</a:t>
            </a:r>
            <a:br>
              <a:rPr lang="en-US" b="1">
                <a:solidFill>
                  <a:srgbClr val="323F4F"/>
                </a:solidFill>
                <a:latin typeface="Calibri"/>
                <a:ea typeface="Calibri"/>
                <a:cs typeface="Calibri"/>
                <a:sym typeface="Calibri"/>
              </a:rPr>
            </a:br>
            <a:r>
              <a:rPr lang="en-US" b="1">
                <a:solidFill>
                  <a:srgbClr val="323F4F"/>
                </a:solidFill>
                <a:latin typeface="Calibri"/>
                <a:ea typeface="Calibri"/>
                <a:cs typeface="Calibri"/>
                <a:sym typeface="Calibri"/>
              </a:rPr>
              <a:t>Ridge of High Pressure</a:t>
            </a:r>
            <a:endParaRPr/>
          </a:p>
        </p:txBody>
      </p:sp>
      <p:pic>
        <p:nvPicPr>
          <p:cNvPr id="177" name="Google Shape;177;p13" descr="A picture containing diagram&#10;&#10;Description automatically generated"/>
          <p:cNvPicPr preferRelativeResize="0">
            <a:picLocks noGrp="1"/>
          </p:cNvPicPr>
          <p:nvPr>
            <p:ph type="body" idx="1"/>
          </p:nvPr>
        </p:nvPicPr>
        <p:blipFill rotWithShape="1">
          <a:blip r:embed="rId3">
            <a:alphaModFix/>
          </a:blip>
          <a:srcRect/>
          <a:stretch/>
        </p:blipFill>
        <p:spPr>
          <a:xfrm>
            <a:off x="3914830" y="1131094"/>
            <a:ext cx="4709340" cy="4398834"/>
          </a:xfrm>
          <a:prstGeom prst="rect">
            <a:avLst/>
          </a:prstGeom>
          <a:noFill/>
          <a:ln>
            <a:noFill/>
          </a:ln>
        </p:spPr>
      </p:pic>
      <p:sp>
        <p:nvSpPr>
          <p:cNvPr id="178" name="Google Shape;178;p13"/>
          <p:cNvSpPr txBox="1"/>
          <p:nvPr/>
        </p:nvSpPr>
        <p:spPr>
          <a:xfrm>
            <a:off x="413360" y="3462511"/>
            <a:ext cx="2946748" cy="1685046"/>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2100" b="1">
                <a:solidFill>
                  <a:schemeClr val="dk1"/>
                </a:solidFill>
                <a:latin typeface="Calibri"/>
                <a:ea typeface="Calibri"/>
                <a:cs typeface="Calibri"/>
                <a:sym typeface="Calibri"/>
              </a:rPr>
              <a:t>Record intensity aloft</a:t>
            </a:r>
            <a:endParaRPr/>
          </a:p>
          <a:p>
            <a:pPr>
              <a:spcBef>
                <a:spcPts val="0"/>
              </a:spcBef>
              <a:spcAft>
                <a:spcPts val="0"/>
              </a:spcAft>
            </a:pPr>
            <a:r>
              <a:rPr lang="en-US" sz="2100" b="1">
                <a:solidFill>
                  <a:schemeClr val="dk1"/>
                </a:solidFill>
                <a:latin typeface="Calibri"/>
                <a:ea typeface="Calibri"/>
                <a:cs typeface="Calibri"/>
                <a:sym typeface="Calibri"/>
              </a:rPr>
              <a:t>Record temperature aloft</a:t>
            </a:r>
            <a:endParaRPr/>
          </a:p>
          <a:p>
            <a:pPr>
              <a:spcBef>
                <a:spcPts val="0"/>
              </a:spcBef>
              <a:spcAft>
                <a:spcPts val="0"/>
              </a:spcAft>
            </a:pPr>
            <a:endParaRPr sz="2100" b="1">
              <a:solidFill>
                <a:schemeClr val="dk1"/>
              </a:solidFill>
              <a:latin typeface="Calibri"/>
              <a:ea typeface="Calibri"/>
              <a:cs typeface="Calibri"/>
              <a:sym typeface="Calibri"/>
            </a:endParaRPr>
          </a:p>
          <a:p>
            <a:pPr>
              <a:spcBef>
                <a:spcPts val="0"/>
              </a:spcBef>
              <a:spcAft>
                <a:spcPts val="0"/>
              </a:spcAft>
            </a:pPr>
            <a:r>
              <a:rPr lang="en-US" sz="2100" b="1">
                <a:solidFill>
                  <a:schemeClr val="dk1"/>
                </a:solidFill>
                <a:latin typeface="Calibri"/>
                <a:ea typeface="Calibri"/>
                <a:cs typeface="Calibri"/>
                <a:sym typeface="Calibri"/>
              </a:rPr>
              <a:t>Extraordinary subsidence in the ridge</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5"/>
          <p:cNvSpPr txBox="1">
            <a:spLocks noGrp="1"/>
          </p:cNvSpPr>
          <p:nvPr>
            <p:ph type="title"/>
          </p:nvPr>
        </p:nvSpPr>
        <p:spPr>
          <a:xfrm>
            <a:off x="507019" y="2801288"/>
            <a:ext cx="4348703"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ct val="100000"/>
            </a:pPr>
            <a:r>
              <a:rPr lang="en-US" b="1" dirty="0">
                <a:solidFill>
                  <a:schemeClr val="accent1"/>
                </a:solidFill>
                <a:latin typeface="Calibri"/>
                <a:ea typeface="Calibri"/>
                <a:cs typeface="Calibri"/>
                <a:sym typeface="Calibri"/>
              </a:rPr>
              <a:t>The Air Experienced Intense Sinking and Compressional Heating, </a:t>
            </a:r>
            <a:endParaRPr dirty="0"/>
          </a:p>
        </p:txBody>
      </p:sp>
      <p:pic>
        <p:nvPicPr>
          <p:cNvPr id="193" name="Google Shape;193;p15" descr="Chart&#10;&#10;Description automatically generated"/>
          <p:cNvPicPr preferRelativeResize="0">
            <a:picLocks noGrp="1"/>
          </p:cNvPicPr>
          <p:nvPr>
            <p:ph type="body" idx="1"/>
          </p:nvPr>
        </p:nvPicPr>
        <p:blipFill rotWithShape="1">
          <a:blip r:embed="rId3">
            <a:alphaModFix/>
          </a:blip>
          <a:srcRect/>
          <a:stretch/>
        </p:blipFill>
        <p:spPr>
          <a:xfrm>
            <a:off x="5062195" y="1290464"/>
            <a:ext cx="3574787" cy="4438087"/>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6"/>
          <p:cNvSpPr txBox="1">
            <a:spLocks noGrp="1"/>
          </p:cNvSpPr>
          <p:nvPr>
            <p:ph type="title"/>
          </p:nvPr>
        </p:nvSpPr>
        <p:spPr>
          <a:xfrm>
            <a:off x="885321" y="1503091"/>
            <a:ext cx="4416208" cy="3263504"/>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accent1"/>
              </a:buClr>
              <a:buSzPts val="4400"/>
            </a:pPr>
            <a:r>
              <a:rPr lang="en-US" b="1">
                <a:solidFill>
                  <a:schemeClr val="accent1"/>
                </a:solidFill>
                <a:latin typeface="Calibri"/>
                <a:ea typeface="Calibri"/>
                <a:cs typeface="Calibri"/>
                <a:sym typeface="Calibri"/>
              </a:rPr>
              <a:t>The Heat Wave Was Supercharged!</a:t>
            </a:r>
            <a:endParaRPr/>
          </a:p>
        </p:txBody>
      </p:sp>
      <p:pic>
        <p:nvPicPr>
          <p:cNvPr id="199" name="Google Shape;199;p16" descr="A picture containing outdoor, engine&#10;&#10;Description automatically generated"/>
          <p:cNvPicPr preferRelativeResize="0">
            <a:picLocks noGrp="1"/>
          </p:cNvPicPr>
          <p:nvPr>
            <p:ph type="body" idx="1"/>
          </p:nvPr>
        </p:nvPicPr>
        <p:blipFill rotWithShape="1">
          <a:blip r:embed="rId3">
            <a:alphaModFix/>
          </a:blip>
          <a:srcRect/>
          <a:stretch/>
        </p:blipFill>
        <p:spPr>
          <a:xfrm>
            <a:off x="5770793" y="1450784"/>
            <a:ext cx="2732297" cy="4102453"/>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7"/>
          <p:cNvSpPr txBox="1">
            <a:spLocks noGrp="1"/>
          </p:cNvSpPr>
          <p:nvPr>
            <p:ph type="title"/>
          </p:nvPr>
        </p:nvSpPr>
        <p:spPr>
          <a:xfrm>
            <a:off x="628650" y="681037"/>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ct val="100000"/>
            </a:pPr>
            <a:r>
              <a:rPr lang="en-US" b="1" dirty="0">
                <a:solidFill>
                  <a:schemeClr val="accent1"/>
                </a:solidFill>
                <a:latin typeface="Calibri"/>
                <a:ea typeface="Calibri"/>
                <a:cs typeface="Calibri"/>
                <a:sym typeface="Calibri"/>
              </a:rPr>
              <a:t>Approaching trough resulted in enhanced downslope (southeasterly) winds at low levels</a:t>
            </a:r>
            <a:endParaRPr dirty="0"/>
          </a:p>
        </p:txBody>
      </p:sp>
      <p:pic>
        <p:nvPicPr>
          <p:cNvPr id="205" name="Google Shape;205;p17" descr="A picture containing diagram&#10;&#10;Description automatically generated"/>
          <p:cNvPicPr preferRelativeResize="0">
            <a:picLocks noGrp="1"/>
          </p:cNvPicPr>
          <p:nvPr>
            <p:ph type="body" idx="1"/>
          </p:nvPr>
        </p:nvPicPr>
        <p:blipFill rotWithShape="1">
          <a:blip r:embed="rId3">
            <a:alphaModFix/>
          </a:blip>
          <a:srcRect/>
          <a:stretch/>
        </p:blipFill>
        <p:spPr>
          <a:xfrm>
            <a:off x="457200" y="2366066"/>
            <a:ext cx="3493868" cy="3263504"/>
          </a:xfrm>
          <a:prstGeom prst="rect">
            <a:avLst/>
          </a:prstGeom>
          <a:noFill/>
          <a:ln>
            <a:noFill/>
          </a:ln>
        </p:spPr>
      </p:pic>
      <p:pic>
        <p:nvPicPr>
          <p:cNvPr id="206" name="Google Shape;206;p17" descr="Map&#10;&#10;Description automatically generated"/>
          <p:cNvPicPr preferRelativeResize="0"/>
          <p:nvPr/>
        </p:nvPicPr>
        <p:blipFill rotWithShape="1">
          <a:blip r:embed="rId4">
            <a:alphaModFix/>
          </a:blip>
          <a:srcRect/>
          <a:stretch/>
        </p:blipFill>
        <p:spPr>
          <a:xfrm>
            <a:off x="4339848" y="2222302"/>
            <a:ext cx="4076700" cy="3457575"/>
          </a:xfrm>
          <a:prstGeom prst="rect">
            <a:avLst/>
          </a:prstGeom>
          <a:noFill/>
          <a:ln>
            <a:noFill/>
          </a:ln>
        </p:spPr>
      </p:pic>
      <p:sp>
        <p:nvSpPr>
          <p:cNvPr id="207" name="Google Shape;207;p17"/>
          <p:cNvSpPr txBox="1"/>
          <p:nvPr/>
        </p:nvSpPr>
        <p:spPr>
          <a:xfrm>
            <a:off x="1710966" y="5629570"/>
            <a:ext cx="701057" cy="276969"/>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a:solidFill>
                  <a:schemeClr val="dk1"/>
                </a:solidFill>
                <a:latin typeface="Calibri"/>
                <a:ea typeface="Calibri"/>
                <a:cs typeface="Calibri"/>
                <a:sym typeface="Calibri"/>
              </a:rPr>
              <a:t>500 hPa</a:t>
            </a:r>
            <a:endParaRPr sz="1350">
              <a:solidFill>
                <a:schemeClr val="dk1"/>
              </a:solidFill>
              <a:latin typeface="Calibri"/>
              <a:ea typeface="Calibri"/>
              <a:cs typeface="Calibri"/>
              <a:sym typeface="Calibri"/>
            </a:endParaRPr>
          </a:p>
        </p:txBody>
      </p:sp>
      <p:sp>
        <p:nvSpPr>
          <p:cNvPr id="208" name="Google Shape;208;p17"/>
          <p:cNvSpPr txBox="1"/>
          <p:nvPr/>
        </p:nvSpPr>
        <p:spPr>
          <a:xfrm>
            <a:off x="6027670" y="5664091"/>
            <a:ext cx="701057" cy="276969"/>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a:solidFill>
                  <a:schemeClr val="dk1"/>
                </a:solidFill>
                <a:latin typeface="Calibri"/>
                <a:ea typeface="Calibri"/>
                <a:cs typeface="Calibri"/>
                <a:sym typeface="Calibri"/>
              </a:rPr>
              <a:t>850 hPa</a:t>
            </a:r>
            <a:endParaRPr sz="1350">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0491D-F997-BCC4-C767-E0B0BC519485}"/>
              </a:ext>
            </a:extLst>
          </p:cNvPr>
          <p:cNvSpPr>
            <a:spLocks noGrp="1"/>
          </p:cNvSpPr>
          <p:nvPr>
            <p:ph type="title"/>
          </p:nvPr>
        </p:nvSpPr>
        <p:spPr/>
        <p:txBody>
          <a:bodyPr/>
          <a:lstStyle/>
          <a:p>
            <a:r>
              <a:rPr lang="en-US" b="1" dirty="0">
                <a:solidFill>
                  <a:srgbClr val="0070C0"/>
                </a:solidFill>
              </a:rPr>
              <a:t>Weather Forecasting Has Greatly Improved Over the Past Decades</a:t>
            </a:r>
          </a:p>
        </p:txBody>
      </p:sp>
      <p:pic>
        <p:nvPicPr>
          <p:cNvPr id="95234" name="Picture 2">
            <a:extLst>
              <a:ext uri="{FF2B5EF4-FFF2-40B4-BE49-F238E27FC236}">
                <a16:creationId xmlns:a16="http://schemas.microsoft.com/office/drawing/2014/main" id="{CCAB1EA7-1004-E3DA-6B2E-F5D2F9478C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2286000"/>
            <a:ext cx="4305300" cy="36094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49D8CF-8F74-06C7-DA5C-4FEA755561F9}"/>
              </a:ext>
            </a:extLst>
          </p:cNvPr>
          <p:cNvSpPr txBox="1"/>
          <p:nvPr/>
        </p:nvSpPr>
        <p:spPr>
          <a:xfrm>
            <a:off x="3886200" y="6248400"/>
            <a:ext cx="2505879" cy="369332"/>
          </a:xfrm>
          <a:prstGeom prst="rect">
            <a:avLst/>
          </a:prstGeom>
          <a:noFill/>
        </p:spPr>
        <p:txBody>
          <a:bodyPr wrap="none" rtlCol="0">
            <a:spAutoFit/>
          </a:bodyPr>
          <a:lstStyle/>
          <a:p>
            <a:r>
              <a:rPr lang="en-US" dirty="0"/>
              <a:t>No Longer Appropriate</a:t>
            </a:r>
          </a:p>
        </p:txBody>
      </p:sp>
    </p:spTree>
    <p:extLst>
      <p:ext uri="{BB962C8B-B14F-4D97-AF65-F5344CB8AC3E}">
        <p14:creationId xmlns:p14="http://schemas.microsoft.com/office/powerpoint/2010/main" val="685602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6524A0-0119-6544-9695-E121DAE90A3B}"/>
              </a:ext>
            </a:extLst>
          </p:cNvPr>
          <p:cNvPicPr>
            <a:picLocks noChangeAspect="1"/>
          </p:cNvPicPr>
          <p:nvPr/>
        </p:nvPicPr>
        <p:blipFill>
          <a:blip r:embed="rId2"/>
          <a:stretch>
            <a:fillRect/>
          </a:stretch>
        </p:blipFill>
        <p:spPr>
          <a:xfrm>
            <a:off x="1147837" y="943641"/>
            <a:ext cx="7516974" cy="5328699"/>
          </a:xfrm>
          <a:prstGeom prst="rect">
            <a:avLst/>
          </a:prstGeom>
        </p:spPr>
      </p:pic>
      <p:sp>
        <p:nvSpPr>
          <p:cNvPr id="4" name="Title 3">
            <a:extLst>
              <a:ext uri="{FF2B5EF4-FFF2-40B4-BE49-F238E27FC236}">
                <a16:creationId xmlns:a16="http://schemas.microsoft.com/office/drawing/2014/main" id="{7A9A61C4-3474-194F-A43C-D069AF87145B}"/>
              </a:ext>
            </a:extLst>
          </p:cNvPr>
          <p:cNvSpPr>
            <a:spLocks noGrp="1"/>
          </p:cNvSpPr>
          <p:nvPr>
            <p:ph type="title"/>
          </p:nvPr>
        </p:nvSpPr>
        <p:spPr>
          <a:xfrm>
            <a:off x="495300" y="227679"/>
            <a:ext cx="8153400" cy="715962"/>
          </a:xfrm>
        </p:spPr>
        <p:txBody>
          <a:bodyPr/>
          <a:lstStyle/>
          <a:p>
            <a:r>
              <a:rPr lang="en-US" b="1" dirty="0">
                <a:solidFill>
                  <a:schemeClr val="tx2"/>
                </a:solidFill>
              </a:rPr>
              <a:t>Mild Winter</a:t>
            </a:r>
          </a:p>
        </p:txBody>
      </p:sp>
    </p:spTree>
    <p:extLst>
      <p:ext uri="{BB962C8B-B14F-4D97-AF65-F5344CB8AC3E}">
        <p14:creationId xmlns:p14="http://schemas.microsoft.com/office/powerpoint/2010/main" val="41416245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C4D9-8F37-70C1-43F5-E03EC68B6658}"/>
              </a:ext>
            </a:extLst>
          </p:cNvPr>
          <p:cNvSpPr>
            <a:spLocks noGrp="1"/>
          </p:cNvSpPr>
          <p:nvPr>
            <p:ph type="title"/>
          </p:nvPr>
        </p:nvSpPr>
        <p:spPr>
          <a:xfrm>
            <a:off x="381000" y="533400"/>
            <a:ext cx="8382000" cy="1143000"/>
          </a:xfrm>
        </p:spPr>
        <p:txBody>
          <a:bodyPr/>
          <a:lstStyle/>
          <a:p>
            <a:r>
              <a:rPr lang="en-US" sz="2800" b="1" dirty="0">
                <a:solidFill>
                  <a:srgbClr val="0070C0"/>
                </a:solidFill>
                <a:latin typeface="+mn-lt"/>
              </a:rPr>
              <a:t>High Resolution Numerical Prediction Models Coupled with Satellite Data has Produced Far Superior Forecasts</a:t>
            </a:r>
          </a:p>
        </p:txBody>
      </p:sp>
      <p:pic>
        <p:nvPicPr>
          <p:cNvPr id="5" name="Content Placeholder 4" descr="Map&#10;&#10;Description automatically generated">
            <a:extLst>
              <a:ext uri="{FF2B5EF4-FFF2-40B4-BE49-F238E27FC236}">
                <a16:creationId xmlns:a16="http://schemas.microsoft.com/office/drawing/2014/main" id="{8C83969E-2CC9-D326-9D3F-6DE1137C48FA}"/>
              </a:ext>
            </a:extLst>
          </p:cNvPr>
          <p:cNvPicPr>
            <a:picLocks noGrp="1" noChangeAspect="1"/>
          </p:cNvPicPr>
          <p:nvPr>
            <p:ph idx="1"/>
          </p:nvPr>
        </p:nvPicPr>
        <p:blipFill>
          <a:blip r:embed="rId2"/>
          <a:stretch>
            <a:fillRect/>
          </a:stretch>
        </p:blipFill>
        <p:spPr>
          <a:xfrm>
            <a:off x="518319" y="1981200"/>
            <a:ext cx="4053681" cy="4053681"/>
          </a:xfrm>
        </p:spPr>
      </p:pic>
      <p:pic>
        <p:nvPicPr>
          <p:cNvPr id="7" name="Picture 6" descr="A satellite image of a hurricane&#10;&#10;Description automatically generated with low confidence">
            <a:extLst>
              <a:ext uri="{FF2B5EF4-FFF2-40B4-BE49-F238E27FC236}">
                <a16:creationId xmlns:a16="http://schemas.microsoft.com/office/drawing/2014/main" id="{AEB6688F-A5F6-27A0-3034-8C870E8BCF9F}"/>
              </a:ext>
            </a:extLst>
          </p:cNvPr>
          <p:cNvPicPr>
            <a:picLocks noChangeAspect="1"/>
          </p:cNvPicPr>
          <p:nvPr/>
        </p:nvPicPr>
        <p:blipFill>
          <a:blip r:embed="rId3"/>
          <a:stretch>
            <a:fillRect/>
          </a:stretch>
        </p:blipFill>
        <p:spPr>
          <a:xfrm>
            <a:off x="4925627" y="2438400"/>
            <a:ext cx="3700054" cy="2977055"/>
          </a:xfrm>
          <a:prstGeom prst="rect">
            <a:avLst/>
          </a:prstGeom>
        </p:spPr>
      </p:pic>
    </p:spTree>
    <p:extLst>
      <p:ext uri="{BB962C8B-B14F-4D97-AF65-F5344CB8AC3E}">
        <p14:creationId xmlns:p14="http://schemas.microsoft.com/office/powerpoint/2010/main" val="29386663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7F2AFE28-0193-B041-9F38-2027DB321FFF}"/>
              </a:ext>
            </a:extLst>
          </p:cNvPr>
          <p:cNvSpPr>
            <a:spLocks noGrp="1"/>
          </p:cNvSpPr>
          <p:nvPr>
            <p:ph type="ctrTitle"/>
          </p:nvPr>
        </p:nvSpPr>
        <p:spPr>
          <a:xfrm>
            <a:off x="533400" y="228600"/>
            <a:ext cx="7772400" cy="1143000"/>
          </a:xfrm>
        </p:spPr>
        <p:txBody>
          <a:bodyPr/>
          <a:lstStyle/>
          <a:p>
            <a:r>
              <a:rPr lang="en-US" altLang="en-US"/>
              <a:t>The End</a:t>
            </a:r>
          </a:p>
        </p:txBody>
      </p:sp>
      <p:sp>
        <p:nvSpPr>
          <p:cNvPr id="224259" name="Rectangle 3">
            <a:extLst>
              <a:ext uri="{FF2B5EF4-FFF2-40B4-BE49-F238E27FC236}">
                <a16:creationId xmlns:a16="http://schemas.microsoft.com/office/drawing/2014/main" id="{EF850E08-CD4C-5A42-B818-6112D42B13A5}"/>
              </a:ext>
            </a:extLst>
          </p:cNvPr>
          <p:cNvSpPr>
            <a:spLocks noGrp="1"/>
          </p:cNvSpPr>
          <p:nvPr>
            <p:ph type="subTitle" idx="1"/>
          </p:nvPr>
        </p:nvSpPr>
        <p:spPr/>
        <p:txBody>
          <a:bodyPr/>
          <a:lstStyle/>
          <a:p>
            <a:endParaRPr lang="en-US" altLang="en-US">
              <a:solidFill>
                <a:schemeClr val="tx1"/>
              </a:solidFill>
            </a:endParaRPr>
          </a:p>
        </p:txBody>
      </p:sp>
      <p:pic>
        <p:nvPicPr>
          <p:cNvPr id="224260" name="Picture 4">
            <a:extLst>
              <a:ext uri="{FF2B5EF4-FFF2-40B4-BE49-F238E27FC236}">
                <a16:creationId xmlns:a16="http://schemas.microsoft.com/office/drawing/2014/main" id="{6A409648-99F6-E146-9802-5D65EE4F7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220788"/>
            <a:ext cx="7105650" cy="5329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A0F0B4F-6207-DD4E-BFC6-824E106B5F20}"/>
              </a:ext>
            </a:extLst>
          </p:cNvPr>
          <p:cNvPicPr>
            <a:picLocks noChangeAspect="1"/>
          </p:cNvPicPr>
          <p:nvPr/>
        </p:nvPicPr>
        <p:blipFill>
          <a:blip r:embed="rId2"/>
          <a:stretch>
            <a:fillRect/>
          </a:stretch>
        </p:blipFill>
        <p:spPr>
          <a:xfrm>
            <a:off x="838200" y="767655"/>
            <a:ext cx="7886700" cy="5590794"/>
          </a:xfrm>
          <a:prstGeom prst="rect">
            <a:avLst/>
          </a:prstGeom>
        </p:spPr>
      </p:pic>
      <p:sp>
        <p:nvSpPr>
          <p:cNvPr id="4" name="TextBox 3">
            <a:extLst>
              <a:ext uri="{FF2B5EF4-FFF2-40B4-BE49-F238E27FC236}">
                <a16:creationId xmlns:a16="http://schemas.microsoft.com/office/drawing/2014/main" id="{A4422E20-FA34-894F-AD3B-076A4FD7DF10}"/>
              </a:ext>
            </a:extLst>
          </p:cNvPr>
          <p:cNvSpPr txBox="1"/>
          <p:nvPr/>
        </p:nvSpPr>
        <p:spPr>
          <a:xfrm>
            <a:off x="3077840" y="152400"/>
            <a:ext cx="2988319" cy="584775"/>
          </a:xfrm>
          <a:prstGeom prst="rect">
            <a:avLst/>
          </a:prstGeom>
          <a:noFill/>
        </p:spPr>
        <p:txBody>
          <a:bodyPr wrap="none" rtlCol="0">
            <a:spAutoFit/>
          </a:bodyPr>
          <a:lstStyle/>
          <a:p>
            <a:r>
              <a:rPr lang="en-US" sz="3200" b="1" dirty="0">
                <a:solidFill>
                  <a:schemeClr val="tx2"/>
                </a:solidFill>
              </a:rPr>
              <a:t>Mild Summers</a:t>
            </a:r>
          </a:p>
        </p:txBody>
      </p:sp>
    </p:spTree>
    <p:extLst>
      <p:ext uri="{BB962C8B-B14F-4D97-AF65-F5344CB8AC3E}">
        <p14:creationId xmlns:p14="http://schemas.microsoft.com/office/powerpoint/2010/main" val="1226593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15D59-91AB-D145-8CBD-F6FF04A5D936}"/>
              </a:ext>
            </a:extLst>
          </p:cNvPr>
          <p:cNvPicPr>
            <a:picLocks noChangeAspect="1"/>
          </p:cNvPicPr>
          <p:nvPr/>
        </p:nvPicPr>
        <p:blipFill rotWithShape="1">
          <a:blip r:embed="rId2"/>
          <a:srcRect l="17197" t="46667" r="16544" b="21095"/>
          <a:stretch/>
        </p:blipFill>
        <p:spPr>
          <a:xfrm>
            <a:off x="457200" y="838200"/>
            <a:ext cx="8229600" cy="5181600"/>
          </a:xfrm>
          <a:prstGeom prst="rect">
            <a:avLst/>
          </a:prstGeom>
        </p:spPr>
      </p:pic>
    </p:spTree>
    <p:extLst>
      <p:ext uri="{BB962C8B-B14F-4D97-AF65-F5344CB8AC3E}">
        <p14:creationId xmlns:p14="http://schemas.microsoft.com/office/powerpoint/2010/main" val="283892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33555BB-732F-CC4A-A02F-DFF9AB2EDDA9}"/>
              </a:ext>
            </a:extLst>
          </p:cNvPr>
          <p:cNvSpPr>
            <a:spLocks noGrp="1"/>
          </p:cNvSpPr>
          <p:nvPr>
            <p:ph type="title"/>
          </p:nvPr>
        </p:nvSpPr>
        <p:spPr>
          <a:xfrm>
            <a:off x="76200" y="1066800"/>
            <a:ext cx="3231292" cy="3230562"/>
          </a:xfrm>
        </p:spPr>
        <p:txBody>
          <a:bodyPr/>
          <a:lstStyle/>
          <a:p>
            <a:r>
              <a:rPr lang="en-US" altLang="en-US" sz="4000" dirty="0"/>
              <a:t>Extraordinary Precipitation Contrasts</a:t>
            </a:r>
          </a:p>
        </p:txBody>
      </p:sp>
      <p:pic>
        <p:nvPicPr>
          <p:cNvPr id="38915" name="Content Placeholder 4" descr="Figure2.6.jpg">
            <a:extLst>
              <a:ext uri="{FF2B5EF4-FFF2-40B4-BE49-F238E27FC236}">
                <a16:creationId xmlns:a16="http://schemas.microsoft.com/office/drawing/2014/main" id="{CE2C59BF-F611-E742-9F52-018892DB9E1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41429"/>
          <a:stretch>
            <a:fillRect/>
          </a:stretch>
        </p:blipFill>
        <p:spPr>
          <a:xfrm>
            <a:off x="3079750" y="152400"/>
            <a:ext cx="5683250" cy="5334000"/>
          </a:xfrm>
        </p:spPr>
      </p:pic>
      <p:pic>
        <p:nvPicPr>
          <p:cNvPr id="38916" name="Picture 5" descr="Figure2.6.jpg">
            <a:extLst>
              <a:ext uri="{FF2B5EF4-FFF2-40B4-BE49-F238E27FC236}">
                <a16:creationId xmlns:a16="http://schemas.microsoft.com/office/drawing/2014/main" id="{05D7786E-57F3-F348-AE20-23BB93FACF5B}"/>
              </a:ext>
            </a:extLst>
          </p:cNvPr>
          <p:cNvPicPr>
            <a:picLocks noChangeAspect="1"/>
          </p:cNvPicPr>
          <p:nvPr/>
        </p:nvPicPr>
        <p:blipFill>
          <a:blip r:embed="rId3">
            <a:extLst>
              <a:ext uri="{28A0092B-C50C-407E-A947-70E740481C1C}">
                <a14:useLocalDpi xmlns:a14="http://schemas.microsoft.com/office/drawing/2010/main" val="0"/>
              </a:ext>
            </a:extLst>
          </a:blip>
          <a:srcRect t="85715"/>
          <a:stretch>
            <a:fillRect/>
          </a:stretch>
        </p:blipFill>
        <p:spPr bwMode="auto">
          <a:xfrm>
            <a:off x="3276600" y="5591060"/>
            <a:ext cx="5486400" cy="126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2724-60E4-D271-EBF4-B6278C36196D}"/>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0986897C-C32B-CB05-671A-654F8F00535A}"/>
              </a:ext>
            </a:extLst>
          </p:cNvPr>
          <p:cNvPicPr>
            <a:picLocks noGrp="1" noChangeAspect="1"/>
          </p:cNvPicPr>
          <p:nvPr>
            <p:ph idx="1"/>
          </p:nvPr>
        </p:nvPicPr>
        <p:blipFill>
          <a:blip r:embed="rId2"/>
          <a:stretch>
            <a:fillRect/>
          </a:stretch>
        </p:blipFill>
        <p:spPr>
          <a:xfrm>
            <a:off x="2362200" y="-88428"/>
            <a:ext cx="5480050" cy="7034855"/>
          </a:xfrm>
        </p:spPr>
      </p:pic>
    </p:spTree>
    <p:extLst>
      <p:ext uri="{BB962C8B-B14F-4D97-AF65-F5344CB8AC3E}">
        <p14:creationId xmlns:p14="http://schemas.microsoft.com/office/powerpoint/2010/main" val="3771271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7A3A5BD-9312-214C-83BD-3DAA3E9C4822}"/>
              </a:ext>
            </a:extLst>
          </p:cNvPr>
          <p:cNvSpPr>
            <a:spLocks noGrp="1"/>
          </p:cNvSpPr>
          <p:nvPr>
            <p:ph type="title"/>
          </p:nvPr>
        </p:nvSpPr>
        <p:spPr>
          <a:xfrm>
            <a:off x="424721" y="342900"/>
            <a:ext cx="6096000" cy="1143000"/>
          </a:xfrm>
        </p:spPr>
        <p:txBody>
          <a:bodyPr/>
          <a:lstStyle/>
          <a:p>
            <a:r>
              <a:rPr lang="en-US" altLang="en-US" sz="3600" b="1" dirty="0" err="1">
                <a:solidFill>
                  <a:schemeClr val="tx2"/>
                </a:solidFill>
              </a:rPr>
              <a:t>Rainshadows</a:t>
            </a:r>
            <a:r>
              <a:rPr lang="en-US" altLang="en-US" sz="3600" b="1" dirty="0">
                <a:solidFill>
                  <a:schemeClr val="tx2"/>
                </a:solidFill>
              </a:rPr>
              <a:t> are as important as windward enhancement</a:t>
            </a:r>
          </a:p>
        </p:txBody>
      </p:sp>
      <p:sp>
        <p:nvSpPr>
          <p:cNvPr id="36867" name="Content Placeholder 2">
            <a:extLst>
              <a:ext uri="{FF2B5EF4-FFF2-40B4-BE49-F238E27FC236}">
                <a16:creationId xmlns:a16="http://schemas.microsoft.com/office/drawing/2014/main" id="{8E36F1AF-AC83-E24B-AE5D-481B992D8EEA}"/>
              </a:ext>
            </a:extLst>
          </p:cNvPr>
          <p:cNvSpPr>
            <a:spLocks noGrp="1"/>
          </p:cNvSpPr>
          <p:nvPr>
            <p:ph idx="1"/>
          </p:nvPr>
        </p:nvSpPr>
        <p:spPr>
          <a:xfrm>
            <a:off x="457200" y="1905000"/>
            <a:ext cx="8229600" cy="3581400"/>
          </a:xfrm>
        </p:spPr>
        <p:txBody>
          <a:bodyPr/>
          <a:lstStyle/>
          <a:p>
            <a:r>
              <a:rPr lang="en-US" altLang="en-US" dirty="0"/>
              <a:t>The result is huge precipitation contrasts…some of the largest in the nation.</a:t>
            </a:r>
          </a:p>
          <a:p>
            <a:r>
              <a:rPr lang="en-US" altLang="en-US" dirty="0"/>
              <a:t>Substantial variations in solar radiation as well</a:t>
            </a:r>
          </a:p>
        </p:txBody>
      </p:sp>
      <p:pic>
        <p:nvPicPr>
          <p:cNvPr id="36868" name="Picture 3" descr="Golf_Umbrella.jpg">
            <a:extLst>
              <a:ext uri="{FF2B5EF4-FFF2-40B4-BE49-F238E27FC236}">
                <a16:creationId xmlns:a16="http://schemas.microsoft.com/office/drawing/2014/main" id="{59E578E0-019C-8942-8C2C-923271E965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
            <a:ext cx="2019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Cliff Mass\Desktop\2.13windward.jpg">
            <a:extLst>
              <a:ext uri="{FF2B5EF4-FFF2-40B4-BE49-F238E27FC236}">
                <a16:creationId xmlns:a16="http://schemas.microsoft.com/office/drawing/2014/main" id="{9F19CD1F-2585-E748-A77D-552DFBAA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471" y="3924300"/>
            <a:ext cx="4420220" cy="239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5BA9988F-A870-F047-A781-94A66D4FA33A}"/>
              </a:ext>
            </a:extLst>
          </p:cNvPr>
          <p:cNvSpPr>
            <a:spLocks noGrp="1"/>
          </p:cNvSpPr>
          <p:nvPr>
            <p:ph type="title"/>
          </p:nvPr>
        </p:nvSpPr>
        <p:spPr/>
        <p:txBody>
          <a:bodyPr/>
          <a:lstStyle/>
          <a:p>
            <a:r>
              <a:rPr lang="en-US" altLang="en-US" dirty="0"/>
              <a:t>Sequim:  Irrigation Needed, Cacti</a:t>
            </a:r>
          </a:p>
        </p:txBody>
      </p:sp>
      <p:pic>
        <p:nvPicPr>
          <p:cNvPr id="37891" name="Content Placeholder 3" descr="Figure10.2.jpg">
            <a:extLst>
              <a:ext uri="{FF2B5EF4-FFF2-40B4-BE49-F238E27FC236}">
                <a16:creationId xmlns:a16="http://schemas.microsoft.com/office/drawing/2014/main" id="{C4075FD7-65FA-304C-90FB-28FD0391041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500" r="-9500"/>
          <a:stretch>
            <a:fillRect/>
          </a:stretch>
        </p:blipFill>
        <p:spPr>
          <a:xfrm>
            <a:off x="-228600" y="1417638"/>
            <a:ext cx="6427788" cy="3535362"/>
          </a:xfrm>
        </p:spPr>
      </p:pic>
      <p:pic>
        <p:nvPicPr>
          <p:cNvPr id="37892" name="Picture 4" descr="Figure10.1a.jpg">
            <a:extLst>
              <a:ext uri="{FF2B5EF4-FFF2-40B4-BE49-F238E27FC236}">
                <a16:creationId xmlns:a16="http://schemas.microsoft.com/office/drawing/2014/main" id="{6435D49C-0775-D341-9D6A-D482D8BD65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0488" y="1676400"/>
            <a:ext cx="3516312"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Figure10.1b.jpg">
            <a:extLst>
              <a:ext uri="{FF2B5EF4-FFF2-40B4-BE49-F238E27FC236}">
                <a16:creationId xmlns:a16="http://schemas.microsoft.com/office/drawing/2014/main" id="{F89BFFD0-909A-B145-B213-68163E59BB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4178300"/>
            <a:ext cx="38481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34F75F3-C4C7-9347-BB32-BF8F82A1D5D2}"/>
              </a:ext>
            </a:extLst>
          </p:cNvPr>
          <p:cNvSpPr>
            <a:spLocks noGrp="1"/>
          </p:cNvSpPr>
          <p:nvPr>
            <p:ph type="title"/>
          </p:nvPr>
        </p:nvSpPr>
        <p:spPr/>
        <p:txBody>
          <a:bodyPr/>
          <a:lstStyle/>
          <a:p>
            <a:r>
              <a:rPr lang="en-US" altLang="en-US"/>
              <a:t>Annual Precipitation</a:t>
            </a:r>
          </a:p>
        </p:txBody>
      </p:sp>
      <p:sp>
        <p:nvSpPr>
          <p:cNvPr id="43011" name="Content Placeholder 2">
            <a:extLst>
              <a:ext uri="{FF2B5EF4-FFF2-40B4-BE49-F238E27FC236}">
                <a16:creationId xmlns:a16="http://schemas.microsoft.com/office/drawing/2014/main" id="{77A88E2E-4C83-6741-92DE-7565A088F918}"/>
              </a:ext>
            </a:extLst>
          </p:cNvPr>
          <p:cNvSpPr>
            <a:spLocks noGrp="1"/>
          </p:cNvSpPr>
          <p:nvPr>
            <p:ph idx="1"/>
          </p:nvPr>
        </p:nvSpPr>
        <p:spPr/>
        <p:txBody>
          <a:bodyPr/>
          <a:lstStyle/>
          <a:p>
            <a:r>
              <a:rPr lang="en-US" altLang="en-US"/>
              <a:t>Sequim:  15.97 inches</a:t>
            </a:r>
          </a:p>
          <a:p>
            <a:r>
              <a:rPr lang="en-US" altLang="en-US"/>
              <a:t>Los Angeles:  14.89 inches</a:t>
            </a:r>
          </a:p>
        </p:txBody>
      </p:sp>
      <p:pic>
        <p:nvPicPr>
          <p:cNvPr id="43012" name="Picture 3" descr="2479664-On_our_way_to_Downtown_LA-Los_Angeles.jpg">
            <a:extLst>
              <a:ext uri="{FF2B5EF4-FFF2-40B4-BE49-F238E27FC236}">
                <a16:creationId xmlns:a16="http://schemas.microsoft.com/office/drawing/2014/main" id="{A0DA1BCC-49EE-3342-9911-E01B373059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04800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C5A7-81F9-4542-B11B-5108E9C5D9F4}"/>
              </a:ext>
            </a:extLst>
          </p:cNvPr>
          <p:cNvSpPr>
            <a:spLocks noGrp="1"/>
          </p:cNvSpPr>
          <p:nvPr>
            <p:ph type="title"/>
          </p:nvPr>
        </p:nvSpPr>
        <p:spPr/>
        <p:txBody>
          <a:bodyPr/>
          <a:lstStyle/>
          <a:p>
            <a:endParaRPr lang="en-US"/>
          </a:p>
        </p:txBody>
      </p:sp>
      <p:pic>
        <p:nvPicPr>
          <p:cNvPr id="8" name="Content Placeholder 7" descr="Map&#10;&#10;Description automatically generated">
            <a:extLst>
              <a:ext uri="{FF2B5EF4-FFF2-40B4-BE49-F238E27FC236}">
                <a16:creationId xmlns:a16="http://schemas.microsoft.com/office/drawing/2014/main" id="{A2BE65B2-1FDE-7B40-85CF-FD8C1A0E1494}"/>
              </a:ext>
            </a:extLst>
          </p:cNvPr>
          <p:cNvPicPr>
            <a:picLocks noGrp="1" noChangeAspect="1"/>
          </p:cNvPicPr>
          <p:nvPr>
            <p:ph idx="1"/>
          </p:nvPr>
        </p:nvPicPr>
        <p:blipFill>
          <a:blip r:embed="rId2"/>
          <a:stretch>
            <a:fillRect/>
          </a:stretch>
        </p:blipFill>
        <p:spPr>
          <a:xfrm>
            <a:off x="888369" y="1600200"/>
            <a:ext cx="7367261" cy="4525963"/>
          </a:xfrm>
        </p:spPr>
      </p:pic>
    </p:spTree>
    <p:extLst>
      <p:ext uri="{BB962C8B-B14F-4D97-AF65-F5344CB8AC3E}">
        <p14:creationId xmlns:p14="http://schemas.microsoft.com/office/powerpoint/2010/main" val="134641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420E-60DD-5E4A-AEB6-EFEAEBE04FB1}"/>
              </a:ext>
            </a:extLst>
          </p:cNvPr>
          <p:cNvSpPr>
            <a:spLocks noGrp="1"/>
          </p:cNvSpPr>
          <p:nvPr>
            <p:ph type="title"/>
          </p:nvPr>
        </p:nvSpPr>
        <p:spPr/>
        <p:txBody>
          <a:bodyPr/>
          <a:lstStyle/>
          <a:p>
            <a:r>
              <a:rPr lang="en-US" b="1" dirty="0">
                <a:solidFill>
                  <a:schemeClr val="accent1"/>
                </a:solidFill>
              </a:rPr>
              <a:t>Final Day</a:t>
            </a:r>
          </a:p>
        </p:txBody>
      </p:sp>
      <p:sp>
        <p:nvSpPr>
          <p:cNvPr id="3" name="Content Placeholder 2">
            <a:extLst>
              <a:ext uri="{FF2B5EF4-FFF2-40B4-BE49-F238E27FC236}">
                <a16:creationId xmlns:a16="http://schemas.microsoft.com/office/drawing/2014/main" id="{5F14821F-7BF3-7B4D-B015-CAA4B9B8A089}"/>
              </a:ext>
            </a:extLst>
          </p:cNvPr>
          <p:cNvSpPr>
            <a:spLocks noGrp="1"/>
          </p:cNvSpPr>
          <p:nvPr>
            <p:ph idx="1"/>
          </p:nvPr>
        </p:nvSpPr>
        <p:spPr/>
        <p:txBody>
          <a:bodyPr/>
          <a:lstStyle/>
          <a:p>
            <a:r>
              <a:rPr lang="en-US" dirty="0"/>
              <a:t>Happy to answer your questions via email.</a:t>
            </a:r>
          </a:p>
          <a:p>
            <a:r>
              <a:rPr lang="en-US" dirty="0"/>
              <a:t>Can talk over the phone or through zoom for individual questions.</a:t>
            </a:r>
          </a:p>
          <a:p>
            <a:r>
              <a:rPr lang="en-US" dirty="0"/>
              <a:t>Course Evaluation is now online.  Appreciate your feedback.</a:t>
            </a:r>
          </a:p>
        </p:txBody>
      </p:sp>
    </p:spTree>
    <p:extLst>
      <p:ext uri="{BB962C8B-B14F-4D97-AF65-F5344CB8AC3E}">
        <p14:creationId xmlns:p14="http://schemas.microsoft.com/office/powerpoint/2010/main" val="1583353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DC70-1478-304B-8917-B926E8D7A78F}"/>
              </a:ext>
            </a:extLst>
          </p:cNvPr>
          <p:cNvSpPr>
            <a:spLocks noGrp="1"/>
          </p:cNvSpPr>
          <p:nvPr>
            <p:ph type="title"/>
          </p:nvPr>
        </p:nvSpPr>
        <p:spPr/>
        <p:txBody>
          <a:bodyPr/>
          <a:lstStyle/>
          <a:p>
            <a:endParaRPr lang="en-US"/>
          </a:p>
        </p:txBody>
      </p:sp>
      <p:pic>
        <p:nvPicPr>
          <p:cNvPr id="5" name="Content Placeholder 4" descr="Chart, bar chart&#10;&#10;Description automatically generated">
            <a:extLst>
              <a:ext uri="{FF2B5EF4-FFF2-40B4-BE49-F238E27FC236}">
                <a16:creationId xmlns:a16="http://schemas.microsoft.com/office/drawing/2014/main" id="{D02902E6-B519-1142-8506-1C8C9CB85A64}"/>
              </a:ext>
            </a:extLst>
          </p:cNvPr>
          <p:cNvPicPr>
            <a:picLocks noGrp="1" noChangeAspect="1"/>
          </p:cNvPicPr>
          <p:nvPr>
            <p:ph idx="1"/>
          </p:nvPr>
        </p:nvPicPr>
        <p:blipFill>
          <a:blip r:embed="rId2"/>
          <a:stretch>
            <a:fillRect/>
          </a:stretch>
        </p:blipFill>
        <p:spPr>
          <a:xfrm>
            <a:off x="1171279" y="1219200"/>
            <a:ext cx="7515521" cy="4936331"/>
          </a:xfrm>
        </p:spPr>
      </p:pic>
    </p:spTree>
    <p:extLst>
      <p:ext uri="{BB962C8B-B14F-4D97-AF65-F5344CB8AC3E}">
        <p14:creationId xmlns:p14="http://schemas.microsoft.com/office/powerpoint/2010/main" val="1946723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5862-FEBC-714C-9880-B9DD04EF120E}"/>
              </a:ext>
            </a:extLst>
          </p:cNvPr>
          <p:cNvSpPr>
            <a:spLocks noGrp="1"/>
          </p:cNvSpPr>
          <p:nvPr>
            <p:ph type="title"/>
          </p:nvPr>
        </p:nvSpPr>
        <p:spPr>
          <a:xfrm>
            <a:off x="304800" y="487680"/>
            <a:ext cx="8229600" cy="1143000"/>
          </a:xfrm>
        </p:spPr>
        <p:txBody>
          <a:bodyPr/>
          <a:lstStyle/>
          <a:p>
            <a:r>
              <a:rPr lang="en-US" dirty="0"/>
              <a:t>The Driest Location in Washington State?</a:t>
            </a:r>
          </a:p>
        </p:txBody>
      </p:sp>
      <p:pic>
        <p:nvPicPr>
          <p:cNvPr id="5" name="Content Placeholder 4" descr="Calendar&#10;&#10;Description automatically generated with low confidence">
            <a:extLst>
              <a:ext uri="{FF2B5EF4-FFF2-40B4-BE49-F238E27FC236}">
                <a16:creationId xmlns:a16="http://schemas.microsoft.com/office/drawing/2014/main" id="{CEFA765E-5D7A-574C-BAA0-EAB697202888}"/>
              </a:ext>
            </a:extLst>
          </p:cNvPr>
          <p:cNvPicPr>
            <a:picLocks noGrp="1" noChangeAspect="1"/>
          </p:cNvPicPr>
          <p:nvPr>
            <p:ph idx="1"/>
          </p:nvPr>
        </p:nvPicPr>
        <p:blipFill>
          <a:blip r:embed="rId2"/>
          <a:stretch>
            <a:fillRect/>
          </a:stretch>
        </p:blipFill>
        <p:spPr>
          <a:xfrm>
            <a:off x="2326130" y="1600200"/>
            <a:ext cx="4991172" cy="5029200"/>
          </a:xfrm>
        </p:spPr>
      </p:pic>
    </p:spTree>
    <p:extLst>
      <p:ext uri="{BB962C8B-B14F-4D97-AF65-F5344CB8AC3E}">
        <p14:creationId xmlns:p14="http://schemas.microsoft.com/office/powerpoint/2010/main" val="2604293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34E0-4E76-8142-9C60-C176D67F12EC}"/>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A2892E9F-C1EB-F740-863C-28A2707FC82A}"/>
              </a:ext>
            </a:extLst>
          </p:cNvPr>
          <p:cNvPicPr>
            <a:picLocks noGrp="1" noChangeAspect="1"/>
          </p:cNvPicPr>
          <p:nvPr>
            <p:ph idx="1"/>
          </p:nvPr>
        </p:nvPicPr>
        <p:blipFill>
          <a:blip r:embed="rId2"/>
          <a:stretch>
            <a:fillRect/>
          </a:stretch>
        </p:blipFill>
        <p:spPr>
          <a:xfrm>
            <a:off x="902188" y="533400"/>
            <a:ext cx="7219901" cy="6049962"/>
          </a:xfrm>
        </p:spPr>
      </p:pic>
    </p:spTree>
    <p:extLst>
      <p:ext uri="{BB962C8B-B14F-4D97-AF65-F5344CB8AC3E}">
        <p14:creationId xmlns:p14="http://schemas.microsoft.com/office/powerpoint/2010/main" val="33597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716C-2FDD-9943-A3DE-B961F4D06037}"/>
              </a:ext>
            </a:extLst>
          </p:cNvPr>
          <p:cNvSpPr>
            <a:spLocks noGrp="1"/>
          </p:cNvSpPr>
          <p:nvPr>
            <p:ph type="title"/>
          </p:nvPr>
        </p:nvSpPr>
        <p:spPr/>
        <p:txBody>
          <a:bodyPr>
            <a:normAutofit fontScale="90000"/>
          </a:bodyPr>
          <a:lstStyle/>
          <a:p>
            <a:r>
              <a:rPr lang="en-US" altLang="en-US" sz="4000" dirty="0" err="1"/>
              <a:t>Rainshadows</a:t>
            </a:r>
            <a:r>
              <a:rPr lang="en-US" altLang="en-US" sz="4000" dirty="0"/>
              <a:t> can move: depending on direction of the wind</a:t>
            </a:r>
          </a:p>
        </p:txBody>
      </p:sp>
      <p:pic>
        <p:nvPicPr>
          <p:cNvPr id="44035" name="Picture 4" descr="200811121639.gif">
            <a:extLst>
              <a:ext uri="{FF2B5EF4-FFF2-40B4-BE49-F238E27FC236}">
                <a16:creationId xmlns:a16="http://schemas.microsoft.com/office/drawing/2014/main" id="{8E801B87-A0DE-0545-8AE0-37FBBE698B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0259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Content Placeholder 6" descr="wa_pcp24.48.0000.gif">
            <a:extLst>
              <a:ext uri="{FF2B5EF4-FFF2-40B4-BE49-F238E27FC236}">
                <a16:creationId xmlns:a16="http://schemas.microsoft.com/office/drawing/2014/main" id="{58F10767-C299-D147-9218-DC6EF1B37DF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8000" r="8000"/>
          <a:stretch>
            <a:fillRect/>
          </a:stretch>
        </p:blipFill>
        <p:spPr>
          <a:xfrm>
            <a:off x="4495800" y="1417638"/>
            <a:ext cx="4276725" cy="4525962"/>
          </a:xfrm>
        </p:spPr>
      </p:pic>
      <p:sp>
        <p:nvSpPr>
          <p:cNvPr id="3" name="TextBox 2">
            <a:extLst>
              <a:ext uri="{FF2B5EF4-FFF2-40B4-BE49-F238E27FC236}">
                <a16:creationId xmlns:a16="http://schemas.microsoft.com/office/drawing/2014/main" id="{219554D9-05CF-D246-8A07-EE0F9AAF589F}"/>
              </a:ext>
            </a:extLst>
          </p:cNvPr>
          <p:cNvSpPr txBox="1"/>
          <p:nvPr/>
        </p:nvSpPr>
        <p:spPr>
          <a:xfrm>
            <a:off x="1447800" y="6153070"/>
            <a:ext cx="5570756" cy="369332"/>
          </a:xfrm>
          <a:prstGeom prst="rect">
            <a:avLst/>
          </a:prstGeom>
          <a:noFill/>
        </p:spPr>
        <p:txBody>
          <a:bodyPr wrap="none" rtlCol="0">
            <a:spAutoFit/>
          </a:bodyPr>
          <a:lstStyle/>
          <a:p>
            <a:r>
              <a:rPr lang="en-US" dirty="0"/>
              <a:t>For westerly winds, Seattle can be in the </a:t>
            </a:r>
            <a:r>
              <a:rPr lang="en-US" dirty="0" err="1"/>
              <a:t>rainshadow</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F65E-F340-3645-B8E5-E5109AA42478}"/>
              </a:ext>
            </a:extLst>
          </p:cNvPr>
          <p:cNvSpPr>
            <a:spLocks noGrp="1"/>
          </p:cNvSpPr>
          <p:nvPr>
            <p:ph type="title"/>
          </p:nvPr>
        </p:nvSpPr>
        <p:spPr>
          <a:xfrm>
            <a:off x="457200" y="274638"/>
            <a:ext cx="8229600" cy="944562"/>
          </a:xfrm>
        </p:spPr>
        <p:txBody>
          <a:bodyPr/>
          <a:lstStyle/>
          <a:p>
            <a:r>
              <a:rPr lang="en-US" sz="3600" dirty="0"/>
              <a:t>Western WA is the wettest part of US</a:t>
            </a:r>
          </a:p>
        </p:txBody>
      </p:sp>
      <p:pic>
        <p:nvPicPr>
          <p:cNvPr id="5" name="Content Placeholder 4" descr="Map&#10;&#10;Description automatically generated">
            <a:extLst>
              <a:ext uri="{FF2B5EF4-FFF2-40B4-BE49-F238E27FC236}">
                <a16:creationId xmlns:a16="http://schemas.microsoft.com/office/drawing/2014/main" id="{24CBFD75-117F-984A-8130-E280EFD8060F}"/>
              </a:ext>
            </a:extLst>
          </p:cNvPr>
          <p:cNvPicPr>
            <a:picLocks noGrp="1" noChangeAspect="1"/>
          </p:cNvPicPr>
          <p:nvPr>
            <p:ph idx="1"/>
          </p:nvPr>
        </p:nvPicPr>
        <p:blipFill>
          <a:blip r:embed="rId2"/>
          <a:stretch>
            <a:fillRect/>
          </a:stretch>
        </p:blipFill>
        <p:spPr>
          <a:xfrm>
            <a:off x="685800" y="1080082"/>
            <a:ext cx="8150667" cy="5777918"/>
          </a:xfrm>
        </p:spPr>
      </p:pic>
    </p:spTree>
    <p:extLst>
      <p:ext uri="{BB962C8B-B14F-4D97-AF65-F5344CB8AC3E}">
        <p14:creationId xmlns:p14="http://schemas.microsoft.com/office/powerpoint/2010/main" val="1899867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5E13-B9E5-FC44-8B2A-9CBF820F039C}"/>
              </a:ext>
            </a:extLst>
          </p:cNvPr>
          <p:cNvSpPr>
            <a:spLocks noGrp="1"/>
          </p:cNvSpPr>
          <p:nvPr>
            <p:ph type="title"/>
          </p:nvPr>
        </p:nvSpPr>
        <p:spPr>
          <a:xfrm>
            <a:off x="457200" y="381000"/>
            <a:ext cx="8229600" cy="1143000"/>
          </a:xfrm>
        </p:spPr>
        <p:txBody>
          <a:bodyPr>
            <a:normAutofit fontScale="90000"/>
          </a:bodyPr>
          <a:lstStyle/>
          <a:p>
            <a:r>
              <a:rPr lang="en-US" altLang="en-US" sz="2800" dirty="0"/>
              <a:t>The western Washington </a:t>
            </a:r>
            <a:r>
              <a:rPr lang="en-US" altLang="en-US" sz="2800" b="1" dirty="0"/>
              <a:t>lowlands</a:t>
            </a:r>
            <a:r>
              <a:rPr lang="en-US" altLang="en-US" sz="2800" dirty="0"/>
              <a:t> really aren’t that wet—partially because we are often in the </a:t>
            </a:r>
            <a:r>
              <a:rPr lang="en-US" altLang="en-US" sz="2800" dirty="0" err="1"/>
              <a:t>rainshadow</a:t>
            </a:r>
            <a:r>
              <a:rPr lang="en-US" altLang="en-US" sz="2800" dirty="0"/>
              <a:t> of the Olympics and Mts. Of Vancouver Island…but the NUMBER of light rain/cloudy days is substantial</a:t>
            </a:r>
            <a:endParaRPr lang="en-US" altLang="en-US" sz="4000" dirty="0"/>
          </a:p>
        </p:txBody>
      </p:sp>
      <p:pic>
        <p:nvPicPr>
          <p:cNvPr id="46083" name="Content Placeholder 3" descr="Table2.jpg">
            <a:extLst>
              <a:ext uri="{FF2B5EF4-FFF2-40B4-BE49-F238E27FC236}">
                <a16:creationId xmlns:a16="http://schemas.microsoft.com/office/drawing/2014/main" id="{08544EC1-7E6E-6B4A-9E1E-E0AE9836CDF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551" b="-8551"/>
          <a:stretch>
            <a:fillRect/>
          </a:stretch>
        </p:blipFill>
        <p:spPr>
          <a:xfrm>
            <a:off x="457200" y="1828800"/>
            <a:ext cx="8229600"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Monthlyprecip.jpg">
            <a:extLst>
              <a:ext uri="{FF2B5EF4-FFF2-40B4-BE49-F238E27FC236}">
                <a16:creationId xmlns:a16="http://schemas.microsoft.com/office/drawing/2014/main" id="{FA3D33B4-D6F2-D942-93E5-5F7B53F81D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88011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4">
            <a:extLst>
              <a:ext uri="{FF2B5EF4-FFF2-40B4-BE49-F238E27FC236}">
                <a16:creationId xmlns:a16="http://schemas.microsoft.com/office/drawing/2014/main" id="{003106B1-7080-B546-9E5C-FC4621E59E29}"/>
              </a:ext>
            </a:extLst>
          </p:cNvPr>
          <p:cNvSpPr txBox="1">
            <a:spLocks noChangeArrowheads="1"/>
          </p:cNvSpPr>
          <p:nvPr/>
        </p:nvSpPr>
        <p:spPr bwMode="auto">
          <a:xfrm>
            <a:off x="412750" y="228600"/>
            <a:ext cx="8725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600" b="1" dirty="0"/>
              <a:t>The Northwest Has a Mediterranean Climate</a:t>
            </a:r>
          </a:p>
        </p:txBody>
      </p:sp>
      <p:sp>
        <p:nvSpPr>
          <p:cNvPr id="47108" name="Text Box 4">
            <a:extLst>
              <a:ext uri="{FF2B5EF4-FFF2-40B4-BE49-F238E27FC236}">
                <a16:creationId xmlns:a16="http://schemas.microsoft.com/office/drawing/2014/main" id="{5E3E501A-1E22-4F40-96FF-3AC7C2FBE352}"/>
              </a:ext>
            </a:extLst>
          </p:cNvPr>
          <p:cNvSpPr txBox="1">
            <a:spLocks noChangeArrowheads="1"/>
          </p:cNvSpPr>
          <p:nvPr/>
        </p:nvSpPr>
        <p:spPr bwMode="auto">
          <a:xfrm>
            <a:off x="3657600" y="3400425"/>
            <a:ext cx="2471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Baseball Season</a:t>
            </a:r>
          </a:p>
        </p:txBody>
      </p:sp>
      <p:sp>
        <p:nvSpPr>
          <p:cNvPr id="47109" name="Text Box 5">
            <a:extLst>
              <a:ext uri="{FF2B5EF4-FFF2-40B4-BE49-F238E27FC236}">
                <a16:creationId xmlns:a16="http://schemas.microsoft.com/office/drawing/2014/main" id="{6D9E2369-F182-1F4F-BA62-E744FC5DA324}"/>
              </a:ext>
            </a:extLst>
          </p:cNvPr>
          <p:cNvSpPr txBox="1">
            <a:spLocks noChangeArrowheads="1"/>
          </p:cNvSpPr>
          <p:nvPr/>
        </p:nvSpPr>
        <p:spPr bwMode="auto">
          <a:xfrm>
            <a:off x="990600" y="3400425"/>
            <a:ext cx="1268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Football</a:t>
            </a:r>
          </a:p>
        </p:txBody>
      </p:sp>
      <p:sp>
        <p:nvSpPr>
          <p:cNvPr id="47110" name="Text Box 6">
            <a:extLst>
              <a:ext uri="{FF2B5EF4-FFF2-40B4-BE49-F238E27FC236}">
                <a16:creationId xmlns:a16="http://schemas.microsoft.com/office/drawing/2014/main" id="{57F50EA2-4550-4549-B366-6EA8AC4BE466}"/>
              </a:ext>
            </a:extLst>
          </p:cNvPr>
          <p:cNvSpPr txBox="1">
            <a:spLocks noChangeArrowheads="1"/>
          </p:cNvSpPr>
          <p:nvPr/>
        </p:nvSpPr>
        <p:spPr bwMode="auto">
          <a:xfrm>
            <a:off x="6858000" y="3490913"/>
            <a:ext cx="1344613" cy="73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en-US" sz="2400" dirty="0"/>
              <a:t>Football</a:t>
            </a:r>
          </a:p>
          <a:p>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053A18E-B509-C34D-9254-C39C40644ACF}"/>
              </a:ext>
            </a:extLst>
          </p:cNvPr>
          <p:cNvPicPr>
            <a:picLocks noChangeAspect="1"/>
          </p:cNvPicPr>
          <p:nvPr/>
        </p:nvPicPr>
        <p:blipFill>
          <a:blip r:embed="rId2"/>
          <a:stretch>
            <a:fillRect/>
          </a:stretch>
        </p:blipFill>
        <p:spPr>
          <a:xfrm>
            <a:off x="895288" y="2286000"/>
            <a:ext cx="7230862" cy="4114800"/>
          </a:xfrm>
          <a:prstGeom prst="rect">
            <a:avLst/>
          </a:prstGeom>
        </p:spPr>
      </p:pic>
      <p:sp>
        <p:nvSpPr>
          <p:cNvPr id="4" name="Title 3">
            <a:extLst>
              <a:ext uri="{FF2B5EF4-FFF2-40B4-BE49-F238E27FC236}">
                <a16:creationId xmlns:a16="http://schemas.microsoft.com/office/drawing/2014/main" id="{34BBD745-A65A-684E-97B0-14FBAE545682}"/>
              </a:ext>
            </a:extLst>
          </p:cNvPr>
          <p:cNvSpPr>
            <a:spLocks noGrp="1"/>
          </p:cNvSpPr>
          <p:nvPr>
            <p:ph type="title"/>
          </p:nvPr>
        </p:nvSpPr>
        <p:spPr/>
        <p:txBody>
          <a:bodyPr/>
          <a:lstStyle/>
          <a:p>
            <a:r>
              <a:rPr lang="en-US" b="1" dirty="0">
                <a:solidFill>
                  <a:schemeClr val="tx2"/>
                </a:solidFill>
              </a:rPr>
              <a:t>Mediterranean Climate: </a:t>
            </a:r>
            <a:br>
              <a:rPr lang="en-US" b="1" dirty="0">
                <a:solidFill>
                  <a:schemeClr val="tx2"/>
                </a:solidFill>
              </a:rPr>
            </a:br>
            <a:r>
              <a:rPr lang="en-US" b="1" dirty="0">
                <a:solidFill>
                  <a:schemeClr val="tx2"/>
                </a:solidFill>
              </a:rPr>
              <a:t>Dry Summers/Wet Winters</a:t>
            </a:r>
          </a:p>
        </p:txBody>
      </p:sp>
      <p:sp>
        <p:nvSpPr>
          <p:cNvPr id="5" name="Content Placeholder 4">
            <a:extLst>
              <a:ext uri="{FF2B5EF4-FFF2-40B4-BE49-F238E27FC236}">
                <a16:creationId xmlns:a16="http://schemas.microsoft.com/office/drawing/2014/main" id="{C4621023-74FC-9242-88A3-9E88831C23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07820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E304-A1A7-CC44-A43F-89FEB4D57B2B}"/>
              </a:ext>
            </a:extLst>
          </p:cNvPr>
          <p:cNvSpPr>
            <a:spLocks noGrp="1"/>
          </p:cNvSpPr>
          <p:nvPr>
            <p:ph type="title"/>
          </p:nvPr>
        </p:nvSpPr>
        <p:spPr>
          <a:xfrm>
            <a:off x="457200" y="2857500"/>
            <a:ext cx="8229600" cy="1143000"/>
          </a:xfrm>
        </p:spPr>
        <p:txBody>
          <a:bodyPr/>
          <a:lstStyle/>
          <a:p>
            <a:r>
              <a:rPr lang="en-US" b="1" dirty="0"/>
              <a:t>Why Dry Summers?</a:t>
            </a:r>
            <a:br>
              <a:rPr lang="en-US" b="1" dirty="0"/>
            </a:br>
            <a:endParaRPr lang="en-US" b="1" dirty="0"/>
          </a:p>
        </p:txBody>
      </p:sp>
    </p:spTree>
    <p:extLst>
      <p:ext uri="{BB962C8B-B14F-4D97-AF65-F5344CB8AC3E}">
        <p14:creationId xmlns:p14="http://schemas.microsoft.com/office/powerpoint/2010/main" val="3006174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3" descr="cumulonimbus.jpg                                               001CE8BF&#10;Cliff Disk                     BB5EA40C:">
            <a:extLst>
              <a:ext uri="{FF2B5EF4-FFF2-40B4-BE49-F238E27FC236}">
                <a16:creationId xmlns:a16="http://schemas.microsoft.com/office/drawing/2014/main" id="{353D132B-B3F2-EF4E-B7D1-3D4A9C2C2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3513"/>
            <a:ext cx="27432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tangle 2">
            <a:extLst>
              <a:ext uri="{FF2B5EF4-FFF2-40B4-BE49-F238E27FC236}">
                <a16:creationId xmlns:a16="http://schemas.microsoft.com/office/drawing/2014/main" id="{51F30C1C-309B-1C40-AE03-DAB820E21C93}"/>
              </a:ext>
            </a:extLst>
          </p:cNvPr>
          <p:cNvSpPr>
            <a:spLocks noChangeArrowheads="1"/>
          </p:cNvSpPr>
          <p:nvPr/>
        </p:nvSpPr>
        <p:spPr bwMode="auto">
          <a:xfrm>
            <a:off x="685800" y="304800"/>
            <a:ext cx="457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a:t>The Northwest Gets Fewer Thunderstorms Than Almost  Anywhere in the U.S. Except CA</a:t>
            </a:r>
          </a:p>
        </p:txBody>
      </p:sp>
      <p:pic>
        <p:nvPicPr>
          <p:cNvPr id="244740" name="Picture 3" descr="FIG10_002.JPG">
            <a:extLst>
              <a:ext uri="{FF2B5EF4-FFF2-40B4-BE49-F238E27FC236}">
                <a16:creationId xmlns:a16="http://schemas.microsoft.com/office/drawing/2014/main" id="{9CD4952E-DC33-6847-9441-A05A55CDA05E}"/>
              </a:ext>
            </a:extLst>
          </p:cNvPr>
          <p:cNvPicPr>
            <a:picLocks noChangeAspect="1"/>
          </p:cNvPicPr>
          <p:nvPr/>
        </p:nvPicPr>
        <p:blipFill>
          <a:blip r:embed="rId3">
            <a:extLst>
              <a:ext uri="{28A0092B-C50C-407E-A947-70E740481C1C}">
                <a14:useLocalDpi xmlns:a14="http://schemas.microsoft.com/office/drawing/2010/main" val="0"/>
              </a:ext>
            </a:extLst>
          </a:blip>
          <a:srcRect l="900" t="9599" r="900" b="8400"/>
          <a:stretch>
            <a:fillRect/>
          </a:stretch>
        </p:blipFill>
        <p:spPr bwMode="auto">
          <a:xfrm>
            <a:off x="1219200" y="2011180"/>
            <a:ext cx="6934200"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D931D1F-85BC-874A-8360-F369E4FC4173}"/>
              </a:ext>
            </a:extLst>
          </p:cNvPr>
          <p:cNvSpPr txBox="1"/>
          <p:nvPr/>
        </p:nvSpPr>
        <p:spPr>
          <a:xfrm>
            <a:off x="1447800" y="5562600"/>
            <a:ext cx="1944763" cy="830997"/>
          </a:xfrm>
          <a:prstGeom prst="rect">
            <a:avLst/>
          </a:prstGeom>
          <a:noFill/>
        </p:spPr>
        <p:txBody>
          <a:bodyPr wrap="none" rtlCol="0">
            <a:spAutoFit/>
          </a:bodyPr>
          <a:lstStyle/>
          <a:p>
            <a:r>
              <a:rPr lang="en-US" sz="2400" b="1" dirty="0"/>
              <a:t>Why?</a:t>
            </a:r>
          </a:p>
          <a:p>
            <a:r>
              <a:rPr lang="en-US" sz="2400" b="1" dirty="0"/>
              <a:t>Cool Pacific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0395-8C22-9A4A-AD1E-0C46896759C5}"/>
              </a:ext>
            </a:extLst>
          </p:cNvPr>
          <p:cNvSpPr>
            <a:spLocks noGrp="1"/>
          </p:cNvSpPr>
          <p:nvPr>
            <p:ph type="title"/>
          </p:nvPr>
        </p:nvSpPr>
        <p:spPr>
          <a:xfrm>
            <a:off x="457200" y="274638"/>
            <a:ext cx="8229600" cy="639762"/>
          </a:xfrm>
        </p:spPr>
        <p:txBody>
          <a:bodyPr/>
          <a:lstStyle/>
          <a:p>
            <a:r>
              <a:rPr lang="en-US" sz="3200" b="1" dirty="0">
                <a:solidFill>
                  <a:schemeClr val="accent1"/>
                </a:solidFill>
              </a:rPr>
              <a:t>Want to learn more about the atmosphere?</a:t>
            </a:r>
          </a:p>
        </p:txBody>
      </p:sp>
      <p:pic>
        <p:nvPicPr>
          <p:cNvPr id="5" name="Content Placeholder 4" descr="Graphical user interface, website&#10;&#10;Description automatically generated">
            <a:extLst>
              <a:ext uri="{FF2B5EF4-FFF2-40B4-BE49-F238E27FC236}">
                <a16:creationId xmlns:a16="http://schemas.microsoft.com/office/drawing/2014/main" id="{C491F542-2EAE-E545-8CC4-EDE78A555D2B}"/>
              </a:ext>
            </a:extLst>
          </p:cNvPr>
          <p:cNvPicPr>
            <a:picLocks noGrp="1" noChangeAspect="1"/>
          </p:cNvPicPr>
          <p:nvPr>
            <p:ph idx="1"/>
          </p:nvPr>
        </p:nvPicPr>
        <p:blipFill>
          <a:blip r:embed="rId2"/>
          <a:stretch>
            <a:fillRect/>
          </a:stretch>
        </p:blipFill>
        <p:spPr>
          <a:xfrm>
            <a:off x="4577508" y="3962400"/>
            <a:ext cx="4222887" cy="2077750"/>
          </a:xfrm>
        </p:spPr>
      </p:pic>
      <p:pic>
        <p:nvPicPr>
          <p:cNvPr id="7" name="Picture 6" descr="Graphical user interface, website&#10;&#10;Description automatically generated with medium confidence">
            <a:extLst>
              <a:ext uri="{FF2B5EF4-FFF2-40B4-BE49-F238E27FC236}">
                <a16:creationId xmlns:a16="http://schemas.microsoft.com/office/drawing/2014/main" id="{0E30B7ED-1BBE-C64C-94BD-A332DB3C21FA}"/>
              </a:ext>
            </a:extLst>
          </p:cNvPr>
          <p:cNvPicPr>
            <a:picLocks noChangeAspect="1"/>
          </p:cNvPicPr>
          <p:nvPr/>
        </p:nvPicPr>
        <p:blipFill>
          <a:blip r:embed="rId3"/>
          <a:stretch>
            <a:fillRect/>
          </a:stretch>
        </p:blipFill>
        <p:spPr>
          <a:xfrm>
            <a:off x="533400" y="3962400"/>
            <a:ext cx="3807600" cy="2320098"/>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B40A5E50-E817-7A48-B9FB-20FEE115DBE0}"/>
              </a:ext>
            </a:extLst>
          </p:cNvPr>
          <p:cNvPicPr>
            <a:picLocks noChangeAspect="1"/>
          </p:cNvPicPr>
          <p:nvPr/>
        </p:nvPicPr>
        <p:blipFill rotWithShape="1">
          <a:blip r:embed="rId4"/>
          <a:srcRect b="9164"/>
          <a:stretch/>
        </p:blipFill>
        <p:spPr>
          <a:xfrm>
            <a:off x="2001265" y="980947"/>
            <a:ext cx="4953000" cy="2692259"/>
          </a:xfrm>
          <a:prstGeom prst="rect">
            <a:avLst/>
          </a:prstGeom>
        </p:spPr>
      </p:pic>
    </p:spTree>
    <p:extLst>
      <p:ext uri="{BB962C8B-B14F-4D97-AF65-F5344CB8AC3E}">
        <p14:creationId xmlns:p14="http://schemas.microsoft.com/office/powerpoint/2010/main" val="2928072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BA7C-37CC-C048-B189-B0BA73B4214B}"/>
              </a:ext>
            </a:extLst>
          </p:cNvPr>
          <p:cNvSpPr>
            <a:spLocks noGrp="1"/>
          </p:cNvSpPr>
          <p:nvPr>
            <p:ph type="title"/>
          </p:nvPr>
        </p:nvSpPr>
        <p:spPr>
          <a:xfrm>
            <a:off x="435964" y="769063"/>
            <a:ext cx="8229600" cy="1143000"/>
          </a:xfrm>
        </p:spPr>
        <p:txBody>
          <a:bodyPr/>
          <a:lstStyle/>
          <a:p>
            <a:r>
              <a:rPr lang="en-US" altLang="en-US" b="1" dirty="0"/>
              <a:t>Local Weather Features are Essential Elements of NW Weather</a:t>
            </a:r>
            <a:br>
              <a:rPr lang="en-US" altLang="en-US" dirty="0"/>
            </a:br>
            <a:endParaRPr lang="en-US" dirty="0"/>
          </a:p>
        </p:txBody>
      </p:sp>
      <p:sp>
        <p:nvSpPr>
          <p:cNvPr id="3" name="Content Placeholder 2">
            <a:extLst>
              <a:ext uri="{FF2B5EF4-FFF2-40B4-BE49-F238E27FC236}">
                <a16:creationId xmlns:a16="http://schemas.microsoft.com/office/drawing/2014/main" id="{7E7A0C7B-25B0-A645-8AA2-B68FEA57C537}"/>
              </a:ext>
            </a:extLst>
          </p:cNvPr>
          <p:cNvSpPr>
            <a:spLocks noGrp="1"/>
          </p:cNvSpPr>
          <p:nvPr>
            <p:ph idx="1"/>
          </p:nvPr>
        </p:nvSpPr>
        <p:spPr>
          <a:xfrm>
            <a:off x="449705" y="1922056"/>
            <a:ext cx="8229600" cy="4525963"/>
          </a:xfrm>
        </p:spPr>
        <p:txBody>
          <a:bodyPr/>
          <a:lstStyle/>
          <a:p>
            <a:pPr marL="0" indent="0">
              <a:buNone/>
            </a:pPr>
            <a:r>
              <a:rPr lang="en-US" dirty="0"/>
              <a:t>Many are associated with the interaction between the large-scale flow coming over the Pacific and local terrain barriers.</a:t>
            </a:r>
          </a:p>
          <a:p>
            <a:endParaRPr lang="en-US" dirty="0"/>
          </a:p>
        </p:txBody>
      </p:sp>
      <p:pic>
        <p:nvPicPr>
          <p:cNvPr id="5" name="Picture 3" descr="base.tiff">
            <a:extLst>
              <a:ext uri="{FF2B5EF4-FFF2-40B4-BE49-F238E27FC236}">
                <a16:creationId xmlns:a16="http://schemas.microsoft.com/office/drawing/2014/main" id="{9286F737-6065-0342-8182-DCC4B3DE97A8}"/>
              </a:ext>
            </a:extLst>
          </p:cNvPr>
          <p:cNvPicPr>
            <a:picLocks noChangeAspect="1"/>
          </p:cNvPicPr>
          <p:nvPr/>
        </p:nvPicPr>
        <p:blipFill>
          <a:blip r:embed="rId2">
            <a:extLst>
              <a:ext uri="{28A0092B-C50C-407E-A947-70E740481C1C}">
                <a14:useLocalDpi xmlns:a14="http://schemas.microsoft.com/office/drawing/2010/main" val="0"/>
              </a:ext>
            </a:extLst>
          </a:blip>
          <a:srcRect t="2571"/>
          <a:stretch>
            <a:fillRect/>
          </a:stretch>
        </p:blipFill>
        <p:spPr bwMode="auto">
          <a:xfrm>
            <a:off x="2362200" y="3500245"/>
            <a:ext cx="4841875" cy="298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a:extLst>
              <a:ext uri="{FF2B5EF4-FFF2-40B4-BE49-F238E27FC236}">
                <a16:creationId xmlns:a16="http://schemas.microsoft.com/office/drawing/2014/main" id="{B4D6694F-AB5E-8E41-83EF-E9B922A0A498}"/>
              </a:ext>
            </a:extLst>
          </p:cNvPr>
          <p:cNvGraphicFramePr>
            <a:graphicFrameLocks noChangeAspect="1"/>
          </p:cNvGraphicFramePr>
          <p:nvPr/>
        </p:nvGraphicFramePr>
        <p:xfrm>
          <a:off x="1600200" y="914400"/>
          <a:ext cx="6324600" cy="5087938"/>
        </p:xfrm>
        <a:graphic>
          <a:graphicData uri="http://schemas.openxmlformats.org/presentationml/2006/ole">
            <mc:AlternateContent xmlns:mc="http://schemas.openxmlformats.org/markup-compatibility/2006">
              <mc:Choice xmlns:v="urn:schemas-microsoft-com:vml" Requires="v">
                <p:oleObj name="Document" r:id="rId3" imgW="2921000" imgH="2768600" progId="Word.Document.8">
                  <p:embed/>
                </p:oleObj>
              </mc:Choice>
              <mc:Fallback>
                <p:oleObj name="Document" r:id="rId3" imgW="2921000" imgH="27686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15681"/>
                      <a:stretch>
                        <a:fillRect/>
                      </a:stretch>
                    </p:blipFill>
                    <p:spPr bwMode="auto">
                      <a:xfrm>
                        <a:off x="1600200" y="914400"/>
                        <a:ext cx="6324600" cy="5087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63" name="Text Box 3">
            <a:extLst>
              <a:ext uri="{FF2B5EF4-FFF2-40B4-BE49-F238E27FC236}">
                <a16:creationId xmlns:a16="http://schemas.microsoft.com/office/drawing/2014/main" id="{9B3D43F5-45C7-2D45-9B92-174FF50E1E26}"/>
              </a:ext>
            </a:extLst>
          </p:cNvPr>
          <p:cNvSpPr txBox="1">
            <a:spLocks noChangeArrowheads="1"/>
          </p:cNvSpPr>
          <p:nvPr/>
        </p:nvSpPr>
        <p:spPr bwMode="auto">
          <a:xfrm>
            <a:off x="2286000" y="258763"/>
            <a:ext cx="4868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t>Puget Sound Convergence Zone</a:t>
            </a:r>
            <a:endParaRPr lang="en-US" altLang="en-US" b="1" dirty="0"/>
          </a:p>
        </p:txBody>
      </p:sp>
      <p:sp>
        <p:nvSpPr>
          <p:cNvPr id="92164" name="Line 5">
            <a:extLst>
              <a:ext uri="{FF2B5EF4-FFF2-40B4-BE49-F238E27FC236}">
                <a16:creationId xmlns:a16="http://schemas.microsoft.com/office/drawing/2014/main" id="{168809D2-7AC5-F940-A765-20308D119C21}"/>
              </a:ext>
            </a:extLst>
          </p:cNvPr>
          <p:cNvSpPr>
            <a:spLocks noChangeShapeType="1"/>
          </p:cNvSpPr>
          <p:nvPr/>
        </p:nvSpPr>
        <p:spPr bwMode="auto">
          <a:xfrm>
            <a:off x="2590800" y="2667000"/>
            <a:ext cx="15240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5" name="Line 6">
            <a:extLst>
              <a:ext uri="{FF2B5EF4-FFF2-40B4-BE49-F238E27FC236}">
                <a16:creationId xmlns:a16="http://schemas.microsoft.com/office/drawing/2014/main" id="{0D778650-2C79-EC41-8E7D-BDC547397D33}"/>
              </a:ext>
            </a:extLst>
          </p:cNvPr>
          <p:cNvSpPr>
            <a:spLocks noChangeShapeType="1"/>
          </p:cNvSpPr>
          <p:nvPr/>
        </p:nvSpPr>
        <p:spPr bwMode="auto">
          <a:xfrm>
            <a:off x="4876800" y="2743200"/>
            <a:ext cx="3810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6" name="Line 7">
            <a:extLst>
              <a:ext uri="{FF2B5EF4-FFF2-40B4-BE49-F238E27FC236}">
                <a16:creationId xmlns:a16="http://schemas.microsoft.com/office/drawing/2014/main" id="{A6AC8AE2-DB32-364F-90A9-A043D2F8D3E3}"/>
              </a:ext>
            </a:extLst>
          </p:cNvPr>
          <p:cNvSpPr>
            <a:spLocks noChangeShapeType="1"/>
          </p:cNvSpPr>
          <p:nvPr/>
        </p:nvSpPr>
        <p:spPr bwMode="auto">
          <a:xfrm flipV="1">
            <a:off x="4800600" y="4038600"/>
            <a:ext cx="6858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7" name="Line 8">
            <a:extLst>
              <a:ext uri="{FF2B5EF4-FFF2-40B4-BE49-F238E27FC236}">
                <a16:creationId xmlns:a16="http://schemas.microsoft.com/office/drawing/2014/main" id="{4A29F2B7-088B-7F46-83C9-BED2A356E3B1}"/>
              </a:ext>
            </a:extLst>
          </p:cNvPr>
          <p:cNvSpPr>
            <a:spLocks noChangeShapeType="1"/>
          </p:cNvSpPr>
          <p:nvPr/>
        </p:nvSpPr>
        <p:spPr bwMode="auto">
          <a:xfrm>
            <a:off x="2971800" y="4343400"/>
            <a:ext cx="15240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0DEDA52-9EEE-7644-8D6C-E8E2312060F3}"/>
              </a:ext>
            </a:extLst>
          </p:cNvPr>
          <p:cNvPicPr>
            <a:picLocks noChangeAspect="1"/>
          </p:cNvPicPr>
          <p:nvPr/>
        </p:nvPicPr>
        <p:blipFill>
          <a:blip r:embed="rId2"/>
          <a:stretch>
            <a:fillRect/>
          </a:stretch>
        </p:blipFill>
        <p:spPr>
          <a:xfrm>
            <a:off x="762000" y="381000"/>
            <a:ext cx="7278843" cy="5638800"/>
          </a:xfrm>
          <a:prstGeom prst="rect">
            <a:avLst/>
          </a:prstGeom>
        </p:spPr>
      </p:pic>
      <p:sp>
        <p:nvSpPr>
          <p:cNvPr id="2" name="TextBox 1">
            <a:extLst>
              <a:ext uri="{FF2B5EF4-FFF2-40B4-BE49-F238E27FC236}">
                <a16:creationId xmlns:a16="http://schemas.microsoft.com/office/drawing/2014/main" id="{88B4C0BF-15F4-4842-AA90-B1F598BD8210}"/>
              </a:ext>
            </a:extLst>
          </p:cNvPr>
          <p:cNvSpPr txBox="1"/>
          <p:nvPr/>
        </p:nvSpPr>
        <p:spPr>
          <a:xfrm>
            <a:off x="3449878" y="6077372"/>
            <a:ext cx="1903085" cy="369332"/>
          </a:xfrm>
          <a:prstGeom prst="rect">
            <a:avLst/>
          </a:prstGeom>
          <a:noFill/>
        </p:spPr>
        <p:txBody>
          <a:bodyPr wrap="none" rtlCol="0">
            <a:spAutoFit/>
          </a:bodyPr>
          <a:lstStyle/>
          <a:p>
            <a:r>
              <a:rPr lang="en-US" dirty="0"/>
              <a:t>10-25 times year</a:t>
            </a:r>
          </a:p>
        </p:txBody>
      </p:sp>
    </p:spTree>
    <p:extLst>
      <p:ext uri="{BB962C8B-B14F-4D97-AF65-F5344CB8AC3E}">
        <p14:creationId xmlns:p14="http://schemas.microsoft.com/office/powerpoint/2010/main" val="2844394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2">
            <a:extLst>
              <a:ext uri="{FF2B5EF4-FFF2-40B4-BE49-F238E27FC236}">
                <a16:creationId xmlns:a16="http://schemas.microsoft.com/office/drawing/2014/main" id="{00256F6C-0779-1041-A298-5123F31DA9C1}"/>
              </a:ext>
            </a:extLst>
          </p:cNvPr>
          <p:cNvGraphicFramePr>
            <a:graphicFrameLocks noChangeAspect="1"/>
          </p:cNvGraphicFramePr>
          <p:nvPr/>
        </p:nvGraphicFramePr>
        <p:xfrm>
          <a:off x="1295400" y="685800"/>
          <a:ext cx="6553200" cy="5805488"/>
        </p:xfrm>
        <a:graphic>
          <a:graphicData uri="http://schemas.openxmlformats.org/presentationml/2006/ole">
            <mc:AlternateContent xmlns:mc="http://schemas.openxmlformats.org/markup-compatibility/2006">
              <mc:Choice xmlns:v="urn:schemas-microsoft-com:vml" Requires="v">
                <p:oleObj name="Document" r:id="rId3" imgW="6604000" imgH="5842000" progId="Word.Document.8">
                  <p:embed/>
                </p:oleObj>
              </mc:Choice>
              <mc:Fallback>
                <p:oleObj name="Document" r:id="rId3" imgW="6604000" imgH="5842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685800"/>
                        <a:ext cx="6553200" cy="580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FDA8-6C56-E74E-9DFA-423BA41C81A3}"/>
              </a:ext>
            </a:extLst>
          </p:cNvPr>
          <p:cNvSpPr>
            <a:spLocks noGrp="1"/>
          </p:cNvSpPr>
          <p:nvPr>
            <p:ph type="ctrTitle"/>
          </p:nvPr>
        </p:nvSpPr>
        <p:spPr>
          <a:xfrm>
            <a:off x="685800" y="536662"/>
            <a:ext cx="7772400" cy="1470025"/>
          </a:xfrm>
        </p:spPr>
        <p:txBody>
          <a:bodyPr/>
          <a:lstStyle/>
          <a:p>
            <a:r>
              <a:rPr lang="en-US" b="1" dirty="0">
                <a:solidFill>
                  <a:schemeClr val="tx2"/>
                </a:solidFill>
              </a:rPr>
              <a:t>Gaps In Regional Mountains Have Big Meteorological Effects</a:t>
            </a:r>
          </a:p>
        </p:txBody>
      </p:sp>
      <p:sp>
        <p:nvSpPr>
          <p:cNvPr id="3" name="Subtitle 2">
            <a:extLst>
              <a:ext uri="{FF2B5EF4-FFF2-40B4-BE49-F238E27FC236}">
                <a16:creationId xmlns:a16="http://schemas.microsoft.com/office/drawing/2014/main" id="{B6AE5C98-1049-7C41-B5B2-CFA321DDB4A7}"/>
              </a:ext>
            </a:extLst>
          </p:cNvPr>
          <p:cNvSpPr>
            <a:spLocks noGrp="1"/>
          </p:cNvSpPr>
          <p:nvPr>
            <p:ph type="subTitle"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190F27A9-3028-DF4C-9D84-F04E87323929}"/>
              </a:ext>
            </a:extLst>
          </p:cNvPr>
          <p:cNvPicPr>
            <a:picLocks noChangeAspect="1"/>
          </p:cNvPicPr>
          <p:nvPr/>
        </p:nvPicPr>
        <p:blipFill rotWithShape="1">
          <a:blip r:embed="rId2"/>
          <a:srcRect t="10762" b="10314"/>
          <a:stretch/>
        </p:blipFill>
        <p:spPr>
          <a:xfrm>
            <a:off x="1104900" y="2182598"/>
            <a:ext cx="6934200" cy="4104549"/>
          </a:xfrm>
          <a:prstGeom prst="rect">
            <a:avLst/>
          </a:prstGeom>
        </p:spPr>
      </p:pic>
    </p:spTree>
    <p:extLst>
      <p:ext uri="{BB962C8B-B14F-4D97-AF65-F5344CB8AC3E}">
        <p14:creationId xmlns:p14="http://schemas.microsoft.com/office/powerpoint/2010/main" val="1940555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C262-138E-554C-BE0D-380D288BD74D}"/>
              </a:ext>
            </a:extLst>
          </p:cNvPr>
          <p:cNvSpPr>
            <a:spLocks noGrp="1"/>
          </p:cNvSpPr>
          <p:nvPr>
            <p:ph type="title"/>
          </p:nvPr>
        </p:nvSpPr>
        <p:spPr>
          <a:xfrm>
            <a:off x="457200" y="274638"/>
            <a:ext cx="8153400" cy="563562"/>
          </a:xfrm>
        </p:spPr>
        <p:txBody>
          <a:bodyPr/>
          <a:lstStyle/>
          <a:p>
            <a:r>
              <a:rPr lang="en-US" sz="3200" b="1" dirty="0">
                <a:solidFill>
                  <a:schemeClr val="accent1"/>
                </a:solidFill>
              </a:rPr>
              <a:t>Fraser River Gap of British Columbia</a:t>
            </a:r>
          </a:p>
        </p:txBody>
      </p:sp>
      <p:pic>
        <p:nvPicPr>
          <p:cNvPr id="5" name="Content Placeholder 4">
            <a:extLst>
              <a:ext uri="{FF2B5EF4-FFF2-40B4-BE49-F238E27FC236}">
                <a16:creationId xmlns:a16="http://schemas.microsoft.com/office/drawing/2014/main" id="{63A320E9-BA31-7843-BC36-D376FA639AB5}"/>
              </a:ext>
            </a:extLst>
          </p:cNvPr>
          <p:cNvPicPr>
            <a:picLocks noGrp="1" noChangeAspect="1"/>
          </p:cNvPicPr>
          <p:nvPr>
            <p:ph idx="1"/>
          </p:nvPr>
        </p:nvPicPr>
        <p:blipFill rotWithShape="1">
          <a:blip r:embed="rId2"/>
          <a:srcRect l="10336" t="35356"/>
          <a:stretch/>
        </p:blipFill>
        <p:spPr>
          <a:xfrm>
            <a:off x="1413237" y="1143000"/>
            <a:ext cx="7223069" cy="5334000"/>
          </a:xfrm>
        </p:spPr>
      </p:pic>
      <p:sp>
        <p:nvSpPr>
          <p:cNvPr id="6" name="Up Arrow 5">
            <a:extLst>
              <a:ext uri="{FF2B5EF4-FFF2-40B4-BE49-F238E27FC236}">
                <a16:creationId xmlns:a16="http://schemas.microsoft.com/office/drawing/2014/main" id="{80DBEBF6-9EE7-CB48-BCE6-EA84B7BD2BB0}"/>
              </a:ext>
            </a:extLst>
          </p:cNvPr>
          <p:cNvSpPr/>
          <p:nvPr/>
        </p:nvSpPr>
        <p:spPr>
          <a:xfrm rot="13512522">
            <a:off x="5927457" y="3462748"/>
            <a:ext cx="636854" cy="1752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23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09E9132C-1304-EF49-B04F-7D718C246E5B}"/>
              </a:ext>
            </a:extLst>
          </p:cNvPr>
          <p:cNvSpPr>
            <a:spLocks noGrp="1"/>
          </p:cNvSpPr>
          <p:nvPr>
            <p:ph type="title"/>
          </p:nvPr>
        </p:nvSpPr>
        <p:spPr/>
        <p:txBody>
          <a:bodyPr/>
          <a:lstStyle/>
          <a:p>
            <a:r>
              <a:rPr lang="en-US" altLang="en-US" b="1" dirty="0">
                <a:solidFill>
                  <a:schemeClr val="accent1"/>
                </a:solidFill>
              </a:rPr>
              <a:t>Fraser River Gap</a:t>
            </a:r>
          </a:p>
        </p:txBody>
      </p:sp>
      <p:sp>
        <p:nvSpPr>
          <p:cNvPr id="228355" name="Rectangle 3">
            <a:extLst>
              <a:ext uri="{FF2B5EF4-FFF2-40B4-BE49-F238E27FC236}">
                <a16:creationId xmlns:a16="http://schemas.microsoft.com/office/drawing/2014/main" id="{4814A0B9-BF5D-A747-8E51-122ED09B1D7E}"/>
              </a:ext>
            </a:extLst>
          </p:cNvPr>
          <p:cNvSpPr>
            <a:spLocks noGrp="1"/>
          </p:cNvSpPr>
          <p:nvPr>
            <p:ph type="body" idx="1"/>
          </p:nvPr>
        </p:nvSpPr>
        <p:spPr/>
        <p:txBody>
          <a:bodyPr/>
          <a:lstStyle/>
          <a:p>
            <a:endParaRPr lang="en-US" altLang="en-US"/>
          </a:p>
        </p:txBody>
      </p:sp>
      <p:pic>
        <p:nvPicPr>
          <p:cNvPr id="228356" name="Picture 4">
            <a:extLst>
              <a:ext uri="{FF2B5EF4-FFF2-40B4-BE49-F238E27FC236}">
                <a16:creationId xmlns:a16="http://schemas.microsoft.com/office/drawing/2014/main" id="{3E617FAA-9F28-9C46-8221-8DCE3C058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57330"/>
            <a:ext cx="7150100" cy="5011701"/>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2D66830C-84D6-014E-9F0A-AE61CCCCE9CE}"/>
              </a:ext>
            </a:extLst>
          </p:cNvPr>
          <p:cNvSpPr/>
          <p:nvPr/>
        </p:nvSpPr>
        <p:spPr>
          <a:xfrm rot="16817162">
            <a:off x="3962400" y="3162300"/>
            <a:ext cx="1219200" cy="533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F0266CC0-F857-4245-82C3-691AC825D698}"/>
              </a:ext>
            </a:extLst>
          </p:cNvPr>
          <p:cNvSpPr>
            <a:spLocks noGrp="1"/>
          </p:cNvSpPr>
          <p:nvPr>
            <p:ph type="ctrTitle"/>
          </p:nvPr>
        </p:nvSpPr>
        <p:spPr>
          <a:xfrm>
            <a:off x="685800" y="228600"/>
            <a:ext cx="7772400" cy="1143000"/>
          </a:xfrm>
        </p:spPr>
        <p:txBody>
          <a:bodyPr/>
          <a:lstStyle/>
          <a:p>
            <a:r>
              <a:rPr lang="en-US" altLang="en-US"/>
              <a:t>The Fraser River Gap</a:t>
            </a:r>
          </a:p>
        </p:txBody>
      </p:sp>
      <p:sp>
        <p:nvSpPr>
          <p:cNvPr id="227331" name="Rectangle 3">
            <a:extLst>
              <a:ext uri="{FF2B5EF4-FFF2-40B4-BE49-F238E27FC236}">
                <a16:creationId xmlns:a16="http://schemas.microsoft.com/office/drawing/2014/main" id="{427D6D12-B41A-0A46-8597-858F1912DA28}"/>
              </a:ext>
            </a:extLst>
          </p:cNvPr>
          <p:cNvSpPr>
            <a:spLocks noGrp="1"/>
          </p:cNvSpPr>
          <p:nvPr>
            <p:ph type="subTitle" idx="1"/>
          </p:nvPr>
        </p:nvSpPr>
        <p:spPr/>
        <p:txBody>
          <a:bodyPr/>
          <a:lstStyle/>
          <a:p>
            <a:endParaRPr lang="en-US" altLang="en-US">
              <a:solidFill>
                <a:schemeClr val="tx1"/>
              </a:solidFill>
            </a:endParaRPr>
          </a:p>
        </p:txBody>
      </p:sp>
      <p:pic>
        <p:nvPicPr>
          <p:cNvPr id="227332" name="Picture 4">
            <a:extLst>
              <a:ext uri="{FF2B5EF4-FFF2-40B4-BE49-F238E27FC236}">
                <a16:creationId xmlns:a16="http://schemas.microsoft.com/office/drawing/2014/main" id="{F4D73758-EB9A-064C-A743-F3773C2B3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68450"/>
            <a:ext cx="8686800" cy="4938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A885FC31-45AD-F346-B6AC-D36E135E2C33}"/>
              </a:ext>
            </a:extLst>
          </p:cNvPr>
          <p:cNvSpPr>
            <a:spLocks noGrp="1"/>
          </p:cNvSpPr>
          <p:nvPr>
            <p:ph type="title"/>
          </p:nvPr>
        </p:nvSpPr>
        <p:spPr>
          <a:xfrm>
            <a:off x="457200" y="2667000"/>
            <a:ext cx="8229600" cy="1143000"/>
          </a:xfrm>
        </p:spPr>
        <p:txBody>
          <a:bodyPr/>
          <a:lstStyle/>
          <a:p>
            <a:r>
              <a:rPr lang="en-US" altLang="en-US" dirty="0"/>
              <a:t>Can Get Strong Cold Northeasterly Outflow Winds into Bellingham and NW Washington When Cold Air and High Pressure Builds in the Interior of BC</a:t>
            </a:r>
          </a:p>
        </p:txBody>
      </p:sp>
      <p:sp>
        <p:nvSpPr>
          <p:cNvPr id="248835" name="Rectangle 3">
            <a:extLst>
              <a:ext uri="{FF2B5EF4-FFF2-40B4-BE49-F238E27FC236}">
                <a16:creationId xmlns:a16="http://schemas.microsoft.com/office/drawing/2014/main" id="{89E19A48-6051-8943-942E-DECB453BB041}"/>
              </a:ext>
            </a:extLst>
          </p:cNvPr>
          <p:cNvSpPr>
            <a:spLocks noGrp="1"/>
          </p:cNvSpPr>
          <p:nvPr>
            <p:ph type="body" idx="1"/>
          </p:nvPr>
        </p:nvSpPr>
        <p:spPr>
          <a:xfrm>
            <a:off x="609600" y="3429000"/>
            <a:ext cx="8229600" cy="4525963"/>
          </a:xfrm>
        </p:spPr>
        <p:txBody>
          <a:bodyPr/>
          <a:lstStyle/>
          <a:p>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47E4D3A6-6DB7-5F47-919C-FEB482AE1FA0}"/>
              </a:ext>
            </a:extLst>
          </p:cNvPr>
          <p:cNvSpPr>
            <a:spLocks noGrp="1"/>
          </p:cNvSpPr>
          <p:nvPr>
            <p:ph type="title"/>
          </p:nvPr>
        </p:nvSpPr>
        <p:spPr>
          <a:xfrm>
            <a:off x="457200" y="762000"/>
            <a:ext cx="2743200" cy="4373562"/>
          </a:xfrm>
        </p:spPr>
        <p:txBody>
          <a:bodyPr/>
          <a:lstStyle/>
          <a:p>
            <a:r>
              <a:rPr lang="en-US" altLang="en-US" dirty="0"/>
              <a:t>Major Fraser Gap Event of December 28, 1990</a:t>
            </a:r>
          </a:p>
        </p:txBody>
      </p:sp>
      <p:pic>
        <p:nvPicPr>
          <p:cNvPr id="229382" name="Picture 6">
            <a:extLst>
              <a:ext uri="{FF2B5EF4-FFF2-40B4-BE49-F238E27FC236}">
                <a16:creationId xmlns:a16="http://schemas.microsoft.com/office/drawing/2014/main" id="{E233697C-449A-9E4A-8411-4EAB4CA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570" y="457200"/>
            <a:ext cx="4679950" cy="566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5BF36-C1B9-B64C-B5F2-F90CE96003A0}"/>
              </a:ext>
            </a:extLst>
          </p:cNvPr>
          <p:cNvSpPr>
            <a:spLocks noGrp="1"/>
          </p:cNvSpPr>
          <p:nvPr>
            <p:ph type="title"/>
          </p:nvPr>
        </p:nvSpPr>
        <p:spPr/>
        <p:txBody>
          <a:bodyPr/>
          <a:lstStyle/>
          <a:p>
            <a:r>
              <a:rPr lang="en-US" b="1" dirty="0">
                <a:solidFill>
                  <a:schemeClr val="accent1"/>
                </a:solidFill>
              </a:rPr>
              <a:t>Atmospheric Sciences Major</a:t>
            </a:r>
          </a:p>
        </p:txBody>
      </p:sp>
      <p:sp>
        <p:nvSpPr>
          <p:cNvPr id="3" name="Content Placeholder 2">
            <a:extLst>
              <a:ext uri="{FF2B5EF4-FFF2-40B4-BE49-F238E27FC236}">
                <a16:creationId xmlns:a16="http://schemas.microsoft.com/office/drawing/2014/main" id="{70A52297-3B5A-C742-9D76-5F2315DB0521}"/>
              </a:ext>
            </a:extLst>
          </p:cNvPr>
          <p:cNvSpPr>
            <a:spLocks noGrp="1"/>
          </p:cNvSpPr>
          <p:nvPr>
            <p:ph idx="1"/>
          </p:nvPr>
        </p:nvSpPr>
        <p:spPr>
          <a:xfrm>
            <a:off x="457200" y="1417638"/>
            <a:ext cx="8229600" cy="4525963"/>
          </a:xfrm>
        </p:spPr>
        <p:txBody>
          <a:bodyPr/>
          <a:lstStyle/>
          <a:p>
            <a:r>
              <a:rPr lang="en-US" dirty="0"/>
              <a:t>B.S. in Atmospheric Sciences</a:t>
            </a:r>
          </a:p>
          <a:p>
            <a:r>
              <a:rPr lang="en-US" dirty="0"/>
              <a:t>Four tracks</a:t>
            </a:r>
          </a:p>
        </p:txBody>
      </p:sp>
      <p:pic>
        <p:nvPicPr>
          <p:cNvPr id="5" name="Picture 4" descr="Graphical user interface, text, application, email&#10;&#10;Description automatically generated">
            <a:extLst>
              <a:ext uri="{FF2B5EF4-FFF2-40B4-BE49-F238E27FC236}">
                <a16:creationId xmlns:a16="http://schemas.microsoft.com/office/drawing/2014/main" id="{413FD257-0C5D-F544-8E96-B72E9A0D003B}"/>
              </a:ext>
            </a:extLst>
          </p:cNvPr>
          <p:cNvPicPr>
            <a:picLocks noChangeAspect="1"/>
          </p:cNvPicPr>
          <p:nvPr/>
        </p:nvPicPr>
        <p:blipFill>
          <a:blip r:embed="rId2"/>
          <a:stretch>
            <a:fillRect/>
          </a:stretch>
        </p:blipFill>
        <p:spPr>
          <a:xfrm>
            <a:off x="1981200" y="2667000"/>
            <a:ext cx="5715000" cy="4092033"/>
          </a:xfrm>
          <a:prstGeom prst="rect">
            <a:avLst/>
          </a:prstGeom>
        </p:spPr>
      </p:pic>
    </p:spTree>
    <p:extLst>
      <p:ext uri="{BB962C8B-B14F-4D97-AF65-F5344CB8AC3E}">
        <p14:creationId xmlns:p14="http://schemas.microsoft.com/office/powerpoint/2010/main" val="2015363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C7AFC482-FCF5-4148-A68B-7D937C690DC0}"/>
              </a:ext>
            </a:extLst>
          </p:cNvPr>
          <p:cNvSpPr>
            <a:spLocks noGrp="1"/>
          </p:cNvSpPr>
          <p:nvPr>
            <p:ph type="title"/>
          </p:nvPr>
        </p:nvSpPr>
        <p:spPr/>
        <p:txBody>
          <a:bodyPr/>
          <a:lstStyle/>
          <a:p>
            <a:endParaRPr lang="en-US" altLang="en-US"/>
          </a:p>
        </p:txBody>
      </p:sp>
      <p:sp>
        <p:nvSpPr>
          <p:cNvPr id="230403" name="Rectangle 3">
            <a:extLst>
              <a:ext uri="{FF2B5EF4-FFF2-40B4-BE49-F238E27FC236}">
                <a16:creationId xmlns:a16="http://schemas.microsoft.com/office/drawing/2014/main" id="{0905CBE6-90E2-5942-A98F-49D2DB0D05F8}"/>
              </a:ext>
            </a:extLst>
          </p:cNvPr>
          <p:cNvSpPr>
            <a:spLocks noGrp="1"/>
          </p:cNvSpPr>
          <p:nvPr>
            <p:ph type="body" idx="1"/>
          </p:nvPr>
        </p:nvSpPr>
        <p:spPr/>
        <p:txBody>
          <a:bodyPr/>
          <a:lstStyle/>
          <a:p>
            <a:endParaRPr lang="en-US" altLang="en-US"/>
          </a:p>
        </p:txBody>
      </p:sp>
      <p:pic>
        <p:nvPicPr>
          <p:cNvPr id="230404" name="Picture 4">
            <a:extLst>
              <a:ext uri="{FF2B5EF4-FFF2-40B4-BE49-F238E27FC236}">
                <a16:creationId xmlns:a16="http://schemas.microsoft.com/office/drawing/2014/main" id="{E64F6153-B62B-9E4F-9EEF-DDC4F7187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4638"/>
            <a:ext cx="4926013" cy="6256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5970B4FF-9173-1247-A3AC-8987A4D6B95C}"/>
              </a:ext>
            </a:extLst>
          </p:cNvPr>
          <p:cNvSpPr>
            <a:spLocks noGrp="1"/>
          </p:cNvSpPr>
          <p:nvPr>
            <p:ph type="title"/>
          </p:nvPr>
        </p:nvSpPr>
        <p:spPr/>
        <p:txBody>
          <a:bodyPr/>
          <a:lstStyle/>
          <a:p>
            <a:r>
              <a:rPr lang="en-US" altLang="en-US"/>
              <a:t>Anacortes Dec 1990</a:t>
            </a:r>
          </a:p>
        </p:txBody>
      </p:sp>
      <p:sp>
        <p:nvSpPr>
          <p:cNvPr id="233475" name="Rectangle 3">
            <a:extLst>
              <a:ext uri="{FF2B5EF4-FFF2-40B4-BE49-F238E27FC236}">
                <a16:creationId xmlns:a16="http://schemas.microsoft.com/office/drawing/2014/main" id="{1B6CCB27-9C45-5449-9515-D8446DF98C32}"/>
              </a:ext>
            </a:extLst>
          </p:cNvPr>
          <p:cNvSpPr>
            <a:spLocks noGrp="1"/>
          </p:cNvSpPr>
          <p:nvPr>
            <p:ph type="body" idx="1"/>
          </p:nvPr>
        </p:nvSpPr>
        <p:spPr/>
        <p:txBody>
          <a:bodyPr/>
          <a:lstStyle/>
          <a:p>
            <a:endParaRPr lang="en-US" altLang="en-US"/>
          </a:p>
        </p:txBody>
      </p:sp>
      <p:pic>
        <p:nvPicPr>
          <p:cNvPr id="233476" name="Picture 4">
            <a:extLst>
              <a:ext uri="{FF2B5EF4-FFF2-40B4-BE49-F238E27FC236}">
                <a16:creationId xmlns:a16="http://schemas.microsoft.com/office/drawing/2014/main" id="{AEBCDD5A-1396-6045-B5CF-EC139F6BC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17638"/>
            <a:ext cx="7010400" cy="505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E273-481E-704F-B04D-B7A2AE1B7C9A}"/>
              </a:ext>
            </a:extLst>
          </p:cNvPr>
          <p:cNvSpPr>
            <a:spLocks noGrp="1"/>
          </p:cNvSpPr>
          <p:nvPr>
            <p:ph type="title"/>
          </p:nvPr>
        </p:nvSpPr>
        <p:spPr>
          <a:xfrm>
            <a:off x="457200" y="609600"/>
            <a:ext cx="8229600" cy="1143000"/>
          </a:xfrm>
        </p:spPr>
        <p:txBody>
          <a:bodyPr/>
          <a:lstStyle/>
          <a:p>
            <a:r>
              <a:rPr lang="en-US" sz="2800" dirty="0">
                <a:solidFill>
                  <a:schemeClr val="accent1"/>
                </a:solidFill>
              </a:rPr>
              <a:t>The Columbia Gorge:  A Near Sea Level Passage Between the Columbia Basin and western Oregon/WA</a:t>
            </a:r>
          </a:p>
        </p:txBody>
      </p:sp>
      <p:pic>
        <p:nvPicPr>
          <p:cNvPr id="5" name="Content Placeholder 4" descr="Map&#10;&#10;Description automatically generated">
            <a:extLst>
              <a:ext uri="{FF2B5EF4-FFF2-40B4-BE49-F238E27FC236}">
                <a16:creationId xmlns:a16="http://schemas.microsoft.com/office/drawing/2014/main" id="{D535DA37-280C-BA4B-94F7-2DF6C1F01FF5}"/>
              </a:ext>
            </a:extLst>
          </p:cNvPr>
          <p:cNvPicPr>
            <a:picLocks noGrp="1" noChangeAspect="1"/>
          </p:cNvPicPr>
          <p:nvPr>
            <p:ph idx="1"/>
          </p:nvPr>
        </p:nvPicPr>
        <p:blipFill>
          <a:blip r:embed="rId2"/>
          <a:stretch>
            <a:fillRect/>
          </a:stretch>
        </p:blipFill>
        <p:spPr>
          <a:xfrm>
            <a:off x="1362464" y="1981200"/>
            <a:ext cx="6419072" cy="4525963"/>
          </a:xfrm>
        </p:spPr>
      </p:pic>
    </p:spTree>
    <p:extLst>
      <p:ext uri="{BB962C8B-B14F-4D97-AF65-F5344CB8AC3E}">
        <p14:creationId xmlns:p14="http://schemas.microsoft.com/office/powerpoint/2010/main" val="513359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12-ED48-5546-B997-E5B483D29044}"/>
              </a:ext>
            </a:extLst>
          </p:cNvPr>
          <p:cNvSpPr>
            <a:spLocks noGrp="1"/>
          </p:cNvSpPr>
          <p:nvPr>
            <p:ph type="title"/>
          </p:nvPr>
        </p:nvSpPr>
        <p:spPr/>
        <p:txBody>
          <a:bodyPr/>
          <a:lstStyle/>
          <a:p>
            <a:r>
              <a:rPr lang="en-US" sz="4000" b="1" dirty="0">
                <a:solidFill>
                  <a:schemeClr val="accent1"/>
                </a:solidFill>
              </a:rPr>
              <a:t>Strong easterly winds develop in the Gorge when cold air and high pressure develop over eastern WA</a:t>
            </a:r>
          </a:p>
        </p:txBody>
      </p:sp>
      <p:pic>
        <p:nvPicPr>
          <p:cNvPr id="5" name="Content Placeholder 4" descr="Map&#10;&#10;Description automatically generated">
            <a:extLst>
              <a:ext uri="{FF2B5EF4-FFF2-40B4-BE49-F238E27FC236}">
                <a16:creationId xmlns:a16="http://schemas.microsoft.com/office/drawing/2014/main" id="{F636F14F-F5F5-1140-8E5A-3094AA5C2DDB}"/>
              </a:ext>
            </a:extLst>
          </p:cNvPr>
          <p:cNvPicPr>
            <a:picLocks noGrp="1" noChangeAspect="1"/>
          </p:cNvPicPr>
          <p:nvPr>
            <p:ph idx="1"/>
          </p:nvPr>
        </p:nvPicPr>
        <p:blipFill rotWithShape="1">
          <a:blip r:embed="rId2"/>
          <a:srcRect l="5882" t="13634" r="9412" b="26364"/>
          <a:stretch/>
        </p:blipFill>
        <p:spPr>
          <a:xfrm>
            <a:off x="609600" y="1905000"/>
            <a:ext cx="7301673" cy="4597552"/>
          </a:xfrm>
        </p:spPr>
      </p:pic>
    </p:spTree>
    <p:extLst>
      <p:ext uri="{BB962C8B-B14F-4D97-AF65-F5344CB8AC3E}">
        <p14:creationId xmlns:p14="http://schemas.microsoft.com/office/powerpoint/2010/main" val="741459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12-ED48-5546-B997-E5B483D29044}"/>
              </a:ext>
            </a:extLst>
          </p:cNvPr>
          <p:cNvSpPr>
            <a:spLocks noGrp="1"/>
          </p:cNvSpPr>
          <p:nvPr>
            <p:ph type="title"/>
          </p:nvPr>
        </p:nvSpPr>
        <p:spPr/>
        <p:txBody>
          <a:bodyPr/>
          <a:lstStyle/>
          <a:p>
            <a:endParaRPr lang="en-US"/>
          </a:p>
        </p:txBody>
      </p:sp>
      <p:pic>
        <p:nvPicPr>
          <p:cNvPr id="7" name="Picture 6" descr="Map&#10;&#10;Description automatically generated">
            <a:extLst>
              <a:ext uri="{FF2B5EF4-FFF2-40B4-BE49-F238E27FC236}">
                <a16:creationId xmlns:a16="http://schemas.microsoft.com/office/drawing/2014/main" id="{EB136B1A-1FBC-B145-8509-E6AC1926997E}"/>
              </a:ext>
            </a:extLst>
          </p:cNvPr>
          <p:cNvPicPr>
            <a:picLocks noChangeAspect="1"/>
          </p:cNvPicPr>
          <p:nvPr/>
        </p:nvPicPr>
        <p:blipFill rotWithShape="1">
          <a:blip r:embed="rId2"/>
          <a:srcRect l="7216" t="18331" r="6186" b="12782"/>
          <a:stretch/>
        </p:blipFill>
        <p:spPr>
          <a:xfrm>
            <a:off x="281120" y="381000"/>
            <a:ext cx="8405680" cy="5943600"/>
          </a:xfrm>
          <a:prstGeom prst="rect">
            <a:avLst/>
          </a:prstGeom>
        </p:spPr>
      </p:pic>
      <p:sp>
        <p:nvSpPr>
          <p:cNvPr id="9" name="Content Placeholder 8">
            <a:extLst>
              <a:ext uri="{FF2B5EF4-FFF2-40B4-BE49-F238E27FC236}">
                <a16:creationId xmlns:a16="http://schemas.microsoft.com/office/drawing/2014/main" id="{E4482B04-2DA2-E44E-BE57-7B2592F84C1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35473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3" descr="P3_wsp">
            <a:hlinkClick r:id="rId3"/>
            <a:extLst>
              <a:ext uri="{FF2B5EF4-FFF2-40B4-BE49-F238E27FC236}">
                <a16:creationId xmlns:a16="http://schemas.microsoft.com/office/drawing/2014/main" id="{9879E5E4-7797-E545-96ED-0419922B2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219200"/>
            <a:ext cx="86836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15">
            <a:extLst>
              <a:ext uri="{FF2B5EF4-FFF2-40B4-BE49-F238E27FC236}">
                <a16:creationId xmlns:a16="http://schemas.microsoft.com/office/drawing/2014/main" id="{57DF87CC-457A-A14F-ABAB-5962DA8676F4}"/>
              </a:ext>
            </a:extLst>
          </p:cNvPr>
          <p:cNvSpPr txBox="1">
            <a:spLocks noChangeArrowheads="1"/>
          </p:cNvSpPr>
          <p:nvPr/>
        </p:nvSpPr>
        <p:spPr bwMode="auto">
          <a:xfrm>
            <a:off x="2238375" y="4724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400">
                <a:solidFill>
                  <a:srgbClr val="FFFF00"/>
                </a:solidFill>
              </a:rPr>
              <a:t>Troutdale</a:t>
            </a:r>
          </a:p>
        </p:txBody>
      </p:sp>
      <p:sp>
        <p:nvSpPr>
          <p:cNvPr id="92163" name="Line 17">
            <a:extLst>
              <a:ext uri="{FF2B5EF4-FFF2-40B4-BE49-F238E27FC236}">
                <a16:creationId xmlns:a16="http://schemas.microsoft.com/office/drawing/2014/main" id="{62B245DB-49D7-E146-BAB6-4DEDA8F42438}"/>
              </a:ext>
            </a:extLst>
          </p:cNvPr>
          <p:cNvSpPr>
            <a:spLocks noChangeShapeType="1"/>
          </p:cNvSpPr>
          <p:nvPr/>
        </p:nvSpPr>
        <p:spPr bwMode="auto">
          <a:xfrm flipV="1">
            <a:off x="2886075" y="4140200"/>
            <a:ext cx="406400" cy="584200"/>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a:extLst>
              <a:ext uri="{FF2B5EF4-FFF2-40B4-BE49-F238E27FC236}">
                <a16:creationId xmlns:a16="http://schemas.microsoft.com/office/drawing/2014/main" id="{97B6A2FF-B417-9047-AA2F-5A951898CEE0}"/>
              </a:ext>
            </a:extLst>
          </p:cNvPr>
          <p:cNvSpPr txBox="1"/>
          <p:nvPr/>
        </p:nvSpPr>
        <p:spPr>
          <a:xfrm>
            <a:off x="1219200" y="418328"/>
            <a:ext cx="6335389" cy="584775"/>
          </a:xfrm>
          <a:prstGeom prst="rect">
            <a:avLst/>
          </a:prstGeom>
          <a:noFill/>
        </p:spPr>
        <p:txBody>
          <a:bodyPr wrap="none" rtlCol="0">
            <a:spAutoFit/>
          </a:bodyPr>
          <a:lstStyle/>
          <a:p>
            <a:r>
              <a:rPr lang="en-US" sz="3200" dirty="0"/>
              <a:t>High Resolution Model Simulation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ED98-43D7-2143-B5F5-25CD6C9ED410}"/>
              </a:ext>
            </a:extLst>
          </p:cNvPr>
          <p:cNvSpPr>
            <a:spLocks noGrp="1"/>
          </p:cNvSpPr>
          <p:nvPr>
            <p:ph type="title"/>
          </p:nvPr>
        </p:nvSpPr>
        <p:spPr>
          <a:xfrm>
            <a:off x="637402" y="748464"/>
            <a:ext cx="8229600" cy="1143000"/>
          </a:xfrm>
        </p:spPr>
        <p:txBody>
          <a:bodyPr/>
          <a:lstStyle/>
          <a:p>
            <a:r>
              <a:rPr lang="en-US" sz="4000" b="1" dirty="0">
                <a:solidFill>
                  <a:schemeClr val="accent1"/>
                </a:solidFill>
              </a:rPr>
              <a:t>The outflow of very cold air in the Gorge can produce freezing rain and ice storms as warm rain falls into it</a:t>
            </a:r>
          </a:p>
        </p:txBody>
      </p:sp>
      <p:pic>
        <p:nvPicPr>
          <p:cNvPr id="5" name="Content Placeholder 4" descr="A picture containing snow, outdoor&#10;&#10;Description automatically generated">
            <a:extLst>
              <a:ext uri="{FF2B5EF4-FFF2-40B4-BE49-F238E27FC236}">
                <a16:creationId xmlns:a16="http://schemas.microsoft.com/office/drawing/2014/main" id="{BA4E1009-CDCD-AE47-81FE-4ECDE0BD6343}"/>
              </a:ext>
            </a:extLst>
          </p:cNvPr>
          <p:cNvPicPr>
            <a:picLocks noGrp="1" noChangeAspect="1"/>
          </p:cNvPicPr>
          <p:nvPr>
            <p:ph idx="1"/>
          </p:nvPr>
        </p:nvPicPr>
        <p:blipFill>
          <a:blip r:embed="rId2"/>
          <a:stretch>
            <a:fillRect/>
          </a:stretch>
        </p:blipFill>
        <p:spPr>
          <a:xfrm>
            <a:off x="6096000" y="2794836"/>
            <a:ext cx="2057400" cy="2743200"/>
          </a:xfrm>
        </p:spPr>
      </p:pic>
      <p:pic>
        <p:nvPicPr>
          <p:cNvPr id="7" name="Picture 6" descr="People walking down a snowy street&#10;&#10;Description automatically generated with low confidence">
            <a:extLst>
              <a:ext uri="{FF2B5EF4-FFF2-40B4-BE49-F238E27FC236}">
                <a16:creationId xmlns:a16="http://schemas.microsoft.com/office/drawing/2014/main" id="{CC2447D3-0318-4249-9455-B669B42FFC2B}"/>
              </a:ext>
            </a:extLst>
          </p:cNvPr>
          <p:cNvPicPr>
            <a:picLocks noChangeAspect="1"/>
          </p:cNvPicPr>
          <p:nvPr/>
        </p:nvPicPr>
        <p:blipFill>
          <a:blip r:embed="rId3"/>
          <a:stretch>
            <a:fillRect/>
          </a:stretch>
        </p:blipFill>
        <p:spPr>
          <a:xfrm>
            <a:off x="666234" y="2969375"/>
            <a:ext cx="4788243" cy="2394122"/>
          </a:xfrm>
          <a:prstGeom prst="rect">
            <a:avLst/>
          </a:prstGeom>
        </p:spPr>
      </p:pic>
    </p:spTree>
    <p:extLst>
      <p:ext uri="{BB962C8B-B14F-4D97-AF65-F5344CB8AC3E}">
        <p14:creationId xmlns:p14="http://schemas.microsoft.com/office/powerpoint/2010/main" val="3565928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569D-693F-624B-A38F-1A9CDC103BAF}"/>
              </a:ext>
            </a:extLst>
          </p:cNvPr>
          <p:cNvSpPr>
            <a:spLocks noGrp="1"/>
          </p:cNvSpPr>
          <p:nvPr>
            <p:ph type="title"/>
          </p:nvPr>
        </p:nvSpPr>
        <p:spPr/>
        <p:txBody>
          <a:bodyPr/>
          <a:lstStyle/>
          <a:p>
            <a:r>
              <a:rPr lang="en-US" dirty="0"/>
              <a:t>Crown Point/Vista House</a:t>
            </a:r>
          </a:p>
        </p:txBody>
      </p:sp>
      <p:pic>
        <p:nvPicPr>
          <p:cNvPr id="5" name="Content Placeholder 4" descr="A picture containing mountain, tree, outdoor, sky&#10;&#10;Description automatically generated">
            <a:extLst>
              <a:ext uri="{FF2B5EF4-FFF2-40B4-BE49-F238E27FC236}">
                <a16:creationId xmlns:a16="http://schemas.microsoft.com/office/drawing/2014/main" id="{A5285661-000B-404E-9043-252AC51DC01D}"/>
              </a:ext>
            </a:extLst>
          </p:cNvPr>
          <p:cNvPicPr>
            <a:picLocks noGrp="1" noChangeAspect="1"/>
          </p:cNvPicPr>
          <p:nvPr>
            <p:ph idx="1"/>
          </p:nvPr>
        </p:nvPicPr>
        <p:blipFill>
          <a:blip r:embed="rId2"/>
          <a:stretch>
            <a:fillRect/>
          </a:stretch>
        </p:blipFill>
        <p:spPr>
          <a:xfrm>
            <a:off x="1175405" y="1600200"/>
            <a:ext cx="6793190" cy="4525963"/>
          </a:xfrm>
        </p:spPr>
      </p:pic>
    </p:spTree>
    <p:extLst>
      <p:ext uri="{BB962C8B-B14F-4D97-AF65-F5344CB8AC3E}">
        <p14:creationId xmlns:p14="http://schemas.microsoft.com/office/powerpoint/2010/main" val="3911816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4B81-2E1B-4F4B-A947-60B568CA9BDE}"/>
              </a:ext>
            </a:extLst>
          </p:cNvPr>
          <p:cNvSpPr>
            <a:spLocks noGrp="1"/>
          </p:cNvSpPr>
          <p:nvPr>
            <p:ph type="title"/>
          </p:nvPr>
        </p:nvSpPr>
        <p:spPr>
          <a:xfrm>
            <a:off x="457200" y="274638"/>
            <a:ext cx="8229600" cy="792162"/>
          </a:xfrm>
        </p:spPr>
        <p:txBody>
          <a:bodyPr/>
          <a:lstStyle/>
          <a:p>
            <a:r>
              <a:rPr lang="en-US" sz="3200" b="1" dirty="0">
                <a:solidFill>
                  <a:schemeClr val="accent1"/>
                </a:solidFill>
              </a:rPr>
              <a:t>Vista House, Right Above the Gorge</a:t>
            </a:r>
          </a:p>
        </p:txBody>
      </p:sp>
      <p:pic>
        <p:nvPicPr>
          <p:cNvPr id="5" name="Content Placeholder 4" descr="A set of stairs leading to a building&#10;&#10;Description automatically generated with low confidence">
            <a:extLst>
              <a:ext uri="{FF2B5EF4-FFF2-40B4-BE49-F238E27FC236}">
                <a16:creationId xmlns:a16="http://schemas.microsoft.com/office/drawing/2014/main" id="{7267C006-BE56-B646-98A1-BC06A027FD37}"/>
              </a:ext>
            </a:extLst>
          </p:cNvPr>
          <p:cNvPicPr>
            <a:picLocks noGrp="1" noChangeAspect="1"/>
          </p:cNvPicPr>
          <p:nvPr>
            <p:ph idx="1"/>
          </p:nvPr>
        </p:nvPicPr>
        <p:blipFill>
          <a:blip r:embed="rId2"/>
          <a:stretch>
            <a:fillRect/>
          </a:stretch>
        </p:blipFill>
        <p:spPr>
          <a:xfrm>
            <a:off x="1219200" y="1075038"/>
            <a:ext cx="6949017" cy="5211763"/>
          </a:xfrm>
        </p:spPr>
      </p:pic>
    </p:spTree>
    <p:extLst>
      <p:ext uri="{BB962C8B-B14F-4D97-AF65-F5344CB8AC3E}">
        <p14:creationId xmlns:p14="http://schemas.microsoft.com/office/powerpoint/2010/main" val="1477980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D9DD-DB93-B045-9985-088D2B293ABD}"/>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16627266-8E0E-9F42-9C2F-501B8866647D}"/>
              </a:ext>
            </a:extLst>
          </p:cNvPr>
          <p:cNvPicPr>
            <a:picLocks noGrp="1" noChangeAspect="1"/>
          </p:cNvPicPr>
          <p:nvPr>
            <p:ph idx="1"/>
          </p:nvPr>
        </p:nvPicPr>
        <p:blipFill>
          <a:blip r:embed="rId2"/>
          <a:stretch>
            <a:fillRect/>
          </a:stretch>
        </p:blipFill>
        <p:spPr>
          <a:xfrm>
            <a:off x="1181100" y="1143000"/>
            <a:ext cx="6781800" cy="5312410"/>
          </a:xfrm>
        </p:spPr>
      </p:pic>
    </p:spTree>
    <p:extLst>
      <p:ext uri="{BB962C8B-B14F-4D97-AF65-F5344CB8AC3E}">
        <p14:creationId xmlns:p14="http://schemas.microsoft.com/office/powerpoint/2010/main" val="2227781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9719F29-1F4A-5E42-9234-C4349F2BE7FF}"/>
              </a:ext>
            </a:extLst>
          </p:cNvPr>
          <p:cNvSpPr>
            <a:spLocks noGrp="1"/>
          </p:cNvSpPr>
          <p:nvPr>
            <p:ph type="ctrTitle"/>
          </p:nvPr>
        </p:nvSpPr>
        <p:spPr>
          <a:xfrm>
            <a:off x="1828800" y="228600"/>
            <a:ext cx="7086600" cy="1676400"/>
          </a:xfrm>
        </p:spPr>
        <p:txBody>
          <a:bodyPr/>
          <a:lstStyle/>
          <a:p>
            <a:r>
              <a:rPr lang="en-US" altLang="en-US" dirty="0"/>
              <a:t>Northwest Weather 101</a:t>
            </a:r>
            <a:endParaRPr lang="en-US" altLang="en-US" b="1" dirty="0"/>
          </a:p>
        </p:txBody>
      </p:sp>
      <p:sp>
        <p:nvSpPr>
          <p:cNvPr id="3" name="Subtitle 2">
            <a:extLst>
              <a:ext uri="{FF2B5EF4-FFF2-40B4-BE49-F238E27FC236}">
                <a16:creationId xmlns:a16="http://schemas.microsoft.com/office/drawing/2014/main" id="{493E62E8-D54B-F346-9E98-4ACFFD098BF2}"/>
              </a:ext>
            </a:extLst>
          </p:cNvPr>
          <p:cNvSpPr>
            <a:spLocks noGrp="1"/>
          </p:cNvSpPr>
          <p:nvPr>
            <p:ph type="subTitle" idx="1"/>
          </p:nvPr>
        </p:nvSpPr>
        <p:spPr>
          <a:xfrm>
            <a:off x="457200" y="4953000"/>
            <a:ext cx="7848600" cy="1638300"/>
          </a:xfrm>
        </p:spPr>
        <p:txBody>
          <a:bodyPr>
            <a:normAutofit/>
          </a:bodyPr>
          <a:lstStyle/>
          <a:p>
            <a:pPr>
              <a:lnSpc>
                <a:spcPct val="80000"/>
              </a:lnSpc>
            </a:pPr>
            <a:endParaRPr lang="en-US" altLang="en-US" sz="2500" b="1"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BE47-A7CD-524C-8971-9EE4E6721196}"/>
              </a:ext>
            </a:extLst>
          </p:cNvPr>
          <p:cNvSpPr>
            <a:spLocks noGrp="1"/>
          </p:cNvSpPr>
          <p:nvPr>
            <p:ph type="title"/>
          </p:nvPr>
        </p:nvSpPr>
        <p:spPr/>
        <p:txBody>
          <a:bodyPr/>
          <a:lstStyle/>
          <a:p>
            <a:r>
              <a:rPr lang="en-US" sz="4000" b="1" dirty="0">
                <a:solidFill>
                  <a:schemeClr val="accent1"/>
                </a:solidFill>
              </a:rPr>
              <a:t>Strong Winds Can Also Develop in the Strait of Juan de Fuca</a:t>
            </a:r>
          </a:p>
        </p:txBody>
      </p:sp>
      <p:pic>
        <p:nvPicPr>
          <p:cNvPr id="5" name="Content Placeholder 4" descr="Map&#10;&#10;Description automatically generated">
            <a:extLst>
              <a:ext uri="{FF2B5EF4-FFF2-40B4-BE49-F238E27FC236}">
                <a16:creationId xmlns:a16="http://schemas.microsoft.com/office/drawing/2014/main" id="{EAD6D081-9F44-6C44-AC94-2C65AAA748F5}"/>
              </a:ext>
            </a:extLst>
          </p:cNvPr>
          <p:cNvPicPr>
            <a:picLocks noGrp="1" noChangeAspect="1"/>
          </p:cNvPicPr>
          <p:nvPr>
            <p:ph idx="1"/>
          </p:nvPr>
        </p:nvPicPr>
        <p:blipFill>
          <a:blip r:embed="rId2"/>
          <a:stretch>
            <a:fillRect/>
          </a:stretch>
        </p:blipFill>
        <p:spPr>
          <a:xfrm>
            <a:off x="1295400" y="1828800"/>
            <a:ext cx="6318250" cy="4422775"/>
          </a:xfrm>
        </p:spPr>
      </p:pic>
    </p:spTree>
    <p:extLst>
      <p:ext uri="{BB962C8B-B14F-4D97-AF65-F5344CB8AC3E}">
        <p14:creationId xmlns:p14="http://schemas.microsoft.com/office/powerpoint/2010/main" val="1869507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5CF1-D429-FA42-BC66-08491C936ACE}"/>
              </a:ext>
            </a:extLst>
          </p:cNvPr>
          <p:cNvSpPr>
            <a:spLocks noGrp="1"/>
          </p:cNvSpPr>
          <p:nvPr>
            <p:ph type="title"/>
          </p:nvPr>
        </p:nvSpPr>
        <p:spPr/>
        <p:txBody>
          <a:bodyPr/>
          <a:lstStyle/>
          <a:p>
            <a:r>
              <a:rPr lang="en-US" b="1" dirty="0">
                <a:solidFill>
                  <a:schemeClr val="accent1"/>
                </a:solidFill>
              </a:rPr>
              <a:t>Strong easterly winds can produce dangerous conditions</a:t>
            </a:r>
          </a:p>
        </p:txBody>
      </p:sp>
      <p:pic>
        <p:nvPicPr>
          <p:cNvPr id="5" name="Content Placeholder 4" descr="Map&#10;&#10;Description automatically generated">
            <a:extLst>
              <a:ext uri="{FF2B5EF4-FFF2-40B4-BE49-F238E27FC236}">
                <a16:creationId xmlns:a16="http://schemas.microsoft.com/office/drawing/2014/main" id="{C2E42A56-DD76-7F44-8A45-C51322D16846}"/>
              </a:ext>
            </a:extLst>
          </p:cNvPr>
          <p:cNvPicPr>
            <a:picLocks noGrp="1" noChangeAspect="1"/>
          </p:cNvPicPr>
          <p:nvPr>
            <p:ph idx="1"/>
          </p:nvPr>
        </p:nvPicPr>
        <p:blipFill>
          <a:blip r:embed="rId2"/>
          <a:stretch>
            <a:fillRect/>
          </a:stretch>
        </p:blipFill>
        <p:spPr>
          <a:xfrm>
            <a:off x="551597" y="1600200"/>
            <a:ext cx="8040806" cy="4525963"/>
          </a:xfrm>
        </p:spPr>
      </p:pic>
    </p:spTree>
    <p:extLst>
      <p:ext uri="{BB962C8B-B14F-4D97-AF65-F5344CB8AC3E}">
        <p14:creationId xmlns:p14="http://schemas.microsoft.com/office/powerpoint/2010/main" val="2257139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EAC45D3-2415-E048-B5E2-A8B3F1DC8850}"/>
              </a:ext>
            </a:extLst>
          </p:cNvPr>
          <p:cNvSpPr>
            <a:spLocks noGrp="1"/>
          </p:cNvSpPr>
          <p:nvPr>
            <p:ph type="title"/>
          </p:nvPr>
        </p:nvSpPr>
        <p:spPr>
          <a:xfrm>
            <a:off x="685800" y="228600"/>
            <a:ext cx="7848600" cy="762000"/>
          </a:xfrm>
        </p:spPr>
        <p:txBody>
          <a:bodyPr/>
          <a:lstStyle/>
          <a:p>
            <a:r>
              <a:rPr lang="en-US" altLang="en-US" sz="4000" b="1" dirty="0">
                <a:solidFill>
                  <a:schemeClr val="accent1"/>
                </a:solidFill>
                <a:ea typeface="ＭＳ Ｐゴシック" panose="020B0600070205080204" pitchFamily="34" charset="-128"/>
              </a:rPr>
              <a:t>Strong Westerly Winds in the Strait</a:t>
            </a:r>
          </a:p>
        </p:txBody>
      </p:sp>
      <p:sp>
        <p:nvSpPr>
          <p:cNvPr id="31746" name="Content Placeholder 2">
            <a:extLst>
              <a:ext uri="{FF2B5EF4-FFF2-40B4-BE49-F238E27FC236}">
                <a16:creationId xmlns:a16="http://schemas.microsoft.com/office/drawing/2014/main" id="{119767F6-EBBC-584C-9232-12F078C8A46E}"/>
              </a:ext>
            </a:extLst>
          </p:cNvPr>
          <p:cNvSpPr>
            <a:spLocks noGrp="1"/>
          </p:cNvSpPr>
          <p:nvPr>
            <p:ph idx="1"/>
          </p:nvPr>
        </p:nvSpPr>
        <p:spPr>
          <a:xfrm>
            <a:off x="609600" y="1066800"/>
            <a:ext cx="7772400" cy="4114800"/>
          </a:xfrm>
        </p:spPr>
        <p:txBody>
          <a:bodyPr/>
          <a:lstStyle/>
          <a:p>
            <a:pPr marL="0" indent="0">
              <a:buNone/>
            </a:pPr>
            <a:r>
              <a:rPr lang="en-US" altLang="en-US" dirty="0">
                <a:ea typeface="ＭＳ Ｐゴシック" panose="020B0600070205080204" pitchFamily="34" charset="-128"/>
              </a:rPr>
              <a:t>Higher pressure along the coast and lower pressure over the western interior contributes to acceleration of winds down the Strait.</a:t>
            </a:r>
          </a:p>
        </p:txBody>
      </p:sp>
      <p:pic>
        <p:nvPicPr>
          <p:cNvPr id="31747" name="Picture 3" descr="straitd.tiff">
            <a:extLst>
              <a:ext uri="{FF2B5EF4-FFF2-40B4-BE49-F238E27FC236}">
                <a16:creationId xmlns:a16="http://schemas.microsoft.com/office/drawing/2014/main" id="{C5D21CA9-1E40-B24F-841E-4750EB7E6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895600"/>
            <a:ext cx="54864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a:extLst>
              <a:ext uri="{FF2B5EF4-FFF2-40B4-BE49-F238E27FC236}">
                <a16:creationId xmlns:a16="http://schemas.microsoft.com/office/drawing/2014/main" id="{8C857207-F951-6E40-B43B-AF720F1B1EC2}"/>
              </a:ext>
            </a:extLst>
          </p:cNvPr>
          <p:cNvSpPr txBox="1">
            <a:spLocks noChangeArrowheads="1"/>
          </p:cNvSpPr>
          <p:nvPr/>
        </p:nvSpPr>
        <p:spPr bwMode="auto">
          <a:xfrm>
            <a:off x="3505200" y="4114800"/>
            <a:ext cx="83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High</a:t>
            </a:r>
          </a:p>
        </p:txBody>
      </p:sp>
      <p:sp>
        <p:nvSpPr>
          <p:cNvPr id="31749" name="TextBox 5">
            <a:extLst>
              <a:ext uri="{FF2B5EF4-FFF2-40B4-BE49-F238E27FC236}">
                <a16:creationId xmlns:a16="http://schemas.microsoft.com/office/drawing/2014/main" id="{4552D04D-FC25-DF49-92C3-4344FE5E602A}"/>
              </a:ext>
            </a:extLst>
          </p:cNvPr>
          <p:cNvSpPr txBox="1">
            <a:spLocks noChangeArrowheads="1"/>
          </p:cNvSpPr>
          <p:nvPr/>
        </p:nvSpPr>
        <p:spPr bwMode="auto">
          <a:xfrm>
            <a:off x="7467600" y="48006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Low</a:t>
            </a:r>
          </a:p>
        </p:txBody>
      </p:sp>
      <p:cxnSp>
        <p:nvCxnSpPr>
          <p:cNvPr id="31750" name="Straight Arrow Connector 7">
            <a:extLst>
              <a:ext uri="{FF2B5EF4-FFF2-40B4-BE49-F238E27FC236}">
                <a16:creationId xmlns:a16="http://schemas.microsoft.com/office/drawing/2014/main" id="{EBF7933A-5800-2446-8B63-92ADE404DD73}"/>
              </a:ext>
            </a:extLst>
          </p:cNvPr>
          <p:cNvCxnSpPr>
            <a:cxnSpLocks noChangeShapeType="1"/>
          </p:cNvCxnSpPr>
          <p:nvPr/>
        </p:nvCxnSpPr>
        <p:spPr bwMode="auto">
          <a:xfrm>
            <a:off x="4800600" y="4495800"/>
            <a:ext cx="1752600" cy="457200"/>
          </a:xfrm>
          <a:prstGeom prst="straightConnector1">
            <a:avLst/>
          </a:prstGeom>
          <a:noFill/>
          <a:ln w="82550">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strait">
            <a:extLst>
              <a:ext uri="{FF2B5EF4-FFF2-40B4-BE49-F238E27FC236}">
                <a16:creationId xmlns:a16="http://schemas.microsoft.com/office/drawing/2014/main" id="{B9306031-0CA2-6B49-B0E7-D94E08DF6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7183438"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5">
            <a:extLst>
              <a:ext uri="{FF2B5EF4-FFF2-40B4-BE49-F238E27FC236}">
                <a16:creationId xmlns:a16="http://schemas.microsoft.com/office/drawing/2014/main" id="{BFF3DAAE-7707-8949-90DA-725A679D8324}"/>
              </a:ext>
            </a:extLst>
          </p:cNvPr>
          <p:cNvSpPr>
            <a:spLocks noGrp="1"/>
          </p:cNvSpPr>
          <p:nvPr>
            <p:ph type="title"/>
          </p:nvPr>
        </p:nvSpPr>
        <p:spPr>
          <a:xfrm>
            <a:off x="381000" y="609600"/>
            <a:ext cx="8763000" cy="1143000"/>
          </a:xfrm>
        </p:spPr>
        <p:txBody>
          <a:bodyPr/>
          <a:lstStyle/>
          <a:p>
            <a:r>
              <a:rPr lang="en-US" altLang="en-US" sz="3600" dirty="0">
                <a:solidFill>
                  <a:schemeClr val="accent1"/>
                </a:solidFill>
                <a:ea typeface="ＭＳ Ｐゴシック" panose="020B0600070205080204" pitchFamily="34" charset="-128"/>
              </a:rPr>
              <a:t>Under these conditions, Whidbey Island, Everett, and Mukilteo can be hit by fierce winds approaching hurricane force.</a:t>
            </a:r>
            <a:br>
              <a:rPr lang="en-US" altLang="en-US" sz="4000" dirty="0">
                <a:solidFill>
                  <a:srgbClr val="FFFF00"/>
                </a:solidFill>
                <a:ea typeface="ＭＳ Ｐゴシック" panose="020B0600070205080204" pitchFamily="34" charset="-128"/>
              </a:rPr>
            </a:br>
            <a:endParaRPr lang="en-US" altLang="en-US" sz="4000" dirty="0">
              <a:solidFill>
                <a:srgbClr val="FFFF00"/>
              </a:solidFill>
              <a:ea typeface="ＭＳ Ｐゴシック" panose="020B0600070205080204" pitchFamily="34" charset="-128"/>
            </a:endParaRPr>
          </a:p>
        </p:txBody>
      </p:sp>
      <p:sp>
        <p:nvSpPr>
          <p:cNvPr id="25603" name="Right Arrow 6">
            <a:extLst>
              <a:ext uri="{FF2B5EF4-FFF2-40B4-BE49-F238E27FC236}">
                <a16:creationId xmlns:a16="http://schemas.microsoft.com/office/drawing/2014/main" id="{5B80D66F-2B5D-084F-AB20-3D95FA38031E}"/>
              </a:ext>
            </a:extLst>
          </p:cNvPr>
          <p:cNvSpPr>
            <a:spLocks noChangeArrowheads="1"/>
          </p:cNvSpPr>
          <p:nvPr/>
        </p:nvSpPr>
        <p:spPr bwMode="auto">
          <a:xfrm rot="715697">
            <a:off x="3276600" y="3810000"/>
            <a:ext cx="2590800" cy="685800"/>
          </a:xfrm>
          <a:prstGeom prst="rightArrow">
            <a:avLst>
              <a:gd name="adj1" fmla="val 50000"/>
              <a:gd name="adj2" fmla="val 50003"/>
            </a:avLst>
          </a:prstGeom>
          <a:solidFill>
            <a:srgbClr val="FFFF00">
              <a:alpha val="61960"/>
            </a:srgbClr>
          </a:solidFill>
          <a:ln w="9525">
            <a:solidFill>
              <a:schemeClr val="tx1"/>
            </a:solidFill>
            <a:round/>
            <a:headEnd/>
            <a:tailEnd/>
          </a:ln>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endParaRPr lang="en-US" altLang="en-US" b="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28B41BD-790A-3748-B886-78D31F747E01}"/>
              </a:ext>
            </a:extLst>
          </p:cNvPr>
          <p:cNvSpPr>
            <a:spLocks noGrp="1" noRot="1" noChangeArrowheads="1"/>
          </p:cNvSpPr>
          <p:nvPr>
            <p:ph type="title" idx="4294967295"/>
          </p:nvPr>
        </p:nvSpPr>
        <p:spPr>
          <a:xfrm>
            <a:off x="228600" y="152400"/>
            <a:ext cx="4495800" cy="487363"/>
          </a:xfrm>
        </p:spPr>
        <p:txBody>
          <a:bodyPr lIns="45720" rIns="45720"/>
          <a:lstStyle/>
          <a:p>
            <a:pPr eaLnBrk="1" hangingPunct="1"/>
            <a:r>
              <a:rPr lang="en-US" altLang="en-US" sz="2500" b="1" dirty="0">
                <a:solidFill>
                  <a:schemeClr val="tx1"/>
                </a:solidFill>
                <a:ea typeface="ＭＳ Ｐゴシック" panose="020B0600070205080204" pitchFamily="34" charset="-128"/>
              </a:rPr>
              <a:t>Everett Harbor, December 17, 1990</a:t>
            </a:r>
          </a:p>
        </p:txBody>
      </p:sp>
      <p:pic>
        <p:nvPicPr>
          <p:cNvPr id="35842" name="Picture 4" descr="121990 - Everett Herald - Ferry - main article">
            <a:extLst>
              <a:ext uri="{FF2B5EF4-FFF2-40B4-BE49-F238E27FC236}">
                <a16:creationId xmlns:a16="http://schemas.microsoft.com/office/drawing/2014/main" id="{99A7C516-87F2-654A-B84C-C19894B3F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52578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122190 - Marina Picture">
            <a:extLst>
              <a:ext uri="{FF2B5EF4-FFF2-40B4-BE49-F238E27FC236}">
                <a16:creationId xmlns:a16="http://schemas.microsoft.com/office/drawing/2014/main" id="{DC9D14D1-3FC2-5D47-9A0B-0554C03DF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52400"/>
            <a:ext cx="38862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121890 - Car Tree Picture">
            <a:extLst>
              <a:ext uri="{FF2B5EF4-FFF2-40B4-BE49-F238E27FC236}">
                <a16:creationId xmlns:a16="http://schemas.microsoft.com/office/drawing/2014/main" id="{FA0C2DBF-7AC0-3B42-876B-BF5DA563D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429000"/>
            <a:ext cx="38862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a:extLst>
              <a:ext uri="{FF2B5EF4-FFF2-40B4-BE49-F238E27FC236}">
                <a16:creationId xmlns:a16="http://schemas.microsoft.com/office/drawing/2014/main" id="{896D4BE9-BE30-4C44-8012-7344A3348421}"/>
              </a:ext>
            </a:extLst>
          </p:cNvPr>
          <p:cNvSpPr txBox="1">
            <a:spLocks noChangeArrowheads="1"/>
          </p:cNvSpPr>
          <p:nvPr/>
        </p:nvSpPr>
        <p:spPr bwMode="auto">
          <a:xfrm>
            <a:off x="228600" y="6505575"/>
            <a:ext cx="3908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eaLnBrk="1" hangingPunct="1"/>
            <a:r>
              <a:rPr lang="en-US" altLang="en-US" sz="1200" b="0">
                <a:latin typeface="Arial" panose="020B0604020202020204" pitchFamily="34" charset="0"/>
              </a:rPr>
              <a:t>Seattle Times and The Snohomish County Daily Herald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gtEl>
                                        <p:attrNameLst>
                                          <p:attrName>style.visibility</p:attrName>
                                        </p:attrNameLst>
                                      </p:cBhvr>
                                      <p:to>
                                        <p:strVal val="visible"/>
                                      </p:to>
                                    </p:set>
                                    <p:anim calcmode="lin" valueType="num">
                                      <p:cBhvr additive="base">
                                        <p:cTn id="13" dur="500" fill="hold"/>
                                        <p:tgtEl>
                                          <p:spTgt spid="9221"/>
                                        </p:tgtEl>
                                        <p:attrNameLst>
                                          <p:attrName>ppt_x</p:attrName>
                                        </p:attrNameLst>
                                      </p:cBhvr>
                                      <p:tavLst>
                                        <p:tav tm="0">
                                          <p:val>
                                            <p:strVal val="#ppt_x"/>
                                          </p:val>
                                        </p:tav>
                                        <p:tav tm="100000">
                                          <p:val>
                                            <p:strVal val="#ppt_x"/>
                                          </p:val>
                                        </p:tav>
                                      </p:tavLst>
                                    </p:anim>
                                    <p:anim calcmode="lin" valueType="num">
                                      <p:cBhvr additive="base">
                                        <p:cTn id="14"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5">
            <a:extLst>
              <a:ext uri="{FF2B5EF4-FFF2-40B4-BE49-F238E27FC236}">
                <a16:creationId xmlns:a16="http://schemas.microsoft.com/office/drawing/2014/main" id="{1053C8E2-2529-5B4B-BC19-696ADAC196EF}"/>
              </a:ext>
            </a:extLst>
          </p:cNvPr>
          <p:cNvSpPr>
            <a:spLocks noGrp="1" noRot="1" noChangeArrowheads="1"/>
          </p:cNvSpPr>
          <p:nvPr>
            <p:ph type="title"/>
          </p:nvPr>
        </p:nvSpPr>
        <p:spPr>
          <a:xfrm>
            <a:off x="609600" y="4267200"/>
            <a:ext cx="3124200" cy="838200"/>
          </a:xfrm>
        </p:spPr>
        <p:txBody>
          <a:bodyPr/>
          <a:lstStyle/>
          <a:p>
            <a:pPr eaLnBrk="1" hangingPunct="1"/>
            <a:r>
              <a:rPr lang="en-US" altLang="en-US" sz="4000">
                <a:solidFill>
                  <a:schemeClr val="tx1"/>
                </a:solidFill>
                <a:ea typeface="ＭＳ Ｐゴシック" panose="020B0600070205080204" pitchFamily="34" charset="-128"/>
              </a:rPr>
              <a:t>October 28, 2003</a:t>
            </a:r>
          </a:p>
        </p:txBody>
      </p:sp>
      <p:pic>
        <p:nvPicPr>
          <p:cNvPr id="39938" name="Picture 7">
            <a:extLst>
              <a:ext uri="{FF2B5EF4-FFF2-40B4-BE49-F238E27FC236}">
                <a16:creationId xmlns:a16="http://schemas.microsoft.com/office/drawing/2014/main" id="{520661DB-9E07-C449-8836-A1593D905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38862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6">
            <a:extLst>
              <a:ext uri="{FF2B5EF4-FFF2-40B4-BE49-F238E27FC236}">
                <a16:creationId xmlns:a16="http://schemas.microsoft.com/office/drawing/2014/main" id="{583745D2-93DA-BF42-8BA7-E2191A840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733800"/>
            <a:ext cx="38862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7">
            <a:extLst>
              <a:ext uri="{FF2B5EF4-FFF2-40B4-BE49-F238E27FC236}">
                <a16:creationId xmlns:a16="http://schemas.microsoft.com/office/drawing/2014/main" id="{DD589D71-096F-DA48-8EA1-75D709C2FD61}"/>
              </a:ext>
            </a:extLst>
          </p:cNvPr>
          <p:cNvSpPr txBox="1">
            <a:spLocks noChangeArrowheads="1"/>
          </p:cNvSpPr>
          <p:nvPr/>
        </p:nvSpPr>
        <p:spPr bwMode="auto">
          <a:xfrm>
            <a:off x="4876800" y="685800"/>
            <a:ext cx="3733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3200" b="0" dirty="0">
                <a:solidFill>
                  <a:schemeClr val="accent1"/>
                </a:solidFill>
              </a:rPr>
              <a:t>Ivar</a:t>
            </a:r>
            <a:r>
              <a:rPr lang="ja-JP" altLang="en-US" sz="3200" b="0">
                <a:solidFill>
                  <a:schemeClr val="accent1"/>
                </a:solidFill>
              </a:rPr>
              <a:t>’</a:t>
            </a:r>
            <a:r>
              <a:rPr lang="en-US" altLang="ja-JP" sz="3200" b="0" dirty="0">
                <a:solidFill>
                  <a:schemeClr val="accent1"/>
                </a:solidFill>
              </a:rPr>
              <a:t>s Mukilteo Landing Restaurant was destroyed by wind-produced, large waves</a:t>
            </a:r>
            <a:endParaRPr lang="en-US" altLang="en-US" sz="3200" b="0" dirty="0">
              <a:solidFill>
                <a:schemeClr val="accen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descr="wave_lg">
            <a:extLst>
              <a:ext uri="{FF2B5EF4-FFF2-40B4-BE49-F238E27FC236}">
                <a16:creationId xmlns:a16="http://schemas.microsoft.com/office/drawing/2014/main" id="{FFB48891-65E4-4C4F-A3CB-D7E7E4BFD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6294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a:extLst>
              <a:ext uri="{FF2B5EF4-FFF2-40B4-BE49-F238E27FC236}">
                <a16:creationId xmlns:a16="http://schemas.microsoft.com/office/drawing/2014/main" id="{A351CAC2-AC4F-1F49-B5CB-0FC78343D986}"/>
              </a:ext>
            </a:extLst>
          </p:cNvPr>
          <p:cNvSpPr>
            <a:spLocks noGrp="1"/>
          </p:cNvSpPr>
          <p:nvPr>
            <p:ph type="title"/>
          </p:nvPr>
        </p:nvSpPr>
        <p:spPr>
          <a:xfrm>
            <a:off x="1295400" y="457200"/>
            <a:ext cx="6858000" cy="1066800"/>
          </a:xfrm>
        </p:spPr>
        <p:txBody>
          <a:bodyPr/>
          <a:lstStyle/>
          <a:p>
            <a:pPr eaLnBrk="1" hangingPunct="1"/>
            <a:r>
              <a:rPr lang="en-US" altLang="en-US" dirty="0">
                <a:solidFill>
                  <a:schemeClr val="tx1"/>
                </a:solidFill>
                <a:ea typeface="ＭＳ Ｐゴシック" panose="020B0600070205080204" pitchFamily="34" charset="-128"/>
              </a:rPr>
              <a:t>Mural in the Restaurant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checkerboard(across)">
                                      <p:cBhvr>
                                        <p:cTn id="7"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4F57-E27A-2A44-A72B-1C0B6830BD26}"/>
              </a:ext>
            </a:extLst>
          </p:cNvPr>
          <p:cNvSpPr>
            <a:spLocks noGrp="1"/>
          </p:cNvSpPr>
          <p:nvPr>
            <p:ph type="title"/>
          </p:nvPr>
        </p:nvSpPr>
        <p:spPr>
          <a:xfrm>
            <a:off x="152400" y="2857500"/>
            <a:ext cx="8229600" cy="1143000"/>
          </a:xfrm>
        </p:spPr>
        <p:txBody>
          <a:bodyPr/>
          <a:lstStyle/>
          <a:p>
            <a:r>
              <a:rPr lang="en-US" dirty="0"/>
              <a:t>Ultra Localized </a:t>
            </a:r>
            <a:r>
              <a:rPr lang="en-US" dirty="0" err="1"/>
              <a:t>Stong</a:t>
            </a:r>
            <a:r>
              <a:rPr lang="en-US" dirty="0"/>
              <a:t> Winds</a:t>
            </a:r>
          </a:p>
        </p:txBody>
      </p:sp>
      <p:sp>
        <p:nvSpPr>
          <p:cNvPr id="3" name="Content Placeholder 2">
            <a:extLst>
              <a:ext uri="{FF2B5EF4-FFF2-40B4-BE49-F238E27FC236}">
                <a16:creationId xmlns:a16="http://schemas.microsoft.com/office/drawing/2014/main" id="{033899CE-DD2A-2943-B859-9D85A1E8539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0049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A36F012D-52E1-F044-8A53-221522A11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33"/>
          <a:stretch>
            <a:fillRect/>
          </a:stretch>
        </p:blipFill>
        <p:spPr bwMode="auto">
          <a:xfrm>
            <a:off x="914400" y="685800"/>
            <a:ext cx="62484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a:extLst>
              <a:ext uri="{FF2B5EF4-FFF2-40B4-BE49-F238E27FC236}">
                <a16:creationId xmlns:a16="http://schemas.microsoft.com/office/drawing/2014/main" id="{DCFD68C4-42B9-8540-BD1E-DE245A21285A}"/>
              </a:ext>
            </a:extLst>
          </p:cNvPr>
          <p:cNvSpPr txBox="1">
            <a:spLocks noChangeArrowheads="1"/>
          </p:cNvSpPr>
          <p:nvPr/>
        </p:nvSpPr>
        <p:spPr bwMode="auto">
          <a:xfrm>
            <a:off x="609600" y="5791200"/>
            <a:ext cx="8202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a:solidFill>
                  <a:srgbClr val="005A58"/>
                </a:solidFill>
              </a:rPr>
              <a:t>Winds over 110 mph destroyed the Hood Canal Bridge  </a:t>
            </a:r>
          </a:p>
          <a:p>
            <a:r>
              <a:rPr lang="en-US" altLang="en-US" sz="2800">
                <a:solidFill>
                  <a:srgbClr val="005A58"/>
                </a:solidFill>
              </a:rPr>
              <a:t>Cost to replace: over 100 million dollars</a:t>
            </a:r>
          </a:p>
        </p:txBody>
      </p:sp>
      <p:sp>
        <p:nvSpPr>
          <p:cNvPr id="59396" name="Rectangle 4">
            <a:extLst>
              <a:ext uri="{FF2B5EF4-FFF2-40B4-BE49-F238E27FC236}">
                <a16:creationId xmlns:a16="http://schemas.microsoft.com/office/drawing/2014/main" id="{5FEA8C5C-C9D5-1D4A-BE5E-1B9FF3584210}"/>
              </a:ext>
            </a:extLst>
          </p:cNvPr>
          <p:cNvSpPr>
            <a:spLocks noChangeArrowheads="1"/>
          </p:cNvSpPr>
          <p:nvPr/>
        </p:nvSpPr>
        <p:spPr bwMode="auto">
          <a:xfrm>
            <a:off x="7162800" y="266700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February 13</a:t>
            </a:r>
          </a:p>
          <a:p>
            <a:r>
              <a:rPr lang="en-US" altLang="en-US">
                <a:solidFill>
                  <a:srgbClr val="005A58"/>
                </a:solidFill>
              </a:rPr>
              <a:t>1979:  The Hood Canal</a:t>
            </a:r>
          </a:p>
          <a:p>
            <a:r>
              <a:rPr lang="en-US" altLang="en-US">
                <a:solidFill>
                  <a:srgbClr val="005A58"/>
                </a:solidFill>
              </a:rPr>
              <a:t>Storm</a:t>
            </a:r>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ood.gif                                                       00000010&#13;Macintosh2 HD                  ABA78158:">
            <a:extLst>
              <a:ext uri="{FF2B5EF4-FFF2-40B4-BE49-F238E27FC236}">
                <a16:creationId xmlns:a16="http://schemas.microsoft.com/office/drawing/2014/main" id="{C048382E-D508-A446-BDC1-7D8927AFB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0866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355D1-0F15-F74E-9CC0-DBF9AAF1748F}"/>
              </a:ext>
            </a:extLst>
          </p:cNvPr>
          <p:cNvSpPr>
            <a:spLocks noGrp="1"/>
          </p:cNvSpPr>
          <p:nvPr>
            <p:ph type="title"/>
          </p:nvPr>
        </p:nvSpPr>
        <p:spPr>
          <a:xfrm>
            <a:off x="381000" y="914400"/>
            <a:ext cx="8153400" cy="1143000"/>
          </a:xfrm>
        </p:spPr>
        <p:txBody>
          <a:bodyPr>
            <a:normAutofit fontScale="90000"/>
          </a:bodyPr>
          <a:lstStyle/>
          <a:p>
            <a:r>
              <a:rPr lang="en-US" altLang="en-US" sz="3600" dirty="0">
                <a:solidFill>
                  <a:schemeClr val="tx2"/>
                </a:solidFill>
              </a:rPr>
              <a:t>The weather of the Pacific Northwest is dominated by local weather phenomena, most forced by our regional terrain and water bodies</a:t>
            </a:r>
            <a:br>
              <a:rPr lang="en-US" altLang="en-US" sz="3600" dirty="0">
                <a:solidFill>
                  <a:schemeClr val="tx2"/>
                </a:solidFill>
              </a:rPr>
            </a:br>
            <a:br>
              <a:rPr lang="en-US" altLang="en-US" sz="3600" dirty="0">
                <a:solidFill>
                  <a:schemeClr val="tx2"/>
                </a:solidFill>
              </a:rPr>
            </a:br>
            <a:endParaRPr lang="en-US" altLang="en-US" sz="3600" dirty="0">
              <a:solidFill>
                <a:schemeClr val="tx2"/>
              </a:solidFill>
            </a:endParaRPr>
          </a:p>
        </p:txBody>
      </p:sp>
      <p:pic>
        <p:nvPicPr>
          <p:cNvPr id="27651" name="Picture 3" descr="base.tiff">
            <a:extLst>
              <a:ext uri="{FF2B5EF4-FFF2-40B4-BE49-F238E27FC236}">
                <a16:creationId xmlns:a16="http://schemas.microsoft.com/office/drawing/2014/main" id="{ACD8D8C5-7DE3-6140-A46A-E0CBC6EF8AD2}"/>
              </a:ext>
            </a:extLst>
          </p:cNvPr>
          <p:cNvPicPr>
            <a:picLocks noChangeAspect="1"/>
          </p:cNvPicPr>
          <p:nvPr/>
        </p:nvPicPr>
        <p:blipFill>
          <a:blip r:embed="rId3">
            <a:extLst>
              <a:ext uri="{28A0092B-C50C-407E-A947-70E740481C1C}">
                <a14:useLocalDpi xmlns:a14="http://schemas.microsoft.com/office/drawing/2010/main" val="0"/>
              </a:ext>
            </a:extLst>
          </a:blip>
          <a:srcRect t="2571"/>
          <a:stretch>
            <a:fillRect/>
          </a:stretch>
        </p:blipFill>
        <p:spPr bwMode="auto">
          <a:xfrm>
            <a:off x="609600" y="2044908"/>
            <a:ext cx="73977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382DC5B7-7A7D-0E46-9B4A-6034BC477C51}"/>
              </a:ext>
            </a:extLst>
          </p:cNvPr>
          <p:cNvSpPr>
            <a:spLocks noGrp="1"/>
          </p:cNvSpPr>
          <p:nvPr>
            <p:ph type="title"/>
          </p:nvPr>
        </p:nvSpPr>
        <p:spPr>
          <a:xfrm>
            <a:off x="609600" y="1066800"/>
            <a:ext cx="3352800" cy="4724400"/>
          </a:xfrm>
        </p:spPr>
        <p:txBody>
          <a:bodyPr/>
          <a:lstStyle/>
          <a:p>
            <a:r>
              <a:rPr lang="en-US" altLang="en-US" dirty="0">
                <a:solidFill>
                  <a:srgbClr val="008000"/>
                </a:solidFill>
                <a:ea typeface="ＭＳ Ｐゴシック" panose="020B0600070205080204" pitchFamily="34" charset="-128"/>
              </a:rPr>
              <a:t>The Hood Canal Storm</a:t>
            </a:r>
          </a:p>
        </p:txBody>
      </p:sp>
      <p:pic>
        <p:nvPicPr>
          <p:cNvPr id="63491" name="Content Placeholder 3" descr="HoodCanal2.jpg">
            <a:extLst>
              <a:ext uri="{FF2B5EF4-FFF2-40B4-BE49-F238E27FC236}">
                <a16:creationId xmlns:a16="http://schemas.microsoft.com/office/drawing/2014/main" id="{BE5BF3E2-2502-1C42-9DA5-204A7275A2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007" r="1267"/>
          <a:stretch/>
        </p:blipFill>
        <p:spPr>
          <a:xfrm>
            <a:off x="4158049" y="1040027"/>
            <a:ext cx="4343400" cy="44196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7712411E-B6FE-7247-BD7C-0072AB405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000"/>
            <a:ext cx="58896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a:extLst>
              <a:ext uri="{FF2B5EF4-FFF2-40B4-BE49-F238E27FC236}">
                <a16:creationId xmlns:a16="http://schemas.microsoft.com/office/drawing/2014/main" id="{D2B5A89B-51A4-994C-BE61-2BBA1616DF24}"/>
              </a:ext>
            </a:extLst>
          </p:cNvPr>
          <p:cNvSpPr txBox="1">
            <a:spLocks noChangeArrowheads="1"/>
          </p:cNvSpPr>
          <p:nvPr/>
        </p:nvSpPr>
        <p:spPr bwMode="auto">
          <a:xfrm>
            <a:off x="457200" y="1828800"/>
            <a:ext cx="176847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solidFill>
                  <a:srgbClr val="005A58"/>
                </a:solidFill>
              </a:rPr>
              <a:t>February 13</a:t>
            </a:r>
          </a:p>
          <a:p>
            <a:r>
              <a:rPr lang="en-US" altLang="en-US" sz="3200">
                <a:solidFill>
                  <a:srgbClr val="005A58"/>
                </a:solidFill>
              </a:rPr>
              <a:t>1979:  The Hood Canal</a:t>
            </a:r>
          </a:p>
          <a:p>
            <a:r>
              <a:rPr lang="en-US" altLang="en-US" sz="3200">
                <a:solidFill>
                  <a:srgbClr val="005A58"/>
                </a:solidFill>
              </a:rPr>
              <a:t> Storm</a:t>
            </a:r>
            <a:endParaRPr lang="en-US" altLang="en-US">
              <a:solidFill>
                <a:srgbClr val="005A58"/>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1">
            <a:extLst>
              <a:ext uri="{FF2B5EF4-FFF2-40B4-BE49-F238E27FC236}">
                <a16:creationId xmlns:a16="http://schemas.microsoft.com/office/drawing/2014/main" id="{43DEDBC6-5F74-3744-B789-677793866047}"/>
              </a:ext>
            </a:extLst>
          </p:cNvPr>
          <p:cNvSpPr txBox="1">
            <a:spLocks noChangeArrowheads="1"/>
          </p:cNvSpPr>
          <p:nvPr/>
        </p:nvSpPr>
        <p:spPr bwMode="auto">
          <a:xfrm>
            <a:off x="2192338" y="304800"/>
            <a:ext cx="50657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4000">
                <a:solidFill>
                  <a:srgbClr val="0000FF"/>
                </a:solidFill>
              </a:rPr>
              <a:t>Enumclaw, Washington</a:t>
            </a:r>
            <a:endParaRPr lang="en-US" altLang="en-US">
              <a:solidFill>
                <a:srgbClr val="005A58"/>
              </a:solidFill>
            </a:endParaRPr>
          </a:p>
          <a:p>
            <a:pPr algn="ctr"/>
            <a:r>
              <a:rPr lang="en-US" altLang="en-US">
                <a:solidFill>
                  <a:srgbClr val="005A58"/>
                </a:solidFill>
              </a:rPr>
              <a:t>           “Place of evil spirits”</a:t>
            </a:r>
          </a:p>
        </p:txBody>
      </p:sp>
      <p:pic>
        <p:nvPicPr>
          <p:cNvPr id="66563" name="Picture 2" descr="enum.jpg">
            <a:extLst>
              <a:ext uri="{FF2B5EF4-FFF2-40B4-BE49-F238E27FC236}">
                <a16:creationId xmlns:a16="http://schemas.microsoft.com/office/drawing/2014/main" id="{0F90ED2D-FB0C-8646-968F-C6E2998EBD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0"/>
            <a:ext cx="5341938"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BC25C617-DAC3-9A4A-94F7-8F15B8E43207}"/>
              </a:ext>
            </a:extLst>
          </p:cNvPr>
          <p:cNvSpPr>
            <a:spLocks noGrp="1"/>
          </p:cNvSpPr>
          <p:nvPr>
            <p:ph type="title"/>
          </p:nvPr>
        </p:nvSpPr>
        <p:spPr>
          <a:xfrm>
            <a:off x="685800" y="762000"/>
            <a:ext cx="7772400" cy="1143000"/>
          </a:xfrm>
        </p:spPr>
        <p:txBody>
          <a:bodyPr/>
          <a:lstStyle/>
          <a:p>
            <a:r>
              <a:rPr lang="en-US" altLang="en-US" sz="3600" b="1" dirty="0">
                <a:ea typeface="ＭＳ Ｐゴシック" panose="020B0600070205080204" pitchFamily="34" charset="-128"/>
              </a:rPr>
              <a:t>Enumclaw and nearby foothills locations can experience severe windstorms…while calm winds occur a dozen miles away</a:t>
            </a:r>
          </a:p>
        </p:txBody>
      </p:sp>
      <p:pic>
        <p:nvPicPr>
          <p:cNvPr id="67587" name="Content Placeholder 3" descr="Figure8.6a.jpg">
            <a:extLst>
              <a:ext uri="{FF2B5EF4-FFF2-40B4-BE49-F238E27FC236}">
                <a16:creationId xmlns:a16="http://schemas.microsoft.com/office/drawing/2014/main" id="{B84A02E8-9571-F442-977E-EF54704456F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555" r="-11555"/>
          <a:stretch>
            <a:fillRect/>
          </a:stretch>
        </p:blipFill>
        <p:spPr>
          <a:xfrm>
            <a:off x="0" y="2743200"/>
            <a:ext cx="5326063" cy="2819400"/>
          </a:xfrm>
        </p:spPr>
      </p:pic>
      <p:pic>
        <p:nvPicPr>
          <p:cNvPr id="67588" name="Picture 4" descr="Figure8.6b.jpg">
            <a:extLst>
              <a:ext uri="{FF2B5EF4-FFF2-40B4-BE49-F238E27FC236}">
                <a16:creationId xmlns:a16="http://schemas.microsoft.com/office/drawing/2014/main" id="{9375AA23-AA65-C547-AE21-2DE63FC365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581400"/>
            <a:ext cx="4489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5">
            <a:extLst>
              <a:ext uri="{FF2B5EF4-FFF2-40B4-BE49-F238E27FC236}">
                <a16:creationId xmlns:a16="http://schemas.microsoft.com/office/drawing/2014/main" id="{490EEFDB-050C-CE42-A3CF-8A21849DFCDF}"/>
              </a:ext>
            </a:extLst>
          </p:cNvPr>
          <p:cNvSpPr txBox="1">
            <a:spLocks noChangeArrowheads="1"/>
          </p:cNvSpPr>
          <p:nvPr/>
        </p:nvSpPr>
        <p:spPr bwMode="auto">
          <a:xfrm>
            <a:off x="5181600" y="3429000"/>
            <a:ext cx="2579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December 24, 1983</a:t>
            </a:r>
          </a:p>
        </p:txBody>
      </p:sp>
      <p:sp>
        <p:nvSpPr>
          <p:cNvPr id="67590" name="TextBox 6">
            <a:extLst>
              <a:ext uri="{FF2B5EF4-FFF2-40B4-BE49-F238E27FC236}">
                <a16:creationId xmlns:a16="http://schemas.microsoft.com/office/drawing/2014/main" id="{355E6A58-7547-C849-B4EA-9B4BFC9DF823}"/>
              </a:ext>
            </a:extLst>
          </p:cNvPr>
          <p:cNvSpPr txBox="1">
            <a:spLocks noChangeArrowheads="1"/>
          </p:cNvSpPr>
          <p:nvPr/>
        </p:nvSpPr>
        <p:spPr bwMode="auto">
          <a:xfrm>
            <a:off x="5181600" y="2971800"/>
            <a:ext cx="274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Winds over 118 mph</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654565C7-7A60-014C-B4FE-2D70F140C216}"/>
              </a:ext>
            </a:extLst>
          </p:cNvPr>
          <p:cNvSpPr>
            <a:spLocks noGrp="1"/>
          </p:cNvSpPr>
          <p:nvPr>
            <p:ph type="title"/>
          </p:nvPr>
        </p:nvSpPr>
        <p:spPr>
          <a:xfrm>
            <a:off x="609600" y="381000"/>
            <a:ext cx="8001000" cy="533400"/>
          </a:xfrm>
        </p:spPr>
        <p:txBody>
          <a:bodyPr/>
          <a:lstStyle/>
          <a:p>
            <a:r>
              <a:rPr lang="en-US" altLang="en-US">
                <a:solidFill>
                  <a:srgbClr val="005A58"/>
                </a:solidFill>
                <a:ea typeface="ＭＳ Ｐゴシック" panose="020B0600070205080204" pitchFamily="34" charset="-128"/>
              </a:rPr>
              <a:t>December 24, 1983</a:t>
            </a:r>
          </a:p>
        </p:txBody>
      </p:sp>
      <p:pic>
        <p:nvPicPr>
          <p:cNvPr id="68611" name="Content Placeholder 3" descr="enumwind.tiff">
            <a:extLst>
              <a:ext uri="{FF2B5EF4-FFF2-40B4-BE49-F238E27FC236}">
                <a16:creationId xmlns:a16="http://schemas.microsoft.com/office/drawing/2014/main" id="{E90774EE-1F81-6144-A2F6-62803943013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8703" r="-28703"/>
          <a:stretch>
            <a:fillRect/>
          </a:stretch>
        </p:blipFill>
        <p:spPr>
          <a:xfrm>
            <a:off x="-457200" y="1066800"/>
            <a:ext cx="10650538" cy="56388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08802544-B035-C348-88FD-AA9E1FC5CE94}"/>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9635" name="Content Placeholder 3" descr="Figure8.8.jpg">
            <a:extLst>
              <a:ext uri="{FF2B5EF4-FFF2-40B4-BE49-F238E27FC236}">
                <a16:creationId xmlns:a16="http://schemas.microsoft.com/office/drawing/2014/main" id="{C274D65F-B89A-6E40-8C18-2EE9DBEF2D0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92450" y="685800"/>
            <a:ext cx="3552825" cy="5638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CC5FE244-F942-0B4A-BFB1-A66191D082D3}"/>
              </a:ext>
            </a:extLst>
          </p:cNvPr>
          <p:cNvSpPr>
            <a:spLocks noGrp="1"/>
          </p:cNvSpPr>
          <p:nvPr>
            <p:ph type="title"/>
          </p:nvPr>
        </p:nvSpPr>
        <p:spPr>
          <a:xfrm>
            <a:off x="685800" y="381000"/>
            <a:ext cx="7772400" cy="1143000"/>
          </a:xfrm>
        </p:spPr>
        <p:txBody>
          <a:bodyPr/>
          <a:lstStyle/>
          <a:p>
            <a:r>
              <a:rPr lang="en-US" altLang="en-US">
                <a:solidFill>
                  <a:srgbClr val="005A58"/>
                </a:solidFill>
                <a:ea typeface="ＭＳ Ｐゴシック" panose="020B0600070205080204" pitchFamily="34" charset="-128"/>
              </a:rPr>
              <a:t>Why Enumclaw?</a:t>
            </a:r>
          </a:p>
        </p:txBody>
      </p:sp>
      <p:pic>
        <p:nvPicPr>
          <p:cNvPr id="70659" name="Content Placeholder 3" descr="enumtop.jpg">
            <a:extLst>
              <a:ext uri="{FF2B5EF4-FFF2-40B4-BE49-F238E27FC236}">
                <a16:creationId xmlns:a16="http://schemas.microsoft.com/office/drawing/2014/main" id="{2605EE46-3FBE-3844-B0E6-1ACDA8AEC02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0671" r="-20671"/>
          <a:stretch>
            <a:fillRect/>
          </a:stretch>
        </p:blipFill>
        <p:spPr>
          <a:xfrm>
            <a:off x="-381000" y="1295400"/>
            <a:ext cx="9212263" cy="48768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B229E66D-C840-E643-99FD-C0A748B68B03}"/>
              </a:ext>
            </a:extLst>
          </p:cNvPr>
          <p:cNvSpPr>
            <a:spLocks noGrp="1"/>
          </p:cNvSpPr>
          <p:nvPr>
            <p:ph type="title"/>
          </p:nvPr>
        </p:nvSpPr>
        <p:spPr/>
        <p:txBody>
          <a:bodyPr/>
          <a:lstStyle/>
          <a:p>
            <a:r>
              <a:rPr lang="en-US" altLang="en-US">
                <a:solidFill>
                  <a:srgbClr val="005A58"/>
                </a:solidFill>
                <a:ea typeface="ＭＳ Ｐゴシック" panose="020B0600070205080204" pitchFamily="34" charset="-128"/>
              </a:rPr>
              <a:t>Enumclaw Windstorm Pressure Pattern</a:t>
            </a:r>
          </a:p>
        </p:txBody>
      </p:sp>
      <p:pic>
        <p:nvPicPr>
          <p:cNvPr id="71683" name="Content Placeholder 3" descr="Figure8.5.jpg">
            <a:extLst>
              <a:ext uri="{FF2B5EF4-FFF2-40B4-BE49-F238E27FC236}">
                <a16:creationId xmlns:a16="http://schemas.microsoft.com/office/drawing/2014/main" id="{0E8EB944-C43E-4245-B752-EB9E5A4325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7938" y="1981200"/>
            <a:ext cx="4048125" cy="4114800"/>
          </a:xfrm>
        </p:spPr>
      </p:pic>
      <p:sp>
        <p:nvSpPr>
          <p:cNvPr id="71684" name="TextBox 3">
            <a:extLst>
              <a:ext uri="{FF2B5EF4-FFF2-40B4-BE49-F238E27FC236}">
                <a16:creationId xmlns:a16="http://schemas.microsoft.com/office/drawing/2014/main" id="{39AD0691-0983-3841-8857-5E6682638421}"/>
              </a:ext>
            </a:extLst>
          </p:cNvPr>
          <p:cNvSpPr txBox="1">
            <a:spLocks noChangeArrowheads="1"/>
          </p:cNvSpPr>
          <p:nvPr/>
        </p:nvSpPr>
        <p:spPr bwMode="auto">
          <a:xfrm>
            <a:off x="3200400" y="6096000"/>
            <a:ext cx="2579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December 24, 1983</a:t>
            </a:r>
          </a:p>
        </p:txBody>
      </p:sp>
      <p:sp>
        <p:nvSpPr>
          <p:cNvPr id="71685" name="Rectangle 4">
            <a:extLst>
              <a:ext uri="{FF2B5EF4-FFF2-40B4-BE49-F238E27FC236}">
                <a16:creationId xmlns:a16="http://schemas.microsoft.com/office/drawing/2014/main" id="{44119CB2-6BC5-124C-93BA-73248067F9BC}"/>
              </a:ext>
            </a:extLst>
          </p:cNvPr>
          <p:cNvSpPr>
            <a:spLocks noChangeArrowheads="1"/>
          </p:cNvSpPr>
          <p:nvPr/>
        </p:nvSpPr>
        <p:spPr bwMode="auto">
          <a:xfrm>
            <a:off x="6858000" y="3505200"/>
            <a:ext cx="1981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5A58"/>
                </a:solidFill>
              </a:rPr>
              <a:t>December 28, 1990 </a:t>
            </a:r>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5"/>
          <p:cNvSpPr txBox="1">
            <a:spLocks noChangeArrowheads="1"/>
          </p:cNvSpPr>
          <p:nvPr/>
        </p:nvSpPr>
        <p:spPr bwMode="auto">
          <a:xfrm>
            <a:off x="4967080" y="5031186"/>
            <a:ext cx="2948243"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t>1993 Inauguration Day Storm</a:t>
            </a:r>
          </a:p>
        </p:txBody>
      </p:sp>
      <p:sp>
        <p:nvSpPr>
          <p:cNvPr id="15362" name="TextBox 5"/>
          <p:cNvSpPr txBox="1">
            <a:spLocks noChangeArrowheads="1"/>
          </p:cNvSpPr>
          <p:nvPr/>
        </p:nvSpPr>
        <p:spPr bwMode="auto">
          <a:xfrm>
            <a:off x="773088" y="1368645"/>
            <a:ext cx="3022313" cy="40318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dirty="0">
                <a:solidFill>
                  <a:schemeClr val="accent1"/>
                </a:solidFill>
              </a:rPr>
              <a:t>Northwest Windstorms</a:t>
            </a:r>
          </a:p>
          <a:p>
            <a:endParaRPr lang="en-US" sz="3200" b="1" dirty="0"/>
          </a:p>
          <a:p>
            <a:r>
              <a:rPr lang="en-US" sz="3200" b="1" dirty="0"/>
              <a:t>Associated with Midlatitude Cyclones Coming off the Pacific</a:t>
            </a: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0733" y="1474425"/>
            <a:ext cx="3986408" cy="34183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14475" y="4251379"/>
            <a:ext cx="6115050" cy="1543050"/>
          </a:xfrm>
        </p:spPr>
        <p:txBody>
          <a:bodyPr>
            <a:noAutofit/>
          </a:bodyPr>
          <a:lstStyle/>
          <a:p>
            <a:pPr algn="ctr" defTabSz="342900">
              <a:buClr>
                <a:schemeClr val="accent1"/>
              </a:buClr>
              <a:buNone/>
            </a:pPr>
            <a:r>
              <a:rPr lang="en-GB" sz="1650" b="1" dirty="0">
                <a:solidFill>
                  <a:srgbClr val="898989"/>
                </a:solidFill>
                <a:effectLst>
                  <a:outerShdw blurRad="38100" dist="38100" dir="2700000" algn="tl">
                    <a:srgbClr val="DDDDDD"/>
                  </a:outerShdw>
                </a:effectLst>
                <a:latin typeface="Tahoma" charset="0"/>
                <a:ea typeface="ＭＳ Ｐゴシック" charset="0"/>
                <a:cs typeface="ＭＳ Ｐゴシック" charset="0"/>
              </a:rPr>
              <a:t> The force of southerly storms was evident to every eye; large and extensive woods being laid flat by their power, the branches forming one long line to the North West, intermingled with the roots of innumerable trees, which have been torn from their beds and helped to mark the furious course of their tempests.</a:t>
            </a:r>
            <a:endParaRPr lang="en-US" sz="1350" dirty="0">
              <a:solidFill>
                <a:srgbClr val="898989"/>
              </a:solidFill>
              <a:latin typeface="Times" charset="0"/>
              <a:ea typeface="ＭＳ Ｐゴシック" charset="0"/>
              <a:cs typeface="ＭＳ Ｐゴシック" charset="0"/>
            </a:endParaRPr>
          </a:p>
        </p:txBody>
      </p:sp>
      <p:pic>
        <p:nvPicPr>
          <p:cNvPr id="169987" name="Picture 3" descr="Mear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14450"/>
            <a:ext cx="1714500" cy="2190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69988" name="Picture 4" descr="004091-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2479" y="1250096"/>
            <a:ext cx="1881188" cy="281820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69989" name="TextBox 7"/>
          <p:cNvSpPr txBox="1">
            <a:spLocks noChangeArrowheads="1"/>
          </p:cNvSpPr>
          <p:nvPr/>
        </p:nvSpPr>
        <p:spPr bwMode="auto">
          <a:xfrm>
            <a:off x="3816687" y="1464001"/>
            <a:ext cx="1485900" cy="230832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37931725" indent="-37474525" defTabSz="45720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dirty="0">
                <a:solidFill>
                  <a:schemeClr val="accent1"/>
                </a:solidFill>
                <a:latin typeface="Arial" charset="0"/>
              </a:rPr>
              <a:t>John Meares,</a:t>
            </a:r>
          </a:p>
          <a:p>
            <a:pPr eaLnBrk="1" hangingPunct="1"/>
            <a:r>
              <a:rPr lang="en-US" sz="1800" b="1" dirty="0">
                <a:solidFill>
                  <a:schemeClr val="accent1"/>
                </a:solidFill>
                <a:latin typeface="Arial" charset="0"/>
              </a:rPr>
              <a:t>1788, off Cape </a:t>
            </a:r>
          </a:p>
          <a:p>
            <a:pPr eaLnBrk="1" hangingPunct="1"/>
            <a:r>
              <a:rPr lang="en-US" sz="1800" b="1" dirty="0">
                <a:solidFill>
                  <a:schemeClr val="accent1"/>
                </a:solidFill>
                <a:latin typeface="Arial" charset="0"/>
              </a:rPr>
              <a:t>Flattery of the Olympic Peninsula</a:t>
            </a:r>
          </a:p>
        </p:txBody>
      </p:sp>
      <p:sp>
        <p:nvSpPr>
          <p:cNvPr id="2" name="TextBox 1">
            <a:extLst>
              <a:ext uri="{FF2B5EF4-FFF2-40B4-BE49-F238E27FC236}">
                <a16:creationId xmlns:a16="http://schemas.microsoft.com/office/drawing/2014/main" id="{23B8D437-2951-0F4C-896D-FD1207397CB1}"/>
              </a:ext>
            </a:extLst>
          </p:cNvPr>
          <p:cNvSpPr txBox="1"/>
          <p:nvPr/>
        </p:nvSpPr>
        <p:spPr>
          <a:xfrm>
            <a:off x="959187" y="204452"/>
            <a:ext cx="8686800" cy="954107"/>
          </a:xfrm>
          <a:prstGeom prst="rect">
            <a:avLst/>
          </a:prstGeom>
          <a:noFill/>
        </p:spPr>
        <p:txBody>
          <a:bodyPr wrap="square" rtlCol="0">
            <a:spAutoFit/>
          </a:bodyPr>
          <a:lstStyle/>
          <a:p>
            <a:r>
              <a:rPr lang="en-US" sz="2800" dirty="0"/>
              <a:t>Very evident from the fallen trees that something severe can happen here</a:t>
            </a:r>
          </a:p>
        </p:txBody>
      </p:sp>
    </p:spTree>
    <p:extLst>
      <p:ext uri="{BB962C8B-B14F-4D97-AF65-F5344CB8AC3E}">
        <p14:creationId xmlns:p14="http://schemas.microsoft.com/office/powerpoint/2010/main" val="2367153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Cliff Mass\Desktop\2.2NW_topo.jpg">
            <a:extLst>
              <a:ext uri="{FF2B5EF4-FFF2-40B4-BE49-F238E27FC236}">
                <a16:creationId xmlns:a16="http://schemas.microsoft.com/office/drawing/2014/main" id="{1A2F2BBB-6F01-DC42-A726-0DD0736F6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701675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EACFB544-5C40-A34D-A32F-89C71623D041}"/>
              </a:ext>
            </a:extLst>
          </p:cNvPr>
          <p:cNvSpPr txBox="1">
            <a:spLocks noChangeArrowheads="1"/>
          </p:cNvSpPr>
          <p:nvPr/>
        </p:nvSpPr>
        <p:spPr bwMode="auto">
          <a:xfrm>
            <a:off x="838200" y="381000"/>
            <a:ext cx="7483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200" dirty="0">
                <a:solidFill>
                  <a:schemeClr val="folHlink"/>
                </a:solidFill>
              </a:rPr>
              <a:t>During the winter, the mountains block the cold air from the interior.</a:t>
            </a:r>
          </a:p>
        </p:txBody>
      </p:sp>
      <p:sp>
        <p:nvSpPr>
          <p:cNvPr id="28676" name="TextBox 3">
            <a:extLst>
              <a:ext uri="{FF2B5EF4-FFF2-40B4-BE49-F238E27FC236}">
                <a16:creationId xmlns:a16="http://schemas.microsoft.com/office/drawing/2014/main" id="{4983E73D-A797-3943-8F5C-7F94BF9EE8EA}"/>
              </a:ext>
            </a:extLst>
          </p:cNvPr>
          <p:cNvSpPr txBox="1">
            <a:spLocks noChangeArrowheads="1"/>
          </p:cNvSpPr>
          <p:nvPr/>
        </p:nvSpPr>
        <p:spPr bwMode="auto">
          <a:xfrm>
            <a:off x="6858000" y="1951038"/>
            <a:ext cx="747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400" b="1">
                <a:solidFill>
                  <a:schemeClr val="bg2"/>
                </a:solidFill>
              </a:rPr>
              <a:t>Cold</a:t>
            </a:r>
            <a:endParaRPr lang="en-US" altLang="en-US" b="1">
              <a:solidFill>
                <a:schemeClr val="bg2"/>
              </a:solidFill>
            </a:endParaRPr>
          </a:p>
          <a:p>
            <a:r>
              <a:rPr lang="en-US" altLang="en-US" sz="2400" b="1">
                <a:solidFill>
                  <a:schemeClr val="bg2"/>
                </a:solidFill>
              </a:rPr>
              <a:t>Air</a:t>
            </a:r>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slp.18.0000.gif">
            <a:extLst>
              <a:ext uri="{FF2B5EF4-FFF2-40B4-BE49-F238E27FC236}">
                <a16:creationId xmlns:a16="http://schemas.microsoft.com/office/drawing/2014/main" id="{5F703BF3-042E-A848-A435-27A821D4F573}"/>
              </a:ext>
            </a:extLst>
          </p:cNvPr>
          <p:cNvPicPr>
            <a:picLocks noChangeAspect="1"/>
          </p:cNvPicPr>
          <p:nvPr/>
        </p:nvPicPr>
        <p:blipFill>
          <a:blip r:embed="rId3">
            <a:lum contrast="44000"/>
            <a:grayscl/>
            <a:biLevel thresh="50000"/>
            <a:extLst>
              <a:ext uri="{28A0092B-C50C-407E-A947-70E740481C1C}">
                <a14:useLocalDpi xmlns:a14="http://schemas.microsoft.com/office/drawing/2010/main" val="0"/>
              </a:ext>
            </a:extLst>
          </a:blip>
          <a:srcRect l="7201" t="12601" r="4800" b="10800"/>
          <a:stretch>
            <a:fillRect/>
          </a:stretch>
        </p:blipFill>
        <p:spPr bwMode="auto">
          <a:xfrm>
            <a:off x="3491456" y="1328738"/>
            <a:ext cx="54292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a:extLst>
              <a:ext uri="{FF2B5EF4-FFF2-40B4-BE49-F238E27FC236}">
                <a16:creationId xmlns:a16="http://schemas.microsoft.com/office/drawing/2014/main" id="{FCDF47AE-FD54-9A43-BBD5-BFBA608A8D49}"/>
              </a:ext>
            </a:extLst>
          </p:cNvPr>
          <p:cNvSpPr txBox="1">
            <a:spLocks noChangeArrowheads="1"/>
          </p:cNvSpPr>
          <p:nvPr/>
        </p:nvSpPr>
        <p:spPr bwMode="auto">
          <a:xfrm>
            <a:off x="591715" y="2167362"/>
            <a:ext cx="289974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000" b="1" dirty="0">
                <a:solidFill>
                  <a:srgbClr val="002060"/>
                </a:solidFill>
                <a:latin typeface="Calibri" panose="020F0502020204030204" pitchFamily="34" charset="0"/>
              </a:rPr>
              <a:t>Strong winds associated with deep low-pressure centers</a:t>
            </a:r>
          </a:p>
          <a:p>
            <a:endParaRPr lang="en-US" altLang="en-US" sz="2100" dirty="0">
              <a:solidFill>
                <a:srgbClr val="002060"/>
              </a:solidFill>
              <a:latin typeface="Calibri" panose="020F0502020204030204" pitchFamily="34" charset="0"/>
            </a:endParaRPr>
          </a:p>
          <a:p>
            <a:r>
              <a:rPr lang="en-US" altLang="en-US" sz="2100" dirty="0">
                <a:solidFill>
                  <a:srgbClr val="002060"/>
                </a:solidFill>
                <a:latin typeface="Calibri" panose="020F0502020204030204" pitchFamily="34" charset="0"/>
              </a:rPr>
              <a:t>Chanukah Eve Storm :  18-h forecast for 10 PM December 14, 2006</a:t>
            </a:r>
          </a:p>
        </p:txBody>
      </p:sp>
      <p:sp>
        <p:nvSpPr>
          <p:cNvPr id="26628" name="TextBox 3">
            <a:extLst>
              <a:ext uri="{FF2B5EF4-FFF2-40B4-BE49-F238E27FC236}">
                <a16:creationId xmlns:a16="http://schemas.microsoft.com/office/drawing/2014/main" id="{001A8E11-4983-5E45-902C-B32A388F1992}"/>
              </a:ext>
            </a:extLst>
          </p:cNvPr>
          <p:cNvSpPr txBox="1">
            <a:spLocks noChangeArrowheads="1"/>
          </p:cNvSpPr>
          <p:nvPr/>
        </p:nvSpPr>
        <p:spPr bwMode="auto">
          <a:xfrm>
            <a:off x="4901390" y="2273576"/>
            <a:ext cx="282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dirty="0">
                <a:solidFill>
                  <a:srgbClr val="FF0000"/>
                </a:solidFill>
                <a:latin typeface="Calibri" panose="020F0502020204030204" pitchFamily="34" charset="0"/>
              </a:rPr>
              <a:t>L</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Figure5.17.jpg">
            <a:extLst>
              <a:ext uri="{FF2B5EF4-FFF2-40B4-BE49-F238E27FC236}">
                <a16:creationId xmlns:a16="http://schemas.microsoft.com/office/drawing/2014/main" id="{6DF6EDA4-3A62-2744-A05B-0F405DDDF6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934200"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2">
            <a:extLst>
              <a:ext uri="{FF2B5EF4-FFF2-40B4-BE49-F238E27FC236}">
                <a16:creationId xmlns:a16="http://schemas.microsoft.com/office/drawing/2014/main" id="{06D28B86-FA28-5A46-8F32-29AAAA2ADE07}"/>
              </a:ext>
            </a:extLst>
          </p:cNvPr>
          <p:cNvSpPr txBox="1">
            <a:spLocks noChangeArrowheads="1"/>
          </p:cNvSpPr>
          <p:nvPr/>
        </p:nvSpPr>
        <p:spPr bwMode="auto">
          <a:xfrm>
            <a:off x="1981200" y="531813"/>
            <a:ext cx="445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400"/>
              <a:t>Mercer Island, December 15, 2006</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F6B6ADB8-D1A0-4C4F-BF9B-76F454278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5038687" cy="401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4">
            <a:extLst>
              <a:ext uri="{FF2B5EF4-FFF2-40B4-BE49-F238E27FC236}">
                <a16:creationId xmlns:a16="http://schemas.microsoft.com/office/drawing/2014/main" id="{1B498545-ADAD-434B-A22A-6CC2BB4F3BCE}"/>
              </a:ext>
            </a:extLst>
          </p:cNvPr>
          <p:cNvSpPr txBox="1">
            <a:spLocks noChangeArrowheads="1"/>
          </p:cNvSpPr>
          <p:nvPr/>
        </p:nvSpPr>
        <p:spPr bwMode="auto">
          <a:xfrm>
            <a:off x="838200" y="533400"/>
            <a:ext cx="784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solidFill>
                  <a:schemeClr val="accent1"/>
                </a:solidFill>
              </a:rPr>
              <a:t>The Most Extreme Northwest Windstorm:  The Columbus Day Windstorm of 12 October 1962</a:t>
            </a:r>
          </a:p>
        </p:txBody>
      </p:sp>
      <p:sp>
        <p:nvSpPr>
          <p:cNvPr id="2" name="TextBox 1">
            <a:extLst>
              <a:ext uri="{FF2B5EF4-FFF2-40B4-BE49-F238E27FC236}">
                <a16:creationId xmlns:a16="http://schemas.microsoft.com/office/drawing/2014/main" id="{E96EF931-3195-7C4D-BB16-CF0EFE3084A7}"/>
              </a:ext>
            </a:extLst>
          </p:cNvPr>
          <p:cNvSpPr txBox="1"/>
          <p:nvPr/>
        </p:nvSpPr>
        <p:spPr>
          <a:xfrm>
            <a:off x="6202018" y="3186625"/>
            <a:ext cx="1975403" cy="1200329"/>
          </a:xfrm>
          <a:prstGeom prst="rect">
            <a:avLst/>
          </a:prstGeom>
          <a:noFill/>
        </p:spPr>
        <p:txBody>
          <a:bodyPr wrap="square" rtlCol="0">
            <a:spAutoFit/>
          </a:bodyPr>
          <a:lstStyle/>
          <a:p>
            <a:r>
              <a:rPr lang="en-US" dirty="0"/>
              <a:t>Equivalent to a Category 3 Hurricane in Winds/Pressure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2DF31CD-7E84-F44A-9BC3-AC9322050538}"/>
              </a:ext>
            </a:extLst>
          </p:cNvPr>
          <p:cNvSpPr>
            <a:spLocks noGrp="1" noChangeArrowheads="1"/>
          </p:cNvSpPr>
          <p:nvPr>
            <p:ph type="title"/>
          </p:nvPr>
        </p:nvSpPr>
        <p:spPr>
          <a:xfrm>
            <a:off x="1028700" y="228600"/>
            <a:ext cx="7086600" cy="342900"/>
          </a:xfrm>
        </p:spPr>
        <p:txBody>
          <a:bodyPr>
            <a:noAutofit/>
          </a:bodyPr>
          <a:lstStyle/>
          <a:p>
            <a:pPr eaLnBrk="1" hangingPunct="1"/>
            <a:r>
              <a:rPr lang="en-US" altLang="en-US" sz="3200" b="1" dirty="0">
                <a:solidFill>
                  <a:schemeClr val="accent1"/>
                </a:solidFill>
                <a:latin typeface="+mn-lt"/>
              </a:rPr>
              <a:t>Columbus Day Storm: The Big One</a:t>
            </a:r>
          </a:p>
        </p:txBody>
      </p:sp>
      <p:sp>
        <p:nvSpPr>
          <p:cNvPr id="29699" name="Rectangle 3">
            <a:extLst>
              <a:ext uri="{FF2B5EF4-FFF2-40B4-BE49-F238E27FC236}">
                <a16:creationId xmlns:a16="http://schemas.microsoft.com/office/drawing/2014/main" id="{74C8EF4D-2D69-EF4F-BE1B-56B199B8A3D8}"/>
              </a:ext>
            </a:extLst>
          </p:cNvPr>
          <p:cNvSpPr>
            <a:spLocks noGrp="1" noChangeArrowheads="1"/>
          </p:cNvSpPr>
          <p:nvPr>
            <p:ph type="body" idx="1"/>
          </p:nvPr>
        </p:nvSpPr>
        <p:spPr>
          <a:xfrm>
            <a:off x="296827" y="914400"/>
            <a:ext cx="4642402" cy="3863837"/>
          </a:xfrm>
        </p:spPr>
        <p:txBody>
          <a:bodyPr/>
          <a:lstStyle/>
          <a:p>
            <a:pPr algn="just" eaLnBrk="1" hangingPunct="1">
              <a:lnSpc>
                <a:spcPct val="90000"/>
              </a:lnSpc>
            </a:pPr>
            <a:r>
              <a:rPr lang="en-US" altLang="en-US" sz="2800" dirty="0">
                <a:cs typeface="Times New Roman" panose="02020603050405020304" pitchFamily="18" charset="0"/>
              </a:rPr>
              <a:t>The most damaging windstorm to strike the Pacific Northwest in 100 years.</a:t>
            </a:r>
          </a:p>
          <a:p>
            <a:pPr algn="just" eaLnBrk="1" hangingPunct="1">
              <a:lnSpc>
                <a:spcPct val="90000"/>
              </a:lnSpc>
            </a:pPr>
            <a:r>
              <a:rPr lang="en-US" altLang="en-US" sz="2800" dirty="0">
                <a:cs typeface="Times New Roman" panose="02020603050405020304" pitchFamily="18" charset="0"/>
              </a:rPr>
              <a:t>From northern California to southern British Columbia experienced hurricane-force winds, massive treefalls, and power outages.  </a:t>
            </a:r>
          </a:p>
          <a:p>
            <a:pPr algn="just" eaLnBrk="1" hangingPunct="1">
              <a:lnSpc>
                <a:spcPct val="90000"/>
              </a:lnSpc>
            </a:pPr>
            <a:r>
              <a:rPr lang="en-US" altLang="en-US" sz="2800" dirty="0">
                <a:cs typeface="Times New Roman" panose="02020603050405020304" pitchFamily="18" charset="0"/>
              </a:rPr>
              <a:t>In Oregon and Washington, 46 died and 317 required hospitalization as a result of the storm.  </a:t>
            </a:r>
          </a:p>
          <a:p>
            <a:pPr eaLnBrk="1" hangingPunct="1">
              <a:lnSpc>
                <a:spcPct val="90000"/>
              </a:lnSpc>
            </a:pPr>
            <a:endParaRPr lang="en-US" altLang="en-US" dirty="0"/>
          </a:p>
        </p:txBody>
      </p:sp>
      <p:pic>
        <p:nvPicPr>
          <p:cNvPr id="4" name="Picture 2" descr="towers.jpeg                                                    00029E37&#10;Cliff Disk                     BB5EA40C:">
            <a:extLst>
              <a:ext uri="{FF2B5EF4-FFF2-40B4-BE49-F238E27FC236}">
                <a16:creationId xmlns:a16="http://schemas.microsoft.com/office/drawing/2014/main" id="{44D60BC3-B628-8647-8ABE-262C752CF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423" y="1905000"/>
            <a:ext cx="3767357" cy="262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71EBAD8-35CB-9D4E-97FD-D7CB9759F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81200"/>
            <a:ext cx="620193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75131C24-0071-684F-BFF5-3FD13E81B502}"/>
              </a:ext>
            </a:extLst>
          </p:cNvPr>
          <p:cNvSpPr txBox="1">
            <a:spLocks noChangeArrowheads="1"/>
          </p:cNvSpPr>
          <p:nvPr/>
        </p:nvSpPr>
        <p:spPr bwMode="auto">
          <a:xfrm>
            <a:off x="1028700" y="381000"/>
            <a:ext cx="7086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dirty="0">
                <a:solidFill>
                  <a:schemeClr val="accent1"/>
                </a:solidFill>
              </a:rPr>
              <a:t>Columbus Day 1962:  At Cape Blanco, on the Oregon coast, there were 150 mph with gusts to 179!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ropped he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16993" y="431007"/>
            <a:ext cx="45196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Title 3"/>
          <p:cNvSpPr>
            <a:spLocks noGrp="1"/>
          </p:cNvSpPr>
          <p:nvPr>
            <p:ph type="title"/>
          </p:nvPr>
        </p:nvSpPr>
        <p:spPr>
          <a:xfrm>
            <a:off x="914400" y="533400"/>
            <a:ext cx="7772400" cy="1143000"/>
          </a:xfrm>
        </p:spPr>
        <p:txBody>
          <a:bodyPr>
            <a:normAutofit fontScale="90000"/>
          </a:bodyPr>
          <a:lstStyle/>
          <a:p>
            <a:r>
              <a:rPr lang="en-US">
                <a:solidFill>
                  <a:srgbClr val="344893"/>
                </a:solidFill>
                <a:latin typeface="Times" charset="0"/>
                <a:ea typeface="ＭＳ Ｐゴシック" charset="0"/>
                <a:cs typeface="ＭＳ Ｐゴシック" charset="0"/>
              </a:rPr>
              <a:t>Mt. Hebo Radar Facility:  </a:t>
            </a:r>
            <a:br>
              <a:rPr lang="en-US">
                <a:solidFill>
                  <a:srgbClr val="344893"/>
                </a:solidFill>
                <a:latin typeface="Times" charset="0"/>
                <a:ea typeface="ＭＳ Ｐゴシック" charset="0"/>
                <a:cs typeface="ＭＳ Ｐゴシック" charset="0"/>
              </a:rPr>
            </a:br>
            <a:r>
              <a:rPr lang="en-US" sz="3200">
                <a:solidFill>
                  <a:srgbClr val="344893"/>
                </a:solidFill>
                <a:latin typeface="Times" charset="0"/>
                <a:ea typeface="ＭＳ Ｐゴシック" charset="0"/>
                <a:cs typeface="ＭＳ Ｐゴシック" charset="0"/>
              </a:rPr>
              <a:t>Gusts exceeding 130 mph</a:t>
            </a:r>
          </a:p>
        </p:txBody>
      </p:sp>
      <p:sp>
        <p:nvSpPr>
          <p:cNvPr id="30724" name="TextBox 4"/>
          <p:cNvSpPr txBox="1">
            <a:spLocks noChangeArrowheads="1"/>
          </p:cNvSpPr>
          <p:nvPr/>
        </p:nvSpPr>
        <p:spPr bwMode="auto">
          <a:xfrm>
            <a:off x="3048000" y="6172200"/>
            <a:ext cx="28606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00264D"/>
                </a:solidFill>
              </a:rPr>
              <a:t>Courtesy:  Mark Cole</a:t>
            </a:r>
          </a:p>
        </p:txBody>
      </p:sp>
    </p:spTree>
    <p:extLst>
      <p:ext uri="{BB962C8B-B14F-4D97-AF65-F5344CB8AC3E}">
        <p14:creationId xmlns:p14="http://schemas.microsoft.com/office/powerpoint/2010/main" val="20702464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DBE46C8B-23BB-464D-86C5-6F955D847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851" b="25262"/>
          <a:stretch>
            <a:fillRect/>
          </a:stretch>
        </p:blipFill>
        <p:spPr bwMode="auto">
          <a:xfrm>
            <a:off x="4495800" y="381000"/>
            <a:ext cx="3531394" cy="578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a:extLst>
              <a:ext uri="{FF2B5EF4-FFF2-40B4-BE49-F238E27FC236}">
                <a16:creationId xmlns:a16="http://schemas.microsoft.com/office/drawing/2014/main" id="{CD471E25-A947-BE48-BD17-230956EBF809}"/>
              </a:ext>
            </a:extLst>
          </p:cNvPr>
          <p:cNvSpPr txBox="1">
            <a:spLocks noChangeArrowheads="1"/>
          </p:cNvSpPr>
          <p:nvPr/>
        </p:nvSpPr>
        <p:spPr bwMode="auto">
          <a:xfrm>
            <a:off x="609600" y="1752600"/>
            <a:ext cx="322659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3600" b="1" dirty="0">
                <a:solidFill>
                  <a:schemeClr val="accent1"/>
                </a:solidFill>
              </a:rPr>
              <a:t>Max Winds (mph)</a:t>
            </a:r>
          </a:p>
          <a:p>
            <a:pPr>
              <a:spcBef>
                <a:spcPct val="50000"/>
              </a:spcBef>
            </a:pPr>
            <a:r>
              <a:rPr lang="en-US" altLang="en-US" sz="3600" b="1" dirty="0">
                <a:solidFill>
                  <a:schemeClr val="accent1"/>
                </a:solidFill>
              </a:rPr>
              <a:t>Columbus Day Storm 1962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
            <a:extLst>
              <a:ext uri="{FF2B5EF4-FFF2-40B4-BE49-F238E27FC236}">
                <a16:creationId xmlns:a16="http://schemas.microsoft.com/office/drawing/2014/main" id="{CB4C30FE-39C4-664B-9488-B28F8AD7F4AE}"/>
              </a:ext>
            </a:extLst>
          </p:cNvPr>
          <p:cNvSpPr>
            <a:spLocks noChangeArrowheads="1"/>
          </p:cNvSpPr>
          <p:nvPr/>
        </p:nvSpPr>
        <p:spPr bwMode="auto">
          <a:xfrm>
            <a:off x="685800" y="304800"/>
            <a:ext cx="822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4400" b="1" dirty="0">
                <a:solidFill>
                  <a:schemeClr val="accent1"/>
                </a:solidFill>
                <a:latin typeface="Times" pitchFamily="2" charset="0"/>
              </a:rPr>
              <a:t>The most costly weather of the Northwest:  Flooding</a:t>
            </a:r>
            <a:endParaRPr lang="en-US" altLang="en-US" sz="4400" b="1" dirty="0">
              <a:latin typeface="Times" pitchFamily="2" charset="0"/>
            </a:endParaRPr>
          </a:p>
        </p:txBody>
      </p:sp>
      <p:pic>
        <p:nvPicPr>
          <p:cNvPr id="3" name="Picture 2" descr="A picture containing text, sky, outdoor, water&#10;&#10;Description automatically generated">
            <a:extLst>
              <a:ext uri="{FF2B5EF4-FFF2-40B4-BE49-F238E27FC236}">
                <a16:creationId xmlns:a16="http://schemas.microsoft.com/office/drawing/2014/main" id="{62C130DE-2589-8049-9197-1F4DA62C5530}"/>
              </a:ext>
            </a:extLst>
          </p:cNvPr>
          <p:cNvPicPr>
            <a:picLocks noChangeAspect="1"/>
          </p:cNvPicPr>
          <p:nvPr/>
        </p:nvPicPr>
        <p:blipFill>
          <a:blip r:embed="rId3"/>
          <a:stretch>
            <a:fillRect/>
          </a:stretch>
        </p:blipFill>
        <p:spPr>
          <a:xfrm>
            <a:off x="1295400" y="2463571"/>
            <a:ext cx="6705600" cy="3765607"/>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Box 1">
            <a:extLst>
              <a:ext uri="{FF2B5EF4-FFF2-40B4-BE49-F238E27FC236}">
                <a16:creationId xmlns:a16="http://schemas.microsoft.com/office/drawing/2014/main" id="{D7CE45BF-CD9D-BB4C-B30E-0FD7F3074570}"/>
              </a:ext>
            </a:extLst>
          </p:cNvPr>
          <p:cNvSpPr txBox="1">
            <a:spLocks noChangeArrowheads="1"/>
          </p:cNvSpPr>
          <p:nvPr/>
        </p:nvSpPr>
        <p:spPr bwMode="auto">
          <a:xfrm>
            <a:off x="457200" y="228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2400">
                <a:solidFill>
                  <a:schemeClr val="accent1"/>
                </a:solidFill>
                <a:latin typeface="Times" pitchFamily="2" charset="0"/>
              </a:rPr>
              <a:t> </a:t>
            </a:r>
            <a:endParaRPr lang="en-US" altLang="en-US" sz="2400">
              <a:latin typeface="Times" pitchFamily="2" charset="0"/>
            </a:endParaRPr>
          </a:p>
        </p:txBody>
      </p:sp>
      <p:pic>
        <p:nvPicPr>
          <p:cNvPr id="193539" name="Picture 2" descr="Billiondollar.jpg">
            <a:extLst>
              <a:ext uri="{FF2B5EF4-FFF2-40B4-BE49-F238E27FC236}">
                <a16:creationId xmlns:a16="http://schemas.microsoft.com/office/drawing/2014/main" id="{D36E5882-063C-2E40-A0BC-FFBEBFB47CC0}"/>
              </a:ext>
            </a:extLst>
          </p:cNvPr>
          <p:cNvPicPr>
            <a:picLocks noChangeAspect="1"/>
          </p:cNvPicPr>
          <p:nvPr/>
        </p:nvPicPr>
        <p:blipFill>
          <a:blip r:embed="rId3">
            <a:extLst>
              <a:ext uri="{28A0092B-C50C-407E-A947-70E740481C1C}">
                <a14:useLocalDpi xmlns:a14="http://schemas.microsoft.com/office/drawing/2010/main" val="0"/>
              </a:ext>
            </a:extLst>
          </a:blip>
          <a:srcRect t="3210"/>
          <a:stretch>
            <a:fillRect/>
          </a:stretch>
        </p:blipFill>
        <p:spPr bwMode="auto">
          <a:xfrm>
            <a:off x="762000" y="432486"/>
            <a:ext cx="7924800"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491F-ED0D-6847-8B0F-ACBB48690E97}"/>
              </a:ext>
            </a:extLst>
          </p:cNvPr>
          <p:cNvSpPr>
            <a:spLocks noGrp="1"/>
          </p:cNvSpPr>
          <p:nvPr>
            <p:ph type="title" idx="4294967295"/>
          </p:nvPr>
        </p:nvSpPr>
        <p:spPr>
          <a:xfrm>
            <a:off x="609600" y="152400"/>
            <a:ext cx="8229600" cy="1143000"/>
          </a:xfrm>
        </p:spPr>
        <p:txBody>
          <a:bodyPr/>
          <a:lstStyle/>
          <a:p>
            <a:r>
              <a:rPr lang="en-US" altLang="en-US" sz="4000">
                <a:solidFill>
                  <a:srgbClr val="006462"/>
                </a:solidFill>
              </a:rPr>
              <a:t>Most are associated with </a:t>
            </a:r>
            <a:r>
              <a:rPr lang="en-US" altLang="en-US" sz="4000">
                <a:solidFill>
                  <a:schemeClr val="bg2"/>
                </a:solidFill>
              </a:rPr>
              <a:t>the </a:t>
            </a:r>
            <a:r>
              <a:rPr lang="en-US" altLang="en-US" sz="4000">
                <a:solidFill>
                  <a:srgbClr val="CCCC00"/>
                </a:solidFill>
              </a:rPr>
              <a:t>“Pineapple Express</a:t>
            </a:r>
            <a:r>
              <a:rPr lang="en-US" altLang="en-US">
                <a:solidFill>
                  <a:srgbClr val="CCCC00"/>
                </a:solidFill>
              </a:rPr>
              <a:t>”</a:t>
            </a:r>
          </a:p>
        </p:txBody>
      </p:sp>
      <p:sp>
        <p:nvSpPr>
          <p:cNvPr id="195587" name="Content Placeholder 2">
            <a:extLst>
              <a:ext uri="{FF2B5EF4-FFF2-40B4-BE49-F238E27FC236}">
                <a16:creationId xmlns:a16="http://schemas.microsoft.com/office/drawing/2014/main" id="{569CD943-9514-CE4F-B8E2-D60402D6C693}"/>
              </a:ext>
            </a:extLst>
          </p:cNvPr>
          <p:cNvSpPr>
            <a:spLocks noGrp="1"/>
          </p:cNvSpPr>
          <p:nvPr>
            <p:ph idx="4294967295"/>
          </p:nvPr>
        </p:nvSpPr>
        <p:spPr>
          <a:xfrm>
            <a:off x="457200" y="1447800"/>
            <a:ext cx="7772400" cy="4114800"/>
          </a:xfrm>
        </p:spPr>
        <p:txBody>
          <a:bodyPr/>
          <a:lstStyle/>
          <a:p>
            <a:pPr defTabSz="914400">
              <a:buFont typeface="Arial" panose="020B0604020202020204" pitchFamily="34" charset="0"/>
              <a:buNone/>
            </a:pPr>
            <a:r>
              <a:rPr lang="en-US" altLang="en-US" sz="2400">
                <a:solidFill>
                  <a:srgbClr val="006462"/>
                </a:solidFill>
              </a:rPr>
              <a:t>    A relatively narrow current of warm, moist air from the subtropics…often starting near or just north of Hawaii.</a:t>
            </a:r>
          </a:p>
        </p:txBody>
      </p:sp>
      <p:pic>
        <p:nvPicPr>
          <p:cNvPr id="195588" name="Picture 4" descr="AtmosphericRivers6.jpg">
            <a:extLst>
              <a:ext uri="{FF2B5EF4-FFF2-40B4-BE49-F238E27FC236}">
                <a16:creationId xmlns:a16="http://schemas.microsoft.com/office/drawing/2014/main" id="{06C78BA0-681F-A54A-B4DD-E184FD59B4DE}"/>
              </a:ext>
            </a:extLst>
          </p:cNvPr>
          <p:cNvPicPr>
            <a:picLocks noChangeAspect="1"/>
          </p:cNvPicPr>
          <p:nvPr/>
        </p:nvPicPr>
        <p:blipFill>
          <a:blip r:embed="rId3">
            <a:extLst>
              <a:ext uri="{28A0092B-C50C-407E-A947-70E740481C1C}">
                <a14:useLocalDpi xmlns:a14="http://schemas.microsoft.com/office/drawing/2010/main" val="0"/>
              </a:ext>
            </a:extLst>
          </a:blip>
          <a:srcRect t="19048" b="5441"/>
          <a:stretch>
            <a:fillRect/>
          </a:stretch>
        </p:blipFill>
        <p:spPr bwMode="auto">
          <a:xfrm>
            <a:off x="533400" y="2209800"/>
            <a:ext cx="7315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TextBox 4">
            <a:extLst>
              <a:ext uri="{FF2B5EF4-FFF2-40B4-BE49-F238E27FC236}">
                <a16:creationId xmlns:a16="http://schemas.microsoft.com/office/drawing/2014/main" id="{913C8516-D125-4244-A6B7-96F3EF3192BE}"/>
              </a:ext>
            </a:extLst>
          </p:cNvPr>
          <p:cNvSpPr txBox="1">
            <a:spLocks noChangeArrowheads="1"/>
          </p:cNvSpPr>
          <p:nvPr/>
        </p:nvSpPr>
        <p:spPr bwMode="auto">
          <a:xfrm>
            <a:off x="7315200" y="3048000"/>
            <a:ext cx="1676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2000">
                <a:solidFill>
                  <a:schemeClr val="bg2"/>
                </a:solidFill>
                <a:latin typeface="Times" pitchFamily="2" charset="0"/>
              </a:rPr>
              <a:t>a.k.a.</a:t>
            </a:r>
          </a:p>
          <a:p>
            <a:pPr defTabSz="914400" eaLnBrk="0" hangingPunct="0"/>
            <a:r>
              <a:rPr lang="en-US" altLang="en-US" sz="2000">
                <a:solidFill>
                  <a:schemeClr val="bg2"/>
                </a:solidFill>
                <a:latin typeface="Times" pitchFamily="2" charset="0"/>
              </a:rPr>
              <a:t>Atmospheric rivers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Cliff Mass\Desktop\2.3sink_warm.jpg">
            <a:extLst>
              <a:ext uri="{FF2B5EF4-FFF2-40B4-BE49-F238E27FC236}">
                <a16:creationId xmlns:a16="http://schemas.microsoft.com/office/drawing/2014/main" id="{130D0C15-F239-DC44-8535-818DD8824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773747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32427829-6AFE-7944-AAD5-1BF0A1113480}"/>
              </a:ext>
            </a:extLst>
          </p:cNvPr>
          <p:cNvSpPr txBox="1">
            <a:spLocks noChangeArrowheads="1"/>
          </p:cNvSpPr>
          <p:nvPr/>
        </p:nvSpPr>
        <p:spPr bwMode="auto">
          <a:xfrm>
            <a:off x="1184275" y="469900"/>
            <a:ext cx="7239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600" b="1" dirty="0">
                <a:solidFill>
                  <a:schemeClr val="tx2"/>
                </a:solidFill>
              </a:rPr>
              <a:t>Cold Air from the Continental Interior Has a Hard Time Reaching Western Washington</a:t>
            </a:r>
          </a:p>
        </p:txBody>
      </p:sp>
      <p:sp>
        <p:nvSpPr>
          <p:cNvPr id="2" name="TextBox 1">
            <a:extLst>
              <a:ext uri="{FF2B5EF4-FFF2-40B4-BE49-F238E27FC236}">
                <a16:creationId xmlns:a16="http://schemas.microsoft.com/office/drawing/2014/main" id="{5E895C41-5020-C145-A893-F22E083B1838}"/>
              </a:ext>
            </a:extLst>
          </p:cNvPr>
          <p:cNvSpPr txBox="1"/>
          <p:nvPr/>
        </p:nvSpPr>
        <p:spPr>
          <a:xfrm>
            <a:off x="1524000" y="6035111"/>
            <a:ext cx="6763390" cy="369332"/>
          </a:xfrm>
          <a:prstGeom prst="rect">
            <a:avLst/>
          </a:prstGeom>
          <a:noFill/>
        </p:spPr>
        <p:txBody>
          <a:bodyPr wrap="none" rtlCol="0">
            <a:spAutoFit/>
          </a:bodyPr>
          <a:lstStyle/>
          <a:p>
            <a:r>
              <a:rPr lang="en-US" dirty="0"/>
              <a:t>Adiabatic compressional warming as air sinks on western slopes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075044C-AFBC-EF42-9ADD-68B5459261CB}"/>
              </a:ext>
            </a:extLst>
          </p:cNvPr>
          <p:cNvPicPr>
            <a:picLocks noChangeAspect="1"/>
          </p:cNvPicPr>
          <p:nvPr/>
        </p:nvPicPr>
        <p:blipFill>
          <a:blip r:embed="rId2"/>
          <a:stretch>
            <a:fillRect/>
          </a:stretch>
        </p:blipFill>
        <p:spPr>
          <a:xfrm>
            <a:off x="1714500" y="228600"/>
            <a:ext cx="6057900" cy="6057900"/>
          </a:xfrm>
          <a:prstGeom prst="rect">
            <a:avLst/>
          </a:prstGeom>
        </p:spPr>
      </p:pic>
    </p:spTree>
    <p:extLst>
      <p:ext uri="{BB962C8B-B14F-4D97-AF65-F5344CB8AC3E}">
        <p14:creationId xmlns:p14="http://schemas.microsoft.com/office/powerpoint/2010/main" val="37855339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697EC7C-2A0B-BB4D-BE21-D85492C6FAE9}"/>
              </a:ext>
            </a:extLst>
          </p:cNvPr>
          <p:cNvPicPr>
            <a:picLocks noChangeAspect="1"/>
          </p:cNvPicPr>
          <p:nvPr/>
        </p:nvPicPr>
        <p:blipFill>
          <a:blip r:embed="rId2"/>
          <a:stretch>
            <a:fillRect/>
          </a:stretch>
        </p:blipFill>
        <p:spPr>
          <a:xfrm>
            <a:off x="2076450" y="1219200"/>
            <a:ext cx="4991100" cy="4991100"/>
          </a:xfrm>
          <a:prstGeom prst="rect">
            <a:avLst/>
          </a:prstGeom>
        </p:spPr>
      </p:pic>
      <p:sp>
        <p:nvSpPr>
          <p:cNvPr id="4" name="TextBox 3">
            <a:extLst>
              <a:ext uri="{FF2B5EF4-FFF2-40B4-BE49-F238E27FC236}">
                <a16:creationId xmlns:a16="http://schemas.microsoft.com/office/drawing/2014/main" id="{1F5BA056-49F8-2F49-BD95-98C0FDB87756}"/>
              </a:ext>
            </a:extLst>
          </p:cNvPr>
          <p:cNvSpPr txBox="1"/>
          <p:nvPr/>
        </p:nvSpPr>
        <p:spPr>
          <a:xfrm>
            <a:off x="1066800" y="416867"/>
            <a:ext cx="6859185" cy="461665"/>
          </a:xfrm>
          <a:prstGeom prst="rect">
            <a:avLst/>
          </a:prstGeom>
          <a:noFill/>
        </p:spPr>
        <p:txBody>
          <a:bodyPr wrap="none" rtlCol="0">
            <a:spAutoFit/>
          </a:bodyPr>
          <a:lstStyle/>
          <a:p>
            <a:r>
              <a:rPr lang="en-US" sz="2400" b="1" dirty="0">
                <a:solidFill>
                  <a:schemeClr val="accent1"/>
                </a:solidFill>
              </a:rPr>
              <a:t>Precipitation is Released by Lifting on Terrain</a:t>
            </a:r>
          </a:p>
        </p:txBody>
      </p:sp>
    </p:spTree>
    <p:extLst>
      <p:ext uri="{BB962C8B-B14F-4D97-AF65-F5344CB8AC3E}">
        <p14:creationId xmlns:p14="http://schemas.microsoft.com/office/powerpoint/2010/main" val="19083444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4D950B43-B516-2847-A09C-22BAA67D3606}"/>
              </a:ext>
            </a:extLst>
          </p:cNvPr>
          <p:cNvSpPr>
            <a:spLocks noGrp="1"/>
          </p:cNvSpPr>
          <p:nvPr>
            <p:ph type="title" idx="4294967295"/>
          </p:nvPr>
        </p:nvSpPr>
        <p:spPr>
          <a:xfrm>
            <a:off x="304800" y="381000"/>
            <a:ext cx="8839200" cy="685800"/>
          </a:xfrm>
        </p:spPr>
        <p:txBody>
          <a:bodyPr/>
          <a:lstStyle/>
          <a:p>
            <a:r>
              <a:rPr lang="en-US" altLang="en-US" sz="3200">
                <a:solidFill>
                  <a:srgbClr val="005A58"/>
                </a:solidFill>
              </a:rPr>
              <a:t>A Recent Devastating Pineapple Express:  November 6-7, 2006</a:t>
            </a:r>
          </a:p>
        </p:txBody>
      </p:sp>
      <p:pic>
        <p:nvPicPr>
          <p:cNvPr id="197635" name="Content Placeholder 3" descr="i1520-0493-136-11-4398-f03.jpg">
            <a:extLst>
              <a:ext uri="{FF2B5EF4-FFF2-40B4-BE49-F238E27FC236}">
                <a16:creationId xmlns:a16="http://schemas.microsoft.com/office/drawing/2014/main" id="{DE234DF0-DE56-AB4D-8F6B-7E4BFB76E55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4800" y="1600200"/>
            <a:ext cx="4076700" cy="4114800"/>
          </a:xfrm>
        </p:spPr>
      </p:pic>
      <p:pic>
        <p:nvPicPr>
          <p:cNvPr id="197636" name="Picture 4" descr="i1520-0493-136-11-4398-f07.jpg">
            <a:extLst>
              <a:ext uri="{FF2B5EF4-FFF2-40B4-BE49-F238E27FC236}">
                <a16:creationId xmlns:a16="http://schemas.microsoft.com/office/drawing/2014/main" id="{2A86AD98-1E54-5D49-8237-F1BB554D99F0}"/>
              </a:ext>
            </a:extLst>
          </p:cNvPr>
          <p:cNvPicPr>
            <a:picLocks noChangeAspect="1"/>
          </p:cNvPicPr>
          <p:nvPr/>
        </p:nvPicPr>
        <p:blipFill>
          <a:blip r:embed="rId4">
            <a:extLst>
              <a:ext uri="{28A0092B-C50C-407E-A947-70E740481C1C}">
                <a14:useLocalDpi xmlns:a14="http://schemas.microsoft.com/office/drawing/2010/main" val="0"/>
              </a:ext>
            </a:extLst>
          </a:blip>
          <a:srcRect r="47040" b="48857"/>
          <a:stretch>
            <a:fillRect/>
          </a:stretch>
        </p:blipFill>
        <p:spPr bwMode="auto">
          <a:xfrm>
            <a:off x="4800600" y="1371600"/>
            <a:ext cx="38925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Box 5">
            <a:extLst>
              <a:ext uri="{FF2B5EF4-FFF2-40B4-BE49-F238E27FC236}">
                <a16:creationId xmlns:a16="http://schemas.microsoft.com/office/drawing/2014/main" id="{81B36537-F07F-BD46-AED3-094C331033F2}"/>
              </a:ext>
            </a:extLst>
          </p:cNvPr>
          <p:cNvSpPr txBox="1">
            <a:spLocks noChangeArrowheads="1"/>
          </p:cNvSpPr>
          <p:nvPr/>
        </p:nvSpPr>
        <p:spPr bwMode="auto">
          <a:xfrm>
            <a:off x="5181600" y="5715000"/>
            <a:ext cx="3687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0" hangingPunct="0"/>
            <a:r>
              <a:rPr lang="en-US" altLang="en-US" sz="2400">
                <a:solidFill>
                  <a:srgbClr val="005A58"/>
                </a:solidFill>
                <a:latin typeface="Times" pitchFamily="2" charset="0"/>
              </a:rPr>
              <a:t>Dark Green: about 20 inches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8FAD2-E94E-A042-B353-250D00C0412C}"/>
              </a:ext>
            </a:extLst>
          </p:cNvPr>
          <p:cNvSpPr>
            <a:spLocks noGrp="1"/>
          </p:cNvSpPr>
          <p:nvPr>
            <p:ph type="title" idx="4294967295"/>
          </p:nvPr>
        </p:nvSpPr>
        <p:spPr/>
        <p:txBody>
          <a:bodyPr>
            <a:normAutofit fontScale="90000"/>
          </a:bodyPr>
          <a:lstStyle/>
          <a:p>
            <a:r>
              <a:rPr lang="en-US" altLang="en-US" sz="3600">
                <a:solidFill>
                  <a:srgbClr val="140033"/>
                </a:solidFill>
              </a:rPr>
              <a:t>Mount Rainier National Park</a:t>
            </a:r>
            <a:br>
              <a:rPr lang="en-US" altLang="en-US" sz="3600">
                <a:solidFill>
                  <a:srgbClr val="140033"/>
                </a:solidFill>
              </a:rPr>
            </a:br>
            <a:r>
              <a:rPr lang="en-US" altLang="en-US" sz="3600">
                <a:solidFill>
                  <a:srgbClr val="140033"/>
                </a:solidFill>
              </a:rPr>
              <a:t>18 inches in 36 hr (Nov 8, 2006)</a:t>
            </a:r>
          </a:p>
        </p:txBody>
      </p:sp>
      <p:pic>
        <p:nvPicPr>
          <p:cNvPr id="199683" name="Content Placeholder 3" descr="Figure3.13a.jpg">
            <a:extLst>
              <a:ext uri="{FF2B5EF4-FFF2-40B4-BE49-F238E27FC236}">
                <a16:creationId xmlns:a16="http://schemas.microsoft.com/office/drawing/2014/main" id="{5A347E9B-C751-D540-84E4-F6A50BDD4AA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6787" r="-6787"/>
          <a:stretch>
            <a:fillRect/>
          </a:stretch>
        </p:blipFill>
        <p:spPr>
          <a:xfrm>
            <a:off x="457200" y="1752600"/>
            <a:ext cx="8229600" cy="4525963"/>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ADBB4752-52F7-D04F-B208-8F063EFC89CC}"/>
              </a:ext>
            </a:extLst>
          </p:cNvPr>
          <p:cNvSpPr>
            <a:spLocks noGrp="1"/>
          </p:cNvSpPr>
          <p:nvPr>
            <p:ph type="title" idx="4294967295"/>
          </p:nvPr>
        </p:nvSpPr>
        <p:spPr>
          <a:xfrm>
            <a:off x="685800" y="609600"/>
            <a:ext cx="2438400" cy="2438400"/>
          </a:xfrm>
        </p:spPr>
        <p:txBody>
          <a:bodyPr/>
          <a:lstStyle/>
          <a:p>
            <a:r>
              <a:rPr lang="en-US" altLang="en-US">
                <a:solidFill>
                  <a:srgbClr val="005A58"/>
                </a:solidFill>
              </a:rPr>
              <a:t>Mt. Rainier</a:t>
            </a:r>
            <a:br>
              <a:rPr lang="en-US" altLang="en-US">
                <a:solidFill>
                  <a:srgbClr val="005A58"/>
                </a:solidFill>
              </a:rPr>
            </a:br>
            <a:r>
              <a:rPr lang="en-US" altLang="en-US">
                <a:solidFill>
                  <a:srgbClr val="005A58"/>
                </a:solidFill>
              </a:rPr>
              <a:t>damage</a:t>
            </a:r>
          </a:p>
        </p:txBody>
      </p:sp>
      <p:pic>
        <p:nvPicPr>
          <p:cNvPr id="201731" name="Content Placeholder 3" descr="Mount Rainier NP flooding 9 damaged footbridge grove of patriarchs.jpg">
            <a:extLst>
              <a:ext uri="{FF2B5EF4-FFF2-40B4-BE49-F238E27FC236}">
                <a16:creationId xmlns:a16="http://schemas.microsoft.com/office/drawing/2014/main" id="{0D7ED563-18EF-2643-BB49-2DA1D8089C8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62000" y="3657600"/>
            <a:ext cx="2171700" cy="2895600"/>
          </a:xfrm>
        </p:spPr>
      </p:pic>
      <p:pic>
        <p:nvPicPr>
          <p:cNvPr id="201732" name="Picture 4" descr="Mount Rainier NP flooding 5 Kautz creek  helibase.jpg">
            <a:extLst>
              <a:ext uri="{FF2B5EF4-FFF2-40B4-BE49-F238E27FC236}">
                <a16:creationId xmlns:a16="http://schemas.microsoft.com/office/drawing/2014/main" id="{E0DEC5BB-2AB9-2E4C-AC89-786274C362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3800"/>
            <a:ext cx="365760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Mount Rainier NP flooding 8 Stevens canyon rd.jpg">
            <a:extLst>
              <a:ext uri="{FF2B5EF4-FFF2-40B4-BE49-F238E27FC236}">
                <a16:creationId xmlns:a16="http://schemas.microsoft.com/office/drawing/2014/main" id="{2523E01B-4B97-044B-9B6E-5618261373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04800"/>
            <a:ext cx="42703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E81B005C-B861-8042-9941-85A6FCD67D65}"/>
              </a:ext>
            </a:extLst>
          </p:cNvPr>
          <p:cNvSpPr>
            <a:spLocks noGrp="1"/>
          </p:cNvSpPr>
          <p:nvPr>
            <p:ph type="ctrTitle"/>
          </p:nvPr>
        </p:nvSpPr>
        <p:spPr>
          <a:xfrm>
            <a:off x="685800" y="1224708"/>
            <a:ext cx="7772400" cy="1143000"/>
          </a:xfrm>
        </p:spPr>
        <p:txBody>
          <a:bodyPr/>
          <a:lstStyle/>
          <a:p>
            <a:r>
              <a:rPr lang="en-US" altLang="en-US" b="1" dirty="0">
                <a:solidFill>
                  <a:schemeClr val="accent1"/>
                </a:solidFill>
              </a:rPr>
              <a:t>Northwest Snow</a:t>
            </a:r>
          </a:p>
        </p:txBody>
      </p:sp>
      <p:sp>
        <p:nvSpPr>
          <p:cNvPr id="222211" name="Rectangle 3">
            <a:extLst>
              <a:ext uri="{FF2B5EF4-FFF2-40B4-BE49-F238E27FC236}">
                <a16:creationId xmlns:a16="http://schemas.microsoft.com/office/drawing/2014/main" id="{986D1626-8DFB-B244-B059-061A2F11406C}"/>
              </a:ext>
            </a:extLst>
          </p:cNvPr>
          <p:cNvSpPr>
            <a:spLocks noGrp="1"/>
          </p:cNvSpPr>
          <p:nvPr>
            <p:ph type="subTitle" idx="1"/>
          </p:nvPr>
        </p:nvSpPr>
        <p:spPr>
          <a:xfrm>
            <a:off x="1219200" y="2367708"/>
            <a:ext cx="6400800" cy="1752600"/>
          </a:xfrm>
        </p:spPr>
        <p:txBody>
          <a:bodyPr/>
          <a:lstStyle/>
          <a:p>
            <a:r>
              <a:rPr lang="en-US" altLang="en-US" dirty="0">
                <a:solidFill>
                  <a:schemeClr val="tx1"/>
                </a:solidFill>
              </a:rPr>
              <a:t>We have world records in the mountains</a:t>
            </a:r>
          </a:p>
          <a:p>
            <a:r>
              <a:rPr lang="en-US" altLang="en-US" dirty="0">
                <a:solidFill>
                  <a:schemeClr val="tx1"/>
                </a:solidFill>
              </a:rPr>
              <a:t>Generally, low snowfall over the western lowlands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a:extLst>
              <a:ext uri="{FF2B5EF4-FFF2-40B4-BE49-F238E27FC236}">
                <a16:creationId xmlns:a16="http://schemas.microsoft.com/office/drawing/2014/main" id="{E266375A-537C-E840-8E36-2AC78169C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1313"/>
            <a:ext cx="7721600" cy="5811837"/>
          </a:xfrm>
          <a:prstGeom prst="rect">
            <a:avLst/>
          </a:prstGeom>
          <a:noFill/>
          <a:extLst>
            <a:ext uri="{909E8E84-426E-40DD-AFC4-6F175D3DCCD1}">
              <a14:hiddenFill xmlns:a14="http://schemas.microsoft.com/office/drawing/2010/main">
                <a:solidFill>
                  <a:srgbClr val="FFFFFF"/>
                </a:solidFill>
              </a14:hiddenFill>
            </a:ext>
          </a:extLst>
        </p:spPr>
      </p:pic>
      <p:sp>
        <p:nvSpPr>
          <p:cNvPr id="218115" name="Text Box 3">
            <a:extLst>
              <a:ext uri="{FF2B5EF4-FFF2-40B4-BE49-F238E27FC236}">
                <a16:creationId xmlns:a16="http://schemas.microsoft.com/office/drawing/2014/main" id="{F8F35A79-E158-1644-AC00-0B37AD22C732}"/>
              </a:ext>
            </a:extLst>
          </p:cNvPr>
          <p:cNvSpPr txBox="1">
            <a:spLocks noChangeArrowheads="1"/>
          </p:cNvSpPr>
          <p:nvPr/>
        </p:nvSpPr>
        <p:spPr bwMode="auto">
          <a:xfrm>
            <a:off x="2514600" y="6153150"/>
            <a:ext cx="548098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800" dirty="0"/>
              <a:t>Seattle 1916:  More than two feet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1">
            <a:extLst>
              <a:ext uri="{FF2B5EF4-FFF2-40B4-BE49-F238E27FC236}">
                <a16:creationId xmlns:a16="http://schemas.microsoft.com/office/drawing/2014/main" id="{6FBA628B-41CD-6448-86AD-DFBD3AEE6C5F}"/>
              </a:ext>
            </a:extLst>
          </p:cNvPr>
          <p:cNvSpPr txBox="1">
            <a:spLocks noChangeArrowheads="1"/>
          </p:cNvSpPr>
          <p:nvPr/>
        </p:nvSpPr>
        <p:spPr bwMode="auto">
          <a:xfrm>
            <a:off x="609600" y="381000"/>
            <a:ext cx="7902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sz="3600">
                <a:solidFill>
                  <a:srgbClr val="005A58"/>
                </a:solidFill>
                <a:latin typeface="Times" pitchFamily="2" charset="0"/>
              </a:rPr>
              <a:t>Greatest Annual Snowfall Totals in the World in our Mountains</a:t>
            </a:r>
          </a:p>
        </p:txBody>
      </p:sp>
      <p:sp>
        <p:nvSpPr>
          <p:cNvPr id="41987" name="TextBox 2">
            <a:extLst>
              <a:ext uri="{FF2B5EF4-FFF2-40B4-BE49-F238E27FC236}">
                <a16:creationId xmlns:a16="http://schemas.microsoft.com/office/drawing/2014/main" id="{98C24AF5-25D9-CE42-A661-FC0FBAB58CFB}"/>
              </a:ext>
            </a:extLst>
          </p:cNvPr>
          <p:cNvSpPr txBox="1">
            <a:spLocks noChangeArrowheads="1"/>
          </p:cNvSpPr>
          <p:nvPr/>
        </p:nvSpPr>
        <p:spPr bwMode="auto">
          <a:xfrm>
            <a:off x="609600" y="1676400"/>
            <a:ext cx="7239000" cy="1187450"/>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a:solidFill>
                  <a:srgbClr val="4042A7"/>
                </a:solidFill>
                <a:latin typeface="Times" pitchFamily="2" charset="0"/>
              </a:rPr>
              <a:t>The Mt. Baker Ski Area in northwestern Washington State reported 1,140 inches of snowfall for the 1998-99 snowfall season</a:t>
            </a:r>
          </a:p>
        </p:txBody>
      </p:sp>
      <p:pic>
        <p:nvPicPr>
          <p:cNvPr id="152580" name="Picture 3" descr="canyon.jpg">
            <a:extLst>
              <a:ext uri="{FF2B5EF4-FFF2-40B4-BE49-F238E27FC236}">
                <a16:creationId xmlns:a16="http://schemas.microsoft.com/office/drawing/2014/main" id="{6FBEFB80-D96F-1F42-83F1-4EA1976E43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863850"/>
            <a:ext cx="29908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4" descr="mt_baker_snow.jpg">
            <a:extLst>
              <a:ext uri="{FF2B5EF4-FFF2-40B4-BE49-F238E27FC236}">
                <a16:creationId xmlns:a16="http://schemas.microsoft.com/office/drawing/2014/main" id="{3A0E7B97-FF6D-DF4C-ACB4-312EED7D7D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87663"/>
            <a:ext cx="42672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E4B1B835-B21A-104B-A607-620799FB9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103"/>
          <a:stretch>
            <a:fillRect/>
          </a:stretch>
        </p:blipFill>
        <p:spPr bwMode="auto">
          <a:xfrm>
            <a:off x="3048000" y="0"/>
            <a:ext cx="5349875" cy="6629400"/>
          </a:xfrm>
          <a:prstGeom prst="rect">
            <a:avLst/>
          </a:prstGeom>
          <a:noFill/>
          <a:extLst>
            <a:ext uri="{909E8E84-426E-40DD-AFC4-6F175D3DCCD1}">
              <a14:hiddenFill xmlns:a14="http://schemas.microsoft.com/office/drawing/2010/main">
                <a:solidFill>
                  <a:srgbClr val="FFFFFF"/>
                </a:solidFill>
              </a14:hiddenFill>
            </a:ext>
          </a:extLst>
        </p:spPr>
      </p:pic>
      <p:sp>
        <p:nvSpPr>
          <p:cNvPr id="150531" name="Text Box 3">
            <a:extLst>
              <a:ext uri="{FF2B5EF4-FFF2-40B4-BE49-F238E27FC236}">
                <a16:creationId xmlns:a16="http://schemas.microsoft.com/office/drawing/2014/main" id="{C565F131-C0C5-8E4A-A91A-6C4C9B99666F}"/>
              </a:ext>
            </a:extLst>
          </p:cNvPr>
          <p:cNvSpPr txBox="1">
            <a:spLocks noChangeArrowheads="1"/>
          </p:cNvSpPr>
          <p:nvPr/>
        </p:nvSpPr>
        <p:spPr bwMode="auto">
          <a:xfrm>
            <a:off x="914400" y="2743200"/>
            <a:ext cx="1863725"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3500"/>
              <a:t>Annual</a:t>
            </a:r>
          </a:p>
          <a:p>
            <a:r>
              <a:rPr lang="en-US" altLang="en-US" sz="3500"/>
              <a:t>Snowfall</a:t>
            </a:r>
            <a:endParaRPr lang="en-US"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5B966ECC-1707-194B-BC96-389B90A1C290}"/>
              </a:ext>
            </a:extLst>
          </p:cNvPr>
          <p:cNvSpPr>
            <a:spLocks noGrp="1"/>
          </p:cNvSpPr>
          <p:nvPr>
            <p:ph type="title"/>
          </p:nvPr>
        </p:nvSpPr>
        <p:spPr/>
        <p:txBody>
          <a:bodyPr/>
          <a:lstStyle/>
          <a:p>
            <a:r>
              <a:rPr lang="en-US" altLang="en-US" b="1" dirty="0">
                <a:ea typeface="ＭＳ Ｐゴシック" panose="020B0600070205080204" pitchFamily="34" charset="-128"/>
              </a:rPr>
              <a:t>Why are snowstorms rare over the western Washington lowlands?</a:t>
            </a:r>
          </a:p>
        </p:txBody>
      </p:sp>
      <p:sp>
        <p:nvSpPr>
          <p:cNvPr id="162819" name="Rectangle 3">
            <a:extLst>
              <a:ext uri="{FF2B5EF4-FFF2-40B4-BE49-F238E27FC236}">
                <a16:creationId xmlns:a16="http://schemas.microsoft.com/office/drawing/2014/main" id="{86778470-E4ED-884F-AD74-329AE61C2235}"/>
              </a:ext>
            </a:extLst>
          </p:cNvPr>
          <p:cNvSpPr>
            <a:spLocks noGrp="1"/>
          </p:cNvSpPr>
          <p:nvPr>
            <p:ph type="body" idx="1"/>
          </p:nvPr>
        </p:nvSpPr>
        <p:spPr>
          <a:xfrm>
            <a:off x="457200" y="1600200"/>
            <a:ext cx="8001000" cy="2743200"/>
          </a:xfrm>
        </p:spPr>
        <p:txBody>
          <a:bodyPr/>
          <a:lstStyle/>
          <a:p>
            <a:r>
              <a:rPr lang="en-US" altLang="en-US" dirty="0">
                <a:ea typeface="ＭＳ Ｐゴシック" panose="020B0600070205080204" pitchFamily="34" charset="-128"/>
              </a:rPr>
              <a:t>To get snow you need cold and wet.</a:t>
            </a:r>
          </a:p>
          <a:p>
            <a:r>
              <a:rPr lang="en-US" altLang="en-US" dirty="0">
                <a:ea typeface="ＭＳ Ｐゴシック" panose="020B0600070205080204" pitchFamily="34" charset="-128"/>
              </a:rPr>
              <a:t>It is easy to be mild and wet here</a:t>
            </a:r>
          </a:p>
          <a:p>
            <a:r>
              <a:rPr lang="en-US" altLang="en-US" dirty="0">
                <a:ea typeface="ＭＳ Ｐゴシック" panose="020B0600070205080204" pitchFamily="34" charset="-128"/>
              </a:rPr>
              <a:t>Sometimes we are cold and dry (last week!).</a:t>
            </a:r>
          </a:p>
          <a:p>
            <a:r>
              <a:rPr lang="en-US" altLang="en-US" dirty="0">
                <a:ea typeface="ＭＳ Ｐゴシック" panose="020B0600070205080204" pitchFamily="34" charset="-128"/>
              </a:rPr>
              <a:t>To get cold and wet is very hard…</a:t>
            </a:r>
          </a:p>
        </p:txBody>
      </p:sp>
      <p:pic>
        <p:nvPicPr>
          <p:cNvPr id="162820" name="Picture 4">
            <a:extLst>
              <a:ext uri="{FF2B5EF4-FFF2-40B4-BE49-F238E27FC236}">
                <a16:creationId xmlns:a16="http://schemas.microsoft.com/office/drawing/2014/main" id="{516020DF-0905-2D40-BCB4-BA92E4A13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114800"/>
            <a:ext cx="3276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62821" name="Text Box 5">
            <a:extLst>
              <a:ext uri="{FF2B5EF4-FFF2-40B4-BE49-F238E27FC236}">
                <a16:creationId xmlns:a16="http://schemas.microsoft.com/office/drawing/2014/main" id="{EB5A1279-D7B2-4443-883D-AD3A4E158C61}"/>
              </a:ext>
            </a:extLst>
          </p:cNvPr>
          <p:cNvSpPr txBox="1">
            <a:spLocks noChangeArrowheads="1"/>
          </p:cNvSpPr>
          <p:nvPr/>
        </p:nvSpPr>
        <p:spPr bwMode="auto">
          <a:xfrm>
            <a:off x="3657600" y="6172200"/>
            <a:ext cx="14684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Seattle 2007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Documents and Settings\Cliff Mass\Desktop\2.1sst_climate.jpg">
            <a:extLst>
              <a:ext uri="{FF2B5EF4-FFF2-40B4-BE49-F238E27FC236}">
                <a16:creationId xmlns:a16="http://schemas.microsoft.com/office/drawing/2014/main" id="{30676C57-6516-FA41-BD8F-E6B3E199B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8600"/>
            <a:ext cx="482282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a:extLst>
              <a:ext uri="{FF2B5EF4-FFF2-40B4-BE49-F238E27FC236}">
                <a16:creationId xmlns:a16="http://schemas.microsoft.com/office/drawing/2014/main" id="{666D670E-C48A-6847-B143-078A9E1C05E2}"/>
              </a:ext>
            </a:extLst>
          </p:cNvPr>
          <p:cNvSpPr txBox="1">
            <a:spLocks noChangeArrowheads="1"/>
          </p:cNvSpPr>
          <p:nvPr/>
        </p:nvSpPr>
        <p:spPr bwMode="auto">
          <a:xfrm>
            <a:off x="533400" y="363538"/>
            <a:ext cx="29718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3200" dirty="0"/>
              <a:t>Our air and weather systems generally</a:t>
            </a:r>
          </a:p>
          <a:p>
            <a:r>
              <a:rPr lang="en-US" altLang="en-US" sz="3200" dirty="0"/>
              <a:t>move west </a:t>
            </a:r>
          </a:p>
          <a:p>
            <a:r>
              <a:rPr lang="en-US" altLang="en-US" sz="3200" dirty="0"/>
              <a:t>to east:</a:t>
            </a:r>
          </a:p>
          <a:p>
            <a:r>
              <a:rPr lang="en-US" altLang="en-US" sz="3200" dirty="0"/>
              <a:t>Thus, our</a:t>
            </a:r>
          </a:p>
          <a:p>
            <a:r>
              <a:rPr lang="en-US" altLang="en-US" sz="3200" dirty="0"/>
              <a:t>weather comes from off</a:t>
            </a:r>
          </a:p>
          <a:p>
            <a:r>
              <a:rPr lang="en-US" altLang="en-US" sz="3200" dirty="0"/>
              <a:t>the mild </a:t>
            </a:r>
          </a:p>
          <a:p>
            <a:r>
              <a:rPr lang="en-US" altLang="en-US" sz="3200" dirty="0"/>
              <a:t>Pacific--so we tend to be wet and mild.</a:t>
            </a:r>
          </a:p>
        </p:txBody>
      </p:sp>
      <p:sp>
        <p:nvSpPr>
          <p:cNvPr id="32772" name="Right Arrow 3">
            <a:extLst>
              <a:ext uri="{FF2B5EF4-FFF2-40B4-BE49-F238E27FC236}">
                <a16:creationId xmlns:a16="http://schemas.microsoft.com/office/drawing/2014/main" id="{10E2B89C-9FB6-4344-8EE1-232FCED573FC}"/>
              </a:ext>
            </a:extLst>
          </p:cNvPr>
          <p:cNvSpPr>
            <a:spLocks noChangeArrowheads="1"/>
          </p:cNvSpPr>
          <p:nvPr/>
        </p:nvSpPr>
        <p:spPr bwMode="auto">
          <a:xfrm>
            <a:off x="6019800" y="1676400"/>
            <a:ext cx="1219200" cy="2286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a:extLst>
              <a:ext uri="{FF2B5EF4-FFF2-40B4-BE49-F238E27FC236}">
                <a16:creationId xmlns:a16="http://schemas.microsoft.com/office/drawing/2014/main" id="{FCB7D14F-CA95-5947-8C5B-2B2D2AA45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43200"/>
            <a:ext cx="6567488" cy="3429000"/>
          </a:xfrm>
          <a:prstGeom prst="rect">
            <a:avLst/>
          </a:prstGeom>
          <a:noFill/>
          <a:extLst>
            <a:ext uri="{909E8E84-426E-40DD-AFC4-6F175D3DCCD1}">
              <a14:hiddenFill xmlns:a14="http://schemas.microsoft.com/office/drawing/2010/main">
                <a:solidFill>
                  <a:srgbClr val="FFFFFF"/>
                </a:solidFill>
              </a14:hiddenFill>
            </a:ext>
          </a:extLst>
        </p:spPr>
      </p:pic>
      <p:sp>
        <p:nvSpPr>
          <p:cNvPr id="173059" name="Text Box 3">
            <a:extLst>
              <a:ext uri="{FF2B5EF4-FFF2-40B4-BE49-F238E27FC236}">
                <a16:creationId xmlns:a16="http://schemas.microsoft.com/office/drawing/2014/main" id="{44D1AADE-5FAF-8549-BA08-9C2A7CADEA3B}"/>
              </a:ext>
            </a:extLst>
          </p:cNvPr>
          <p:cNvSpPr txBox="1">
            <a:spLocks noChangeArrowheads="1"/>
          </p:cNvSpPr>
          <p:nvPr/>
        </p:nvSpPr>
        <p:spPr bwMode="auto">
          <a:xfrm>
            <a:off x="1355725" y="1109663"/>
            <a:ext cx="184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ltLang="en-US"/>
          </a:p>
        </p:txBody>
      </p:sp>
      <p:sp>
        <p:nvSpPr>
          <p:cNvPr id="173060" name="Text Box 4">
            <a:extLst>
              <a:ext uri="{FF2B5EF4-FFF2-40B4-BE49-F238E27FC236}">
                <a16:creationId xmlns:a16="http://schemas.microsoft.com/office/drawing/2014/main" id="{683A4CFC-60C5-064E-BE08-2061D031BEC7}"/>
              </a:ext>
            </a:extLst>
          </p:cNvPr>
          <p:cNvSpPr txBox="1">
            <a:spLocks noChangeArrowheads="1"/>
          </p:cNvSpPr>
          <p:nvPr/>
        </p:nvSpPr>
        <p:spPr bwMode="auto">
          <a:xfrm>
            <a:off x="914400" y="835025"/>
            <a:ext cx="7086600" cy="128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600"/>
              <a:t>The secret of Northwest snow is usually to bring in cold air from the north and interior while moist, cool Pacific air moves in aloft.</a:t>
            </a:r>
            <a:endParaRPr lang="en-US"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base.tiff">
            <a:extLst>
              <a:ext uri="{FF2B5EF4-FFF2-40B4-BE49-F238E27FC236}">
                <a16:creationId xmlns:a16="http://schemas.microsoft.com/office/drawing/2014/main" id="{C2C2A8FE-E820-864E-945A-8B73FE11D15F}"/>
              </a:ext>
            </a:extLst>
          </p:cNvPr>
          <p:cNvPicPr>
            <a:picLocks noChangeAspect="1"/>
          </p:cNvPicPr>
          <p:nvPr/>
        </p:nvPicPr>
        <p:blipFill>
          <a:blip r:embed="rId3">
            <a:extLst>
              <a:ext uri="{28A0092B-C50C-407E-A947-70E740481C1C}">
                <a14:useLocalDpi xmlns:a14="http://schemas.microsoft.com/office/drawing/2010/main" val="0"/>
              </a:ext>
            </a:extLst>
          </a:blip>
          <a:srcRect t="2571"/>
          <a:stretch>
            <a:fillRect/>
          </a:stretch>
        </p:blipFill>
        <p:spPr bwMode="auto">
          <a:xfrm>
            <a:off x="914400" y="1371600"/>
            <a:ext cx="73977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3">
            <a:extLst>
              <a:ext uri="{FF2B5EF4-FFF2-40B4-BE49-F238E27FC236}">
                <a16:creationId xmlns:a16="http://schemas.microsoft.com/office/drawing/2014/main" id="{2B04F97F-3E7C-374F-B0C8-43EBE3647380}"/>
              </a:ext>
            </a:extLst>
          </p:cNvPr>
          <p:cNvSpPr txBox="1">
            <a:spLocks noChangeArrowheads="1"/>
          </p:cNvSpPr>
          <p:nvPr/>
        </p:nvSpPr>
        <p:spPr bwMode="auto">
          <a:xfrm>
            <a:off x="1127125" y="4024313"/>
            <a:ext cx="10604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Moisture</a:t>
            </a:r>
          </a:p>
        </p:txBody>
      </p:sp>
      <p:sp>
        <p:nvSpPr>
          <p:cNvPr id="175108" name="Text Box 4">
            <a:extLst>
              <a:ext uri="{FF2B5EF4-FFF2-40B4-BE49-F238E27FC236}">
                <a16:creationId xmlns:a16="http://schemas.microsoft.com/office/drawing/2014/main" id="{1C25BB86-0EB0-6848-A01F-F074F609CD81}"/>
              </a:ext>
            </a:extLst>
          </p:cNvPr>
          <p:cNvSpPr txBox="1">
            <a:spLocks noChangeArrowheads="1"/>
          </p:cNvSpPr>
          <p:nvPr/>
        </p:nvSpPr>
        <p:spPr bwMode="auto">
          <a:xfrm>
            <a:off x="4038600" y="762000"/>
            <a:ext cx="9969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a:t>Cold Air</a:t>
            </a:r>
          </a:p>
        </p:txBody>
      </p:sp>
      <p:sp>
        <p:nvSpPr>
          <p:cNvPr id="175109" name="Line 5">
            <a:extLst>
              <a:ext uri="{FF2B5EF4-FFF2-40B4-BE49-F238E27FC236}">
                <a16:creationId xmlns:a16="http://schemas.microsoft.com/office/drawing/2014/main" id="{FEF72430-E265-4D4E-B94C-6CAA6E67FC78}"/>
              </a:ext>
            </a:extLst>
          </p:cNvPr>
          <p:cNvSpPr>
            <a:spLocks noChangeShapeType="1"/>
          </p:cNvSpPr>
          <p:nvPr/>
        </p:nvSpPr>
        <p:spPr bwMode="auto">
          <a:xfrm flipV="1">
            <a:off x="1514475" y="3429000"/>
            <a:ext cx="1346200" cy="381000"/>
          </a:xfrm>
          <a:prstGeom prst="line">
            <a:avLst/>
          </a:prstGeom>
          <a:noFill/>
          <a:ln w="222250">
            <a:solidFill>
              <a:srgbClr val="008080">
                <a:alpha val="28999"/>
              </a:srgb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5110" name="Line 6">
            <a:extLst>
              <a:ext uri="{FF2B5EF4-FFF2-40B4-BE49-F238E27FC236}">
                <a16:creationId xmlns:a16="http://schemas.microsoft.com/office/drawing/2014/main" id="{D4A4AC2E-CB93-7847-BEBD-4921428FBF31}"/>
              </a:ext>
            </a:extLst>
          </p:cNvPr>
          <p:cNvSpPr>
            <a:spLocks noChangeShapeType="1"/>
          </p:cNvSpPr>
          <p:nvPr/>
        </p:nvSpPr>
        <p:spPr bwMode="auto">
          <a:xfrm flipH="1">
            <a:off x="3322638" y="214313"/>
            <a:ext cx="1025525" cy="1524000"/>
          </a:xfrm>
          <a:prstGeom prst="line">
            <a:avLst/>
          </a:prstGeom>
          <a:noFill/>
          <a:ln w="222250">
            <a:solidFill>
              <a:schemeClr val="hlink">
                <a:alpha val="28999"/>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a:extLst>
              <a:ext uri="{FF2B5EF4-FFF2-40B4-BE49-F238E27FC236}">
                <a16:creationId xmlns:a16="http://schemas.microsoft.com/office/drawing/2014/main" id="{285CC1A7-6D8D-9542-8871-D487DF522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03263"/>
            <a:ext cx="7981950" cy="4537075"/>
          </a:xfrm>
          <a:prstGeom prst="rect">
            <a:avLst/>
          </a:prstGeom>
          <a:noFill/>
          <a:extLst>
            <a:ext uri="{909E8E84-426E-40DD-AFC4-6F175D3DCCD1}">
              <a14:hiddenFill xmlns:a14="http://schemas.microsoft.com/office/drawing/2010/main">
                <a:solidFill>
                  <a:srgbClr val="FFFFFF"/>
                </a:solidFill>
              </a14:hiddenFill>
            </a:ext>
          </a:extLst>
        </p:spPr>
      </p:pic>
      <p:sp>
        <p:nvSpPr>
          <p:cNvPr id="177155" name="Text Box 3">
            <a:extLst>
              <a:ext uri="{FF2B5EF4-FFF2-40B4-BE49-F238E27FC236}">
                <a16:creationId xmlns:a16="http://schemas.microsoft.com/office/drawing/2014/main" id="{C282A40D-6C2F-794C-9EAD-602C76E98A31}"/>
              </a:ext>
            </a:extLst>
          </p:cNvPr>
          <p:cNvSpPr txBox="1">
            <a:spLocks noChangeArrowheads="1"/>
          </p:cNvSpPr>
          <p:nvPr/>
        </p:nvSpPr>
        <p:spPr bwMode="auto">
          <a:xfrm>
            <a:off x="990600" y="5707063"/>
            <a:ext cx="67405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t>The Fraser River Valley is an important conduit of cold air into western Washington.</a:t>
            </a:r>
          </a:p>
        </p:txBody>
      </p:sp>
      <p:sp>
        <p:nvSpPr>
          <p:cNvPr id="177156" name="AutoShape 4">
            <a:extLst>
              <a:ext uri="{FF2B5EF4-FFF2-40B4-BE49-F238E27FC236}">
                <a16:creationId xmlns:a16="http://schemas.microsoft.com/office/drawing/2014/main" id="{4FF30AD7-BA85-BC4D-8FC6-BB76C3A1DABC}"/>
              </a:ext>
            </a:extLst>
          </p:cNvPr>
          <p:cNvSpPr>
            <a:spLocks noChangeArrowheads="1"/>
          </p:cNvSpPr>
          <p:nvPr/>
        </p:nvSpPr>
        <p:spPr bwMode="auto">
          <a:xfrm>
            <a:off x="2209800" y="1143000"/>
            <a:ext cx="609600" cy="990600"/>
          </a:xfrm>
          <a:prstGeom prst="downArrow">
            <a:avLst>
              <a:gd name="adj1" fmla="val 50000"/>
              <a:gd name="adj2" fmla="val 40625"/>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a:extLst>
              <a:ext uri="{FF2B5EF4-FFF2-40B4-BE49-F238E27FC236}">
                <a16:creationId xmlns:a16="http://schemas.microsoft.com/office/drawing/2014/main" id="{6C0053E6-4E63-034C-AAB3-F83A7F84A954}"/>
              </a:ext>
            </a:extLst>
          </p:cNvPr>
          <p:cNvSpPr txBox="1">
            <a:spLocks noChangeArrowheads="1"/>
          </p:cNvSpPr>
          <p:nvPr/>
        </p:nvSpPr>
        <p:spPr bwMode="auto">
          <a:xfrm>
            <a:off x="212725" y="2028825"/>
            <a:ext cx="201295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The Pressure</a:t>
            </a:r>
          </a:p>
          <a:p>
            <a:r>
              <a:rPr lang="en-US" altLang="en-US" sz="2400"/>
              <a:t>Pattern That</a:t>
            </a:r>
          </a:p>
          <a:p>
            <a:r>
              <a:rPr lang="en-US" altLang="en-US" sz="2400"/>
              <a:t>Does It</a:t>
            </a:r>
          </a:p>
        </p:txBody>
      </p:sp>
      <p:pic>
        <p:nvPicPr>
          <p:cNvPr id="179203" name="Picture 3">
            <a:extLst>
              <a:ext uri="{FF2B5EF4-FFF2-40B4-BE49-F238E27FC236}">
                <a16:creationId xmlns:a16="http://schemas.microsoft.com/office/drawing/2014/main" id="{78211288-3B54-3943-8C6B-0EF7B33E2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75" y="663575"/>
            <a:ext cx="5661025" cy="561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BD74950B-8373-B646-BFAE-C28D2EFF1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
            <a:ext cx="6159500" cy="612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a:extLst>
              <a:ext uri="{FF2B5EF4-FFF2-40B4-BE49-F238E27FC236}">
                <a16:creationId xmlns:a16="http://schemas.microsoft.com/office/drawing/2014/main" id="{4E6CBFB7-751E-D54A-B84E-86F5E1811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0" t="10800" r="2400" b="5400"/>
          <a:stretch>
            <a:fillRect/>
          </a:stretch>
        </p:blipFill>
        <p:spPr bwMode="auto">
          <a:xfrm>
            <a:off x="730250" y="846138"/>
            <a:ext cx="7681913" cy="6011862"/>
          </a:xfrm>
          <a:prstGeom prst="rect">
            <a:avLst/>
          </a:prstGeom>
          <a:noFill/>
          <a:extLst>
            <a:ext uri="{909E8E84-426E-40DD-AFC4-6F175D3DCCD1}">
              <a14:hiddenFill xmlns:a14="http://schemas.microsoft.com/office/drawing/2010/main">
                <a:solidFill>
                  <a:srgbClr val="FFFFFF"/>
                </a:solidFill>
              </a14:hiddenFill>
            </a:ext>
          </a:extLst>
        </p:spPr>
      </p:pic>
      <p:sp>
        <p:nvSpPr>
          <p:cNvPr id="182275" name="Text Box 3">
            <a:extLst>
              <a:ext uri="{FF2B5EF4-FFF2-40B4-BE49-F238E27FC236}">
                <a16:creationId xmlns:a16="http://schemas.microsoft.com/office/drawing/2014/main" id="{4207A728-60A2-F144-A60B-D6869D4843B6}"/>
              </a:ext>
            </a:extLst>
          </p:cNvPr>
          <p:cNvSpPr txBox="1">
            <a:spLocks noChangeArrowheads="1"/>
          </p:cNvSpPr>
          <p:nvPr/>
        </p:nvSpPr>
        <p:spPr bwMode="auto">
          <a:xfrm>
            <a:off x="2209800" y="428625"/>
            <a:ext cx="3944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t>Upper Level Chart for Snow</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A69F9DC9-6D4A-274B-A7CF-08C8FB5C1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305800" cy="553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F974B3-DC84-7B8B-0DCC-9D789767160B}"/>
              </a:ext>
            </a:extLst>
          </p:cNvPr>
          <p:cNvSpPr>
            <a:spLocks noGrp="1"/>
          </p:cNvSpPr>
          <p:nvPr>
            <p:ph type="title"/>
          </p:nvPr>
        </p:nvSpPr>
        <p:spPr>
          <a:xfrm>
            <a:off x="363707" y="2823349"/>
            <a:ext cx="8178799" cy="1135737"/>
          </a:xfrm>
        </p:spPr>
        <p:txBody>
          <a:bodyPr>
            <a:normAutofit/>
          </a:bodyPr>
          <a:lstStyle/>
          <a:p>
            <a:r>
              <a:rPr lang="en-US" sz="3100" dirty="0"/>
              <a:t>The Most Extreme Weather Event in the Last 50 Years</a:t>
            </a:r>
          </a:p>
        </p:txBody>
      </p:sp>
      <p:sp>
        <p:nvSpPr>
          <p:cNvPr id="3" name="Content Placeholder 2">
            <a:extLst>
              <a:ext uri="{FF2B5EF4-FFF2-40B4-BE49-F238E27FC236}">
                <a16:creationId xmlns:a16="http://schemas.microsoft.com/office/drawing/2014/main" id="{9D2D88E8-7829-0B29-BA54-3AF518179523}"/>
              </a:ext>
            </a:extLst>
          </p:cNvPr>
          <p:cNvSpPr>
            <a:spLocks noGrp="1"/>
          </p:cNvSpPr>
          <p:nvPr>
            <p:ph idx="1"/>
          </p:nvPr>
        </p:nvSpPr>
        <p:spPr>
          <a:xfrm>
            <a:off x="482600" y="1782981"/>
            <a:ext cx="8178799" cy="4393982"/>
          </a:xfrm>
        </p:spPr>
        <p:txBody>
          <a:bodyPr>
            <a:normAutofit/>
          </a:bodyPr>
          <a:lstStyle/>
          <a:p>
            <a:endParaRPr lang="en-US" sz="17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900003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p:nvPr/>
        </p:nvSpPr>
        <p:spPr>
          <a:xfrm>
            <a:off x="0" y="857250"/>
            <a:ext cx="9141714" cy="5143500"/>
          </a:xfrm>
          <a:prstGeom prst="rect">
            <a:avLst/>
          </a:prstGeom>
          <a:solidFill>
            <a:schemeClr val="dk1"/>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pic>
        <p:nvPicPr>
          <p:cNvPr id="97" name="Google Shape;97;p1" descr="A close-up of a receipt&#10;&#10;Description automatically generated with medium confidence"/>
          <p:cNvPicPr preferRelativeResize="0"/>
          <p:nvPr/>
        </p:nvPicPr>
        <p:blipFill rotWithShape="1">
          <a:blip r:embed="rId3">
            <a:alphaModFix amt="50000"/>
          </a:blip>
          <a:srcRect t="1538" r="1" b="1"/>
          <a:stretch/>
        </p:blipFill>
        <p:spPr>
          <a:xfrm>
            <a:off x="2302" y="808270"/>
            <a:ext cx="9141698" cy="5143493"/>
          </a:xfrm>
          <a:prstGeom prst="rect">
            <a:avLst/>
          </a:prstGeom>
          <a:noFill/>
          <a:ln>
            <a:noFill/>
          </a:ln>
        </p:spPr>
      </p:pic>
      <p:sp>
        <p:nvSpPr>
          <p:cNvPr id="98" name="Google Shape;98;p1"/>
          <p:cNvSpPr txBox="1">
            <a:spLocks noGrp="1"/>
          </p:cNvSpPr>
          <p:nvPr>
            <p:ph type="ctrTitle"/>
          </p:nvPr>
        </p:nvSpPr>
        <p:spPr>
          <a:xfrm>
            <a:off x="1143000" y="1699022"/>
            <a:ext cx="6964136" cy="2521913"/>
          </a:xfrm>
          <a:prstGeom prst="rect">
            <a:avLst/>
          </a:prstGeom>
          <a:noFill/>
          <a:ln>
            <a:noFill/>
          </a:ln>
        </p:spPr>
        <p:txBody>
          <a:bodyPr spcFirstLastPara="1" vert="horz" wrap="square" lIns="68569" tIns="34275" rIns="68569" bIns="34275" numCol="1" anchor="b" anchorCtr="0" compatLnSpc="1">
            <a:prstTxWarp prst="textNoShape">
              <a:avLst/>
            </a:prstTxWarp>
            <a:normAutofit/>
          </a:bodyPr>
          <a:lstStyle/>
          <a:p>
            <a:pPr>
              <a:lnSpc>
                <a:spcPct val="90000"/>
              </a:lnSpc>
              <a:spcBef>
                <a:spcPts val="0"/>
              </a:spcBef>
              <a:spcAft>
                <a:spcPts val="0"/>
              </a:spcAft>
              <a:buClr>
                <a:schemeClr val="lt1"/>
              </a:buClr>
              <a:buSzPct val="90909"/>
            </a:pPr>
            <a:r>
              <a:rPr lang="en-US" b="1" dirty="0">
                <a:solidFill>
                  <a:schemeClr val="bg1"/>
                </a:solidFill>
                <a:latin typeface="Calibri"/>
                <a:ea typeface="Calibri"/>
                <a:cs typeface="Calibri"/>
                <a:sym typeface="Calibri"/>
              </a:rPr>
              <a:t>The Northwest Heat Wave of June 2021</a:t>
            </a:r>
            <a:endParaRPr sz="4950" b="1" dirty="0">
              <a:solidFill>
                <a:schemeClr val="bg1"/>
              </a:solidFill>
              <a:latin typeface="Calibri"/>
              <a:ea typeface="Calibri"/>
              <a:cs typeface="Calibri"/>
              <a:sym typeface="Calibri"/>
            </a:endParaRPr>
          </a:p>
        </p:txBody>
      </p:sp>
      <p:sp>
        <p:nvSpPr>
          <p:cNvPr id="99" name="Google Shape;99;p1"/>
          <p:cNvSpPr txBox="1">
            <a:spLocks noGrp="1"/>
          </p:cNvSpPr>
          <p:nvPr>
            <p:ph type="subTitle" idx="1"/>
          </p:nvPr>
        </p:nvSpPr>
        <p:spPr>
          <a:xfrm>
            <a:off x="1145286" y="4306824"/>
            <a:ext cx="6858000" cy="1152144"/>
          </a:xfrm>
          <a:prstGeom prst="rect">
            <a:avLst/>
          </a:prstGeom>
          <a:noFill/>
          <a:ln>
            <a:noFill/>
          </a:ln>
        </p:spPr>
        <p:txBody>
          <a:bodyPr spcFirstLastPara="1" vert="horz" wrap="square" lIns="68569" tIns="34275" rIns="68569" bIns="34275" numCol="1" anchor="t" anchorCtr="0" compatLnSpc="1">
            <a:prstTxWarp prst="textNoShape">
              <a:avLst/>
            </a:prstTxWarp>
            <a:normAutofit/>
          </a:bodyPr>
          <a:lstStyle/>
          <a:p>
            <a:pPr>
              <a:lnSpc>
                <a:spcPct val="90000"/>
              </a:lnSpc>
              <a:spcBef>
                <a:spcPts val="0"/>
              </a:spcBef>
              <a:spcAft>
                <a:spcPts val="0"/>
              </a:spcAft>
              <a:buClr>
                <a:srgbClr val="FFFFFF"/>
              </a:buClr>
              <a:buSzPts val="2400"/>
            </a:pPr>
            <a:endParaRPr dirty="0"/>
          </a:p>
        </p:txBody>
      </p:sp>
      <p:sp>
        <p:nvSpPr>
          <p:cNvPr id="100" name="Google Shape;100;p1"/>
          <p:cNvSpPr/>
          <p:nvPr/>
        </p:nvSpPr>
        <p:spPr>
          <a:xfrm>
            <a:off x="2980655" y="4133717"/>
            <a:ext cx="3182692" cy="13716"/>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901"/>
            </a:srgbClr>
          </a:solidFill>
          <a:ln w="44450" cap="rnd" cmpd="sng">
            <a:solidFill>
              <a:srgbClr val="FFFFFF">
                <a:alpha val="74901"/>
              </a:srgbClr>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accent1"/>
              </a:buClr>
              <a:buSzPts val="4400"/>
            </a:pPr>
            <a:r>
              <a:rPr lang="en-US" b="1">
                <a:solidFill>
                  <a:schemeClr val="accent1"/>
                </a:solidFill>
                <a:latin typeface="Calibri"/>
                <a:ea typeface="Calibri"/>
                <a:cs typeface="Calibri"/>
                <a:sym typeface="Calibri"/>
              </a:rPr>
              <a:t>June 2021 Was the Most Extreme Heatwave In Northwest History</a:t>
            </a:r>
            <a:endParaRPr/>
          </a:p>
        </p:txBody>
      </p:sp>
      <p:graphicFrame>
        <p:nvGraphicFramePr>
          <p:cNvPr id="106" name="Google Shape;106;p2"/>
          <p:cNvGraphicFramePr/>
          <p:nvPr/>
        </p:nvGraphicFramePr>
        <p:xfrm>
          <a:off x="318407" y="2347091"/>
          <a:ext cx="8580675" cy="2396364"/>
        </p:xfrm>
        <a:graphic>
          <a:graphicData uri="http://schemas.openxmlformats.org/drawingml/2006/table">
            <a:tbl>
              <a:tblPr firstRow="1" bandRow="1">
                <a:noFill/>
              </a:tblPr>
              <a:tblGrid>
                <a:gridCol w="2860219">
                  <a:extLst>
                    <a:ext uri="{9D8B030D-6E8A-4147-A177-3AD203B41FA5}">
                      <a16:colId xmlns:a16="http://schemas.microsoft.com/office/drawing/2014/main" val="20000"/>
                    </a:ext>
                  </a:extLst>
                </a:gridCol>
                <a:gridCol w="1883700">
                  <a:extLst>
                    <a:ext uri="{9D8B030D-6E8A-4147-A177-3AD203B41FA5}">
                      <a16:colId xmlns:a16="http://schemas.microsoft.com/office/drawing/2014/main" val="20001"/>
                    </a:ext>
                  </a:extLst>
                </a:gridCol>
                <a:gridCol w="3836756">
                  <a:extLst>
                    <a:ext uri="{9D8B030D-6E8A-4147-A177-3AD203B41FA5}">
                      <a16:colId xmlns:a16="http://schemas.microsoft.com/office/drawing/2014/main" val="20002"/>
                    </a:ext>
                  </a:extLst>
                </a:gridCol>
              </a:tblGrid>
              <a:tr h="399394">
                <a:tc>
                  <a:txBody>
                    <a:bodyPr/>
                    <a:lstStyle/>
                    <a:p>
                      <a:pPr marL="0" marR="0" lvl="0" indent="0" algn="l" rtl="0">
                        <a:spcBef>
                          <a:spcPts val="0"/>
                        </a:spcBef>
                        <a:spcAft>
                          <a:spcPts val="0"/>
                        </a:spcAft>
                        <a:buNone/>
                      </a:pPr>
                      <a:r>
                        <a:rPr lang="en-US" sz="1400" u="none" strike="noStrike" cap="none"/>
                        <a:t>Station</a:t>
                      </a:r>
                      <a:endParaRPr sz="1400"/>
                    </a:p>
                  </a:txBody>
                  <a:tcPr marL="68588" marR="68588" marT="34294" marB="34294"/>
                </a:tc>
                <a:tc>
                  <a:txBody>
                    <a:bodyPr/>
                    <a:lstStyle/>
                    <a:p>
                      <a:pPr marL="0" marR="0" lvl="0" indent="0" algn="l" rtl="0">
                        <a:spcBef>
                          <a:spcPts val="0"/>
                        </a:spcBef>
                        <a:spcAft>
                          <a:spcPts val="0"/>
                        </a:spcAft>
                        <a:buNone/>
                      </a:pPr>
                      <a:r>
                        <a:rPr lang="en-US" sz="1400"/>
                        <a:t>Old Record</a:t>
                      </a:r>
                      <a:endParaRPr sz="1400"/>
                    </a:p>
                  </a:txBody>
                  <a:tcPr marL="68588" marR="68588" marT="34294" marB="34294"/>
                </a:tc>
                <a:tc>
                  <a:txBody>
                    <a:bodyPr/>
                    <a:lstStyle/>
                    <a:p>
                      <a:pPr marL="0" marR="0" lvl="0" indent="0" algn="l" rtl="0">
                        <a:spcBef>
                          <a:spcPts val="0"/>
                        </a:spcBef>
                        <a:spcAft>
                          <a:spcPts val="0"/>
                        </a:spcAft>
                        <a:buNone/>
                      </a:pPr>
                      <a:r>
                        <a:rPr lang="en-US" sz="1400"/>
                        <a:t>New Record</a:t>
                      </a:r>
                      <a:endParaRPr sz="1400"/>
                    </a:p>
                  </a:txBody>
                  <a:tcPr marL="68588" marR="68588" marT="34294" marB="34294"/>
                </a:tc>
                <a:extLst>
                  <a:ext uri="{0D108BD9-81ED-4DB2-BD59-A6C34878D82A}">
                    <a16:rowId xmlns:a16="http://schemas.microsoft.com/office/drawing/2014/main" val="10000"/>
                  </a:ext>
                </a:extLst>
              </a:tr>
              <a:tr h="399394">
                <a:tc>
                  <a:txBody>
                    <a:bodyPr/>
                    <a:lstStyle/>
                    <a:p>
                      <a:pPr marL="0" marR="0" lvl="0" indent="0" algn="l" rtl="0">
                        <a:spcBef>
                          <a:spcPts val="0"/>
                        </a:spcBef>
                        <a:spcAft>
                          <a:spcPts val="0"/>
                        </a:spcAft>
                        <a:buNone/>
                      </a:pPr>
                      <a:r>
                        <a:rPr lang="en-US" sz="1800"/>
                        <a:t>SeaTac</a:t>
                      </a:r>
                      <a:endParaRPr sz="1400"/>
                    </a:p>
                  </a:txBody>
                  <a:tcPr marL="68588" marR="68588" marT="34294" marB="34294"/>
                </a:tc>
                <a:tc>
                  <a:txBody>
                    <a:bodyPr/>
                    <a:lstStyle/>
                    <a:p>
                      <a:pPr marL="0" marR="0" lvl="0" indent="0" algn="l" rtl="0">
                        <a:spcBef>
                          <a:spcPts val="0"/>
                        </a:spcBef>
                        <a:spcAft>
                          <a:spcPts val="0"/>
                        </a:spcAft>
                        <a:buNone/>
                      </a:pPr>
                      <a:r>
                        <a:rPr lang="en-US" sz="1800"/>
                        <a:t>103</a:t>
                      </a:r>
                      <a:endParaRPr sz="1400"/>
                    </a:p>
                  </a:txBody>
                  <a:tcPr marL="68588" marR="68588" marT="34294" marB="34294"/>
                </a:tc>
                <a:tc>
                  <a:txBody>
                    <a:bodyPr/>
                    <a:lstStyle/>
                    <a:p>
                      <a:pPr marL="0" marR="0" lvl="0" indent="0" algn="l" rtl="0">
                        <a:spcBef>
                          <a:spcPts val="0"/>
                        </a:spcBef>
                        <a:spcAft>
                          <a:spcPts val="0"/>
                        </a:spcAft>
                        <a:buNone/>
                      </a:pPr>
                      <a:r>
                        <a:rPr lang="en-US" sz="1800"/>
                        <a:t>108</a:t>
                      </a:r>
                      <a:endParaRPr sz="1400"/>
                    </a:p>
                  </a:txBody>
                  <a:tcPr marL="68588" marR="68588" marT="34294" marB="34294"/>
                </a:tc>
                <a:extLst>
                  <a:ext uri="{0D108BD9-81ED-4DB2-BD59-A6C34878D82A}">
                    <a16:rowId xmlns:a16="http://schemas.microsoft.com/office/drawing/2014/main" val="10001"/>
                  </a:ext>
                </a:extLst>
              </a:tr>
              <a:tr h="399394">
                <a:tc>
                  <a:txBody>
                    <a:bodyPr/>
                    <a:lstStyle/>
                    <a:p>
                      <a:pPr marL="0" marR="0" lvl="0" indent="0" algn="l" rtl="0">
                        <a:spcBef>
                          <a:spcPts val="0"/>
                        </a:spcBef>
                        <a:spcAft>
                          <a:spcPts val="0"/>
                        </a:spcAft>
                        <a:buNone/>
                      </a:pPr>
                      <a:r>
                        <a:rPr lang="en-US" sz="1800"/>
                        <a:t>Olympia</a:t>
                      </a:r>
                      <a:endParaRPr sz="1400"/>
                    </a:p>
                  </a:txBody>
                  <a:tcPr marL="68588" marR="68588" marT="34294" marB="34294"/>
                </a:tc>
                <a:tc>
                  <a:txBody>
                    <a:bodyPr/>
                    <a:lstStyle/>
                    <a:p>
                      <a:pPr marL="0" marR="0" lvl="0" indent="0" algn="l" rtl="0">
                        <a:spcBef>
                          <a:spcPts val="0"/>
                        </a:spcBef>
                        <a:spcAft>
                          <a:spcPts val="0"/>
                        </a:spcAft>
                        <a:buNone/>
                      </a:pPr>
                      <a:r>
                        <a:rPr lang="en-US" sz="1800"/>
                        <a:t>105</a:t>
                      </a:r>
                      <a:endParaRPr sz="1400"/>
                    </a:p>
                  </a:txBody>
                  <a:tcPr marL="68588" marR="68588" marT="34294" marB="34294"/>
                </a:tc>
                <a:tc>
                  <a:txBody>
                    <a:bodyPr/>
                    <a:lstStyle/>
                    <a:p>
                      <a:pPr marL="0" marR="0" lvl="0" indent="0" algn="l" rtl="0">
                        <a:spcBef>
                          <a:spcPts val="0"/>
                        </a:spcBef>
                        <a:spcAft>
                          <a:spcPts val="0"/>
                        </a:spcAft>
                        <a:buNone/>
                      </a:pPr>
                      <a:r>
                        <a:rPr lang="en-US" sz="1800"/>
                        <a:t>109</a:t>
                      </a:r>
                      <a:endParaRPr sz="1400"/>
                    </a:p>
                  </a:txBody>
                  <a:tcPr marL="68588" marR="68588" marT="34294" marB="34294"/>
                </a:tc>
                <a:extLst>
                  <a:ext uri="{0D108BD9-81ED-4DB2-BD59-A6C34878D82A}">
                    <a16:rowId xmlns:a16="http://schemas.microsoft.com/office/drawing/2014/main" val="10002"/>
                  </a:ext>
                </a:extLst>
              </a:tr>
              <a:tr h="399394">
                <a:tc>
                  <a:txBody>
                    <a:bodyPr/>
                    <a:lstStyle/>
                    <a:p>
                      <a:pPr marL="0" marR="0" lvl="0" indent="0" algn="l" rtl="0">
                        <a:spcBef>
                          <a:spcPts val="0"/>
                        </a:spcBef>
                        <a:spcAft>
                          <a:spcPts val="0"/>
                        </a:spcAft>
                        <a:buNone/>
                      </a:pPr>
                      <a:r>
                        <a:rPr lang="en-US" sz="1800"/>
                        <a:t>Quillayute</a:t>
                      </a:r>
                      <a:endParaRPr sz="1400"/>
                    </a:p>
                  </a:txBody>
                  <a:tcPr marL="68588" marR="68588" marT="34294" marB="34294"/>
                </a:tc>
                <a:tc>
                  <a:txBody>
                    <a:bodyPr/>
                    <a:lstStyle/>
                    <a:p>
                      <a:pPr marL="0" marR="0" lvl="0" indent="0" algn="l" rtl="0">
                        <a:spcBef>
                          <a:spcPts val="0"/>
                        </a:spcBef>
                        <a:spcAft>
                          <a:spcPts val="0"/>
                        </a:spcAft>
                        <a:buNone/>
                      </a:pPr>
                      <a:r>
                        <a:rPr lang="en-US" sz="1800"/>
                        <a:t>99</a:t>
                      </a:r>
                      <a:endParaRPr sz="1400"/>
                    </a:p>
                  </a:txBody>
                  <a:tcPr marL="68588" marR="68588" marT="34294" marB="34294"/>
                </a:tc>
                <a:tc>
                  <a:txBody>
                    <a:bodyPr/>
                    <a:lstStyle/>
                    <a:p>
                      <a:pPr marL="0" marR="0" lvl="0" indent="0" algn="l" rtl="0">
                        <a:spcBef>
                          <a:spcPts val="0"/>
                        </a:spcBef>
                        <a:spcAft>
                          <a:spcPts val="0"/>
                        </a:spcAft>
                        <a:buNone/>
                      </a:pPr>
                      <a:r>
                        <a:rPr lang="en-US" sz="1800"/>
                        <a:t>110</a:t>
                      </a:r>
                      <a:endParaRPr sz="1400"/>
                    </a:p>
                  </a:txBody>
                  <a:tcPr marL="68588" marR="68588" marT="34294" marB="34294"/>
                </a:tc>
                <a:extLst>
                  <a:ext uri="{0D108BD9-81ED-4DB2-BD59-A6C34878D82A}">
                    <a16:rowId xmlns:a16="http://schemas.microsoft.com/office/drawing/2014/main" val="10003"/>
                  </a:ext>
                </a:extLst>
              </a:tr>
              <a:tr h="399394">
                <a:tc>
                  <a:txBody>
                    <a:bodyPr/>
                    <a:lstStyle/>
                    <a:p>
                      <a:pPr marL="0" marR="0" lvl="0" indent="0" algn="l" rtl="0">
                        <a:spcBef>
                          <a:spcPts val="0"/>
                        </a:spcBef>
                        <a:spcAft>
                          <a:spcPts val="0"/>
                        </a:spcAft>
                        <a:buNone/>
                      </a:pPr>
                      <a:r>
                        <a:rPr lang="en-US" sz="1800"/>
                        <a:t>Portland</a:t>
                      </a:r>
                      <a:endParaRPr sz="1400"/>
                    </a:p>
                  </a:txBody>
                  <a:tcPr marL="68588" marR="68588" marT="34294" marB="34294"/>
                </a:tc>
                <a:tc>
                  <a:txBody>
                    <a:bodyPr/>
                    <a:lstStyle/>
                    <a:p>
                      <a:pPr marL="0" marR="0" lvl="0" indent="0" algn="l" rtl="0">
                        <a:spcBef>
                          <a:spcPts val="0"/>
                        </a:spcBef>
                        <a:spcAft>
                          <a:spcPts val="0"/>
                        </a:spcAft>
                        <a:buNone/>
                      </a:pPr>
                      <a:r>
                        <a:rPr lang="en-US" sz="1800"/>
                        <a:t>107</a:t>
                      </a:r>
                      <a:endParaRPr sz="1400"/>
                    </a:p>
                  </a:txBody>
                  <a:tcPr marL="68588" marR="68588" marT="34294" marB="34294"/>
                </a:tc>
                <a:tc>
                  <a:txBody>
                    <a:bodyPr/>
                    <a:lstStyle/>
                    <a:p>
                      <a:pPr marL="0" marR="0" lvl="0" indent="0" algn="l" rtl="0">
                        <a:spcBef>
                          <a:spcPts val="0"/>
                        </a:spcBef>
                        <a:spcAft>
                          <a:spcPts val="0"/>
                        </a:spcAft>
                        <a:buNone/>
                      </a:pPr>
                      <a:r>
                        <a:rPr lang="en-US" sz="1800"/>
                        <a:t>116</a:t>
                      </a:r>
                      <a:endParaRPr sz="1400"/>
                    </a:p>
                  </a:txBody>
                  <a:tcPr marL="68588" marR="68588" marT="34294" marB="34294"/>
                </a:tc>
                <a:extLst>
                  <a:ext uri="{0D108BD9-81ED-4DB2-BD59-A6C34878D82A}">
                    <a16:rowId xmlns:a16="http://schemas.microsoft.com/office/drawing/2014/main" val="10004"/>
                  </a:ext>
                </a:extLst>
              </a:tr>
              <a:tr h="399394">
                <a:tc>
                  <a:txBody>
                    <a:bodyPr/>
                    <a:lstStyle/>
                    <a:p>
                      <a:pPr marL="0" marR="0" lvl="0" indent="0" algn="l" rtl="0">
                        <a:spcBef>
                          <a:spcPts val="0"/>
                        </a:spcBef>
                        <a:spcAft>
                          <a:spcPts val="0"/>
                        </a:spcAft>
                        <a:buNone/>
                      </a:pPr>
                      <a:r>
                        <a:rPr lang="en-US" sz="1800"/>
                        <a:t>Dallesport</a:t>
                      </a:r>
                      <a:endParaRPr sz="1400"/>
                    </a:p>
                  </a:txBody>
                  <a:tcPr marL="68588" marR="68588" marT="34294" marB="34294"/>
                </a:tc>
                <a:tc>
                  <a:txBody>
                    <a:bodyPr/>
                    <a:lstStyle/>
                    <a:p>
                      <a:pPr marL="0" marR="0" lvl="0" indent="0" algn="l" rtl="0">
                        <a:spcBef>
                          <a:spcPts val="0"/>
                        </a:spcBef>
                        <a:spcAft>
                          <a:spcPts val="0"/>
                        </a:spcAft>
                        <a:buNone/>
                      </a:pPr>
                      <a:r>
                        <a:rPr lang="en-US" sz="1800"/>
                        <a:t>118</a:t>
                      </a:r>
                      <a:endParaRPr sz="1400"/>
                    </a:p>
                  </a:txBody>
                  <a:tcPr marL="68588" marR="68588" marT="34294" marB="34294"/>
                </a:tc>
                <a:tc>
                  <a:txBody>
                    <a:bodyPr/>
                    <a:lstStyle/>
                    <a:p>
                      <a:pPr marL="0" marR="0" lvl="0" indent="0" algn="l" rtl="0">
                        <a:spcBef>
                          <a:spcPts val="0"/>
                        </a:spcBef>
                        <a:spcAft>
                          <a:spcPts val="0"/>
                        </a:spcAft>
                        <a:buNone/>
                      </a:pPr>
                      <a:r>
                        <a:rPr lang="en-US" sz="1800"/>
                        <a:t>118-120  (all time state record was 118)</a:t>
                      </a:r>
                      <a:endParaRPr sz="1400"/>
                    </a:p>
                  </a:txBody>
                  <a:tcPr marL="68588" marR="68588" marT="34294" marB="34294"/>
                </a:tc>
                <a:extLst>
                  <a:ext uri="{0D108BD9-81ED-4DB2-BD59-A6C34878D82A}">
                    <a16:rowId xmlns:a16="http://schemas.microsoft.com/office/drawing/2014/main" val="10005"/>
                  </a:ext>
                </a:extLst>
              </a:tr>
            </a:tbl>
          </a:graphicData>
        </a:graphic>
      </p:graphicFrame>
      <p:sp>
        <p:nvSpPr>
          <p:cNvPr id="107" name="Google Shape;107;p2"/>
          <p:cNvSpPr txBox="1"/>
          <p:nvPr/>
        </p:nvSpPr>
        <p:spPr>
          <a:xfrm>
            <a:off x="1367734" y="5066643"/>
            <a:ext cx="6408533" cy="392385"/>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2100">
                <a:solidFill>
                  <a:schemeClr val="dk1"/>
                </a:solidFill>
                <a:latin typeface="Calibri"/>
                <a:ea typeface="Calibri"/>
                <a:cs typeface="Calibri"/>
                <a:sym typeface="Calibri"/>
              </a:rPr>
              <a:t>Many locations in western WA east of I-5 were above 110</a:t>
            </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2032</TotalTime>
  <Words>1746</Words>
  <Application>Microsoft Macintosh PowerPoint</Application>
  <PresentationFormat>On-screen Show (4:3)</PresentationFormat>
  <Paragraphs>227</Paragraphs>
  <Slides>111</Slides>
  <Notes>60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18" baseType="lpstr">
      <vt:lpstr>Arial</vt:lpstr>
      <vt:lpstr>Calibri</vt:lpstr>
      <vt:lpstr>Tahoma</vt:lpstr>
      <vt:lpstr>Times</vt:lpstr>
      <vt:lpstr>Times New Roman</vt:lpstr>
      <vt:lpstr>Office Theme</vt:lpstr>
      <vt:lpstr>Document</vt:lpstr>
      <vt:lpstr>Final Day of ATMS 101!</vt:lpstr>
      <vt:lpstr>Final Day</vt:lpstr>
      <vt:lpstr>Want to learn more about the atmosphere?</vt:lpstr>
      <vt:lpstr>Atmospheric Sciences Major</vt:lpstr>
      <vt:lpstr>Northwest Weather 101</vt:lpstr>
      <vt:lpstr>The weather of the Pacific Northwest is dominated by local weather phenomena, most forced by our regional terrain and water bodies  </vt:lpstr>
      <vt:lpstr>PowerPoint Presentation</vt:lpstr>
      <vt:lpstr>PowerPoint Presentation</vt:lpstr>
      <vt:lpstr>PowerPoint Presentation</vt:lpstr>
      <vt:lpstr>PowerPoint Presentation</vt:lpstr>
      <vt:lpstr>Mild Winter</vt:lpstr>
      <vt:lpstr>PowerPoint Presentation</vt:lpstr>
      <vt:lpstr>PowerPoint Presentation</vt:lpstr>
      <vt:lpstr>Extraordinary Precipitation Contrasts</vt:lpstr>
      <vt:lpstr>PowerPoint Presentation</vt:lpstr>
      <vt:lpstr>Rainshadows are as important as windward enhancement</vt:lpstr>
      <vt:lpstr>Sequim:  Irrigation Needed, Cacti</vt:lpstr>
      <vt:lpstr>Annual Precipitation</vt:lpstr>
      <vt:lpstr>PowerPoint Presentation</vt:lpstr>
      <vt:lpstr>PowerPoint Presentation</vt:lpstr>
      <vt:lpstr>The Driest Location in Washington State?</vt:lpstr>
      <vt:lpstr>PowerPoint Presentation</vt:lpstr>
      <vt:lpstr>Rainshadows can move: depending on direction of the wind</vt:lpstr>
      <vt:lpstr>Western WA is the wettest part of US</vt:lpstr>
      <vt:lpstr>The western Washington lowlands really aren’t that wet—partially because we are often in the rainshadow of the Olympics and Mts. Of Vancouver Island…but the NUMBER of light rain/cloudy days is substantial</vt:lpstr>
      <vt:lpstr>PowerPoint Presentation</vt:lpstr>
      <vt:lpstr>Mediterranean Climate:  Dry Summers/Wet Winters</vt:lpstr>
      <vt:lpstr>Why Dry Summers? </vt:lpstr>
      <vt:lpstr>PowerPoint Presentation</vt:lpstr>
      <vt:lpstr>Local Weather Features are Essential Elements of NW Weather </vt:lpstr>
      <vt:lpstr>PowerPoint Presentation</vt:lpstr>
      <vt:lpstr>PowerPoint Presentation</vt:lpstr>
      <vt:lpstr>PowerPoint Presentation</vt:lpstr>
      <vt:lpstr>Gaps In Regional Mountains Have Big Meteorological Effects</vt:lpstr>
      <vt:lpstr>Fraser River Gap of British Columbia</vt:lpstr>
      <vt:lpstr>Fraser River Gap</vt:lpstr>
      <vt:lpstr>The Fraser River Gap</vt:lpstr>
      <vt:lpstr>Can Get Strong Cold Northeasterly Outflow Winds into Bellingham and NW Washington When Cold Air and High Pressure Builds in the Interior of BC</vt:lpstr>
      <vt:lpstr>Major Fraser Gap Event of December 28, 1990</vt:lpstr>
      <vt:lpstr>PowerPoint Presentation</vt:lpstr>
      <vt:lpstr>Anacortes Dec 1990</vt:lpstr>
      <vt:lpstr>The Columbia Gorge:  A Near Sea Level Passage Between the Columbia Basin and western Oregon/WA</vt:lpstr>
      <vt:lpstr>Strong easterly winds develop in the Gorge when cold air and high pressure develop over eastern WA</vt:lpstr>
      <vt:lpstr>PowerPoint Presentation</vt:lpstr>
      <vt:lpstr>PowerPoint Presentation</vt:lpstr>
      <vt:lpstr>The outflow of very cold air in the Gorge can produce freezing rain and ice storms as warm rain falls into it</vt:lpstr>
      <vt:lpstr>Crown Point/Vista House</vt:lpstr>
      <vt:lpstr>Vista House, Right Above the Gorge</vt:lpstr>
      <vt:lpstr>PowerPoint Presentation</vt:lpstr>
      <vt:lpstr>Strong Winds Can Also Develop in the Strait of Juan de Fuca</vt:lpstr>
      <vt:lpstr>Strong easterly winds can produce dangerous conditions</vt:lpstr>
      <vt:lpstr>Strong Westerly Winds in the Strait</vt:lpstr>
      <vt:lpstr>Under these conditions, Whidbey Island, Everett, and Mukilteo can be hit by fierce winds approaching hurricane force. </vt:lpstr>
      <vt:lpstr>Everett Harbor, December 17, 1990</vt:lpstr>
      <vt:lpstr>October 28, 2003</vt:lpstr>
      <vt:lpstr>Mural in the Restaurant</vt:lpstr>
      <vt:lpstr>Ultra Localized Stong Winds</vt:lpstr>
      <vt:lpstr>PowerPoint Presentation</vt:lpstr>
      <vt:lpstr>PowerPoint Presentation</vt:lpstr>
      <vt:lpstr>The Hood Canal Storm</vt:lpstr>
      <vt:lpstr>PowerPoint Presentation</vt:lpstr>
      <vt:lpstr>PowerPoint Presentation</vt:lpstr>
      <vt:lpstr>Enumclaw and nearby foothills locations can experience severe windstorms…while calm winds occur a dozen miles away</vt:lpstr>
      <vt:lpstr>December 24, 1983</vt:lpstr>
      <vt:lpstr>PowerPoint Presentation</vt:lpstr>
      <vt:lpstr>Why Enumclaw?</vt:lpstr>
      <vt:lpstr>Enumclaw Windstorm Pressure Pattern</vt:lpstr>
      <vt:lpstr>PowerPoint Presentation</vt:lpstr>
      <vt:lpstr>PowerPoint Presentation</vt:lpstr>
      <vt:lpstr>PowerPoint Presentation</vt:lpstr>
      <vt:lpstr>PowerPoint Presentation</vt:lpstr>
      <vt:lpstr>PowerPoint Presentation</vt:lpstr>
      <vt:lpstr>Columbus Day Storm: The Big One</vt:lpstr>
      <vt:lpstr>PowerPoint Presentation</vt:lpstr>
      <vt:lpstr>Mt. Hebo Radar Facility:   Gusts exceeding 130 mph</vt:lpstr>
      <vt:lpstr>PowerPoint Presentation</vt:lpstr>
      <vt:lpstr>PowerPoint Presentation</vt:lpstr>
      <vt:lpstr>PowerPoint Presentation</vt:lpstr>
      <vt:lpstr>Most are associated with the “Pineapple Express”</vt:lpstr>
      <vt:lpstr>PowerPoint Presentation</vt:lpstr>
      <vt:lpstr>PowerPoint Presentation</vt:lpstr>
      <vt:lpstr>A Recent Devastating Pineapple Express:  November 6-7, 2006</vt:lpstr>
      <vt:lpstr>Mount Rainier National Park 18 inches in 36 hr (Nov 8, 2006)</vt:lpstr>
      <vt:lpstr>Mt. Rainier damage</vt:lpstr>
      <vt:lpstr>Northwest Snow</vt:lpstr>
      <vt:lpstr>PowerPoint Presentation</vt:lpstr>
      <vt:lpstr>PowerPoint Presentation</vt:lpstr>
      <vt:lpstr>PowerPoint Presentation</vt:lpstr>
      <vt:lpstr>Why are snowstorms rare over the western Washington lowlands?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Most Extreme Weather Event in the Last 50 Years</vt:lpstr>
      <vt:lpstr>The Northwest Heat Wave of June 2021</vt:lpstr>
      <vt:lpstr>June 2021 Was the Most Extreme Heatwave In Northwest History</vt:lpstr>
      <vt:lpstr>An Extraordinarily Extreme Event Temperature at Forks Near the WA Coast</vt:lpstr>
      <vt:lpstr>Why did it happen?   </vt:lpstr>
      <vt:lpstr>The evidence appears to strongly suggest that natural variability was key and that global warming was a minor contributor.</vt:lpstr>
      <vt:lpstr>Climatological Perspective</vt:lpstr>
      <vt:lpstr>The heatwave amplitude is far larger than the background global warming signal</vt:lpstr>
      <vt:lpstr>Extreme (Record) Upper Level Ridge of High Pressure</vt:lpstr>
      <vt:lpstr>The Air Experienced Intense Sinking and Compressional Heating, </vt:lpstr>
      <vt:lpstr>The Heat Wave Was Supercharged!</vt:lpstr>
      <vt:lpstr>Approaching trough resulted in enhanced downslope (southeasterly) winds at low levels</vt:lpstr>
      <vt:lpstr>Weather Forecasting Has Greatly Improved Over the Past Decades</vt:lpstr>
      <vt:lpstr>High Resolution Numerical Prediction Models Coupled with Satellite Data has Produced Far Superior Forecasts</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Seattle Public Library Talk</dc:title>
  <dc:creator>Clifford Mass</dc:creator>
  <cp:lastModifiedBy>Clifford F. Mass</cp:lastModifiedBy>
  <cp:revision>67</cp:revision>
  <dcterms:created xsi:type="dcterms:W3CDTF">2008-11-14T19:39:13Z</dcterms:created>
  <dcterms:modified xsi:type="dcterms:W3CDTF">2022-12-08T20:35:30Z</dcterms:modified>
</cp:coreProperties>
</file>