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76" r:id="rId3"/>
    <p:sldId id="275" r:id="rId4"/>
    <p:sldId id="295" r:id="rId5"/>
    <p:sldId id="274" r:id="rId6"/>
    <p:sldId id="293" r:id="rId7"/>
    <p:sldId id="296" r:id="rId8"/>
    <p:sldId id="281" r:id="rId9"/>
    <p:sldId id="272" r:id="rId10"/>
    <p:sldId id="271" r:id="rId11"/>
    <p:sldId id="701" r:id="rId12"/>
    <p:sldId id="273" r:id="rId13"/>
    <p:sldId id="697" r:id="rId14"/>
    <p:sldId id="698" r:id="rId15"/>
    <p:sldId id="700" r:id="rId16"/>
    <p:sldId id="699" r:id="rId17"/>
    <p:sldId id="289" r:id="rId18"/>
    <p:sldId id="290" r:id="rId19"/>
    <p:sldId id="291" r:id="rId20"/>
    <p:sldId id="282" r:id="rId21"/>
    <p:sldId id="300" r:id="rId22"/>
    <p:sldId id="69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/>
    <p:restoredTop sz="94608"/>
  </p:normalViewPr>
  <p:slideViewPr>
    <p:cSldViewPr>
      <p:cViewPr varScale="1">
        <p:scale>
          <a:sx n="117" d="100"/>
          <a:sy n="117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04F96C-F78B-8440-873D-249A8C0A6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56DE-9F84-2D4A-99BA-288B86AB1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2B41583-36DE-5E49-A07E-B1D3B17A483B}" type="datetimeFigureOut">
              <a:rPr lang="en-US"/>
              <a:pPr>
                <a:defRPr/>
              </a:pPr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A424C-E8A0-A241-A598-9DA9AF4D42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8833-A51E-4B43-8FBE-F339273B1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7EC52C-2087-7D43-9AF8-C473DA8AD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3E3E5D-6DFE-0347-B0BA-4C90865292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F24F8-7B08-C146-AB7F-32091F25B7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88AA0A-7243-B04D-9725-293DE9C7B0F2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13258E-5FE3-3A49-9725-66CB89056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75D50D-D887-4F45-A254-E8330640E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C39B3-E8E0-2A48-BC3B-F24C3EEB71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1294E-B9BB-DF43-B136-421FEEA36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BBC670-1FC7-B046-B429-27116D035D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D608C30-A1ED-BE42-ADAB-BE40EB06C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7E1F2AA-FE51-904B-98B9-792118FE8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26FF52-DF9A-5046-8302-19178D474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8CEFA8C-FDD9-584B-881C-47BE333E8A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4B60E27-44A5-B24D-889E-E12771673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15845DF-F478-C04E-AAAB-B0DBD91C6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>
            <a:extLst>
              <a:ext uri="{FF2B5EF4-FFF2-40B4-BE49-F238E27FC236}">
                <a16:creationId xmlns:a16="http://schemas.microsoft.com/office/drawing/2014/main" id="{FB2A9F5F-4741-8849-AA16-16B9EC277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F909DA5C-47C1-134E-8F06-D807BF5FF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CA38F-BAC3-D64B-9F60-E53369C3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1A151-002B-0349-8B52-C0D295529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B6858-D9E1-5242-91FF-514BC19D7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ED24F-20DD-6444-AD9E-98628AE8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7409DE-F772-EC49-8CC2-C2608C095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35148-FB8A-B744-866B-04E3C2D50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4BE41-32EC-A547-A834-233D131C9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36C8A-BB10-9E47-88AA-F56F225B4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8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7A27D-87C9-174E-B72C-5608641ED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76E3F-4361-274C-BE62-4A4664D20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066E0-8BCE-4A41-BB98-3E8FD677B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46CEF-BCEC-D44C-A999-664BC501A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7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84595-2ABD-104D-B102-5559990E2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6190F-BDD8-2C47-BF8E-07192ADC0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0D206-4293-A64A-9F2F-47E009FE7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BC43A-250F-984B-9517-8EAFB0ABC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4B03E-CC6D-1E4B-8413-35E3F2F67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BDAE39-5621-1847-B5E3-9486CF7AC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0CA58-6DCF-1243-A640-7556D7079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43D90-46AE-2047-A359-C3C79E234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F02A9-0FEB-B446-883B-ED7F9A86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50451-68F2-9142-9A0C-AE27947E1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351DF-F4AE-234F-840B-EA9374E2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82040-6BF6-6B40-8905-2C50D232C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07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0C4711-CDD6-EA4C-9B94-188342180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EC11BD-3D66-3A40-BD34-61AC950A3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C8A2A0-BC0E-3343-A826-2A6BD7274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E4771-442A-BF40-828A-897479AA0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A03285-74A1-1041-84AE-A2AFFB849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C1E50-0B1C-564A-BD8B-D6828F4A9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9D3B85-65F2-F444-A48B-8E65FC242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8A9B5-FC94-B84C-BE5B-F6676E95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2EEBBF-9112-EC49-8304-59DE7A177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E1F974-7991-BE4E-A132-5039CC5FC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C005E3-0D2C-434F-9A84-CEAA60696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F4EE9-64E2-AF46-BDC0-9FE856C79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7A2DD-C007-E042-8A04-D2CBC161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CE01B-4390-EB42-A481-0B85FFDE2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5AE3A-E204-A64E-93F9-59B1A1907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D43E-D1F2-1E4E-9CFD-1CCC8A253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7FA1E-32C9-B841-962F-757D4D144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918EA-E750-8848-A03F-B8320CBE1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C6C29-80B0-2141-B8A7-56A26401B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5DBFD-6E87-C042-A9C2-8FE40F59D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3C7C09-321B-8B42-A51A-7F2634555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4FCA0F-1203-2149-A136-A6D14861D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4169A1-EC3D-5346-9A89-E177DE737D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A7AF85-58D2-284B-A757-0FDE5C2B31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591D62-0DDE-1A47-B80A-703D8B05B8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6EA902-A38A-8842-A498-BB09B16AD5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pc.ncep.noaa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F19E-B0FC-6541-AF87-36995A9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b="1" dirty="0"/>
              <a:t>El Nino and La Nina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1AC-A6DF-EA4C-BB98-F49BA044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79248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Atmospheric Sciences 101</a:t>
            </a:r>
          </a:p>
          <a:p>
            <a:pPr marL="0" indent="0" algn="ctr">
              <a:buNone/>
            </a:pPr>
            <a:r>
              <a:rPr lang="en-US" dirty="0"/>
              <a:t>Autumn 2024</a:t>
            </a:r>
          </a:p>
        </p:txBody>
      </p:sp>
    </p:spTree>
    <p:extLst>
      <p:ext uri="{BB962C8B-B14F-4D97-AF65-F5344CB8AC3E}">
        <p14:creationId xmlns:p14="http://schemas.microsoft.com/office/powerpoint/2010/main" val="254880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449CB34-FF13-044C-A21D-8B4932B3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3" descr="fst-temp-us-big.gif">
            <a:extLst>
              <a:ext uri="{FF2B5EF4-FFF2-40B4-BE49-F238E27FC236}">
                <a16:creationId xmlns:a16="http://schemas.microsoft.com/office/drawing/2014/main" id="{7AFB3BD4-B5AC-8445-BA4B-ECD5A93AF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3" r="-1813"/>
          <a:stretch/>
        </p:blipFill>
        <p:spPr>
          <a:xfrm>
            <a:off x="562040" y="397659"/>
            <a:ext cx="8067960" cy="58489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A6CCE4CE-A56D-D04A-A1B4-C942E266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6" name="Content Placeholder 3" descr="fst-precip-us-big.gif">
            <a:extLst>
              <a:ext uri="{FF2B5EF4-FFF2-40B4-BE49-F238E27FC236}">
                <a16:creationId xmlns:a16="http://schemas.microsoft.com/office/drawing/2014/main" id="{33660C43-0E8C-B04E-8FA2-A1C0369E6D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r="-3291"/>
          <a:stretch/>
        </p:blipFill>
        <p:spPr>
          <a:xfrm>
            <a:off x="683045" y="491795"/>
            <a:ext cx="7975908" cy="56886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EAEE059-6ECD-C54B-B648-D09C94693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 Nina – strong Aleutian High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B1E2E3C-EB7D-EB4B-A52A-61D794C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0352CD18-358A-5048-9538-CB31C97D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 b="5556"/>
          <a:stretch>
            <a:fillRect/>
          </a:stretch>
        </p:blipFill>
        <p:spPr bwMode="auto">
          <a:xfrm>
            <a:off x="0" y="1524000"/>
            <a:ext cx="9144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BD2B-D694-EB42-B4C6-F3D46B75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Does the El Nino or La Nina Signal Spread Throughout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B989-C151-5D45-ABBB-6FB3BA19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23622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throwing a rock into a lake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1F4B9-48CA-6947-A095-F51AA152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19233"/>
            <a:ext cx="2829470" cy="282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BADD9-3109-5740-B3FC-52CED097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3429000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D5F1-C0C1-D84F-A55F-F49F7F35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difference in the rock and lake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410E4-580A-C94A-BB80-4B745517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1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B0FBB-E98A-2844-9CA3-3996DE1018AA}"/>
              </a:ext>
            </a:extLst>
          </p:cNvPr>
          <p:cNvSpPr txBox="1"/>
          <p:nvPr/>
        </p:nvSpPr>
        <p:spPr>
          <a:xfrm>
            <a:off x="3581400" y="6248400"/>
            <a:ext cx="186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Tropical “Rocks”</a:t>
            </a:r>
          </a:p>
        </p:txBody>
      </p:sp>
    </p:spTree>
    <p:extLst>
      <p:ext uri="{BB962C8B-B14F-4D97-AF65-F5344CB8AC3E}">
        <p14:creationId xmlns:p14="http://schemas.microsoft.com/office/powerpoint/2010/main" val="22485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9F0A77F5-44EA-FB48-9233-6ACA168D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Teleconnections from the tropics </a:t>
            </a: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F6CF996-2F3A-D945-AA59-EE5DECB58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3966" r="3877" b="14624"/>
          <a:stretch>
            <a:fillRect/>
          </a:stretch>
        </p:blipFill>
        <p:spPr>
          <a:xfrm>
            <a:off x="1660525" y="1620838"/>
            <a:ext cx="6618288" cy="381793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8F868-E5A7-5547-91ED-A18885A9C9FA}"/>
              </a:ext>
            </a:extLst>
          </p:cNvPr>
          <p:cNvSpPr txBox="1"/>
          <p:nvPr/>
        </p:nvSpPr>
        <p:spPr>
          <a:xfrm>
            <a:off x="3822854" y="5641975"/>
            <a:ext cx="196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PNA Area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6D0F-26D4-954A-8ED1-8741AD0C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“Lake”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86C01E0-4B78-5F40-8645-B6D132315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40633"/>
            <a:ext cx="6413508" cy="5266377"/>
          </a:xfrm>
        </p:spPr>
      </p:pic>
    </p:spTree>
    <p:extLst>
      <p:ext uri="{BB962C8B-B14F-4D97-AF65-F5344CB8AC3E}">
        <p14:creationId xmlns:p14="http://schemas.microsoft.com/office/powerpoint/2010/main" val="277500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62D2858-4F16-D746-84DD-1D2B24AF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Washington Lowland Snow and La Nina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5FEC77A-6C49-5447-AA40-3E830FF0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382000" cy="2057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Typically more snow in La Nina years--but no guarantees.  This is a statistical relationship.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Major impact after January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5B37B-7E5F-E647-99D0-5986B96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32" y="3505200"/>
            <a:ext cx="4448735" cy="29673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now">
            <a:extLst>
              <a:ext uri="{FF2B5EF4-FFF2-40B4-BE49-F238E27FC236}">
                <a16:creationId xmlns:a16="http://schemas.microsoft.com/office/drawing/2014/main" id="{06F912D7-B359-5F44-8895-FBB70269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38213"/>
            <a:ext cx="86280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6" descr="snowlanina">
            <a:extLst>
              <a:ext uri="{FF2B5EF4-FFF2-40B4-BE49-F238E27FC236}">
                <a16:creationId xmlns:a16="http://schemas.microsoft.com/office/drawing/2014/main" id="{DCC14D19-1499-B144-9E47-853120E0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7186"/>
            <a:ext cx="4740275" cy="562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FACD0FA-7A20-BF4A-929C-6F6C0705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El Nino and La Nina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4BFE5B-C2C2-2D46-ADE2-BD788BC4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important atmospheric phenomenon that has an average period of </a:t>
            </a:r>
            <a:r>
              <a:rPr lang="en-US" altLang="en-US" b="1" dirty="0">
                <a:ea typeface="ＭＳ Ｐゴシック" panose="020B0600070205080204" pitchFamily="34" charset="-128"/>
              </a:rPr>
              <a:t>three to seven years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Goes between El Nino, Neutral, and La Nina (ENSO cycle, El Nino Southern Oscillation)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Has large influence both in the tropics and midlatitudes.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Main source of forecast skill beyond a few weeks.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nino-regions.gif">
            <a:extLst>
              <a:ext uri="{FF2B5EF4-FFF2-40B4-BE49-F238E27FC236}">
                <a16:creationId xmlns:a16="http://schemas.microsoft.com/office/drawing/2014/main" id="{B2138B0A-17CD-3243-BA56-950675F6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468563"/>
            <a:ext cx="5651281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2E9F59C5-90CF-EA47-8684-93581C32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00038"/>
            <a:ext cx="84518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F497D"/>
                </a:solidFill>
              </a:rPr>
              <a:t>An important measure of El Nino/La Nina is the sea surface temperature </a:t>
            </a:r>
            <a:r>
              <a:rPr lang="en-US" altLang="en-US" sz="3200" b="1" dirty="0">
                <a:solidFill>
                  <a:schemeClr val="accent2"/>
                </a:solidFill>
              </a:rPr>
              <a:t>anomaly</a:t>
            </a:r>
            <a:r>
              <a:rPr lang="en-US" altLang="en-US" sz="3200" b="1" dirty="0">
                <a:solidFill>
                  <a:srgbClr val="1F497D"/>
                </a:solidFill>
              </a:rPr>
              <a:t> in the central tropic Pacific:  the Nino 3.4 area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965F3D17-94DD-9E4A-B8F3-F22167A8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9" y="3352800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El Nino: &gt;.5C</a:t>
            </a:r>
          </a:p>
          <a:p>
            <a:pPr eaLnBrk="1" hangingPunct="1"/>
            <a:r>
              <a:rPr lang="en-US" altLang="en-US" b="1" dirty="0"/>
              <a:t>La Nina:&lt;-.5C</a:t>
            </a:r>
          </a:p>
          <a:p>
            <a:pPr eaLnBrk="1" hangingPunct="1"/>
            <a:r>
              <a:rPr lang="en-US" altLang="en-US" b="1" dirty="0"/>
              <a:t>Neutral: .5 to -.5</a:t>
            </a:r>
          </a:p>
        </p:txBody>
      </p:sp>
    </p:spTree>
    <p:extLst>
      <p:ext uri="{BB962C8B-B14F-4D97-AF65-F5344CB8AC3E}">
        <p14:creationId xmlns:p14="http://schemas.microsoft.com/office/powerpoint/2010/main" val="57337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3C3-2FF6-1E49-8AB4-42D0E6BE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What about the current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B11-1E32-CD49-B510-3EA9FA8B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525963"/>
          </a:xfrm>
        </p:spPr>
        <p:txBody>
          <a:bodyPr/>
          <a:lstStyle/>
          <a:p>
            <a:r>
              <a:rPr lang="en-US" dirty="0"/>
              <a:t>Latest information from the NOAA Climate Prediction Center (</a:t>
            </a:r>
            <a:r>
              <a:rPr lang="en-US" dirty="0">
                <a:hlinkClick r:id="rId2"/>
              </a:rPr>
              <a:t>https://www.cpc.ncep.noaa.gov/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D4EA1-0471-6B4F-8C89-6A311748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26657"/>
            <a:ext cx="3259232" cy="28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45F8-A8FA-AB48-A97C-9FB7EA73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CPC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3F93-BFDF-BA46-90E8-32344664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ig01.gif">
            <a:extLst>
              <a:ext uri="{FF2B5EF4-FFF2-40B4-BE49-F238E27FC236}">
                <a16:creationId xmlns:a16="http://schemas.microsoft.com/office/drawing/2014/main" id="{07AFB912-D6F5-F544-8B30-E370344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3"/>
          <a:stretch/>
        </p:blipFill>
        <p:spPr bwMode="auto">
          <a:xfrm>
            <a:off x="847724" y="685800"/>
            <a:ext cx="744855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ig01.gif">
            <a:extLst>
              <a:ext uri="{FF2B5EF4-FFF2-40B4-BE49-F238E27FC236}">
                <a16:creationId xmlns:a16="http://schemas.microsoft.com/office/drawing/2014/main" id="{07AFB912-D6F5-F544-8B30-E370344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3"/>
          <a:stretch/>
        </p:blipFill>
        <p:spPr bwMode="auto">
          <a:xfrm>
            <a:off x="-2754" y="647700"/>
            <a:ext cx="83862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lanina_walker.gif">
            <a:extLst>
              <a:ext uri="{FF2B5EF4-FFF2-40B4-BE49-F238E27FC236}">
                <a16:creationId xmlns:a16="http://schemas.microsoft.com/office/drawing/2014/main" id="{6131D971-938E-FC48-9EF0-724FD8FFF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9453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>
            <a:extLst>
              <a:ext uri="{FF2B5EF4-FFF2-40B4-BE49-F238E27FC236}">
                <a16:creationId xmlns:a16="http://schemas.microsoft.com/office/drawing/2014/main" id="{67AACBC5-9D66-A341-AB54-7D77596B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447800"/>
            <a:ext cx="7743825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3988E-3AC4-1F4E-A5E3-2F7E82574266}"/>
              </a:ext>
            </a:extLst>
          </p:cNvPr>
          <p:cNvSpPr txBox="1"/>
          <p:nvPr/>
        </p:nvSpPr>
        <p:spPr>
          <a:xfrm>
            <a:off x="1752600" y="609600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unlike sloshing water in a bathtub!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B6C2-A856-F84C-9C40-0069CE66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The Whole Cycle is Called the El Nino Southern Oscillation (</a:t>
            </a:r>
            <a:r>
              <a:rPr lang="en-US" sz="3600" b="1" dirty="0">
                <a:solidFill>
                  <a:schemeClr val="tx1"/>
                </a:solidFill>
              </a:rPr>
              <a:t>ENSO for short</a:t>
            </a:r>
            <a:r>
              <a:rPr lang="en-US" sz="3600" b="1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1DB55-C911-F541-A9FD-94289AB1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18" y="4283459"/>
            <a:ext cx="3558764" cy="2539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EC3ED-E559-6F4F-AB37-BF411D79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25238"/>
            <a:ext cx="3496450" cy="2509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100702-AEB3-7B46-9F56-24980FB3F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3505200" cy="2515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7A8B4-4554-BE40-B8DC-4521BCA2C007}"/>
              </a:ext>
            </a:extLst>
          </p:cNvPr>
          <p:cNvSpPr txBox="1"/>
          <p:nvPr/>
        </p:nvSpPr>
        <p:spPr>
          <a:xfrm>
            <a:off x="2209800" y="25192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CA27B-CCE4-7548-822C-F3DDC2FE33DE}"/>
              </a:ext>
            </a:extLst>
          </p:cNvPr>
          <p:cNvSpPr txBox="1"/>
          <p:nvPr/>
        </p:nvSpPr>
        <p:spPr>
          <a:xfrm>
            <a:off x="7162800" y="2209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Nino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02B0E-434B-3546-B7D3-3FDB2C1EDA1E}"/>
              </a:ext>
            </a:extLst>
          </p:cNvPr>
          <p:cNvSpPr txBox="1"/>
          <p:nvPr/>
        </p:nvSpPr>
        <p:spPr>
          <a:xfrm>
            <a:off x="4419600" y="4724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Nina</a:t>
            </a:r>
          </a:p>
        </p:txBody>
      </p:sp>
    </p:spTree>
    <p:extLst>
      <p:ext uri="{BB962C8B-B14F-4D97-AF65-F5344CB8AC3E}">
        <p14:creationId xmlns:p14="http://schemas.microsoft.com/office/powerpoint/2010/main" val="382425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59B51C3-21EB-2C47-9312-214E327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Why do we care?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94CBE5-205C-8D4C-BE3A-78CB42BA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atmospheric flow in the midlatitudes are substantially different in El Nino, Neutral, and La Nina years.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Since the temperature of the tropical Pacific changes relatively slowly, this gives some meteorologist insights into the weather over the next several months.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also have models to predict ENSO.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05F2B0-D756-234E-BD66-E9B67C4DA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El Nino – weak Aleutian High 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17285334-0FD1-2345-9B0D-C56EC5F47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9C2B76A3-C8BF-2D43-8645-4514CF88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50000"/>
          <a:stretch>
            <a:fillRect/>
          </a:stretch>
        </p:blipFill>
        <p:spPr bwMode="auto">
          <a:xfrm>
            <a:off x="0" y="1600200"/>
            <a:ext cx="9144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8196</TotalTime>
  <Words>311</Words>
  <Application>Microsoft Macintosh PowerPoint</Application>
  <PresentationFormat>On-screen Show (4:3)</PresentationFormat>
  <Paragraphs>36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Default Design</vt:lpstr>
      <vt:lpstr>El Nino and La Nina</vt:lpstr>
      <vt:lpstr>El Nino and La Nina</vt:lpstr>
      <vt:lpstr>PowerPoint Presentation</vt:lpstr>
      <vt:lpstr>PowerPoint Presentation</vt:lpstr>
      <vt:lpstr>PowerPoint Presentation</vt:lpstr>
      <vt:lpstr>PowerPoint Presentation</vt:lpstr>
      <vt:lpstr>The Whole Cycle is Called the El Nino Southern Oscillation (ENSO for short)</vt:lpstr>
      <vt:lpstr>Why do we care?</vt:lpstr>
      <vt:lpstr>El Nino – weak Aleutian High </vt:lpstr>
      <vt:lpstr>PowerPoint Presentation</vt:lpstr>
      <vt:lpstr>PowerPoint Presentation</vt:lpstr>
      <vt:lpstr>La Nina – strong Aleutian High</vt:lpstr>
      <vt:lpstr>How Does the El Nino or La Nina Signal Spread Throughout the World?</vt:lpstr>
      <vt:lpstr>Just a difference in the rock and lake</vt:lpstr>
      <vt:lpstr>Teleconnections from the tropics </vt:lpstr>
      <vt:lpstr>The “Lake”</vt:lpstr>
      <vt:lpstr>Washington Lowland Snow and La Nina</vt:lpstr>
      <vt:lpstr>PowerPoint Presentation</vt:lpstr>
      <vt:lpstr>PowerPoint Presentation</vt:lpstr>
      <vt:lpstr>PowerPoint Presentation</vt:lpstr>
      <vt:lpstr>What about the current situation?</vt:lpstr>
      <vt:lpstr>Go to CPC</vt:lpstr>
    </vt:vector>
  </TitlesOfParts>
  <Company> U of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</dc:title>
  <dc:creator>Lensyl Urbano </dc:creator>
  <cp:lastModifiedBy>Clifford F. Mass</cp:lastModifiedBy>
  <cp:revision>33</cp:revision>
  <dcterms:created xsi:type="dcterms:W3CDTF">2011-12-07T23:31:12Z</dcterms:created>
  <dcterms:modified xsi:type="dcterms:W3CDTF">2024-12-04T23:32:54Z</dcterms:modified>
</cp:coreProperties>
</file>