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6"/>
  </p:notesMasterIdLst>
  <p:handoutMasterIdLst>
    <p:handoutMasterId r:id="rId127"/>
  </p:handoutMasterIdLst>
  <p:sldIdLst>
    <p:sldId id="286" r:id="rId2"/>
    <p:sldId id="359" r:id="rId3"/>
    <p:sldId id="360" r:id="rId4"/>
    <p:sldId id="436" r:id="rId5"/>
    <p:sldId id="324" r:id="rId6"/>
    <p:sldId id="484" r:id="rId7"/>
    <p:sldId id="361" r:id="rId8"/>
    <p:sldId id="362" r:id="rId9"/>
    <p:sldId id="363" r:id="rId10"/>
    <p:sldId id="300" r:id="rId11"/>
    <p:sldId id="364" r:id="rId12"/>
    <p:sldId id="312" r:id="rId13"/>
    <p:sldId id="267" r:id="rId14"/>
    <p:sldId id="469" r:id="rId15"/>
    <p:sldId id="470" r:id="rId16"/>
    <p:sldId id="365" r:id="rId17"/>
    <p:sldId id="256" r:id="rId18"/>
    <p:sldId id="258" r:id="rId19"/>
    <p:sldId id="471" r:id="rId20"/>
    <p:sldId id="266" r:id="rId21"/>
    <p:sldId id="366" r:id="rId22"/>
    <p:sldId id="367" r:id="rId23"/>
    <p:sldId id="437" r:id="rId24"/>
    <p:sldId id="439" r:id="rId25"/>
    <p:sldId id="440" r:id="rId26"/>
    <p:sldId id="441" r:id="rId27"/>
    <p:sldId id="442" r:id="rId28"/>
    <p:sldId id="456" r:id="rId29"/>
    <p:sldId id="457" r:id="rId30"/>
    <p:sldId id="472" r:id="rId31"/>
    <p:sldId id="473" r:id="rId32"/>
    <p:sldId id="443" r:id="rId33"/>
    <p:sldId id="444" r:id="rId34"/>
    <p:sldId id="445" r:id="rId35"/>
    <p:sldId id="458" r:id="rId36"/>
    <p:sldId id="460" r:id="rId37"/>
    <p:sldId id="461" r:id="rId38"/>
    <p:sldId id="462" r:id="rId39"/>
    <p:sldId id="446" r:id="rId40"/>
    <p:sldId id="479" r:id="rId41"/>
    <p:sldId id="447" r:id="rId42"/>
    <p:sldId id="474" r:id="rId43"/>
    <p:sldId id="448" r:id="rId44"/>
    <p:sldId id="449" r:id="rId45"/>
    <p:sldId id="450" r:id="rId46"/>
    <p:sldId id="451" r:id="rId47"/>
    <p:sldId id="452" r:id="rId48"/>
    <p:sldId id="453" r:id="rId49"/>
    <p:sldId id="475" r:id="rId50"/>
    <p:sldId id="287" r:id="rId51"/>
    <p:sldId id="259" r:id="rId52"/>
    <p:sldId id="368" r:id="rId53"/>
    <p:sldId id="262" r:id="rId54"/>
    <p:sldId id="350" r:id="rId55"/>
    <p:sldId id="347" r:id="rId56"/>
    <p:sldId id="476" r:id="rId57"/>
    <p:sldId id="261" r:id="rId58"/>
    <p:sldId id="305" r:id="rId59"/>
    <p:sldId id="369" r:id="rId60"/>
    <p:sldId id="349" r:id="rId61"/>
    <p:sldId id="264" r:id="rId62"/>
    <p:sldId id="260" r:id="rId63"/>
    <p:sldId id="387" r:id="rId64"/>
    <p:sldId id="388" r:id="rId65"/>
    <p:sldId id="370" r:id="rId66"/>
    <p:sldId id="477" r:id="rId67"/>
    <p:sldId id="375" r:id="rId68"/>
    <p:sldId id="485" r:id="rId69"/>
    <p:sldId id="291" r:id="rId70"/>
    <p:sldId id="268" r:id="rId71"/>
    <p:sldId id="307" r:id="rId72"/>
    <p:sldId id="372" r:id="rId73"/>
    <p:sldId id="371" r:id="rId74"/>
    <p:sldId id="320" r:id="rId75"/>
    <p:sldId id="373" r:id="rId76"/>
    <p:sldId id="407" r:id="rId77"/>
    <p:sldId id="486" r:id="rId78"/>
    <p:sldId id="374" r:id="rId79"/>
    <p:sldId id="408" r:id="rId80"/>
    <p:sldId id="463" r:id="rId81"/>
    <p:sldId id="466" r:id="rId82"/>
    <p:sldId id="478" r:id="rId83"/>
    <p:sldId id="376" r:id="rId84"/>
    <p:sldId id="296" r:id="rId85"/>
    <p:sldId id="295" r:id="rId86"/>
    <p:sldId id="343" r:id="rId87"/>
    <p:sldId id="344" r:id="rId88"/>
    <p:sldId id="337" r:id="rId89"/>
    <p:sldId id="338" r:id="rId90"/>
    <p:sldId id="342" r:id="rId91"/>
    <p:sldId id="487" r:id="rId92"/>
    <p:sldId id="488" r:id="rId93"/>
    <p:sldId id="409" r:id="rId94"/>
    <p:sldId id="377" r:id="rId95"/>
    <p:sldId id="346" r:id="rId96"/>
    <p:sldId id="378" r:id="rId97"/>
    <p:sldId id="480" r:id="rId98"/>
    <p:sldId id="481" r:id="rId99"/>
    <p:sldId id="354" r:id="rId100"/>
    <p:sldId id="293" r:id="rId101"/>
    <p:sldId id="489" r:id="rId102"/>
    <p:sldId id="294" r:id="rId103"/>
    <p:sldId id="292" r:id="rId104"/>
    <p:sldId id="297" r:id="rId105"/>
    <p:sldId id="269" r:id="rId106"/>
    <p:sldId id="380" r:id="rId107"/>
    <p:sldId id="381" r:id="rId108"/>
    <p:sldId id="382" r:id="rId109"/>
    <p:sldId id="383" r:id="rId110"/>
    <p:sldId id="325" r:id="rId111"/>
    <p:sldId id="384" r:id="rId112"/>
    <p:sldId id="468" r:id="rId113"/>
    <p:sldId id="411" r:id="rId114"/>
    <p:sldId id="415" r:id="rId115"/>
    <p:sldId id="416" r:id="rId116"/>
    <p:sldId id="417" r:id="rId117"/>
    <p:sldId id="418" r:id="rId118"/>
    <p:sldId id="482" r:id="rId119"/>
    <p:sldId id="467" r:id="rId120"/>
    <p:sldId id="483" r:id="rId121"/>
    <p:sldId id="424" r:id="rId122"/>
    <p:sldId id="427" r:id="rId123"/>
    <p:sldId id="431" r:id="rId124"/>
    <p:sldId id="435" r:id="rId1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9"/>
    <p:restoredTop sz="94709"/>
  </p:normalViewPr>
  <p:slideViewPr>
    <p:cSldViewPr>
      <p:cViewPr varScale="1">
        <p:scale>
          <a:sx n="92" d="100"/>
          <a:sy n="92" d="100"/>
        </p:scale>
        <p:origin x="147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35665B-A47F-798E-2CA2-ED297796AA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B133A59D-0035-7BD0-C46F-DA29017E1A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85512AB9-9C38-DF4D-A135-EA995B425A26}" type="datetimeFigureOut">
              <a:rPr lang="en-US"/>
              <a:pPr>
                <a:defRPr/>
              </a:pPr>
              <a:t>11/26/24</a:t>
            </a:fld>
            <a:endParaRPr lang="en-US"/>
          </a:p>
        </p:txBody>
      </p:sp>
      <p:sp>
        <p:nvSpPr>
          <p:cNvPr id="4" name="Footer Placeholder 3">
            <a:extLst>
              <a:ext uri="{FF2B5EF4-FFF2-40B4-BE49-F238E27FC236}">
                <a16:creationId xmlns:a16="http://schemas.microsoft.com/office/drawing/2014/main" id="{3FDE398F-EADC-8781-AB4D-2D569C5D78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473D3C98-2E75-899E-A38C-4D3D65B1885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F7B18A-C6AD-E341-8D8C-D17D3430874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A464EC-398F-5B7A-3012-DD81B664BCA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83099655-4EF9-5BFD-91B3-1205C81AF93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B69C7ADA-23E6-3F4C-B344-088D40FB1F41}" type="datetime1">
              <a:rPr lang="en-US" altLang="x-none"/>
              <a:pPr>
                <a:defRPr/>
              </a:pPr>
              <a:t>11/26/24</a:t>
            </a:fld>
            <a:endParaRPr lang="en-US" altLang="x-none"/>
          </a:p>
        </p:txBody>
      </p:sp>
      <p:sp>
        <p:nvSpPr>
          <p:cNvPr id="4" name="Slide Image Placeholder 3">
            <a:extLst>
              <a:ext uri="{FF2B5EF4-FFF2-40B4-BE49-F238E27FC236}">
                <a16:creationId xmlns:a16="http://schemas.microsoft.com/office/drawing/2014/main" id="{90F6B98A-A5E8-2259-F586-9C970BC74B7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C4F26FF-7400-02E6-3AF0-2DFDF227153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73F7887-1D1D-F38B-F7BF-2BE20C0E447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4941630-7833-B4F5-EB2D-AB1AEBE3F6E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340E9D5-A361-B94E-804E-E4CA808234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9042DF7-28AD-F2B0-1FB4-8C2255000E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Rectangle 3">
            <a:extLst>
              <a:ext uri="{FF2B5EF4-FFF2-40B4-BE49-F238E27FC236}">
                <a16:creationId xmlns:a16="http://schemas.microsoft.com/office/drawing/2014/main" id="{A667D0DA-82C3-4B0E-D79D-05431E71EC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110198E5-E9A6-F3B8-F28F-136DCBAC3F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Rectangle 3">
            <a:extLst>
              <a:ext uri="{FF2B5EF4-FFF2-40B4-BE49-F238E27FC236}">
                <a16:creationId xmlns:a16="http://schemas.microsoft.com/office/drawing/2014/main" id="{6FF87FB7-C10A-6FC0-7E84-F0FDE7FBC3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5842" name="Rectangle 1031">
            <a:extLst>
              <a:ext uri="{FF2B5EF4-FFF2-40B4-BE49-F238E27FC236}">
                <a16:creationId xmlns:a16="http://schemas.microsoft.com/office/drawing/2014/main" id="{27741648-5DA3-1062-D8BF-1F5EF91D2F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B1D7CC-7DD7-484A-80E2-20C4D8F0D2D2}" type="slidenum">
              <a:rPr lang="en-US" altLang="en-US" sz="1200" smtClean="0"/>
              <a:pPr/>
              <a:t>12</a:t>
            </a:fld>
            <a:endParaRPr lang="en-US" altLang="en-US" sz="1200"/>
          </a:p>
        </p:txBody>
      </p:sp>
      <p:sp>
        <p:nvSpPr>
          <p:cNvPr id="35843" name="Rectangle 2">
            <a:extLst>
              <a:ext uri="{FF2B5EF4-FFF2-40B4-BE49-F238E27FC236}">
                <a16:creationId xmlns:a16="http://schemas.microsoft.com/office/drawing/2014/main" id="{388EF36D-B664-1573-D675-63F6CF8CB40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5ACF1C92-F6AF-7FE6-2227-773B306B4426}"/>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10.10: </a:t>
            </a:r>
            <a:r>
              <a:rPr lang="el-GR" altLang="en-US">
                <a:solidFill>
                  <a:srgbClr val="000000"/>
                </a:solidFill>
                <a:ea typeface="ＭＳ Ｐゴシック" panose="020B0600070205080204" pitchFamily="34" charset="-128"/>
              </a:rPr>
              <a:t>A simplified model describing air motions and other features associated with an intense thunderstorm that has a tilted updraft. The severity depends on the intensity of the storm’s circulation pattern.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l-GR" altLang="en-US">
                <a:solidFill>
                  <a:srgbClr val="000000"/>
                </a:solidFill>
                <a:ea typeface="ＭＳ Ｐゴシック" panose="020B0600070205080204" pitchFamily="34" charset="-128"/>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41B46EFA-C934-09DA-D755-16F6841AFB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Rectangle 3">
            <a:extLst>
              <a:ext uri="{FF2B5EF4-FFF2-40B4-BE49-F238E27FC236}">
                <a16:creationId xmlns:a16="http://schemas.microsoft.com/office/drawing/2014/main" id="{CF5AD751-3E7B-7377-28CC-BF05F18451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893DA91B-3CB4-22EF-E28A-49ED0F121F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Rectangle 3">
            <a:extLst>
              <a:ext uri="{FF2B5EF4-FFF2-40B4-BE49-F238E27FC236}">
                <a16:creationId xmlns:a16="http://schemas.microsoft.com/office/drawing/2014/main" id="{11762464-0CFE-5F33-9ACB-65196C39E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8A68B68B-3CF5-A79B-97A1-B267E49AC3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Rectangle 3">
            <a:extLst>
              <a:ext uri="{FF2B5EF4-FFF2-40B4-BE49-F238E27FC236}">
                <a16:creationId xmlns:a16="http://schemas.microsoft.com/office/drawing/2014/main" id="{F793DDBE-385A-9BA2-0A0A-25D2B1835A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F6E9BD19-B168-BE93-5F5C-5B6726197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Rectangle 3">
            <a:extLst>
              <a:ext uri="{FF2B5EF4-FFF2-40B4-BE49-F238E27FC236}">
                <a16:creationId xmlns:a16="http://schemas.microsoft.com/office/drawing/2014/main" id="{2C72ACE5-F159-7570-6911-6F3655F536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B2F33A62-2F3A-5713-E569-192CC22B66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Rectangle 3">
            <a:extLst>
              <a:ext uri="{FF2B5EF4-FFF2-40B4-BE49-F238E27FC236}">
                <a16:creationId xmlns:a16="http://schemas.microsoft.com/office/drawing/2014/main" id="{7CAB82BE-1151-46C8-04CE-B93C1ED03A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A389267-8E5A-369D-AFF0-93C3D81283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Rectangle 3">
            <a:extLst>
              <a:ext uri="{FF2B5EF4-FFF2-40B4-BE49-F238E27FC236}">
                <a16:creationId xmlns:a16="http://schemas.microsoft.com/office/drawing/2014/main" id="{C00D9A7D-3763-6A0F-8497-F8A753B65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A47E39A0-1BEC-FA06-0827-822A3902FF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a:extLst>
              <a:ext uri="{FF2B5EF4-FFF2-40B4-BE49-F238E27FC236}">
                <a16:creationId xmlns:a16="http://schemas.microsoft.com/office/drawing/2014/main" id="{D3D98A4F-583F-F24A-7631-9F2A3D562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B3F8B58F-6548-E154-6B6E-2BE8560552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Rectangle 3">
            <a:extLst>
              <a:ext uri="{FF2B5EF4-FFF2-40B4-BE49-F238E27FC236}">
                <a16:creationId xmlns:a16="http://schemas.microsoft.com/office/drawing/2014/main" id="{F1A83CA7-3DB0-D122-30AE-F338D79274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E4A7CAFC-8C7E-22B0-B1C3-61A3600438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Rectangle 3">
            <a:extLst>
              <a:ext uri="{FF2B5EF4-FFF2-40B4-BE49-F238E27FC236}">
                <a16:creationId xmlns:a16="http://schemas.microsoft.com/office/drawing/2014/main" id="{CE5A77FD-BAEA-959F-D6B1-43F9F7A49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1031">
            <a:extLst>
              <a:ext uri="{FF2B5EF4-FFF2-40B4-BE49-F238E27FC236}">
                <a16:creationId xmlns:a16="http://schemas.microsoft.com/office/drawing/2014/main" id="{5220241B-661F-6C3D-818C-5E050A662D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000C9AB-658E-D146-B67A-0B3387CC8DF9}" type="slidenum">
              <a:rPr lang="en-US" altLang="en-US" sz="1200" smtClean="0"/>
              <a:pPr/>
              <a:t>25</a:t>
            </a:fld>
            <a:endParaRPr lang="en-US" altLang="en-US" sz="1200"/>
          </a:p>
        </p:txBody>
      </p:sp>
      <p:sp>
        <p:nvSpPr>
          <p:cNvPr id="58371" name="Rectangle 2">
            <a:extLst>
              <a:ext uri="{FF2B5EF4-FFF2-40B4-BE49-F238E27FC236}">
                <a16:creationId xmlns:a16="http://schemas.microsoft.com/office/drawing/2014/main" id="{F851BD98-BF21-F68B-295E-A99D684E4EF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612E3505-6764-03FF-14D6-BA9F9DF243F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10.23: </a:t>
            </a:r>
            <a:r>
              <a:rPr lang="el-GR" altLang="en-US">
                <a:solidFill>
                  <a:srgbClr val="000000"/>
                </a:solidFill>
                <a:ea typeface="ＭＳ Ｐゴシック" panose="020B0600070205080204" pitchFamily="34" charset="-128"/>
              </a:rPr>
              <a:t>Time exposure of an evening thunderstorm with an intense lightning display near Denver, Colorado. The bright flashes are return strokes. The lighter forked flashes are probably stepped leaders that did not make it to the ground.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05214071-E6B2-3580-F6AB-B0C98C1999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Rectangle 3">
            <a:extLst>
              <a:ext uri="{FF2B5EF4-FFF2-40B4-BE49-F238E27FC236}">
                <a16:creationId xmlns:a16="http://schemas.microsoft.com/office/drawing/2014/main" id="{DED05D98-E1AD-E96D-A3C5-5D01FE8D9D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14E897E0-2405-EB82-092C-286D424C34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Rectangle 3">
            <a:extLst>
              <a:ext uri="{FF2B5EF4-FFF2-40B4-BE49-F238E27FC236}">
                <a16:creationId xmlns:a16="http://schemas.microsoft.com/office/drawing/2014/main" id="{A53D672D-1F6F-805F-3313-F5363260E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4754" name="Rectangle 1031">
            <a:extLst>
              <a:ext uri="{FF2B5EF4-FFF2-40B4-BE49-F238E27FC236}">
                <a16:creationId xmlns:a16="http://schemas.microsoft.com/office/drawing/2014/main" id="{9A951E47-1414-F7C7-F256-3D92B81477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36B48B-0554-374F-94E6-F5E503CBA3B2}" type="slidenum">
              <a:rPr lang="en-US" altLang="en-US" sz="1200" smtClean="0"/>
              <a:pPr/>
              <a:t>38</a:t>
            </a:fld>
            <a:endParaRPr lang="en-US" altLang="en-US" sz="1200"/>
          </a:p>
        </p:txBody>
      </p:sp>
      <p:sp>
        <p:nvSpPr>
          <p:cNvPr id="74755" name="Rectangle 2">
            <a:extLst>
              <a:ext uri="{FF2B5EF4-FFF2-40B4-BE49-F238E27FC236}">
                <a16:creationId xmlns:a16="http://schemas.microsoft.com/office/drawing/2014/main" id="{7EEA33AE-64AF-5932-22A8-69063C8C481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5DEEB313-0B75-EA23-CDFA-0B56F590544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10.24: </a:t>
            </a:r>
            <a:r>
              <a:rPr lang="el-GR" altLang="en-US">
                <a:solidFill>
                  <a:srgbClr val="000000"/>
                </a:solidFill>
                <a:ea typeface="ＭＳ Ｐゴシック" panose="020B0600070205080204" pitchFamily="34" charset="-128"/>
              </a:rPr>
              <a:t>The lightning rod extends above the building, increasing the likelihood that lightning will strike the rod rather than some other part of the structure. After lightning strikes the metal rod, it follows an insulated conducting wire harmlessly into the ground.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6802" name="Rectangle 1031">
            <a:extLst>
              <a:ext uri="{FF2B5EF4-FFF2-40B4-BE49-F238E27FC236}">
                <a16:creationId xmlns:a16="http://schemas.microsoft.com/office/drawing/2014/main" id="{24F68C12-FD51-8961-1808-F8658FA441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CF1398E-CCCA-9246-A0E4-03B630ADFA62}" type="slidenum">
              <a:rPr lang="en-US" altLang="en-US" sz="1200" smtClean="0"/>
              <a:pPr/>
              <a:t>39</a:t>
            </a:fld>
            <a:endParaRPr lang="en-US" altLang="en-US" sz="1200"/>
          </a:p>
        </p:txBody>
      </p:sp>
      <p:sp>
        <p:nvSpPr>
          <p:cNvPr id="76803" name="Rectangle 2">
            <a:extLst>
              <a:ext uri="{FF2B5EF4-FFF2-40B4-BE49-F238E27FC236}">
                <a16:creationId xmlns:a16="http://schemas.microsoft.com/office/drawing/2014/main" id="{641E3780-3928-8023-9E6E-B0C63FD9F06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4" name="Rectangle 3">
            <a:extLst>
              <a:ext uri="{FF2B5EF4-FFF2-40B4-BE49-F238E27FC236}">
                <a16:creationId xmlns:a16="http://schemas.microsoft.com/office/drawing/2014/main" id="{CE213EF0-2171-4366-B232-B3E76F0C47DC}"/>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10.20: </a:t>
            </a:r>
            <a:r>
              <a:rPr lang="el-GR" altLang="en-US">
                <a:solidFill>
                  <a:srgbClr val="000000"/>
                </a:solidFill>
                <a:ea typeface="ＭＳ Ｐゴシック" panose="020B0600070205080204" pitchFamily="34" charset="-128"/>
              </a:rPr>
              <a:t>The lightning stroke can travel in a number of directions. It can occur within a cloud, from one cloud to another cloud, from a cloud to the air, or from a cloud to the ground. Notice that the cloud-to</a:t>
            </a:r>
            <a:r>
              <a:rPr lang="en-US" altLang="en-US">
                <a:solidFill>
                  <a:srgbClr val="000000"/>
                </a:solidFill>
                <a:ea typeface="ＭＳ Ｐゴシック" panose="020B0600070205080204" pitchFamily="34" charset="-128"/>
              </a:rPr>
              <a:t>-</a:t>
            </a:r>
            <a:r>
              <a:rPr lang="el-GR" altLang="en-US">
                <a:solidFill>
                  <a:srgbClr val="000000"/>
                </a:solidFill>
                <a:ea typeface="ＭＳ Ｐゴシック" panose="020B0600070205080204" pitchFamily="34" charset="-128"/>
              </a:rPr>
              <a:t>ground lightning can travel out away from the cloud, then turn downward, striking the ground many miles from the thunderstorm. When lightning behaves in this manner, it is often described as a </a:t>
            </a:r>
            <a:r>
              <a:rPr lang="el-GR" altLang="en-US" i="1">
                <a:solidFill>
                  <a:srgbClr val="000000"/>
                </a:solidFill>
                <a:ea typeface="ＭＳ Ｐゴシック" panose="020B0600070205080204" pitchFamily="34" charset="-128"/>
              </a:rPr>
              <a:t>“bolt from the blue.”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1922" name="Rectangle 1031">
            <a:extLst>
              <a:ext uri="{FF2B5EF4-FFF2-40B4-BE49-F238E27FC236}">
                <a16:creationId xmlns:a16="http://schemas.microsoft.com/office/drawing/2014/main" id="{BDD96108-19DD-2E6F-71B1-25D0A3334F1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916355-23A9-734B-9A5D-5E609A421B4E}" type="slidenum">
              <a:rPr lang="en-US" altLang="en-US" sz="1200" smtClean="0"/>
              <a:pPr/>
              <a:t>44</a:t>
            </a:fld>
            <a:endParaRPr lang="en-US" altLang="en-US" sz="1200"/>
          </a:p>
        </p:txBody>
      </p:sp>
      <p:sp>
        <p:nvSpPr>
          <p:cNvPr id="81923" name="Rectangle 2">
            <a:extLst>
              <a:ext uri="{FF2B5EF4-FFF2-40B4-BE49-F238E27FC236}">
                <a16:creationId xmlns:a16="http://schemas.microsoft.com/office/drawing/2014/main" id="{3ED54F0D-4B50-EF7F-21DE-A6A32416BFD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a:extLst>
              <a:ext uri="{FF2B5EF4-FFF2-40B4-BE49-F238E27FC236}">
                <a16:creationId xmlns:a16="http://schemas.microsoft.com/office/drawing/2014/main" id="{25A7B651-12BF-A53A-7A5A-5D68E73298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10.21: </a:t>
            </a:r>
            <a:r>
              <a:rPr lang="el-GR" altLang="en-US">
                <a:solidFill>
                  <a:srgbClr val="000000"/>
                </a:solidFill>
                <a:ea typeface="ＭＳ Ｐゴシック" panose="020B0600070205080204" pitchFamily="34" charset="-128"/>
              </a:rPr>
              <a:t>The generalized charge distribution in a mature thunderstorm.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4994" name="Rectangle 1031">
            <a:extLst>
              <a:ext uri="{FF2B5EF4-FFF2-40B4-BE49-F238E27FC236}">
                <a16:creationId xmlns:a16="http://schemas.microsoft.com/office/drawing/2014/main" id="{201B04BC-9C5D-3B64-1D60-E97496705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479DE05-745F-3B40-B5A5-CCFE270AF44A}" type="slidenum">
              <a:rPr lang="en-US" altLang="en-US" sz="1200" smtClean="0"/>
              <a:pPr/>
              <a:t>46</a:t>
            </a:fld>
            <a:endParaRPr lang="en-US" altLang="en-US" sz="1200"/>
          </a:p>
        </p:txBody>
      </p:sp>
      <p:sp>
        <p:nvSpPr>
          <p:cNvPr id="84995" name="Rectangle 2">
            <a:extLst>
              <a:ext uri="{FF2B5EF4-FFF2-40B4-BE49-F238E27FC236}">
                <a16:creationId xmlns:a16="http://schemas.microsoft.com/office/drawing/2014/main" id="{55E8A79A-C2BE-4CAB-FB73-27CC900140C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a:extLst>
              <a:ext uri="{FF2B5EF4-FFF2-40B4-BE49-F238E27FC236}">
                <a16:creationId xmlns:a16="http://schemas.microsoft.com/office/drawing/2014/main" id="{39D796A0-4E23-B883-0349-747B925FFBE5}"/>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7042" name="Rectangle 1031">
            <a:extLst>
              <a:ext uri="{FF2B5EF4-FFF2-40B4-BE49-F238E27FC236}">
                <a16:creationId xmlns:a16="http://schemas.microsoft.com/office/drawing/2014/main" id="{118935D6-12A5-A5D4-D1AF-839ABF542B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8FB5838-B912-1548-BE7F-D3F9516B6131}" type="slidenum">
              <a:rPr lang="en-US" altLang="en-US" sz="1200" smtClean="0"/>
              <a:pPr/>
              <a:t>47</a:t>
            </a:fld>
            <a:endParaRPr lang="en-US" altLang="en-US" sz="1200"/>
          </a:p>
        </p:txBody>
      </p:sp>
      <p:sp>
        <p:nvSpPr>
          <p:cNvPr id="87043" name="Rectangle 2">
            <a:extLst>
              <a:ext uri="{FF2B5EF4-FFF2-40B4-BE49-F238E27FC236}">
                <a16:creationId xmlns:a16="http://schemas.microsoft.com/office/drawing/2014/main" id="{47648629-8385-9218-74E0-ACED6EBB191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a:extLst>
              <a:ext uri="{FF2B5EF4-FFF2-40B4-BE49-F238E27FC236}">
                <a16:creationId xmlns:a16="http://schemas.microsoft.com/office/drawing/2014/main" id="{07034028-F5B0-6794-77F5-E3698717C9E7}"/>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9090" name="Rectangle 1031">
            <a:extLst>
              <a:ext uri="{FF2B5EF4-FFF2-40B4-BE49-F238E27FC236}">
                <a16:creationId xmlns:a16="http://schemas.microsoft.com/office/drawing/2014/main" id="{57ECF7AA-4B9C-2478-F250-B8888D1434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371C94-4049-9B48-91D5-A89DC9604E9C}" type="slidenum">
              <a:rPr lang="en-US" altLang="en-US" sz="1200" smtClean="0"/>
              <a:pPr/>
              <a:t>48</a:t>
            </a:fld>
            <a:endParaRPr lang="en-US" altLang="en-US" sz="1200"/>
          </a:p>
        </p:txBody>
      </p:sp>
      <p:sp>
        <p:nvSpPr>
          <p:cNvPr id="89091" name="Rectangle 2">
            <a:extLst>
              <a:ext uri="{FF2B5EF4-FFF2-40B4-BE49-F238E27FC236}">
                <a16:creationId xmlns:a16="http://schemas.microsoft.com/office/drawing/2014/main" id="{003311B5-66EB-6F40-D774-9CA8F60133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a:extLst>
              <a:ext uri="{FF2B5EF4-FFF2-40B4-BE49-F238E27FC236}">
                <a16:creationId xmlns:a16="http://schemas.microsoft.com/office/drawing/2014/main" id="{988594E5-7119-99F4-3F31-E47AE2FCB58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10.22: </a:t>
            </a:r>
            <a:r>
              <a:rPr lang="el-GR" altLang="en-US">
                <a:solidFill>
                  <a:srgbClr val="000000"/>
                </a:solidFill>
                <a:ea typeface="ＭＳ Ｐゴシック" panose="020B0600070205080204" pitchFamily="34" charset="-128"/>
              </a:rPr>
              <a:t>The development of a lightning stroke. (a) When the negative charge near the bottom of the cloud becomes large enough to overcome the air’s resistance, a flow of electrons—the stepped leader—rushes toward the earth. (b) As electrons approach the ground, a region of positive charge moves up into the air through any conducting object, such as trees, buildings, and even humans. (c) When the downward flow of electrons meets the upward surge of positive charge, a strong electric current—a bright return stroke carries positive charge upward into the cloud.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n-US" altLang="en-US">
                <a:solidFill>
                  <a:srgbClr val="000000"/>
                </a:solidFill>
                <a:ea typeface="ＭＳ Ｐゴシック" panose="020B0600070205080204" pitchFamily="34" charset="-128"/>
              </a:rPr>
              <a:t>.</a:t>
            </a: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36EF8DB2-5640-E1E3-1914-FADE06255A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Rectangle 3">
            <a:extLst>
              <a:ext uri="{FF2B5EF4-FFF2-40B4-BE49-F238E27FC236}">
                <a16:creationId xmlns:a16="http://schemas.microsoft.com/office/drawing/2014/main" id="{24AA88BB-BFEC-9AA9-B7F6-DEE1E6F00D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EBD9795-D0EE-9124-F5B0-FBEBF214FC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Rectangle 3">
            <a:extLst>
              <a:ext uri="{FF2B5EF4-FFF2-40B4-BE49-F238E27FC236}">
                <a16:creationId xmlns:a16="http://schemas.microsoft.com/office/drawing/2014/main" id="{183A63E7-BB26-E981-EADC-3F8DF84230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771635B1-DDBB-6377-E9EE-E10AC63304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Rectangle 3">
            <a:extLst>
              <a:ext uri="{FF2B5EF4-FFF2-40B4-BE49-F238E27FC236}">
                <a16:creationId xmlns:a16="http://schemas.microsoft.com/office/drawing/2014/main" id="{D46F3594-C501-7137-45EF-9BF1CABD1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865BCAE3-AC0D-95AC-FFA5-939A05635B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Rectangle 3">
            <a:extLst>
              <a:ext uri="{FF2B5EF4-FFF2-40B4-BE49-F238E27FC236}">
                <a16:creationId xmlns:a16="http://schemas.microsoft.com/office/drawing/2014/main" id="{D786EEFB-E7A6-CD81-7CE3-B733505ABC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3A6983FE-8A1B-F38F-4772-CB98486BB3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Rectangle 3">
            <a:extLst>
              <a:ext uri="{FF2B5EF4-FFF2-40B4-BE49-F238E27FC236}">
                <a16:creationId xmlns:a16="http://schemas.microsoft.com/office/drawing/2014/main" id="{0344B79C-BABB-E1C9-849A-8AF9F70596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1031">
            <a:extLst>
              <a:ext uri="{FF2B5EF4-FFF2-40B4-BE49-F238E27FC236}">
                <a16:creationId xmlns:a16="http://schemas.microsoft.com/office/drawing/2014/main" id="{09E5414B-5923-7B85-E63D-EC05DE44E1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F3C50D4-4570-E94F-8C82-14C3BC89AAEA}" type="slidenum">
              <a:rPr lang="en-US" altLang="en-US" sz="1200" smtClean="0"/>
              <a:pPr/>
              <a:t>54</a:t>
            </a:fld>
            <a:endParaRPr lang="en-US" altLang="en-US" sz="1200"/>
          </a:p>
        </p:txBody>
      </p:sp>
      <p:sp>
        <p:nvSpPr>
          <p:cNvPr id="100355" name="Rectangle 2">
            <a:extLst>
              <a:ext uri="{FF2B5EF4-FFF2-40B4-BE49-F238E27FC236}">
                <a16:creationId xmlns:a16="http://schemas.microsoft.com/office/drawing/2014/main" id="{26326F94-1E13-DF03-8195-37A6E39E3794}"/>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5F54935D-8DE9-B37F-DE34-A9D5AE8BE13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10.37: </a:t>
            </a:r>
            <a:r>
              <a:rPr lang="el-GR" altLang="en-US">
                <a:solidFill>
                  <a:srgbClr val="000000"/>
                </a:solidFill>
                <a:ea typeface="ＭＳ Ｐゴシック" panose="020B0600070205080204" pitchFamily="34" charset="-128"/>
              </a:rPr>
              <a:t>A classic tornadic supercell thunderstorm showing updrafts and downdrafts, along with surface air flowing counterclockwise and in toward the tornado. The flanking line is a line of cumulus clouds that form as surface air is lifted into the storm.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2402" name="Rectangle 1031">
            <a:extLst>
              <a:ext uri="{FF2B5EF4-FFF2-40B4-BE49-F238E27FC236}">
                <a16:creationId xmlns:a16="http://schemas.microsoft.com/office/drawing/2014/main" id="{E819F103-C30D-A52F-8C38-2E97BBBC0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CD8A05C-3ECD-804F-B8CD-F5938650CE25}" type="slidenum">
              <a:rPr lang="en-US" altLang="en-US" sz="1200" smtClean="0"/>
              <a:pPr/>
              <a:t>55</a:t>
            </a:fld>
            <a:endParaRPr lang="en-US" altLang="en-US" sz="1200"/>
          </a:p>
        </p:txBody>
      </p:sp>
      <p:sp>
        <p:nvSpPr>
          <p:cNvPr id="102403" name="Rectangle 2">
            <a:extLst>
              <a:ext uri="{FF2B5EF4-FFF2-40B4-BE49-F238E27FC236}">
                <a16:creationId xmlns:a16="http://schemas.microsoft.com/office/drawing/2014/main" id="{4AFE170C-FC12-6719-4C9B-72C698099AB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a:extLst>
              <a:ext uri="{FF2B5EF4-FFF2-40B4-BE49-F238E27FC236}">
                <a16:creationId xmlns:a16="http://schemas.microsoft.com/office/drawing/2014/main" id="{9678F687-6F35-F1FE-E25F-5AF2382548E7}"/>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10.35: </a:t>
            </a:r>
            <a:r>
              <a:rPr lang="el-GR" altLang="en-US">
                <a:solidFill>
                  <a:srgbClr val="000000"/>
                </a:solidFill>
                <a:ea typeface="ＭＳ Ｐゴシック" panose="020B0600070205080204" pitchFamily="34" charset="-128"/>
              </a:rPr>
              <a:t>Some of the features associated with a tornado-breeding supercell thunderstorm as viewed from the southeast. The storm is moving to the northeast.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2675727-7007-4B11-1A41-C104BDB9BE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Rectangle 3">
            <a:extLst>
              <a:ext uri="{FF2B5EF4-FFF2-40B4-BE49-F238E27FC236}">
                <a16:creationId xmlns:a16="http://schemas.microsoft.com/office/drawing/2014/main" id="{FE9667CD-1982-9EFD-AF0A-56D11DCB13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7522" name="Rectangle 1031">
            <a:extLst>
              <a:ext uri="{FF2B5EF4-FFF2-40B4-BE49-F238E27FC236}">
                <a16:creationId xmlns:a16="http://schemas.microsoft.com/office/drawing/2014/main" id="{F9E759CF-64B0-0B20-9B66-C543E7714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1FEECEC-964D-9541-8C7F-C201EE9802AB}" type="slidenum">
              <a:rPr lang="en-US" altLang="en-US" sz="1200" smtClean="0"/>
              <a:pPr/>
              <a:t>58</a:t>
            </a:fld>
            <a:endParaRPr lang="en-US" altLang="en-US" sz="1200"/>
          </a:p>
        </p:txBody>
      </p:sp>
      <p:sp>
        <p:nvSpPr>
          <p:cNvPr id="107523" name="Rectangle 2">
            <a:extLst>
              <a:ext uri="{FF2B5EF4-FFF2-40B4-BE49-F238E27FC236}">
                <a16:creationId xmlns:a16="http://schemas.microsoft.com/office/drawing/2014/main" id="{AD9CCAD8-5F11-8639-BCB2-67AC3A536AF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a:extLst>
              <a:ext uri="{FF2B5EF4-FFF2-40B4-BE49-F238E27FC236}">
                <a16:creationId xmlns:a16="http://schemas.microsoft.com/office/drawing/2014/main" id="{C94DB0D7-2A3B-FEE3-0D60-0CD24ACCBA1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10.4: </a:t>
            </a:r>
            <a:r>
              <a:rPr lang="el-GR" altLang="en-US">
                <a:solidFill>
                  <a:srgbClr val="000000"/>
                </a:solidFill>
                <a:ea typeface="ＭＳ Ｐゴシック" panose="020B0600070205080204" pitchFamily="34" charset="-128"/>
              </a:rPr>
              <a:t>A supercell thunderstorm with a tornado sweeps over Texas.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6C038817-015A-D658-50D9-EEE082C815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Rectangle 3">
            <a:extLst>
              <a:ext uri="{FF2B5EF4-FFF2-40B4-BE49-F238E27FC236}">
                <a16:creationId xmlns:a16="http://schemas.microsoft.com/office/drawing/2014/main" id="{F34B4472-3446-6060-3A65-116852FD0D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2642" name="Rectangle 1031">
            <a:extLst>
              <a:ext uri="{FF2B5EF4-FFF2-40B4-BE49-F238E27FC236}">
                <a16:creationId xmlns:a16="http://schemas.microsoft.com/office/drawing/2014/main" id="{6CA2D424-3836-C66D-84F2-B02C42822F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45B8A8B-B7E3-5B49-A9BC-3F9A0FA2C386}" type="slidenum">
              <a:rPr lang="en-US" altLang="en-US" sz="1200" smtClean="0"/>
              <a:pPr/>
              <a:t>60</a:t>
            </a:fld>
            <a:endParaRPr lang="en-US" altLang="en-US" sz="1200"/>
          </a:p>
        </p:txBody>
      </p:sp>
      <p:sp>
        <p:nvSpPr>
          <p:cNvPr id="112643" name="Rectangle 2">
            <a:extLst>
              <a:ext uri="{FF2B5EF4-FFF2-40B4-BE49-F238E27FC236}">
                <a16:creationId xmlns:a16="http://schemas.microsoft.com/office/drawing/2014/main" id="{23AE86D5-589C-3E23-CA01-05FBDB41E08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73F3BA61-9727-C195-E35F-AC341C762E3F}"/>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10.36: </a:t>
            </a:r>
            <a:r>
              <a:rPr lang="el-GR" altLang="en-US">
                <a:solidFill>
                  <a:srgbClr val="000000"/>
                </a:solidFill>
                <a:ea typeface="ＭＳ Ｐゴシック" panose="020B0600070205080204" pitchFamily="34" charset="-128"/>
              </a:rPr>
              <a:t>A tornado-spawning supercell thunderstorm over Oklahoma City on May 3, 1999, shows a hook echo in its rainfall pattern on a Doppler radar screen. The colors red and orange represent the heaviest precipitation.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79F768E9-AD41-6897-127D-EA71A1ED7E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Rectangle 3">
            <a:extLst>
              <a:ext uri="{FF2B5EF4-FFF2-40B4-BE49-F238E27FC236}">
                <a16:creationId xmlns:a16="http://schemas.microsoft.com/office/drawing/2014/main" id="{CB7469E7-F2E3-1079-B864-D0A4115618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3554" name="Rectangle 1031">
            <a:extLst>
              <a:ext uri="{FF2B5EF4-FFF2-40B4-BE49-F238E27FC236}">
                <a16:creationId xmlns:a16="http://schemas.microsoft.com/office/drawing/2014/main" id="{27E08FA0-F875-7FA3-0650-3896CA19A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C0BF86-E9F8-2F45-9A8C-25E00ED9883F}" type="slidenum">
              <a:rPr lang="en-US" altLang="en-US" sz="1200" smtClean="0"/>
              <a:pPr/>
              <a:t>5</a:t>
            </a:fld>
            <a:endParaRPr lang="en-US" altLang="en-US" sz="1200"/>
          </a:p>
        </p:txBody>
      </p:sp>
      <p:sp>
        <p:nvSpPr>
          <p:cNvPr id="23555" name="Rectangle 2">
            <a:extLst>
              <a:ext uri="{FF2B5EF4-FFF2-40B4-BE49-F238E27FC236}">
                <a16:creationId xmlns:a16="http://schemas.microsoft.com/office/drawing/2014/main" id="{FB998100-911A-6884-5BBE-B2E3F750C9D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70093432-F7EC-C263-EEB3-CC7604CC7CA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10.18: </a:t>
            </a:r>
            <a:r>
              <a:rPr lang="el-GR" altLang="en-US">
                <a:solidFill>
                  <a:srgbClr val="000000"/>
                </a:solidFill>
                <a:ea typeface="ＭＳ Ｐゴシック" panose="020B0600070205080204" pitchFamily="34" charset="-128"/>
              </a:rPr>
              <a:t>The average number of days each year on which thunderstorms are observed throughout the United States. (Due to the scarcity of data, the number of thunderstorms is underestimated in the mountainous west.)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6919F9B4-A92C-D5B0-A1AD-7C01F5DD45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Rectangle 3">
            <a:extLst>
              <a:ext uri="{FF2B5EF4-FFF2-40B4-BE49-F238E27FC236}">
                <a16:creationId xmlns:a16="http://schemas.microsoft.com/office/drawing/2014/main" id="{613CEE42-A138-1557-661C-D497751F1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18786" name="Rectangle 1031">
            <a:extLst>
              <a:ext uri="{FF2B5EF4-FFF2-40B4-BE49-F238E27FC236}">
                <a16:creationId xmlns:a16="http://schemas.microsoft.com/office/drawing/2014/main" id="{0A9A6706-C7EF-829E-566E-EB26C70E04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304C960-9189-DB49-8699-89533B2723B2}" type="slidenum">
              <a:rPr lang="en-US" altLang="en-US" sz="1200" smtClean="0"/>
              <a:pPr/>
              <a:t>63</a:t>
            </a:fld>
            <a:endParaRPr lang="en-US" altLang="en-US" sz="1200"/>
          </a:p>
        </p:txBody>
      </p:sp>
      <p:sp>
        <p:nvSpPr>
          <p:cNvPr id="118787" name="Rectangle 2">
            <a:extLst>
              <a:ext uri="{FF2B5EF4-FFF2-40B4-BE49-F238E27FC236}">
                <a16:creationId xmlns:a16="http://schemas.microsoft.com/office/drawing/2014/main" id="{FA525B1F-1959-6DB8-F192-48BC88EFAD66}"/>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a:extLst>
              <a:ext uri="{FF2B5EF4-FFF2-40B4-BE49-F238E27FC236}">
                <a16:creationId xmlns:a16="http://schemas.microsoft.com/office/drawing/2014/main" id="{88F188BD-D0A8-00DB-F98D-8B3DF5DF472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10.34: </a:t>
            </a:r>
            <a:r>
              <a:rPr lang="el-GR" altLang="en-US">
                <a:solidFill>
                  <a:srgbClr val="000000"/>
                </a:solidFill>
                <a:ea typeface="ＭＳ Ｐゴシック" panose="020B0600070205080204" pitchFamily="34" charset="-128"/>
              </a:rPr>
              <a:t>(a) Spinning vortex tubes created by wind shear. (b) The strong updraft in the thunderstorm carries the vortex tube into the thunderstorm, producing a rotating air column that is oriented in the vertical plane.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3D628C18-C4A8-E55F-E0E7-67A3DE6E6B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Rectangle 3">
            <a:extLst>
              <a:ext uri="{FF2B5EF4-FFF2-40B4-BE49-F238E27FC236}">
                <a16:creationId xmlns:a16="http://schemas.microsoft.com/office/drawing/2014/main" id="{137D0A48-7A29-2F79-E783-1E29AE5BC2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A7747659-953C-B1D4-E335-08A96BA293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58E5CFB1-27A8-B82F-6B0F-7A14D7A9A1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0D606-9306-9D1E-B023-0A034C19E20E}"/>
            </a:ext>
          </a:extLst>
        </p:cNvPr>
        <p:cNvGrpSpPr/>
        <p:nvPr/>
      </p:nvGrpSpPr>
      <p:grpSpPr>
        <a:xfrm>
          <a:off x="0" y="0"/>
          <a:ext cx="0" cy="0"/>
          <a:chOff x="0" y="0"/>
          <a:chExt cx="0" cy="0"/>
        </a:xfrm>
      </p:grpSpPr>
      <p:sp>
        <p:nvSpPr>
          <p:cNvPr id="124929" name="Rectangle 2">
            <a:extLst>
              <a:ext uri="{FF2B5EF4-FFF2-40B4-BE49-F238E27FC236}">
                <a16:creationId xmlns:a16="http://schemas.microsoft.com/office/drawing/2014/main" id="{50054952-3F7C-A6E7-6583-45E32009CE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Rectangle 3">
            <a:extLst>
              <a:ext uri="{FF2B5EF4-FFF2-40B4-BE49-F238E27FC236}">
                <a16:creationId xmlns:a16="http://schemas.microsoft.com/office/drawing/2014/main" id="{7C8F441E-6968-C372-2CF7-8A1D1AAE78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9633576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F32A1BC5-00DE-1C60-5CA8-4733B7271C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Rectangle 3">
            <a:extLst>
              <a:ext uri="{FF2B5EF4-FFF2-40B4-BE49-F238E27FC236}">
                <a16:creationId xmlns:a16="http://schemas.microsoft.com/office/drawing/2014/main" id="{2749A71A-A4D3-BCA3-13CF-8BAFE95D87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7C26E69D-A667-32C0-CD03-1CCAF1A135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Rectangle 3">
            <a:extLst>
              <a:ext uri="{FF2B5EF4-FFF2-40B4-BE49-F238E27FC236}">
                <a16:creationId xmlns:a16="http://schemas.microsoft.com/office/drawing/2014/main" id="{2262983B-2783-1A98-7275-3A833DA13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1074" name="Rectangle 1031">
            <a:extLst>
              <a:ext uri="{FF2B5EF4-FFF2-40B4-BE49-F238E27FC236}">
                <a16:creationId xmlns:a16="http://schemas.microsoft.com/office/drawing/2014/main" id="{C8FA1C14-0EEF-9FB5-B5FB-97EC0E30F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40185BD-AE16-0A43-825E-45C3498B00CD}" type="slidenum">
              <a:rPr lang="en-US" altLang="en-US" sz="1200" smtClean="0"/>
              <a:pPr/>
              <a:t>71</a:t>
            </a:fld>
            <a:endParaRPr lang="en-US" altLang="en-US" sz="1200"/>
          </a:p>
        </p:txBody>
      </p:sp>
      <p:sp>
        <p:nvSpPr>
          <p:cNvPr id="131075" name="Rectangle 2">
            <a:extLst>
              <a:ext uri="{FF2B5EF4-FFF2-40B4-BE49-F238E27FC236}">
                <a16:creationId xmlns:a16="http://schemas.microsoft.com/office/drawing/2014/main" id="{CA5D91F5-7F8F-B783-9AAC-24A1ADEC4A6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a:extLst>
              <a:ext uri="{FF2B5EF4-FFF2-40B4-BE49-F238E27FC236}">
                <a16:creationId xmlns:a16="http://schemas.microsoft.com/office/drawing/2014/main" id="{369CA769-C921-2542-DFA1-1FED74B8732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10.6: </a:t>
            </a:r>
            <a:r>
              <a:rPr lang="el-GR" altLang="en-US">
                <a:solidFill>
                  <a:srgbClr val="000000"/>
                </a:solidFill>
                <a:ea typeface="ＭＳ Ｐゴシック" panose="020B0600070205080204" pitchFamily="34" charset="-128"/>
              </a:rPr>
              <a:t>A Doppler radar composite showing a pre-frontal squall line extending from Indiana southwestward into Arkansas. Severe thunderstorms (red and orange colors) associated with the squall line produced large hail and high winds during October, 2001.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445376FE-40C3-387F-F3BE-9582CB22B7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Rectangle 3">
            <a:extLst>
              <a:ext uri="{FF2B5EF4-FFF2-40B4-BE49-F238E27FC236}">
                <a16:creationId xmlns:a16="http://schemas.microsoft.com/office/drawing/2014/main" id="{6CC8B2C1-027D-16F9-D4E3-063A7E3725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6E64D1E3-07BF-2E69-E05B-9A79650D5E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Rectangle 3">
            <a:extLst>
              <a:ext uri="{FF2B5EF4-FFF2-40B4-BE49-F238E27FC236}">
                <a16:creationId xmlns:a16="http://schemas.microsoft.com/office/drawing/2014/main" id="{4DB52186-6C20-31CA-6016-EECA5A9A60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a:extLst>
            <a:ext uri="{FF2B5EF4-FFF2-40B4-BE49-F238E27FC236}">
              <a16:creationId xmlns:a16="http://schemas.microsoft.com/office/drawing/2014/main" id="{5078077E-CE84-DA1B-BE6E-9468435CC290}"/>
            </a:ext>
          </a:extLst>
        </p:cNvPr>
        <p:cNvGrpSpPr/>
        <p:nvPr/>
      </p:nvGrpSpPr>
      <p:grpSpPr>
        <a:xfrm>
          <a:off x="0" y="0"/>
          <a:ext cx="0" cy="0"/>
          <a:chOff x="0" y="0"/>
          <a:chExt cx="0" cy="0"/>
        </a:xfrm>
      </p:grpSpPr>
      <p:sp>
        <p:nvSpPr>
          <p:cNvPr id="23554" name="Rectangle 1031">
            <a:extLst>
              <a:ext uri="{FF2B5EF4-FFF2-40B4-BE49-F238E27FC236}">
                <a16:creationId xmlns:a16="http://schemas.microsoft.com/office/drawing/2014/main" id="{A2232458-913B-A314-3134-A7A6063232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BC0BF86-E9F8-2F45-9A8C-25E00ED9883F}" type="slidenum">
              <a:rPr lang="en-US" altLang="en-US" sz="1200" smtClean="0"/>
              <a:pPr/>
              <a:t>6</a:t>
            </a:fld>
            <a:endParaRPr lang="en-US" altLang="en-US" sz="1200"/>
          </a:p>
        </p:txBody>
      </p:sp>
      <p:sp>
        <p:nvSpPr>
          <p:cNvPr id="23555" name="Rectangle 2">
            <a:extLst>
              <a:ext uri="{FF2B5EF4-FFF2-40B4-BE49-F238E27FC236}">
                <a16:creationId xmlns:a16="http://schemas.microsoft.com/office/drawing/2014/main" id="{711AA58E-AB7C-AECF-A693-0F31C2E312C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008485FF-AB5E-20E9-2AA8-51673F1C3CAA}"/>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10.18: </a:t>
            </a:r>
            <a:r>
              <a:rPr lang="el-GR" altLang="en-US">
                <a:solidFill>
                  <a:srgbClr val="000000"/>
                </a:solidFill>
                <a:ea typeface="ＭＳ Ｐゴシック" panose="020B0600070205080204" pitchFamily="34" charset="-128"/>
              </a:rPr>
              <a:t>The average number of days each year on which thunderstorms are observed throughout the United States. (Due to the scarcity of data, the number of thunderstorms is underestimated in the mountainous west.)</a:t>
            </a:r>
          </a:p>
        </p:txBody>
      </p:sp>
    </p:spTree>
    <p:extLst>
      <p:ext uri="{BB962C8B-B14F-4D97-AF65-F5344CB8AC3E}">
        <p14:creationId xmlns:p14="http://schemas.microsoft.com/office/powerpoint/2010/main" val="511131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7218" name="Rectangle 1031">
            <a:extLst>
              <a:ext uri="{FF2B5EF4-FFF2-40B4-BE49-F238E27FC236}">
                <a16:creationId xmlns:a16="http://schemas.microsoft.com/office/drawing/2014/main" id="{DD2D93E9-CA87-136A-89F8-560228FA52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67032B-E6AD-3447-81DC-0695113EE337}" type="slidenum">
              <a:rPr lang="en-US" altLang="en-US" sz="1200" smtClean="0"/>
              <a:pPr/>
              <a:t>74</a:t>
            </a:fld>
            <a:endParaRPr lang="en-US" altLang="en-US" sz="1200"/>
          </a:p>
        </p:txBody>
      </p:sp>
      <p:sp>
        <p:nvSpPr>
          <p:cNvPr id="137219" name="Rectangle 2">
            <a:extLst>
              <a:ext uri="{FF2B5EF4-FFF2-40B4-BE49-F238E27FC236}">
                <a16:creationId xmlns:a16="http://schemas.microsoft.com/office/drawing/2014/main" id="{34A6C1FC-1E06-BBAD-97E2-19196D81670F}"/>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a:extLst>
              <a:ext uri="{FF2B5EF4-FFF2-40B4-BE49-F238E27FC236}">
                <a16:creationId xmlns:a16="http://schemas.microsoft.com/office/drawing/2014/main" id="{7779550D-986F-9EC7-3EB8-489928E3806A}"/>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10.16: </a:t>
            </a:r>
            <a:r>
              <a:rPr lang="el-GR" altLang="en-US">
                <a:solidFill>
                  <a:srgbClr val="000000"/>
                </a:solidFill>
                <a:ea typeface="ＭＳ Ｐゴシック" panose="020B0600070205080204" pitchFamily="34" charset="-128"/>
              </a:rPr>
              <a:t>The red and orange on this Doppler radar image show a line of intense thunderstorms (a squall line) that is moving south southeastward into Kentucky. The thunderstorms are producing strong straight-line winds called a </a:t>
            </a:r>
            <a:r>
              <a:rPr lang="el-GR" altLang="en-US" i="1">
                <a:solidFill>
                  <a:srgbClr val="000000"/>
                </a:solidFill>
                <a:ea typeface="ＭＳ Ｐゴシック" panose="020B0600070205080204" pitchFamily="34" charset="-128"/>
              </a:rPr>
              <a:t>derecho. </a:t>
            </a:r>
            <a:r>
              <a:rPr lang="el-GR" altLang="en-US">
                <a:solidFill>
                  <a:srgbClr val="000000"/>
                </a:solidFill>
                <a:ea typeface="ＭＳ Ｐゴシック" panose="020B0600070205080204" pitchFamily="34" charset="-128"/>
              </a:rPr>
              <a:t>Notice that the line of storms is in the shape of a bow. Such </a:t>
            </a:r>
            <a:r>
              <a:rPr lang="el-GR" altLang="en-US" i="1">
                <a:solidFill>
                  <a:srgbClr val="000000"/>
                </a:solidFill>
                <a:ea typeface="ＭＳ Ｐゴシック" panose="020B0600070205080204" pitchFamily="34" charset="-128"/>
              </a:rPr>
              <a:t>bow echos </a:t>
            </a:r>
            <a:r>
              <a:rPr lang="el-GR" altLang="en-US">
                <a:solidFill>
                  <a:srgbClr val="000000"/>
                </a:solidFill>
                <a:ea typeface="ＭＳ Ｐゴシック" panose="020B0600070205080204" pitchFamily="34" charset="-128"/>
              </a:rPr>
              <a:t>are an indicator of strong, damaging surface winds near the center of the bow. Sometimes the left (usually northern) side of the bow will develop cyclonic rotation and produce a tornado.</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E657C460-1885-A85C-DCA9-152AA916894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Rectangle 3">
            <a:extLst>
              <a:ext uri="{FF2B5EF4-FFF2-40B4-BE49-F238E27FC236}">
                <a16:creationId xmlns:a16="http://schemas.microsoft.com/office/drawing/2014/main" id="{C88689AB-B3FB-3CFA-3A26-F474DB6748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C98AFBFF-05E2-CD9D-29D9-A611963B35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Rectangle 3">
            <a:extLst>
              <a:ext uri="{FF2B5EF4-FFF2-40B4-BE49-F238E27FC236}">
                <a16:creationId xmlns:a16="http://schemas.microsoft.com/office/drawing/2014/main" id="{23253236-76DF-0FEB-A56A-888385199D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336E7957-8E59-3504-BAA7-ED98448F43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Rectangle 3">
            <a:extLst>
              <a:ext uri="{FF2B5EF4-FFF2-40B4-BE49-F238E27FC236}">
                <a16:creationId xmlns:a16="http://schemas.microsoft.com/office/drawing/2014/main" id="{9FA563F9-C7B0-6B2B-86EE-3E31632288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30C34216-0F5E-043C-C776-62DBAB8534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Rectangle 3">
            <a:extLst>
              <a:ext uri="{FF2B5EF4-FFF2-40B4-BE49-F238E27FC236}">
                <a16:creationId xmlns:a16="http://schemas.microsoft.com/office/drawing/2014/main" id="{7FF819AE-CAD4-B364-26A4-A5D3BD854C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CAD6E0C3-744D-5C18-5B07-AD06CB43F4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Rectangle 3">
            <a:extLst>
              <a:ext uri="{FF2B5EF4-FFF2-40B4-BE49-F238E27FC236}">
                <a16:creationId xmlns:a16="http://schemas.microsoft.com/office/drawing/2014/main" id="{5D351A6E-B77D-4AF0-9AAE-FBA6722A3D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3602" name="Rectangle 1031">
            <a:extLst>
              <a:ext uri="{FF2B5EF4-FFF2-40B4-BE49-F238E27FC236}">
                <a16:creationId xmlns:a16="http://schemas.microsoft.com/office/drawing/2014/main" id="{1916D6A0-3CDD-D774-5607-2A2628B8AE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6E4AF48-16E5-784F-8384-CD9CB780FA1D}" type="slidenum">
              <a:rPr lang="en-US" altLang="en-US" sz="1200" smtClean="0"/>
              <a:pPr/>
              <a:t>86</a:t>
            </a:fld>
            <a:endParaRPr lang="en-US" altLang="en-US" sz="1200"/>
          </a:p>
        </p:txBody>
      </p:sp>
      <p:sp>
        <p:nvSpPr>
          <p:cNvPr id="153603" name="Rectangle 2">
            <a:extLst>
              <a:ext uri="{FF2B5EF4-FFF2-40B4-BE49-F238E27FC236}">
                <a16:creationId xmlns:a16="http://schemas.microsoft.com/office/drawing/2014/main" id="{19E4212A-FC51-E16C-DCBA-D92B4B0D3FF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a:extLst>
              <a:ext uri="{FF2B5EF4-FFF2-40B4-BE49-F238E27FC236}">
                <a16:creationId xmlns:a16="http://schemas.microsoft.com/office/drawing/2014/main" id="{778E023B-BD75-51DE-1B7E-89ABC6B16130}"/>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10.32: </a:t>
            </a:r>
            <a:r>
              <a:rPr lang="el-GR" altLang="en-US">
                <a:solidFill>
                  <a:srgbClr val="000000"/>
                </a:solidFill>
                <a:ea typeface="ＭＳ Ｐゴシック" panose="020B0600070205080204" pitchFamily="34" charset="-128"/>
              </a:rPr>
              <a:t>A devastating F5 tornado about 200 meters wide plows through Hesston, Kansas, on March 13, 1990, leaving almost 300 people homeless and 13 injured.</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5650" name="Rectangle 1031">
            <a:extLst>
              <a:ext uri="{FF2B5EF4-FFF2-40B4-BE49-F238E27FC236}">
                <a16:creationId xmlns:a16="http://schemas.microsoft.com/office/drawing/2014/main" id="{5A087C69-C7DE-A597-87F3-653A3CCE08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8A8557-4E91-B84D-87AD-97D96A4DE09F}" type="slidenum">
              <a:rPr lang="en-US" altLang="en-US" sz="1200" smtClean="0"/>
              <a:pPr/>
              <a:t>87</a:t>
            </a:fld>
            <a:endParaRPr lang="en-US" altLang="en-US" sz="1200"/>
          </a:p>
        </p:txBody>
      </p:sp>
      <p:sp>
        <p:nvSpPr>
          <p:cNvPr id="155651" name="Rectangle 2">
            <a:extLst>
              <a:ext uri="{FF2B5EF4-FFF2-40B4-BE49-F238E27FC236}">
                <a16:creationId xmlns:a16="http://schemas.microsoft.com/office/drawing/2014/main" id="{A2BEDCD6-3A6C-2132-18A5-582D9CE1FB5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a:extLst>
              <a:ext uri="{FF2B5EF4-FFF2-40B4-BE49-F238E27FC236}">
                <a16:creationId xmlns:a16="http://schemas.microsoft.com/office/drawing/2014/main" id="{095E0600-2AEC-574A-6704-627644942E0B}"/>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10.33: </a:t>
            </a:r>
            <a:r>
              <a:rPr lang="el-GR" altLang="en-US">
                <a:solidFill>
                  <a:srgbClr val="000000"/>
                </a:solidFill>
                <a:ea typeface="ＭＳ Ｐゴシック" panose="020B0600070205080204" pitchFamily="34" charset="-128"/>
              </a:rPr>
              <a:t>Total destruction caused by an F5 tornado that devastated parts of Oklahoma on May 3, 1999.</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7698" name="Rectangle 1031">
            <a:extLst>
              <a:ext uri="{FF2B5EF4-FFF2-40B4-BE49-F238E27FC236}">
                <a16:creationId xmlns:a16="http://schemas.microsoft.com/office/drawing/2014/main" id="{68A92D12-A874-7B5E-51BD-ED9B77FD41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DD55C27-E1E9-BE4D-B0B7-4D184A1F8976}" type="slidenum">
              <a:rPr lang="en-US" altLang="en-US" sz="1200" smtClean="0"/>
              <a:pPr/>
              <a:t>88</a:t>
            </a:fld>
            <a:endParaRPr lang="en-US" altLang="en-US" sz="1200"/>
          </a:p>
        </p:txBody>
      </p:sp>
      <p:sp>
        <p:nvSpPr>
          <p:cNvPr id="157699" name="Rectangle 2">
            <a:extLst>
              <a:ext uri="{FF2B5EF4-FFF2-40B4-BE49-F238E27FC236}">
                <a16:creationId xmlns:a16="http://schemas.microsoft.com/office/drawing/2014/main" id="{A9268576-3563-265B-64D1-55994BE1E786}"/>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a:extLst>
              <a:ext uri="{FF2B5EF4-FFF2-40B4-BE49-F238E27FC236}">
                <a16:creationId xmlns:a16="http://schemas.microsoft.com/office/drawing/2014/main" id="{86AFA32A-46F0-7C09-F961-78A02C5B777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10.28: </a:t>
            </a:r>
            <a:r>
              <a:rPr lang="el-GR" altLang="en-US">
                <a:solidFill>
                  <a:srgbClr val="000000"/>
                </a:solidFill>
                <a:ea typeface="ＭＳ Ｐゴシック" panose="020B0600070205080204" pitchFamily="34" charset="-128"/>
              </a:rPr>
              <a:t>Tornado incidence by state. The upper figure shows the number of tornadoes reported by each state during a 25-year period. The lower figure is the average annual number of tornadoes per 10,000 square miles. The darker the shading, the greater the frequency of tornadoes.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59746" name="Rectangle 1031">
            <a:extLst>
              <a:ext uri="{FF2B5EF4-FFF2-40B4-BE49-F238E27FC236}">
                <a16:creationId xmlns:a16="http://schemas.microsoft.com/office/drawing/2014/main" id="{BDF55F1F-A9BB-6E17-07AC-94EC42B3D5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56E5E2-23D8-A846-95FA-37141B8BB9BF}" type="slidenum">
              <a:rPr lang="en-US" altLang="en-US" sz="1200" smtClean="0"/>
              <a:pPr/>
              <a:t>89</a:t>
            </a:fld>
            <a:endParaRPr lang="en-US" altLang="en-US" sz="1200"/>
          </a:p>
        </p:txBody>
      </p:sp>
      <p:sp>
        <p:nvSpPr>
          <p:cNvPr id="159747" name="Rectangle 2">
            <a:extLst>
              <a:ext uri="{FF2B5EF4-FFF2-40B4-BE49-F238E27FC236}">
                <a16:creationId xmlns:a16="http://schemas.microsoft.com/office/drawing/2014/main" id="{5BF54519-81AB-380B-D48C-E973595D90D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a:extLst>
              <a:ext uri="{FF2B5EF4-FFF2-40B4-BE49-F238E27FC236}">
                <a16:creationId xmlns:a16="http://schemas.microsoft.com/office/drawing/2014/main" id="{26E772E4-63D3-3527-F298-9A35031A560E}"/>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10.29: </a:t>
            </a:r>
            <a:r>
              <a:rPr lang="el-GR" altLang="en-US">
                <a:solidFill>
                  <a:srgbClr val="000000"/>
                </a:solidFill>
                <a:ea typeface="ＭＳ Ｐゴシック" panose="020B0600070205080204" pitchFamily="34" charset="-128"/>
              </a:rPr>
              <a:t>Average number of tornadoes during each month in the United States.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579B4459-85A9-2B34-D2C8-FE243E42FD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Rectangle 3">
            <a:extLst>
              <a:ext uri="{FF2B5EF4-FFF2-40B4-BE49-F238E27FC236}">
                <a16:creationId xmlns:a16="http://schemas.microsoft.com/office/drawing/2014/main" id="{7F68950C-D7D5-D4DD-8877-31AA077B70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1794" name="Rectangle 1031">
            <a:extLst>
              <a:ext uri="{FF2B5EF4-FFF2-40B4-BE49-F238E27FC236}">
                <a16:creationId xmlns:a16="http://schemas.microsoft.com/office/drawing/2014/main" id="{7A4C29B5-140D-62CC-E1A1-A81CC9209A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BA5E69-F929-CD43-8FCA-8041057FF1AF}" type="slidenum">
              <a:rPr lang="en-US" altLang="en-US" sz="1200" smtClean="0"/>
              <a:pPr/>
              <a:t>90</a:t>
            </a:fld>
            <a:endParaRPr lang="en-US" altLang="en-US" sz="1200"/>
          </a:p>
        </p:txBody>
      </p:sp>
      <p:sp>
        <p:nvSpPr>
          <p:cNvPr id="161795" name="Rectangle 2">
            <a:extLst>
              <a:ext uri="{FF2B5EF4-FFF2-40B4-BE49-F238E27FC236}">
                <a16:creationId xmlns:a16="http://schemas.microsoft.com/office/drawing/2014/main" id="{407CB21B-1CFD-31C6-18D8-DD3632BBB5A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a:extLst>
              <a:ext uri="{FF2B5EF4-FFF2-40B4-BE49-F238E27FC236}">
                <a16:creationId xmlns:a16="http://schemas.microsoft.com/office/drawing/2014/main" id="{532AF98B-A94B-F90B-4EE2-CB2B4036640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5890" name="Rectangle 1031">
            <a:extLst>
              <a:ext uri="{FF2B5EF4-FFF2-40B4-BE49-F238E27FC236}">
                <a16:creationId xmlns:a16="http://schemas.microsoft.com/office/drawing/2014/main" id="{A0B0E4CD-B2C8-02C7-61B5-C1681BBA43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74C495-274C-1848-A4CC-8B20BC1402ED}" type="slidenum">
              <a:rPr lang="en-US" altLang="en-US" sz="1200" smtClean="0"/>
              <a:pPr/>
              <a:t>95</a:t>
            </a:fld>
            <a:endParaRPr lang="en-US" altLang="en-US" sz="1200"/>
          </a:p>
        </p:txBody>
      </p:sp>
      <p:sp>
        <p:nvSpPr>
          <p:cNvPr id="165891" name="Rectangle 1026">
            <a:extLst>
              <a:ext uri="{FF2B5EF4-FFF2-40B4-BE49-F238E27FC236}">
                <a16:creationId xmlns:a16="http://schemas.microsoft.com/office/drawing/2014/main" id="{A3ABEB78-3C3F-2E30-ED33-3346EC47835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2" name="Rectangle 1027">
            <a:extLst>
              <a:ext uri="{FF2B5EF4-FFF2-40B4-BE49-F238E27FC236}">
                <a16:creationId xmlns:a16="http://schemas.microsoft.com/office/drawing/2014/main" id="{D9254B78-EE1F-940D-E777-C2297FC972D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10.34: </a:t>
            </a:r>
            <a:r>
              <a:rPr lang="el-GR" altLang="en-US">
                <a:solidFill>
                  <a:srgbClr val="000000"/>
                </a:solidFill>
                <a:ea typeface="ＭＳ Ｐゴシック" panose="020B0600070205080204" pitchFamily="34" charset="-128"/>
              </a:rPr>
              <a:t>(a) Spinning vortex tubes created by wind shear. (b) The strong updraft in the thunderstorm carries the vortex tube into the thunderstorm, producing a rotating air column that is oriented in the vertical plane.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68962" name="Rectangle 1031">
            <a:extLst>
              <a:ext uri="{FF2B5EF4-FFF2-40B4-BE49-F238E27FC236}">
                <a16:creationId xmlns:a16="http://schemas.microsoft.com/office/drawing/2014/main" id="{3F4FC511-2F46-1078-7AC8-F1D1212A5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01EE037-6F53-9A4C-814A-D807B4CCCAF9}" type="slidenum">
              <a:rPr lang="en-US" altLang="en-US" sz="1200" smtClean="0"/>
              <a:pPr/>
              <a:t>99</a:t>
            </a:fld>
            <a:endParaRPr lang="en-US" altLang="en-US" sz="1200"/>
          </a:p>
        </p:txBody>
      </p:sp>
      <p:sp>
        <p:nvSpPr>
          <p:cNvPr id="168963" name="Rectangle 2">
            <a:extLst>
              <a:ext uri="{FF2B5EF4-FFF2-40B4-BE49-F238E27FC236}">
                <a16:creationId xmlns:a16="http://schemas.microsoft.com/office/drawing/2014/main" id="{22DCA75F-F308-7445-E577-55F1ED289649}"/>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a:extLst>
              <a:ext uri="{FF2B5EF4-FFF2-40B4-BE49-F238E27FC236}">
                <a16:creationId xmlns:a16="http://schemas.microsoft.com/office/drawing/2014/main" id="{EAC23CD6-0F9A-3CF5-CD69-DAC43CD25BA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10.40: </a:t>
            </a:r>
            <a:r>
              <a:rPr lang="el-GR" altLang="en-US">
                <a:solidFill>
                  <a:srgbClr val="000000"/>
                </a:solidFill>
                <a:ea typeface="ＭＳ Ｐゴシック" panose="020B0600070205080204" pitchFamily="34" charset="-128"/>
              </a:rPr>
              <a:t>(a) Along the boundary of converging winds, the air rises and condenses into a cumulus congestus cloud. At the surface the converging winds along the boundary create a region of counterclockwise spin. (b) As the cloud moves over the area of rotation, the updraft draws the spinning air up into the cloud, producing a nonsupercell tornado, or landspout. (Modified after Wakimoto and WIlson)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C32A5249-1CE1-C3CF-246B-F79C8334F4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Rectangle 3">
            <a:extLst>
              <a:ext uri="{FF2B5EF4-FFF2-40B4-BE49-F238E27FC236}">
                <a16:creationId xmlns:a16="http://schemas.microsoft.com/office/drawing/2014/main" id="{59452BA1-6471-579D-CAFF-3156F0B9BD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6F4CC43A-9441-6316-ED25-1F94FD1BFC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Rectangle 3">
            <a:extLst>
              <a:ext uri="{FF2B5EF4-FFF2-40B4-BE49-F238E27FC236}">
                <a16:creationId xmlns:a16="http://schemas.microsoft.com/office/drawing/2014/main" id="{25A05C87-08A3-44A6-AAFC-BED78C41A6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a:extLst>
              <a:ext uri="{FF2B5EF4-FFF2-40B4-BE49-F238E27FC236}">
                <a16:creationId xmlns:a16="http://schemas.microsoft.com/office/drawing/2014/main" id="{1DEF16C1-5944-C28F-AD76-6C630868E7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Rectangle 3">
            <a:extLst>
              <a:ext uri="{FF2B5EF4-FFF2-40B4-BE49-F238E27FC236}">
                <a16:creationId xmlns:a16="http://schemas.microsoft.com/office/drawing/2014/main" id="{F5E0E541-A2FD-650D-3B67-F821DFD835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3C144695-B01B-5309-939B-D2C3D4B2A5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4" name="Rectangle 3">
            <a:extLst>
              <a:ext uri="{FF2B5EF4-FFF2-40B4-BE49-F238E27FC236}">
                <a16:creationId xmlns:a16="http://schemas.microsoft.com/office/drawing/2014/main" id="{0AEA3521-15AC-5EBC-FAFB-D27BCF544B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C686C30B-7460-2D04-9859-AF4006293A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Rectangle 3">
            <a:extLst>
              <a:ext uri="{FF2B5EF4-FFF2-40B4-BE49-F238E27FC236}">
                <a16:creationId xmlns:a16="http://schemas.microsoft.com/office/drawing/2014/main" id="{19F87E97-98F6-0B89-4230-F627DFAA5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5346" name="Rectangle 1031">
            <a:extLst>
              <a:ext uri="{FF2B5EF4-FFF2-40B4-BE49-F238E27FC236}">
                <a16:creationId xmlns:a16="http://schemas.microsoft.com/office/drawing/2014/main" id="{B173CA2F-7C2C-BA4D-8CDF-36EF4E6BD3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A29023-CE7C-4945-A8F1-A00FA4F52237}" type="slidenum">
              <a:rPr lang="en-US" altLang="en-US" sz="1200" smtClean="0"/>
              <a:pPr/>
              <a:t>110</a:t>
            </a:fld>
            <a:endParaRPr lang="en-US" altLang="en-US" sz="1200"/>
          </a:p>
        </p:txBody>
      </p:sp>
      <p:sp>
        <p:nvSpPr>
          <p:cNvPr id="185347" name="Rectangle 2">
            <a:extLst>
              <a:ext uri="{FF2B5EF4-FFF2-40B4-BE49-F238E27FC236}">
                <a16:creationId xmlns:a16="http://schemas.microsoft.com/office/drawing/2014/main" id="{819499D6-A06D-BCD6-7FB4-C8FBE883218E}"/>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8" name="Rectangle 3">
            <a:extLst>
              <a:ext uri="{FF2B5EF4-FFF2-40B4-BE49-F238E27FC236}">
                <a16:creationId xmlns:a16="http://schemas.microsoft.com/office/drawing/2014/main" id="{C675310E-A850-33C9-70F4-D4976BB83FA9}"/>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10.19: </a:t>
            </a:r>
            <a:r>
              <a:rPr lang="el-GR" altLang="en-US">
                <a:solidFill>
                  <a:srgbClr val="000000"/>
                </a:solidFill>
                <a:ea typeface="ＭＳ Ｐゴシック" panose="020B0600070205080204" pitchFamily="34" charset="-128"/>
              </a:rPr>
              <a:t>The average number of days each year on which hail is observed throughout the United States.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C0243E0D-4A64-BE20-7059-FF329ED268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98AF0EC2-A2D5-2945-ACD7-512455875E61}" type="slidenum">
              <a:rPr lang="en-US" altLang="en-US" sz="1200" smtClean="0"/>
              <a:pPr/>
              <a:t>113</a:t>
            </a:fld>
            <a:endParaRPr lang="en-US" altLang="en-US" sz="1200"/>
          </a:p>
        </p:txBody>
      </p:sp>
      <p:sp>
        <p:nvSpPr>
          <p:cNvPr id="189442" name="Rectangle 7">
            <a:extLst>
              <a:ext uri="{FF2B5EF4-FFF2-40B4-BE49-F238E27FC236}">
                <a16:creationId xmlns:a16="http://schemas.microsoft.com/office/drawing/2014/main" id="{25417068-A822-EF3B-A820-9C82F62805B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6A064F3C-3D23-1B4A-9B79-BFD65008712D}" type="slidenum">
              <a:rPr lang="en-US" altLang="en-US" sz="1200">
                <a:latin typeface="Arial" panose="020B0604020202020204" pitchFamily="34" charset="0"/>
              </a:rPr>
              <a:pPr algn="r"/>
              <a:t>113</a:t>
            </a:fld>
            <a:endParaRPr lang="en-US" altLang="en-US" sz="1200">
              <a:latin typeface="Arial" panose="020B0604020202020204" pitchFamily="34" charset="0"/>
            </a:endParaRPr>
          </a:p>
        </p:txBody>
      </p:sp>
      <p:sp>
        <p:nvSpPr>
          <p:cNvPr id="189443" name="Rectangle 2">
            <a:extLst>
              <a:ext uri="{FF2B5EF4-FFF2-40B4-BE49-F238E27FC236}">
                <a16:creationId xmlns:a16="http://schemas.microsoft.com/office/drawing/2014/main" id="{92ECE599-6747-8AC9-FBFD-EB28B6C2760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9444" name="Rectangle 3">
            <a:extLst>
              <a:ext uri="{FF2B5EF4-FFF2-40B4-BE49-F238E27FC236}">
                <a16:creationId xmlns:a16="http://schemas.microsoft.com/office/drawing/2014/main" id="{6415FB0F-44B7-B1AD-1B60-B1498D9C60C9}"/>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B715E30-8247-4C64-02C9-334768BDE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Rectangle 3">
            <a:extLst>
              <a:ext uri="{FF2B5EF4-FFF2-40B4-BE49-F238E27FC236}">
                <a16:creationId xmlns:a16="http://schemas.microsoft.com/office/drawing/2014/main" id="{86812FFA-F388-D34E-3F5F-B307CFBE20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62E5863D-3486-C5BF-31B8-852D5CBF0E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1C21404-6187-204E-A6EE-A5FFAB4FA40F}" type="slidenum">
              <a:rPr lang="en-US" altLang="en-US" sz="1200" smtClean="0"/>
              <a:pPr/>
              <a:t>114</a:t>
            </a:fld>
            <a:endParaRPr lang="en-US" altLang="en-US" sz="1200"/>
          </a:p>
        </p:txBody>
      </p:sp>
      <p:sp>
        <p:nvSpPr>
          <p:cNvPr id="191490" name="Rectangle 7">
            <a:extLst>
              <a:ext uri="{FF2B5EF4-FFF2-40B4-BE49-F238E27FC236}">
                <a16:creationId xmlns:a16="http://schemas.microsoft.com/office/drawing/2014/main" id="{D5C26405-FF62-D1B7-19AB-D7E5C9F2FBC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EEE50514-5C45-E741-A00A-6C98EE0B2EA6}" type="slidenum">
              <a:rPr lang="en-US" altLang="en-US" sz="1200">
                <a:latin typeface="Arial" panose="020B0604020202020204" pitchFamily="34" charset="0"/>
              </a:rPr>
              <a:pPr algn="r"/>
              <a:t>114</a:t>
            </a:fld>
            <a:endParaRPr lang="en-US" altLang="en-US" sz="1200">
              <a:latin typeface="Arial" panose="020B0604020202020204" pitchFamily="34" charset="0"/>
            </a:endParaRPr>
          </a:p>
        </p:txBody>
      </p:sp>
      <p:sp>
        <p:nvSpPr>
          <p:cNvPr id="191491" name="Rectangle 2">
            <a:extLst>
              <a:ext uri="{FF2B5EF4-FFF2-40B4-BE49-F238E27FC236}">
                <a16:creationId xmlns:a16="http://schemas.microsoft.com/office/drawing/2014/main" id="{3ED3E08E-0461-AF12-EA90-406D0A90A5D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1492" name="Rectangle 3">
            <a:extLst>
              <a:ext uri="{FF2B5EF4-FFF2-40B4-BE49-F238E27FC236}">
                <a16:creationId xmlns:a16="http://schemas.microsoft.com/office/drawing/2014/main" id="{41CAD5DF-F13D-8C5D-D173-7BDA1FD5EFC3}"/>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Wet microburst photo taken by Bill Bunting.  A series of three sides.</a:t>
            </a:r>
          </a:p>
          <a:p>
            <a:pPr eaLnBrk="1" hangingPunct="1"/>
            <a:endParaRPr lang="en-US" altLang="en-US">
              <a:latin typeface="Times" pitchFamily="2" charset="0"/>
              <a:ea typeface="ＭＳ Ｐゴシック" panose="020B0600070205080204" pitchFamily="34" charset="-128"/>
            </a:endParaRPr>
          </a:p>
          <a:p>
            <a:pPr eaLnBrk="1" hangingPunct="1"/>
            <a:r>
              <a:rPr lang="en-US" altLang="en-US" i="1">
                <a:latin typeface="Times" pitchFamily="2" charset="0"/>
                <a:ea typeface="ＭＳ Ｐゴシック" panose="020B0600070205080204" pitchFamily="34" charset="-128"/>
              </a:rPr>
              <a:t>Downburst Hazards.</a:t>
            </a:r>
            <a:r>
              <a:rPr lang="en-US" altLang="en-US">
                <a:latin typeface="Times" pitchFamily="2" charset="0"/>
                <a:ea typeface="ＭＳ Ｐゴシック" panose="020B0600070205080204" pitchFamily="34" charset="-128"/>
              </a:rPr>
              <a:t>  Downburst winds can exceed 100 mph and are capable of doing the same damage as a weak to strong tornado.  Rapidly shifting wind direction and changes in visibility pose problems to mobile spotters. </a:t>
            </a:r>
          </a:p>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44DE5C48-186E-1C53-5A8D-1F35FD1BC6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B2C14D9-EB31-1648-AFF8-5D76E140A826}" type="slidenum">
              <a:rPr lang="en-US" altLang="en-US" sz="1200" smtClean="0"/>
              <a:pPr/>
              <a:t>115</a:t>
            </a:fld>
            <a:endParaRPr lang="en-US" altLang="en-US" sz="1200"/>
          </a:p>
        </p:txBody>
      </p:sp>
      <p:sp>
        <p:nvSpPr>
          <p:cNvPr id="193538" name="Rectangle 7">
            <a:extLst>
              <a:ext uri="{FF2B5EF4-FFF2-40B4-BE49-F238E27FC236}">
                <a16:creationId xmlns:a16="http://schemas.microsoft.com/office/drawing/2014/main" id="{E7869EDE-D50C-7EC5-2920-D1B260F7AB3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C3446C5B-480D-D844-B04B-198F60BD67A8}" type="slidenum">
              <a:rPr lang="en-US" altLang="en-US" sz="1200">
                <a:latin typeface="Arial" panose="020B0604020202020204" pitchFamily="34" charset="0"/>
              </a:rPr>
              <a:pPr algn="r"/>
              <a:t>115</a:t>
            </a:fld>
            <a:endParaRPr lang="en-US" altLang="en-US" sz="1200">
              <a:latin typeface="Arial" panose="020B0604020202020204" pitchFamily="34" charset="0"/>
            </a:endParaRPr>
          </a:p>
        </p:txBody>
      </p:sp>
      <p:sp>
        <p:nvSpPr>
          <p:cNvPr id="193539" name="Rectangle 2">
            <a:extLst>
              <a:ext uri="{FF2B5EF4-FFF2-40B4-BE49-F238E27FC236}">
                <a16:creationId xmlns:a16="http://schemas.microsoft.com/office/drawing/2014/main" id="{86AA4148-37CD-06F8-AB28-0BE636BF884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3540" name="Rectangle 3">
            <a:extLst>
              <a:ext uri="{FF2B5EF4-FFF2-40B4-BE49-F238E27FC236}">
                <a16:creationId xmlns:a16="http://schemas.microsoft.com/office/drawing/2014/main" id="{A9F0AC45-8790-AF60-35D3-9FBC602C3875}"/>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D1505C5B-7241-9EF5-BDD1-17DF603E83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AA9D8C6-3AE0-434D-B544-E428731BC0BA}" type="slidenum">
              <a:rPr lang="en-US" altLang="en-US" sz="1200" smtClean="0"/>
              <a:pPr/>
              <a:t>116</a:t>
            </a:fld>
            <a:endParaRPr lang="en-US" altLang="en-US" sz="1200"/>
          </a:p>
        </p:txBody>
      </p:sp>
      <p:sp>
        <p:nvSpPr>
          <p:cNvPr id="195586" name="Rectangle 7">
            <a:extLst>
              <a:ext uri="{FF2B5EF4-FFF2-40B4-BE49-F238E27FC236}">
                <a16:creationId xmlns:a16="http://schemas.microsoft.com/office/drawing/2014/main" id="{A36582D3-D995-52BE-03CE-7AA47B9219F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925194A1-E6D8-AC41-832E-2B8A7F6A0CC8}" type="slidenum">
              <a:rPr lang="en-US" altLang="en-US" sz="1200">
                <a:latin typeface="Arial" panose="020B0604020202020204" pitchFamily="34" charset="0"/>
              </a:rPr>
              <a:pPr algn="r"/>
              <a:t>116</a:t>
            </a:fld>
            <a:endParaRPr lang="en-US" altLang="en-US" sz="1200">
              <a:latin typeface="Arial" panose="020B0604020202020204" pitchFamily="34" charset="0"/>
            </a:endParaRPr>
          </a:p>
        </p:txBody>
      </p:sp>
      <p:sp>
        <p:nvSpPr>
          <p:cNvPr id="195587" name="Rectangle 2">
            <a:extLst>
              <a:ext uri="{FF2B5EF4-FFF2-40B4-BE49-F238E27FC236}">
                <a16:creationId xmlns:a16="http://schemas.microsoft.com/office/drawing/2014/main" id="{0EE585EA-6157-EFDB-BA88-D59C04537707}"/>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5588" name="Rectangle 3">
            <a:extLst>
              <a:ext uri="{FF2B5EF4-FFF2-40B4-BE49-F238E27FC236}">
                <a16:creationId xmlns:a16="http://schemas.microsoft.com/office/drawing/2014/main" id="{83BC99CB-371B-B3C1-3758-592B17529D4D}"/>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r>
              <a:rPr lang="en-US" altLang="en-US">
                <a:latin typeface="Times" pitchFamily="2" charset="0"/>
                <a:ea typeface="ＭＳ Ｐゴシック" panose="020B0600070205080204" pitchFamily="34" charset="-128"/>
              </a:rPr>
              <a:t>Strongest winds occur in the curl.</a:t>
            </a:r>
          </a:p>
          <a:p>
            <a:pPr eaLnBrk="1" hangingPunct="1"/>
            <a:endParaRPr lang="en-US" altLang="en-US">
              <a:latin typeface="Times" pitchFamily="2" charset="0"/>
              <a:ea typeface="ＭＳ Ｐゴシック" panose="020B0600070205080204" pitchFamily="34" charset="-128"/>
            </a:endParaRPr>
          </a:p>
          <a:p>
            <a:pPr eaLnBrk="1" hangingPunct="1"/>
            <a:r>
              <a:rPr lang="en-US" altLang="en-US">
                <a:latin typeface="Times" pitchFamily="2" charset="0"/>
                <a:ea typeface="ＭＳ Ｐゴシック" panose="020B0600070205080204" pitchFamily="34" charset="-128"/>
              </a:rPr>
              <a:t>Heavy rains and flooding are likely when you see something like this.  Don</a:t>
            </a:r>
            <a:r>
              <a:rPr lang="ja-JP" altLang="en-US">
                <a:latin typeface="Times" pitchFamily="2" charset="0"/>
                <a:ea typeface="ＭＳ Ｐゴシック" panose="020B0600070205080204" pitchFamily="34" charset="-128"/>
              </a:rPr>
              <a:t>’</a:t>
            </a:r>
            <a:r>
              <a:rPr lang="en-US" altLang="ja-JP">
                <a:latin typeface="Times" pitchFamily="2" charset="0"/>
                <a:ea typeface="ＭＳ Ｐゴシック" panose="020B0600070205080204" pitchFamily="34" charset="-128"/>
              </a:rPr>
              <a:t>t drive your vehicle into something like this.</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66D79355-3AF0-A35C-F4AB-BB917EE82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40F5961-93E3-DC4E-9B0E-4FD874D72EF2}" type="slidenum">
              <a:rPr lang="en-US" altLang="en-US" sz="1200" smtClean="0"/>
              <a:pPr/>
              <a:t>121</a:t>
            </a:fld>
            <a:endParaRPr lang="en-US" altLang="en-US" sz="1200"/>
          </a:p>
        </p:txBody>
      </p:sp>
      <p:sp>
        <p:nvSpPr>
          <p:cNvPr id="199682" name="Rectangle 7">
            <a:extLst>
              <a:ext uri="{FF2B5EF4-FFF2-40B4-BE49-F238E27FC236}">
                <a16:creationId xmlns:a16="http://schemas.microsoft.com/office/drawing/2014/main" id="{28BD4BF5-F83C-30F3-7A9C-61629761208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6A2B1770-E08F-B040-864D-DBDFEB362952}" type="slidenum">
              <a:rPr lang="en-US" altLang="en-US" sz="1200">
                <a:latin typeface="Arial" panose="020B0604020202020204" pitchFamily="34" charset="0"/>
              </a:rPr>
              <a:pPr algn="r"/>
              <a:t>121</a:t>
            </a:fld>
            <a:endParaRPr lang="en-US" altLang="en-US" sz="1200">
              <a:latin typeface="Arial" panose="020B0604020202020204" pitchFamily="34" charset="0"/>
            </a:endParaRPr>
          </a:p>
        </p:txBody>
      </p:sp>
      <p:sp>
        <p:nvSpPr>
          <p:cNvPr id="199683" name="Rectangle 2">
            <a:extLst>
              <a:ext uri="{FF2B5EF4-FFF2-40B4-BE49-F238E27FC236}">
                <a16:creationId xmlns:a16="http://schemas.microsoft.com/office/drawing/2014/main" id="{7D1B73C5-B670-6EA7-16A2-A4AD057D49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9684" name="Rectangle 3">
            <a:extLst>
              <a:ext uri="{FF2B5EF4-FFF2-40B4-BE49-F238E27FC236}">
                <a16:creationId xmlns:a16="http://schemas.microsoft.com/office/drawing/2014/main" id="{00DF1317-592D-B4D8-1939-3EB69E436757}"/>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53FE7169-6818-56F5-1C02-0856F20441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861FAB5-9EB7-7140-A914-F5D32346B59B}" type="slidenum">
              <a:rPr lang="en-US" altLang="en-US" sz="1200" smtClean="0"/>
              <a:pPr/>
              <a:t>122</a:t>
            </a:fld>
            <a:endParaRPr lang="en-US" altLang="en-US" sz="1200"/>
          </a:p>
        </p:txBody>
      </p:sp>
      <p:sp>
        <p:nvSpPr>
          <p:cNvPr id="201730" name="Rectangle 7">
            <a:extLst>
              <a:ext uri="{FF2B5EF4-FFF2-40B4-BE49-F238E27FC236}">
                <a16:creationId xmlns:a16="http://schemas.microsoft.com/office/drawing/2014/main" id="{78629272-E5BF-C488-5F1D-757B5CF9E6A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CB2C859F-C2C6-004E-87C7-DAEFC7F570A3}" type="slidenum">
              <a:rPr lang="en-US" altLang="en-US" sz="1200">
                <a:latin typeface="Arial" panose="020B0604020202020204" pitchFamily="34" charset="0"/>
              </a:rPr>
              <a:pPr algn="r"/>
              <a:t>122</a:t>
            </a:fld>
            <a:endParaRPr lang="en-US" altLang="en-US" sz="1200">
              <a:latin typeface="Arial" panose="020B0604020202020204" pitchFamily="34" charset="0"/>
            </a:endParaRPr>
          </a:p>
        </p:txBody>
      </p:sp>
      <p:sp>
        <p:nvSpPr>
          <p:cNvPr id="201731" name="Rectangle 2">
            <a:extLst>
              <a:ext uri="{FF2B5EF4-FFF2-40B4-BE49-F238E27FC236}">
                <a16:creationId xmlns:a16="http://schemas.microsoft.com/office/drawing/2014/main" id="{51304305-2A37-613E-F15B-9820F25A59A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1732" name="Rectangle 3">
            <a:extLst>
              <a:ext uri="{FF2B5EF4-FFF2-40B4-BE49-F238E27FC236}">
                <a16:creationId xmlns:a16="http://schemas.microsoft.com/office/drawing/2014/main" id="{47207B13-C5F0-CBD4-4AA9-33ACDA966F20}"/>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61EB02B0-EA44-F024-3A40-A55237733A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027E30D-31B2-9C4F-8518-C97DCAA61DC0}" type="slidenum">
              <a:rPr lang="en-US" altLang="en-US" sz="1200" smtClean="0"/>
              <a:pPr/>
              <a:t>123</a:t>
            </a:fld>
            <a:endParaRPr lang="en-US" altLang="en-US" sz="1200"/>
          </a:p>
        </p:txBody>
      </p:sp>
      <p:sp>
        <p:nvSpPr>
          <p:cNvPr id="203778" name="Rectangle 7">
            <a:extLst>
              <a:ext uri="{FF2B5EF4-FFF2-40B4-BE49-F238E27FC236}">
                <a16:creationId xmlns:a16="http://schemas.microsoft.com/office/drawing/2014/main" id="{5051D5C8-BB18-84CE-77FF-F8E8B55C84F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569E8606-64D7-6943-999F-F5387FF05DF5}" type="slidenum">
              <a:rPr lang="en-US" altLang="en-US" sz="1200">
                <a:latin typeface="Arial" panose="020B0604020202020204" pitchFamily="34" charset="0"/>
              </a:rPr>
              <a:pPr algn="r"/>
              <a:t>123</a:t>
            </a:fld>
            <a:endParaRPr lang="en-US" altLang="en-US" sz="1200">
              <a:latin typeface="Arial" panose="020B0604020202020204" pitchFamily="34" charset="0"/>
            </a:endParaRPr>
          </a:p>
        </p:txBody>
      </p:sp>
      <p:sp>
        <p:nvSpPr>
          <p:cNvPr id="203779" name="Rectangle 2">
            <a:extLst>
              <a:ext uri="{FF2B5EF4-FFF2-40B4-BE49-F238E27FC236}">
                <a16:creationId xmlns:a16="http://schemas.microsoft.com/office/drawing/2014/main" id="{F3179B0B-3217-07DC-521B-636DF915D39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730BC2CA-33B1-3525-3224-552B7569CCB1}"/>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AC80944-EEA2-3B19-0B76-6B514E8B49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Rectangle 3">
            <a:extLst>
              <a:ext uri="{FF2B5EF4-FFF2-40B4-BE49-F238E27FC236}">
                <a16:creationId xmlns:a16="http://schemas.microsoft.com/office/drawing/2014/main" id="{A0D0571D-1C63-BF33-494E-A63F27D70D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1031">
            <a:extLst>
              <a:ext uri="{FF2B5EF4-FFF2-40B4-BE49-F238E27FC236}">
                <a16:creationId xmlns:a16="http://schemas.microsoft.com/office/drawing/2014/main" id="{0B79CAF6-9B8B-BA7F-8A6D-97A3ECC33E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DA095EA-D464-7D44-A359-B73770B7659F}" type="slidenum">
              <a:rPr lang="en-US" altLang="en-US" sz="1200" smtClean="0"/>
              <a:pPr/>
              <a:t>10</a:t>
            </a:fld>
            <a:endParaRPr lang="en-US" altLang="en-US" sz="1200"/>
          </a:p>
        </p:txBody>
      </p:sp>
      <p:sp>
        <p:nvSpPr>
          <p:cNvPr id="31747" name="Rectangle 2">
            <a:extLst>
              <a:ext uri="{FF2B5EF4-FFF2-40B4-BE49-F238E27FC236}">
                <a16:creationId xmlns:a16="http://schemas.microsoft.com/office/drawing/2014/main" id="{2DB85DA3-6E2F-3E30-A4D4-BAD18BDE912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16338EBA-C476-9F3D-DC6C-2A2BF90CBAE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10.1: </a:t>
            </a:r>
            <a:r>
              <a:rPr lang="el-GR" altLang="en-US">
                <a:solidFill>
                  <a:srgbClr val="000000"/>
                </a:solidFill>
                <a:ea typeface="ＭＳ Ｐゴシック" panose="020B0600070205080204" pitchFamily="34" charset="-128"/>
              </a:rPr>
              <a:t>Simplified model depicting the life cycle of an ordinary thunderstorm that is nearly stationary. (Arrows show vertical air currents. Dashed line represents freezing level, 0</a:t>
            </a:r>
            <a:r>
              <a:rPr lang="en-US" altLang="en-US">
                <a:solidFill>
                  <a:srgbClr val="000000"/>
                </a:solidFill>
                <a:ea typeface="ＭＳ Ｐゴシック" panose="020B0600070205080204" pitchFamily="34" charset="-128"/>
              </a:rPr>
              <a:t>°</a:t>
            </a:r>
            <a:r>
              <a:rPr lang="el-GR" altLang="en-US">
                <a:solidFill>
                  <a:srgbClr val="000000"/>
                </a:solidFill>
                <a:ea typeface="ＭＳ Ｐゴシック" panose="020B0600070205080204" pitchFamily="34" charset="-128"/>
              </a:rPr>
              <a:t>C isotherm.) </a:t>
            </a:r>
            <a:endParaRPr lang="en-US" altLang="en-US">
              <a:solidFill>
                <a:srgbClr val="000000"/>
              </a:solidFill>
              <a:ea typeface="ＭＳ Ｐゴシック" panose="020B0600070205080204" pitchFamily="34" charset="-128"/>
            </a:endParaRPr>
          </a:p>
          <a:p>
            <a:pPr eaLnBrk="1" hangingPunct="1">
              <a:spcBef>
                <a:spcPct val="0"/>
              </a:spcBef>
            </a:pPr>
            <a:r>
              <a:rPr lang="el-GR" altLang="en-US">
                <a:solidFill>
                  <a:srgbClr val="000000"/>
                </a:solidFill>
                <a:ea typeface="ＭＳ Ｐゴシック" panose="020B0600070205080204" pitchFamily="34" charset="-128"/>
              </a:rPr>
              <a:t>Watch this Active Figure on ThomsonNow website at </a:t>
            </a:r>
            <a:r>
              <a:rPr lang="el-GR" altLang="en-US" u="sng">
                <a:solidFill>
                  <a:srgbClr val="000000"/>
                </a:solidFill>
                <a:ea typeface="ＭＳ Ｐゴシック" panose="020B0600070205080204" pitchFamily="34" charset="-128"/>
              </a:rPr>
              <a:t>www.thomsonedu.com/login</a:t>
            </a:r>
            <a:r>
              <a:rPr lang="el-GR" altLang="en-US">
                <a:solidFill>
                  <a:srgbClr val="000000"/>
                </a:solidFill>
                <a:ea typeface="ＭＳ Ｐゴシック" panose="020B0600070205080204" pitchFamily="34" charset="-128"/>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349514-F5D6-C4BD-9A67-93DFFC331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F07AB1A-C775-F774-727B-8BE3E8FEA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170C9C7-33F0-DA47-7360-7E501AF2918A}"/>
              </a:ext>
            </a:extLst>
          </p:cNvPr>
          <p:cNvSpPr>
            <a:spLocks noGrp="1" noChangeArrowheads="1"/>
          </p:cNvSpPr>
          <p:nvPr>
            <p:ph type="sldNum" sz="quarter" idx="12"/>
          </p:nvPr>
        </p:nvSpPr>
        <p:spPr>
          <a:ln/>
        </p:spPr>
        <p:txBody>
          <a:bodyPr/>
          <a:lstStyle>
            <a:lvl1pPr>
              <a:defRPr/>
            </a:lvl1pPr>
          </a:lstStyle>
          <a:p>
            <a:pPr>
              <a:defRPr/>
            </a:pPr>
            <a:fld id="{4DA699F6-F1AA-0C40-9DD8-79AF6F6DCB3C}" type="slidenum">
              <a:rPr lang="en-US" altLang="en-US"/>
              <a:pPr>
                <a:defRPr/>
              </a:pPr>
              <a:t>‹#›</a:t>
            </a:fld>
            <a:endParaRPr lang="en-US" altLang="en-US"/>
          </a:p>
        </p:txBody>
      </p:sp>
    </p:spTree>
    <p:extLst>
      <p:ext uri="{BB962C8B-B14F-4D97-AF65-F5344CB8AC3E}">
        <p14:creationId xmlns:p14="http://schemas.microsoft.com/office/powerpoint/2010/main" val="163632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5ED782-D37B-4541-9463-EECEEBA2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CA4CAC-DD2D-ED6E-07DA-47F32E87A1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C035A90-8921-AE3E-3988-3A2F38F0CD66}"/>
              </a:ext>
            </a:extLst>
          </p:cNvPr>
          <p:cNvSpPr>
            <a:spLocks noGrp="1" noChangeArrowheads="1"/>
          </p:cNvSpPr>
          <p:nvPr>
            <p:ph type="sldNum" sz="quarter" idx="12"/>
          </p:nvPr>
        </p:nvSpPr>
        <p:spPr>
          <a:ln/>
        </p:spPr>
        <p:txBody>
          <a:bodyPr/>
          <a:lstStyle>
            <a:lvl1pPr>
              <a:defRPr/>
            </a:lvl1pPr>
          </a:lstStyle>
          <a:p>
            <a:pPr>
              <a:defRPr/>
            </a:pPr>
            <a:fld id="{5BDBD05B-8A35-0E49-900F-C8505B3F9081}" type="slidenum">
              <a:rPr lang="en-US" altLang="en-US"/>
              <a:pPr>
                <a:defRPr/>
              </a:pPr>
              <a:t>‹#›</a:t>
            </a:fld>
            <a:endParaRPr lang="en-US" altLang="en-US"/>
          </a:p>
        </p:txBody>
      </p:sp>
    </p:spTree>
    <p:extLst>
      <p:ext uri="{BB962C8B-B14F-4D97-AF65-F5344CB8AC3E}">
        <p14:creationId xmlns:p14="http://schemas.microsoft.com/office/powerpoint/2010/main" val="2288058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B33D64-AE87-8B38-CAFB-D73EA20115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5F578-B2A0-96EF-268E-5D7B2AB05A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CCFB0F-CF71-4FB5-7A96-D139DD91EBA5}"/>
              </a:ext>
            </a:extLst>
          </p:cNvPr>
          <p:cNvSpPr>
            <a:spLocks noGrp="1" noChangeArrowheads="1"/>
          </p:cNvSpPr>
          <p:nvPr>
            <p:ph type="sldNum" sz="quarter" idx="12"/>
          </p:nvPr>
        </p:nvSpPr>
        <p:spPr>
          <a:ln/>
        </p:spPr>
        <p:txBody>
          <a:bodyPr/>
          <a:lstStyle>
            <a:lvl1pPr>
              <a:defRPr/>
            </a:lvl1pPr>
          </a:lstStyle>
          <a:p>
            <a:pPr>
              <a:defRPr/>
            </a:pPr>
            <a:fld id="{2A988239-1C1D-6540-942B-829433FC7B4D}" type="slidenum">
              <a:rPr lang="en-US" altLang="en-US"/>
              <a:pPr>
                <a:defRPr/>
              </a:pPr>
              <a:t>‹#›</a:t>
            </a:fld>
            <a:endParaRPr lang="en-US" altLang="en-US"/>
          </a:p>
        </p:txBody>
      </p:sp>
    </p:spTree>
    <p:extLst>
      <p:ext uri="{BB962C8B-B14F-4D97-AF65-F5344CB8AC3E}">
        <p14:creationId xmlns:p14="http://schemas.microsoft.com/office/powerpoint/2010/main" val="189866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1CB005-9EAE-87FD-0800-2F4F8F1543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8493D1-3299-5770-E41B-7A0B5A69D8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BE36CD-330D-7E24-21AE-B60D3509AB95}"/>
              </a:ext>
            </a:extLst>
          </p:cNvPr>
          <p:cNvSpPr>
            <a:spLocks noGrp="1" noChangeArrowheads="1"/>
          </p:cNvSpPr>
          <p:nvPr>
            <p:ph type="sldNum" sz="quarter" idx="12"/>
          </p:nvPr>
        </p:nvSpPr>
        <p:spPr>
          <a:ln/>
        </p:spPr>
        <p:txBody>
          <a:bodyPr/>
          <a:lstStyle>
            <a:lvl1pPr>
              <a:defRPr/>
            </a:lvl1pPr>
          </a:lstStyle>
          <a:p>
            <a:pPr>
              <a:defRPr/>
            </a:pPr>
            <a:fld id="{83504332-EDBA-034B-A007-ED4D98FECDDD}" type="slidenum">
              <a:rPr lang="en-US" altLang="en-US"/>
              <a:pPr>
                <a:defRPr/>
              </a:pPr>
              <a:t>‹#›</a:t>
            </a:fld>
            <a:endParaRPr lang="en-US" altLang="en-US"/>
          </a:p>
        </p:txBody>
      </p:sp>
    </p:spTree>
    <p:extLst>
      <p:ext uri="{BB962C8B-B14F-4D97-AF65-F5344CB8AC3E}">
        <p14:creationId xmlns:p14="http://schemas.microsoft.com/office/powerpoint/2010/main" val="79863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7F904C-BBE3-6590-69A4-52B0E1AC08C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D2278A-7B97-ADF9-3AB6-6BACDC2715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C46257-91CA-5CDB-4DAF-2ED176A19948}"/>
              </a:ext>
            </a:extLst>
          </p:cNvPr>
          <p:cNvSpPr>
            <a:spLocks noGrp="1" noChangeArrowheads="1"/>
          </p:cNvSpPr>
          <p:nvPr>
            <p:ph type="sldNum" sz="quarter" idx="12"/>
          </p:nvPr>
        </p:nvSpPr>
        <p:spPr>
          <a:ln/>
        </p:spPr>
        <p:txBody>
          <a:bodyPr/>
          <a:lstStyle>
            <a:lvl1pPr>
              <a:defRPr/>
            </a:lvl1pPr>
          </a:lstStyle>
          <a:p>
            <a:pPr>
              <a:defRPr/>
            </a:pPr>
            <a:fld id="{D3B52FFE-3D19-D542-ADBF-2BCC5C1BA483}" type="slidenum">
              <a:rPr lang="en-US" altLang="en-US"/>
              <a:pPr>
                <a:defRPr/>
              </a:pPr>
              <a:t>‹#›</a:t>
            </a:fld>
            <a:endParaRPr lang="en-US" altLang="en-US"/>
          </a:p>
        </p:txBody>
      </p:sp>
    </p:spTree>
    <p:extLst>
      <p:ext uri="{BB962C8B-B14F-4D97-AF65-F5344CB8AC3E}">
        <p14:creationId xmlns:p14="http://schemas.microsoft.com/office/powerpoint/2010/main" val="2418135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D243FC8-712F-8387-EF25-33DE829E2C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B3C2B34-3E49-D38B-E565-5530FF7A52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ADED4D-45BF-5961-0BB4-1B4E9FDA3615}"/>
              </a:ext>
            </a:extLst>
          </p:cNvPr>
          <p:cNvSpPr>
            <a:spLocks noGrp="1" noChangeArrowheads="1"/>
          </p:cNvSpPr>
          <p:nvPr>
            <p:ph type="sldNum" sz="quarter" idx="12"/>
          </p:nvPr>
        </p:nvSpPr>
        <p:spPr>
          <a:ln/>
        </p:spPr>
        <p:txBody>
          <a:bodyPr/>
          <a:lstStyle>
            <a:lvl1pPr>
              <a:defRPr/>
            </a:lvl1pPr>
          </a:lstStyle>
          <a:p>
            <a:pPr>
              <a:defRPr/>
            </a:pPr>
            <a:fld id="{19D9CBE8-7BEA-0848-B9A3-2F6FECF594C2}" type="slidenum">
              <a:rPr lang="en-US" altLang="en-US"/>
              <a:pPr>
                <a:defRPr/>
              </a:pPr>
              <a:t>‹#›</a:t>
            </a:fld>
            <a:endParaRPr lang="en-US" altLang="en-US"/>
          </a:p>
        </p:txBody>
      </p:sp>
    </p:spTree>
    <p:extLst>
      <p:ext uri="{BB962C8B-B14F-4D97-AF65-F5344CB8AC3E}">
        <p14:creationId xmlns:p14="http://schemas.microsoft.com/office/powerpoint/2010/main" val="120442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4FD4756-1B41-A7C7-4EC3-39FAF42FB29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B5CB733-F147-1CA4-5D5F-A7590DC70F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9B7706-59D7-EAFB-3A82-A05090905CED}"/>
              </a:ext>
            </a:extLst>
          </p:cNvPr>
          <p:cNvSpPr>
            <a:spLocks noGrp="1" noChangeArrowheads="1"/>
          </p:cNvSpPr>
          <p:nvPr>
            <p:ph type="sldNum" sz="quarter" idx="12"/>
          </p:nvPr>
        </p:nvSpPr>
        <p:spPr>
          <a:ln/>
        </p:spPr>
        <p:txBody>
          <a:bodyPr/>
          <a:lstStyle>
            <a:lvl1pPr>
              <a:defRPr/>
            </a:lvl1pPr>
          </a:lstStyle>
          <a:p>
            <a:pPr>
              <a:defRPr/>
            </a:pPr>
            <a:fld id="{6CBCB257-FAE3-B44F-BF06-EA0F51A63B81}" type="slidenum">
              <a:rPr lang="en-US" altLang="en-US"/>
              <a:pPr>
                <a:defRPr/>
              </a:pPr>
              <a:t>‹#›</a:t>
            </a:fld>
            <a:endParaRPr lang="en-US" altLang="en-US"/>
          </a:p>
        </p:txBody>
      </p:sp>
    </p:spTree>
    <p:extLst>
      <p:ext uri="{BB962C8B-B14F-4D97-AF65-F5344CB8AC3E}">
        <p14:creationId xmlns:p14="http://schemas.microsoft.com/office/powerpoint/2010/main" val="45383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81233-948C-D3DD-2B5E-5DB481EA64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AC6AD57-2A77-88D9-497B-0A90DAE5D7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E77ED1-99A8-6CF2-BA5E-F24C33FB6969}"/>
              </a:ext>
            </a:extLst>
          </p:cNvPr>
          <p:cNvSpPr>
            <a:spLocks noGrp="1" noChangeArrowheads="1"/>
          </p:cNvSpPr>
          <p:nvPr>
            <p:ph type="sldNum" sz="quarter" idx="12"/>
          </p:nvPr>
        </p:nvSpPr>
        <p:spPr>
          <a:ln/>
        </p:spPr>
        <p:txBody>
          <a:bodyPr/>
          <a:lstStyle>
            <a:lvl1pPr>
              <a:defRPr/>
            </a:lvl1pPr>
          </a:lstStyle>
          <a:p>
            <a:pPr>
              <a:defRPr/>
            </a:pPr>
            <a:fld id="{85B4BB16-5BEC-FA4E-8D75-1868015A7D57}" type="slidenum">
              <a:rPr lang="en-US" altLang="en-US"/>
              <a:pPr>
                <a:defRPr/>
              </a:pPr>
              <a:t>‹#›</a:t>
            </a:fld>
            <a:endParaRPr lang="en-US" altLang="en-US"/>
          </a:p>
        </p:txBody>
      </p:sp>
    </p:spTree>
    <p:extLst>
      <p:ext uri="{BB962C8B-B14F-4D97-AF65-F5344CB8AC3E}">
        <p14:creationId xmlns:p14="http://schemas.microsoft.com/office/powerpoint/2010/main" val="357638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DA613-74B7-E2D0-ECBE-0B0D654C97F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5333830-8F6F-B1A4-9560-D84B13D2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AFBD15-015A-A1C5-AA0E-B5E5ECC4EEE9}"/>
              </a:ext>
            </a:extLst>
          </p:cNvPr>
          <p:cNvSpPr>
            <a:spLocks noGrp="1" noChangeArrowheads="1"/>
          </p:cNvSpPr>
          <p:nvPr>
            <p:ph type="sldNum" sz="quarter" idx="12"/>
          </p:nvPr>
        </p:nvSpPr>
        <p:spPr>
          <a:ln/>
        </p:spPr>
        <p:txBody>
          <a:bodyPr/>
          <a:lstStyle>
            <a:lvl1pPr>
              <a:defRPr/>
            </a:lvl1pPr>
          </a:lstStyle>
          <a:p>
            <a:pPr>
              <a:defRPr/>
            </a:pPr>
            <a:fld id="{8F08E43D-41C4-3C46-8391-63547F2D10C0}" type="slidenum">
              <a:rPr lang="en-US" altLang="en-US"/>
              <a:pPr>
                <a:defRPr/>
              </a:pPr>
              <a:t>‹#›</a:t>
            </a:fld>
            <a:endParaRPr lang="en-US" altLang="en-US"/>
          </a:p>
        </p:txBody>
      </p:sp>
    </p:spTree>
    <p:extLst>
      <p:ext uri="{BB962C8B-B14F-4D97-AF65-F5344CB8AC3E}">
        <p14:creationId xmlns:p14="http://schemas.microsoft.com/office/powerpoint/2010/main" val="266365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2C8353-35B6-9235-DA32-A84115932E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B9AEAE1-4244-E136-5472-8DDB9CF8F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6E9BF0E-D2C4-6B97-BAF2-7B1D1498E53C}"/>
              </a:ext>
            </a:extLst>
          </p:cNvPr>
          <p:cNvSpPr>
            <a:spLocks noGrp="1" noChangeArrowheads="1"/>
          </p:cNvSpPr>
          <p:nvPr>
            <p:ph type="sldNum" sz="quarter" idx="12"/>
          </p:nvPr>
        </p:nvSpPr>
        <p:spPr>
          <a:ln/>
        </p:spPr>
        <p:txBody>
          <a:bodyPr/>
          <a:lstStyle>
            <a:lvl1pPr>
              <a:defRPr/>
            </a:lvl1pPr>
          </a:lstStyle>
          <a:p>
            <a:pPr>
              <a:defRPr/>
            </a:pPr>
            <a:fld id="{353C631C-96D2-4B47-AB10-021217232F02}" type="slidenum">
              <a:rPr lang="en-US" altLang="en-US"/>
              <a:pPr>
                <a:defRPr/>
              </a:pPr>
              <a:t>‹#›</a:t>
            </a:fld>
            <a:endParaRPr lang="en-US" altLang="en-US"/>
          </a:p>
        </p:txBody>
      </p:sp>
    </p:spTree>
    <p:extLst>
      <p:ext uri="{BB962C8B-B14F-4D97-AF65-F5344CB8AC3E}">
        <p14:creationId xmlns:p14="http://schemas.microsoft.com/office/powerpoint/2010/main" val="577149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2082F3-0F6A-5A0E-E64E-AFC3887847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7EEA8EF-391B-F7EE-DA45-EC11EDCF15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B12F11-3D30-9D10-C801-633C00B10BFA}"/>
              </a:ext>
            </a:extLst>
          </p:cNvPr>
          <p:cNvSpPr>
            <a:spLocks noGrp="1" noChangeArrowheads="1"/>
          </p:cNvSpPr>
          <p:nvPr>
            <p:ph type="sldNum" sz="quarter" idx="12"/>
          </p:nvPr>
        </p:nvSpPr>
        <p:spPr>
          <a:ln/>
        </p:spPr>
        <p:txBody>
          <a:bodyPr/>
          <a:lstStyle>
            <a:lvl1pPr>
              <a:defRPr/>
            </a:lvl1pPr>
          </a:lstStyle>
          <a:p>
            <a:pPr>
              <a:defRPr/>
            </a:pPr>
            <a:fld id="{F9C27C48-AE81-EF4D-9989-A7E5EE81AA85}" type="slidenum">
              <a:rPr lang="en-US" altLang="en-US"/>
              <a:pPr>
                <a:defRPr/>
              </a:pPr>
              <a:t>‹#›</a:t>
            </a:fld>
            <a:endParaRPr lang="en-US" altLang="en-US"/>
          </a:p>
        </p:txBody>
      </p:sp>
    </p:spTree>
    <p:extLst>
      <p:ext uri="{BB962C8B-B14F-4D97-AF65-F5344CB8AC3E}">
        <p14:creationId xmlns:p14="http://schemas.microsoft.com/office/powerpoint/2010/main" val="148512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B738717-50EF-FCBD-B93B-1B8006D23CE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E5C5053-9F1C-C556-1EFE-0D8E5FB9140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EB7EE56-4523-2C63-6773-8F3A499CF42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2AEE223-D50D-BEE9-CEAD-D10684BEA6E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E096FC63-A8D0-8621-47E2-317ADC5B48A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E0C4A17-ED37-744E-AAD4-219F8E57446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0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hyperlink" Target="https://youtu.be/jIhesf1_WTo" TargetMode="External"/><Relationship Id="rId2" Type="http://schemas.openxmlformats.org/officeDocument/2006/relationships/slideLayout" Target="../slideLayouts/slideLayout2.xml"/><Relationship Id="rId1" Type="http://schemas.openxmlformats.org/officeDocument/2006/relationships/video" Target="https://www.youtube.com/embed/jIhesf1_WTo?feature=oembed" TargetMode="External"/><Relationship Id="rId4" Type="http://schemas.openxmlformats.org/officeDocument/2006/relationships/image" Target="../media/image106.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www.youtube.com/watch?v=EGJmOeDEBtw" TargetMode="External"/><Relationship Id="rId2" Type="http://schemas.openxmlformats.org/officeDocument/2006/relationships/slideLayout" Target="../slideLayouts/slideLayout2.xml"/><Relationship Id="rId1" Type="http://schemas.openxmlformats.org/officeDocument/2006/relationships/video" Target="https://www.youtube.com/embed/EGJmOeDEBtw?feature=oembed" TargetMode="Externa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video" Target="https://www.youtube.com/embed/EGJmOeDEBtw?feature=oembed"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6.xml"/><Relationship Id="rId1" Type="http://schemas.openxmlformats.org/officeDocument/2006/relationships/video" Target="https://www.youtube.com/embed/xCI1u05KD_s?feature=oembed"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6.xml"/><Relationship Id="rId1" Type="http://schemas.openxmlformats.org/officeDocument/2006/relationships/video" Target="https://www.youtube.com/embed/iJ26HnnUuO0?feature=oembed"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youtube.com/watch?v=iJ26HnnUuO0" TargetMode="External"/><Relationship Id="rId2" Type="http://schemas.openxmlformats.org/officeDocument/2006/relationships/hyperlink" Target="http://www.youtube.com/watch?v=xCI1u05KD_s" TargetMode="External"/><Relationship Id="rId1" Type="http://schemas.openxmlformats.org/officeDocument/2006/relationships/slideLayout" Target="../slideLayouts/slideLayout6.xml"/><Relationship Id="rId4" Type="http://schemas.openxmlformats.org/officeDocument/2006/relationships/hyperlink" Target="http://www.youtube.com/watch?v=DTKfdEIXD18&amp;feature=related"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a:extLst>
              <a:ext uri="{FF2B5EF4-FFF2-40B4-BE49-F238E27FC236}">
                <a16:creationId xmlns:a16="http://schemas.microsoft.com/office/drawing/2014/main" id="{5E5D21F7-E727-31F2-A464-5BBA05B05F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6372225"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Box 4">
            <a:extLst>
              <a:ext uri="{FF2B5EF4-FFF2-40B4-BE49-F238E27FC236}">
                <a16:creationId xmlns:a16="http://schemas.microsoft.com/office/drawing/2014/main" id="{7B64AA7D-B1FA-FD2B-ED9D-BBC4B60B5402}"/>
              </a:ext>
            </a:extLst>
          </p:cNvPr>
          <p:cNvSpPr txBox="1">
            <a:spLocks noChangeArrowheads="1"/>
          </p:cNvSpPr>
          <p:nvPr/>
        </p:nvSpPr>
        <p:spPr bwMode="auto">
          <a:xfrm>
            <a:off x="2362200" y="5181600"/>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dirty="0">
                <a:solidFill>
                  <a:schemeClr val="accent2"/>
                </a:solidFill>
              </a:rPr>
              <a:t>Thunderstorms</a:t>
            </a:r>
          </a:p>
          <a:p>
            <a:pPr>
              <a:spcBef>
                <a:spcPct val="0"/>
              </a:spcBef>
              <a:buFontTx/>
              <a:buNone/>
            </a:pPr>
            <a:r>
              <a:rPr lang="en-US" altLang="en-US" sz="2800" dirty="0"/>
              <a:t>ATMS 101 Autumn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001">
            <a:extLst>
              <a:ext uri="{FF2B5EF4-FFF2-40B4-BE49-F238E27FC236}">
                <a16:creationId xmlns:a16="http://schemas.microsoft.com/office/drawing/2014/main" id="{04D97993-60CF-1CCC-D8CB-E5AEFA62B5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849313"/>
            <a:ext cx="8940800"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299F4042-B23C-8878-1978-2113743C804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2D87FB1A-8FC4-9753-28F2-CFB231366C97}"/>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10-1, p. 265</a:t>
            </a:r>
          </a:p>
        </p:txBody>
      </p:sp>
      <p:sp>
        <p:nvSpPr>
          <p:cNvPr id="30724" name="Text Box 5">
            <a:extLst>
              <a:ext uri="{FF2B5EF4-FFF2-40B4-BE49-F238E27FC236}">
                <a16:creationId xmlns:a16="http://schemas.microsoft.com/office/drawing/2014/main" id="{9EA70A07-CBE8-7FE2-2B1F-0E5ACB32FA19}"/>
              </a:ext>
            </a:extLst>
          </p:cNvPr>
          <p:cNvSpPr txBox="1">
            <a:spLocks noChangeArrowheads="1"/>
          </p:cNvSpPr>
          <p:nvPr/>
        </p:nvSpPr>
        <p:spPr bwMode="auto">
          <a:xfrm>
            <a:off x="288925" y="7985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30725" name="TextBox 5">
            <a:extLst>
              <a:ext uri="{FF2B5EF4-FFF2-40B4-BE49-F238E27FC236}">
                <a16:creationId xmlns:a16="http://schemas.microsoft.com/office/drawing/2014/main" id="{3471C1AA-3FFD-875C-3FD4-4BB936FBF4CC}"/>
              </a:ext>
            </a:extLst>
          </p:cNvPr>
          <p:cNvSpPr txBox="1">
            <a:spLocks noChangeArrowheads="1"/>
          </p:cNvSpPr>
          <p:nvPr/>
        </p:nvSpPr>
        <p:spPr bwMode="auto">
          <a:xfrm>
            <a:off x="2057400" y="381000"/>
            <a:ext cx="4935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Single Cell Air Mass Thunderstorm </a:t>
            </a:r>
          </a:p>
        </p:txBody>
      </p:sp>
      <p:sp>
        <p:nvSpPr>
          <p:cNvPr id="30726" name="TextBox 1">
            <a:extLst>
              <a:ext uri="{FF2B5EF4-FFF2-40B4-BE49-F238E27FC236}">
                <a16:creationId xmlns:a16="http://schemas.microsoft.com/office/drawing/2014/main" id="{DB594709-56B7-B117-0689-3C250C76FA3D}"/>
              </a:ext>
            </a:extLst>
          </p:cNvPr>
          <p:cNvSpPr txBox="1">
            <a:spLocks noChangeArrowheads="1"/>
          </p:cNvSpPr>
          <p:nvPr/>
        </p:nvSpPr>
        <p:spPr bwMode="auto">
          <a:xfrm>
            <a:off x="685800" y="6019800"/>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Cumulus</a:t>
            </a:r>
          </a:p>
        </p:txBody>
      </p:sp>
      <p:sp>
        <p:nvSpPr>
          <p:cNvPr id="30727" name="TextBox 2">
            <a:extLst>
              <a:ext uri="{FF2B5EF4-FFF2-40B4-BE49-F238E27FC236}">
                <a16:creationId xmlns:a16="http://schemas.microsoft.com/office/drawing/2014/main" id="{5959393E-B151-7FFB-AF88-E012083B8DC2}"/>
              </a:ext>
            </a:extLst>
          </p:cNvPr>
          <p:cNvSpPr txBox="1">
            <a:spLocks noChangeArrowheads="1"/>
          </p:cNvSpPr>
          <p:nvPr/>
        </p:nvSpPr>
        <p:spPr bwMode="auto">
          <a:xfrm>
            <a:off x="3810000" y="5943600"/>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Mature</a:t>
            </a:r>
          </a:p>
        </p:txBody>
      </p:sp>
      <p:sp>
        <p:nvSpPr>
          <p:cNvPr id="30728" name="TextBox 3">
            <a:extLst>
              <a:ext uri="{FF2B5EF4-FFF2-40B4-BE49-F238E27FC236}">
                <a16:creationId xmlns:a16="http://schemas.microsoft.com/office/drawing/2014/main" id="{7C59CAFE-A7EE-CC5A-C631-DA0452E76056}"/>
              </a:ext>
            </a:extLst>
          </p:cNvPr>
          <p:cNvSpPr txBox="1">
            <a:spLocks noChangeArrowheads="1"/>
          </p:cNvSpPr>
          <p:nvPr/>
        </p:nvSpPr>
        <p:spPr bwMode="auto">
          <a:xfrm>
            <a:off x="6553200" y="5943600"/>
            <a:ext cx="1901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Dissipating</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2">
            <a:extLst>
              <a:ext uri="{FF2B5EF4-FFF2-40B4-BE49-F238E27FC236}">
                <a16:creationId xmlns:a16="http://schemas.microsoft.com/office/drawing/2014/main" id="{0A669696-FBC4-CF23-3903-022D8037D6ED}"/>
              </a:ext>
            </a:extLst>
          </p:cNvPr>
          <p:cNvSpPr txBox="1">
            <a:spLocks noChangeArrowheads="1"/>
          </p:cNvSpPr>
          <p:nvPr/>
        </p:nvSpPr>
        <p:spPr bwMode="auto">
          <a:xfrm>
            <a:off x="1752600" y="457200"/>
            <a:ext cx="5311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800" b="1" dirty="0"/>
              <a:t>Northwest Tornadoes are generally the weaker variety (West Seattle shown)</a:t>
            </a:r>
          </a:p>
        </p:txBody>
      </p:sp>
      <p:graphicFrame>
        <p:nvGraphicFramePr>
          <p:cNvPr id="169986" name="Object 2">
            <a:extLst>
              <a:ext uri="{FF2B5EF4-FFF2-40B4-BE49-F238E27FC236}">
                <a16:creationId xmlns:a16="http://schemas.microsoft.com/office/drawing/2014/main" id="{7CFCB704-0FED-29FE-EC96-1029F318AAB8}"/>
              </a:ext>
            </a:extLst>
          </p:cNvPr>
          <p:cNvGraphicFramePr>
            <a:graphicFrameLocks noChangeAspect="1"/>
          </p:cNvGraphicFramePr>
          <p:nvPr/>
        </p:nvGraphicFramePr>
        <p:xfrm>
          <a:off x="1600200" y="2438400"/>
          <a:ext cx="6629400" cy="3708400"/>
        </p:xfrm>
        <a:graphic>
          <a:graphicData uri="http://schemas.openxmlformats.org/presentationml/2006/ole">
            <mc:AlternateContent xmlns:mc="http://schemas.openxmlformats.org/markup-compatibility/2006">
              <mc:Choice xmlns:v="urn:schemas-microsoft-com:vml" Requires="v">
                <p:oleObj name="Document" r:id="rId3" imgW="4019550" imgH="2247900" progId="Word.Document.8">
                  <p:embed/>
                </p:oleObj>
              </mc:Choice>
              <mc:Fallback>
                <p:oleObj name="Document" r:id="rId3" imgW="4019550" imgH="22479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438400"/>
                        <a:ext cx="66294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olympic peninsula&#10;&#10;Description automatically generated">
            <a:extLst>
              <a:ext uri="{FF2B5EF4-FFF2-40B4-BE49-F238E27FC236}">
                <a16:creationId xmlns:a16="http://schemas.microsoft.com/office/drawing/2014/main" id="{B1855D77-1DEF-BF4E-5651-1C534DD4E0AF}"/>
              </a:ext>
            </a:extLst>
          </p:cNvPr>
          <p:cNvPicPr>
            <a:picLocks noChangeAspect="1"/>
          </p:cNvPicPr>
          <p:nvPr/>
        </p:nvPicPr>
        <p:blipFill>
          <a:blip r:embed="rId2"/>
          <a:stretch>
            <a:fillRect/>
          </a:stretch>
        </p:blipFill>
        <p:spPr>
          <a:xfrm>
            <a:off x="1905000" y="1600200"/>
            <a:ext cx="5803402" cy="4495800"/>
          </a:xfrm>
          <a:prstGeom prst="rect">
            <a:avLst/>
          </a:prstGeom>
        </p:spPr>
      </p:pic>
      <p:sp>
        <p:nvSpPr>
          <p:cNvPr id="4" name="TextBox 3">
            <a:extLst>
              <a:ext uri="{FF2B5EF4-FFF2-40B4-BE49-F238E27FC236}">
                <a16:creationId xmlns:a16="http://schemas.microsoft.com/office/drawing/2014/main" id="{03863C35-0B2C-64DB-5D1B-CF20AA109AD5}"/>
              </a:ext>
            </a:extLst>
          </p:cNvPr>
          <p:cNvSpPr txBox="1"/>
          <p:nvPr/>
        </p:nvSpPr>
        <p:spPr>
          <a:xfrm>
            <a:off x="510076" y="734291"/>
            <a:ext cx="8593250" cy="461665"/>
          </a:xfrm>
          <a:prstGeom prst="rect">
            <a:avLst/>
          </a:prstGeom>
          <a:noFill/>
        </p:spPr>
        <p:txBody>
          <a:bodyPr wrap="none" rtlCol="0">
            <a:spAutoFit/>
          </a:bodyPr>
          <a:lstStyle/>
          <a:p>
            <a:r>
              <a:rPr lang="en-US" dirty="0"/>
              <a:t>Lots of horizontal winds shear with Puget Sound Convergence Zone</a:t>
            </a:r>
          </a:p>
        </p:txBody>
      </p:sp>
    </p:spTree>
    <p:extLst>
      <p:ext uri="{BB962C8B-B14F-4D97-AF65-F5344CB8AC3E}">
        <p14:creationId xmlns:p14="http://schemas.microsoft.com/office/powerpoint/2010/main" val="41616855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a:extLst>
              <a:ext uri="{FF2B5EF4-FFF2-40B4-BE49-F238E27FC236}">
                <a16:creationId xmlns:a16="http://schemas.microsoft.com/office/drawing/2014/main" id="{82E08A29-9BE2-C408-A951-1F6371A7E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247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Text Box 3">
            <a:extLst>
              <a:ext uri="{FF2B5EF4-FFF2-40B4-BE49-F238E27FC236}">
                <a16:creationId xmlns:a16="http://schemas.microsoft.com/office/drawing/2014/main" id="{7DE9ED33-8D01-46DB-FE6C-C55DE57A32D6}"/>
              </a:ext>
            </a:extLst>
          </p:cNvPr>
          <p:cNvSpPr txBox="1">
            <a:spLocks noChangeArrowheads="1"/>
          </p:cNvSpPr>
          <p:nvPr/>
        </p:nvSpPr>
        <p:spPr bwMode="auto">
          <a:xfrm>
            <a:off x="2498725" y="593725"/>
            <a:ext cx="4421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1972 Vancouver Tornado:  EF3  </a:t>
            </a:r>
          </a:p>
          <a:p>
            <a:pPr>
              <a:spcBef>
                <a:spcPct val="0"/>
              </a:spcBef>
              <a:buFontTx/>
              <a:buNone/>
            </a:pPr>
            <a:r>
              <a:rPr lang="en-US" altLang="en-US" sz="2400" b="1"/>
              <a:t>The Strongest Observed So Far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081" name="Object 2">
            <a:extLst>
              <a:ext uri="{FF2B5EF4-FFF2-40B4-BE49-F238E27FC236}">
                <a16:creationId xmlns:a16="http://schemas.microsoft.com/office/drawing/2014/main" id="{144D56AA-5FAB-1354-65B5-4F2278C13FAC}"/>
              </a:ext>
            </a:extLst>
          </p:cNvPr>
          <p:cNvGraphicFramePr>
            <a:graphicFrameLocks noChangeAspect="1"/>
          </p:cNvGraphicFramePr>
          <p:nvPr/>
        </p:nvGraphicFramePr>
        <p:xfrm>
          <a:off x="4343400" y="419100"/>
          <a:ext cx="4016375" cy="6019800"/>
        </p:xfrm>
        <a:graphic>
          <a:graphicData uri="http://schemas.openxmlformats.org/presentationml/2006/ole">
            <mc:AlternateContent xmlns:mc="http://schemas.openxmlformats.org/markup-compatibility/2006">
              <mc:Choice xmlns:v="urn:schemas-microsoft-com:vml" Requires="v">
                <p:oleObj name="Document" r:id="rId3" imgW="1892300" imgH="2832100" progId="Word.Document.8">
                  <p:embed/>
                </p:oleObj>
              </mc:Choice>
              <mc:Fallback>
                <p:oleObj name="Document" r:id="rId3" imgW="1892300" imgH="28321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19100"/>
                        <a:ext cx="4016375" cy="601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74082" name="TextBox 1">
            <a:extLst>
              <a:ext uri="{FF2B5EF4-FFF2-40B4-BE49-F238E27FC236}">
                <a16:creationId xmlns:a16="http://schemas.microsoft.com/office/drawing/2014/main" id="{F69EFF14-8C41-DE9A-3188-16D558D2A444}"/>
              </a:ext>
            </a:extLst>
          </p:cNvPr>
          <p:cNvSpPr txBox="1">
            <a:spLocks noChangeArrowheads="1"/>
          </p:cNvSpPr>
          <p:nvPr/>
        </p:nvSpPr>
        <p:spPr bwMode="auto">
          <a:xfrm>
            <a:off x="1066800" y="2590800"/>
            <a:ext cx="26654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i="1">
                <a:solidFill>
                  <a:schemeClr val="accent2"/>
                </a:solidFill>
              </a:rPr>
              <a:t>Tornado Seasons</a:t>
            </a:r>
          </a:p>
          <a:p>
            <a:r>
              <a:rPr lang="en-US" altLang="en-US" i="1">
                <a:solidFill>
                  <a:schemeClr val="accent2"/>
                </a:solidFill>
              </a:rPr>
              <a:t>In Washington State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a:extLst>
              <a:ext uri="{FF2B5EF4-FFF2-40B4-BE49-F238E27FC236}">
                <a16:creationId xmlns:a16="http://schemas.microsoft.com/office/drawing/2014/main" id="{62ACFB1A-CA91-C271-961F-9A245E7D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8600"/>
            <a:ext cx="300355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Text Box 3">
            <a:extLst>
              <a:ext uri="{FF2B5EF4-FFF2-40B4-BE49-F238E27FC236}">
                <a16:creationId xmlns:a16="http://schemas.microsoft.com/office/drawing/2014/main" id="{FF449B49-0456-DFA3-C38B-73C9C872C8A0}"/>
              </a:ext>
            </a:extLst>
          </p:cNvPr>
          <p:cNvSpPr txBox="1">
            <a:spLocks noChangeArrowheads="1"/>
          </p:cNvSpPr>
          <p:nvPr/>
        </p:nvSpPr>
        <p:spPr bwMode="auto">
          <a:xfrm>
            <a:off x="1447800" y="1246188"/>
            <a:ext cx="23399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b="1">
                <a:solidFill>
                  <a:schemeClr val="accent2"/>
                </a:solidFill>
              </a:rPr>
              <a:t>A Tornado Almost Took Out Bill Gates!</a:t>
            </a:r>
          </a:p>
        </p:txBody>
      </p:sp>
      <p:pic>
        <p:nvPicPr>
          <p:cNvPr id="176131" name="Picture 4">
            <a:extLst>
              <a:ext uri="{FF2B5EF4-FFF2-40B4-BE49-F238E27FC236}">
                <a16:creationId xmlns:a16="http://schemas.microsoft.com/office/drawing/2014/main" id="{9645766B-A727-39C6-5E32-F5853A2A0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810000"/>
            <a:ext cx="24765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a:extLst>
              <a:ext uri="{FF2B5EF4-FFF2-40B4-BE49-F238E27FC236}">
                <a16:creationId xmlns:a16="http://schemas.microsoft.com/office/drawing/2014/main" id="{A3AF90D7-8399-2BFE-D266-ADBAB1F1C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76600"/>
            <a:ext cx="533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178" name="Picture 3">
            <a:extLst>
              <a:ext uri="{FF2B5EF4-FFF2-40B4-BE49-F238E27FC236}">
                <a16:creationId xmlns:a16="http://schemas.microsoft.com/office/drawing/2014/main" id="{CF5CD9D0-C5CC-617A-E758-2BEDF3D3B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3810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4">
            <a:extLst>
              <a:ext uri="{FF2B5EF4-FFF2-40B4-BE49-F238E27FC236}">
                <a16:creationId xmlns:a16="http://schemas.microsoft.com/office/drawing/2014/main" id="{B6900C02-0693-7D9E-43E7-3DE0497CA7E4}"/>
              </a:ext>
            </a:extLst>
          </p:cNvPr>
          <p:cNvSpPr txBox="1">
            <a:spLocks noChangeArrowheads="1"/>
          </p:cNvSpPr>
          <p:nvPr/>
        </p:nvSpPr>
        <p:spPr bwMode="auto">
          <a:xfrm>
            <a:off x="5851525" y="669925"/>
            <a:ext cx="1609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Large Hail</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
            <a:extLst>
              <a:ext uri="{FF2B5EF4-FFF2-40B4-BE49-F238E27FC236}">
                <a16:creationId xmlns:a16="http://schemas.microsoft.com/office/drawing/2014/main" id="{CC875358-451E-6EB6-FB46-7B2AA80CB5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75311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TextBox 2">
            <a:extLst>
              <a:ext uri="{FF2B5EF4-FFF2-40B4-BE49-F238E27FC236}">
                <a16:creationId xmlns:a16="http://schemas.microsoft.com/office/drawing/2014/main" id="{AF438F5D-BDC0-1291-5555-B9A97E137459}"/>
              </a:ext>
            </a:extLst>
          </p:cNvPr>
          <p:cNvSpPr txBox="1">
            <a:spLocks noChangeArrowheads="1"/>
          </p:cNvSpPr>
          <p:nvPr/>
        </p:nvSpPr>
        <p:spPr bwMode="auto">
          <a:xfrm>
            <a:off x="1219200" y="685800"/>
            <a:ext cx="7397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Hail Occurs in Strong Thunderstorms with Very Large</a:t>
            </a:r>
          </a:p>
          <a:p>
            <a:pPr>
              <a:spcBef>
                <a:spcPct val="0"/>
              </a:spcBef>
              <a:buFontTx/>
              <a:buNone/>
            </a:pPr>
            <a:r>
              <a:rPr lang="en-US" altLang="en-US" sz="2400" b="1"/>
              <a:t>Upward Velocities</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8B92AB80-4369-19FF-CD92-A7F6688D328A}"/>
              </a:ext>
            </a:extLst>
          </p:cNvPr>
          <p:cNvSpPr>
            <a:spLocks noGrp="1" noChangeArrowheads="1"/>
          </p:cNvSpPr>
          <p:nvPr>
            <p:ph type="title"/>
          </p:nvPr>
        </p:nvSpPr>
        <p:spPr>
          <a:xfrm>
            <a:off x="685800" y="381000"/>
            <a:ext cx="8001000" cy="533400"/>
          </a:xfrm>
        </p:spPr>
        <p:txBody>
          <a:bodyPr/>
          <a:lstStyle/>
          <a:p>
            <a:r>
              <a:rPr lang="en-US" altLang="en-US" b="1">
                <a:solidFill>
                  <a:schemeClr val="accent2"/>
                </a:solidFill>
                <a:ea typeface="ＭＳ Ｐゴシック" panose="020B0600070205080204" pitchFamily="34" charset="-128"/>
              </a:rPr>
              <a:t>Some Hail Facts</a:t>
            </a:r>
          </a:p>
        </p:txBody>
      </p:sp>
      <p:sp>
        <p:nvSpPr>
          <p:cNvPr id="181250" name="Content Placeholder 2">
            <a:extLst>
              <a:ext uri="{FF2B5EF4-FFF2-40B4-BE49-F238E27FC236}">
                <a16:creationId xmlns:a16="http://schemas.microsoft.com/office/drawing/2014/main" id="{BF886FFA-E7EF-B33D-E31B-AA8290873919}"/>
              </a:ext>
            </a:extLst>
          </p:cNvPr>
          <p:cNvSpPr>
            <a:spLocks noGrp="1" noChangeArrowheads="1"/>
          </p:cNvSpPr>
          <p:nvPr>
            <p:ph idx="1"/>
          </p:nvPr>
        </p:nvSpPr>
        <p:spPr>
          <a:xfrm>
            <a:off x="762000" y="1371600"/>
            <a:ext cx="7772400" cy="4114800"/>
          </a:xfrm>
        </p:spPr>
        <p:txBody>
          <a:bodyPr/>
          <a:lstStyle/>
          <a:p>
            <a:r>
              <a:rPr lang="en-US" altLang="en-US" dirty="0">
                <a:ea typeface="ＭＳ Ｐゴシック" panose="020B0600070205080204" pitchFamily="34" charset="-128"/>
              </a:rPr>
              <a:t>Range in size from 0.2 to 6 inches in diameter. </a:t>
            </a:r>
          </a:p>
          <a:p>
            <a:r>
              <a:rPr lang="en-US" altLang="en-US" dirty="0">
                <a:ea typeface="ＭＳ Ｐゴシック" panose="020B0600070205080204" pitchFamily="34" charset="-128"/>
              </a:rPr>
              <a:t>Large hailstones have alternating layers of clear and opaque ice, caused by cycles of vertical motion, riming, and freezing. </a:t>
            </a:r>
          </a:p>
          <a:p>
            <a:r>
              <a:rPr lang="en-US" altLang="en-US" dirty="0">
                <a:ea typeface="ＭＳ Ｐゴシック" panose="020B0600070205080204" pitchFamily="34" charset="-128"/>
              </a:rPr>
              <a:t>Hail produces substantial damage to buildings, cars, and crops.  Major agricultural problem in areas of the Midwest and overseas with strong thunderstorms.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a:extLst>
              <a:ext uri="{FF2B5EF4-FFF2-40B4-BE49-F238E27FC236}">
                <a16:creationId xmlns:a16="http://schemas.microsoft.com/office/drawing/2014/main" id="{517F2A49-D7EE-F0A3-F3ED-6D9367ED88C2}"/>
              </a:ext>
            </a:extLst>
          </p:cNvPr>
          <p:cNvSpPr>
            <a:spLocks noGrp="1" noChangeArrowheads="1"/>
          </p:cNvSpPr>
          <p:nvPr>
            <p:ph type="title"/>
          </p:nvPr>
        </p:nvSpPr>
        <p:spPr/>
        <p:txBody>
          <a:bodyPr/>
          <a:lstStyle/>
          <a:p>
            <a:r>
              <a:rPr lang="en-US" altLang="en-US">
                <a:ea typeface="ＭＳ Ｐゴシック" panose="020B0600070205080204" pitchFamily="34" charset="-128"/>
              </a:rPr>
              <a:t>Car Damage</a:t>
            </a:r>
          </a:p>
        </p:txBody>
      </p:sp>
      <p:pic>
        <p:nvPicPr>
          <p:cNvPr id="182274" name="Content Placeholder 3">
            <a:extLst>
              <a:ext uri="{FF2B5EF4-FFF2-40B4-BE49-F238E27FC236}">
                <a16:creationId xmlns:a16="http://schemas.microsoft.com/office/drawing/2014/main" id="{628F4B9D-AA7E-0761-A0E0-DF249BBA1C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85F88977-4E2D-B9C8-C591-9D641BAEBF9C}"/>
              </a:ext>
            </a:extLst>
          </p:cNvPr>
          <p:cNvSpPr>
            <a:spLocks noGrp="1" noChangeArrowheads="1"/>
          </p:cNvSpPr>
          <p:nvPr>
            <p:ph type="title"/>
          </p:nvPr>
        </p:nvSpPr>
        <p:spPr/>
        <p:txBody>
          <a:bodyPr/>
          <a:lstStyle/>
          <a:p>
            <a:r>
              <a:rPr lang="en-US" altLang="en-US">
                <a:ea typeface="ＭＳ Ｐゴシック" panose="020B0600070205080204" pitchFamily="34" charset="-128"/>
              </a:rPr>
              <a:t>Crop Damage</a:t>
            </a:r>
          </a:p>
        </p:txBody>
      </p:sp>
      <p:pic>
        <p:nvPicPr>
          <p:cNvPr id="183298" name="Content Placeholder 3">
            <a:extLst>
              <a:ext uri="{FF2B5EF4-FFF2-40B4-BE49-F238E27FC236}">
                <a16:creationId xmlns:a16="http://schemas.microsoft.com/office/drawing/2014/main" id="{6F4FA794-EB2C-C6A9-9C13-34C3518D65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8922" r="-28922"/>
          <a:stretch>
            <a:fillRect/>
          </a:stretch>
        </p:blipFill>
        <p:spPr>
          <a:xfrm>
            <a:off x="3733800" y="2438400"/>
            <a:ext cx="5613400" cy="2971800"/>
          </a:xfrm>
        </p:spPr>
      </p:pic>
      <p:pic>
        <p:nvPicPr>
          <p:cNvPr id="183299" name="Picture 4">
            <a:extLst>
              <a:ext uri="{FF2B5EF4-FFF2-40B4-BE49-F238E27FC236}">
                <a16:creationId xmlns:a16="http://schemas.microsoft.com/office/drawing/2014/main" id="{F2675F84-0007-13A8-B7CC-6FB270B0B9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3890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7F1788C0-1D4E-B18C-6865-E1534687AE0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pic>
        <p:nvPicPr>
          <p:cNvPr id="32770" name="Picture 2">
            <a:extLst>
              <a:ext uri="{FF2B5EF4-FFF2-40B4-BE49-F238E27FC236}">
                <a16:creationId xmlns:a16="http://schemas.microsoft.com/office/drawing/2014/main" id="{5C9FE5AB-F774-2044-EBEF-FF3644DDE468}"/>
              </a:ext>
            </a:extLst>
          </p:cNvPr>
          <p:cNvPicPr>
            <a:picLocks noChangeAspect="1"/>
          </p:cNvPicPr>
          <p:nvPr/>
        </p:nvPicPr>
        <p:blipFill>
          <a:blip r:embed="rId3">
            <a:extLst>
              <a:ext uri="{28A0092B-C50C-407E-A947-70E740481C1C}">
                <a14:useLocalDpi xmlns:a14="http://schemas.microsoft.com/office/drawing/2010/main" val="0"/>
              </a:ext>
            </a:extLst>
          </a:blip>
          <a:srcRect b="13670"/>
          <a:stretch>
            <a:fillRect/>
          </a:stretch>
        </p:blipFill>
        <p:spPr bwMode="auto">
          <a:xfrm>
            <a:off x="381000" y="152400"/>
            <a:ext cx="84963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3">
            <a:extLst>
              <a:ext uri="{FF2B5EF4-FFF2-40B4-BE49-F238E27FC236}">
                <a16:creationId xmlns:a16="http://schemas.microsoft.com/office/drawing/2014/main" id="{184F7D51-D66D-CDDB-7BFD-5D9D78B9ABA1}"/>
              </a:ext>
            </a:extLst>
          </p:cNvPr>
          <p:cNvSpPr txBox="1">
            <a:spLocks noChangeArrowheads="1"/>
          </p:cNvSpPr>
          <p:nvPr/>
        </p:nvSpPr>
        <p:spPr bwMode="auto">
          <a:xfrm>
            <a:off x="1143000" y="5334000"/>
            <a:ext cx="7543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Air Mass thunderstorms are </a:t>
            </a:r>
            <a:r>
              <a:rPr lang="en-US" altLang="en-US" sz="2800" b="1">
                <a:solidFill>
                  <a:srgbClr val="FF0000"/>
                </a:solidFill>
              </a:rPr>
              <a:t>SUICIDAL</a:t>
            </a:r>
            <a:r>
              <a:rPr lang="en-US" altLang="en-US" sz="2800" b="1"/>
              <a:t>.</a:t>
            </a:r>
            <a:r>
              <a:rPr lang="en-US" altLang="en-US" sz="2800"/>
              <a:t>  The cool downdraft kills the updraft…that is why they don</a:t>
            </a:r>
            <a:r>
              <a:rPr lang="ja-JP" altLang="en-US" sz="2800"/>
              <a:t>’</a:t>
            </a:r>
            <a:r>
              <a:rPr lang="en-US" altLang="ja-JP" sz="2800"/>
              <a:t>t live long enough to become severe.</a:t>
            </a:r>
            <a:endParaRPr lang="en-US" altLang="en-US" sz="28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1019">
            <a:extLst>
              <a:ext uri="{FF2B5EF4-FFF2-40B4-BE49-F238E27FC236}">
                <a16:creationId xmlns:a16="http://schemas.microsoft.com/office/drawing/2014/main" id="{519B5E42-6E7B-36C7-7332-DC9A5CBA0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455613"/>
            <a:ext cx="8940800" cy="59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2" hidden="1">
            <a:extLst>
              <a:ext uri="{FF2B5EF4-FFF2-40B4-BE49-F238E27FC236}">
                <a16:creationId xmlns:a16="http://schemas.microsoft.com/office/drawing/2014/main" id="{9C1BB14D-7AB4-1DCA-11A3-DB22F646339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84323" name="Rectangle 3">
            <a:extLst>
              <a:ext uri="{FF2B5EF4-FFF2-40B4-BE49-F238E27FC236}">
                <a16:creationId xmlns:a16="http://schemas.microsoft.com/office/drawing/2014/main" id="{8B35EC30-9DBB-AF44-456E-EA1E285D9864}"/>
              </a:ext>
            </a:extLst>
          </p:cNvPr>
          <p:cNvSpPr>
            <a:spLocks noChangeArrowheads="1"/>
          </p:cNvSpPr>
          <p:nvPr/>
        </p:nvSpPr>
        <p:spPr bwMode="auto">
          <a:xfrm>
            <a:off x="3886200" y="64008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Average Number of Days with Hail</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a:extLst>
              <a:ext uri="{FF2B5EF4-FFF2-40B4-BE49-F238E27FC236}">
                <a16:creationId xmlns:a16="http://schemas.microsoft.com/office/drawing/2014/main" id="{5A19D459-C4BD-8E02-031C-4EF78CE5662C}"/>
              </a:ext>
            </a:extLst>
          </p:cNvPr>
          <p:cNvSpPr>
            <a:spLocks noGrp="1" noChangeArrowheads="1"/>
          </p:cNvSpPr>
          <p:nvPr>
            <p:ph type="title"/>
          </p:nvPr>
        </p:nvSpPr>
        <p:spPr>
          <a:xfrm>
            <a:off x="609600" y="2057400"/>
            <a:ext cx="7772400" cy="1143000"/>
          </a:xfrm>
        </p:spPr>
        <p:txBody>
          <a:bodyPr/>
          <a:lstStyle/>
          <a:p>
            <a:r>
              <a:rPr lang="en-US" altLang="en-US" b="1">
                <a:solidFill>
                  <a:schemeClr val="accent2"/>
                </a:solidFill>
                <a:ea typeface="ＭＳ Ｐゴシック" panose="020B0600070205080204" pitchFamily="34" charset="-128"/>
              </a:rPr>
              <a:t>Thunderstorm and Cumulus Downbursts/Microbursts:  A Major Threat to Aviation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88C11555-E7B9-1E41-019E-0A8A3EE249AE}"/>
              </a:ext>
            </a:extLst>
          </p:cNvPr>
          <p:cNvSpPr>
            <a:spLocks noGrp="1" noChangeArrowheads="1"/>
          </p:cNvSpPr>
          <p:nvPr>
            <p:ph type="title"/>
          </p:nvPr>
        </p:nvSpPr>
        <p:spPr>
          <a:xfrm>
            <a:off x="676275" y="304800"/>
            <a:ext cx="7807325" cy="571500"/>
          </a:xfrm>
        </p:spPr>
        <p:txBody>
          <a:bodyPr/>
          <a:lstStyle/>
          <a:p>
            <a:r>
              <a:rPr lang="en-US" altLang="en-US" b="1">
                <a:ea typeface="ＭＳ Ｐゴシック" panose="020B0600070205080204" pitchFamily="34" charset="-128"/>
              </a:rPr>
              <a:t>Downburst</a:t>
            </a:r>
          </a:p>
        </p:txBody>
      </p:sp>
      <p:sp>
        <p:nvSpPr>
          <p:cNvPr id="187394" name="Content Placeholder 2">
            <a:extLst>
              <a:ext uri="{FF2B5EF4-FFF2-40B4-BE49-F238E27FC236}">
                <a16:creationId xmlns:a16="http://schemas.microsoft.com/office/drawing/2014/main" id="{D97C0413-E1C0-F910-6C3D-2FB25BA96D7A}"/>
              </a:ext>
            </a:extLst>
          </p:cNvPr>
          <p:cNvSpPr>
            <a:spLocks noGrp="1" noChangeArrowheads="1"/>
          </p:cNvSpPr>
          <p:nvPr>
            <p:ph idx="1"/>
          </p:nvPr>
        </p:nvSpPr>
        <p:spPr>
          <a:xfrm>
            <a:off x="652463" y="1066800"/>
            <a:ext cx="8174037" cy="4038600"/>
          </a:xfrm>
        </p:spPr>
        <p:txBody>
          <a:bodyPr/>
          <a:lstStyle/>
          <a:p>
            <a:pPr marL="0" indent="0">
              <a:buFontTx/>
              <a:buNone/>
            </a:pPr>
            <a:r>
              <a:rPr lang="en-US" altLang="en-US">
                <a:ea typeface="ＭＳ Ｐゴシック" panose="020B0600070205080204" pitchFamily="34" charset="-128"/>
              </a:rPr>
              <a:t>A </a:t>
            </a:r>
            <a:r>
              <a:rPr lang="en-US" altLang="en-US" b="1">
                <a:ea typeface="ＭＳ Ｐゴシック" panose="020B0600070205080204" pitchFamily="34" charset="-128"/>
              </a:rPr>
              <a:t>downburst</a:t>
            </a:r>
            <a:r>
              <a:rPr lang="en-US" altLang="en-US">
                <a:ea typeface="ＭＳ Ｐゴシック" panose="020B0600070205080204" pitchFamily="34" charset="-128"/>
              </a:rPr>
              <a:t> is a strong ground-level wind system generally associated with falling precipitation from a cumulonimbus cloud that blows radially after it hits the ground</a:t>
            </a:r>
          </a:p>
        </p:txBody>
      </p:sp>
      <p:pic>
        <p:nvPicPr>
          <p:cNvPr id="187395" name="Picture 2">
            <a:extLst>
              <a:ext uri="{FF2B5EF4-FFF2-40B4-BE49-F238E27FC236}">
                <a16:creationId xmlns:a16="http://schemas.microsoft.com/office/drawing/2014/main" id="{1BE67B0E-752C-BFFA-6D16-637D6F261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0"/>
            <a:ext cx="4648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Image Preview">
            <a:extLst>
              <a:ext uri="{FF2B5EF4-FFF2-40B4-BE49-F238E27FC236}">
                <a16:creationId xmlns:a16="http://schemas.microsoft.com/office/drawing/2014/main" id="{8A64ADF3-A700-02BB-3A91-44735EACE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7850"/>
            <a:ext cx="79248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BasStormSpot060">
            <a:extLst>
              <a:ext uri="{FF2B5EF4-FFF2-40B4-BE49-F238E27FC236}">
                <a16:creationId xmlns:a16="http://schemas.microsoft.com/office/drawing/2014/main" id="{FF57CA94-FD6D-A972-05E4-2C2C8BBA7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440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BasStormSpot061">
            <a:extLst>
              <a:ext uri="{FF2B5EF4-FFF2-40B4-BE49-F238E27FC236}">
                <a16:creationId xmlns:a16="http://schemas.microsoft.com/office/drawing/2014/main" id="{1CB8A7E7-912C-F41E-5032-C8FD4584D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9738"/>
            <a:ext cx="9144000"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asStormSpot062">
            <a:extLst>
              <a:ext uri="{FF2B5EF4-FFF2-40B4-BE49-F238E27FC236}">
                <a16:creationId xmlns:a16="http://schemas.microsoft.com/office/drawing/2014/main" id="{6EC1DC60-A6C5-E145-1EAA-20CC91C0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4" descr="dissipating-tstm">
            <a:extLst>
              <a:ext uri="{FF2B5EF4-FFF2-40B4-BE49-F238E27FC236}">
                <a16:creationId xmlns:a16="http://schemas.microsoft.com/office/drawing/2014/main" id="{BBE34345-B855-AE58-3C26-016286268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7630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781BE-3AC3-1900-AD3F-3D2F7A578412}"/>
              </a:ext>
            </a:extLst>
          </p:cNvPr>
          <p:cNvSpPr>
            <a:spLocks noGrp="1"/>
          </p:cNvSpPr>
          <p:nvPr>
            <p:ph type="title"/>
          </p:nvPr>
        </p:nvSpPr>
        <p:spPr/>
        <p:txBody>
          <a:bodyPr/>
          <a:lstStyle/>
          <a:p>
            <a:r>
              <a:rPr lang="en-US" b="1" dirty="0">
                <a:solidFill>
                  <a:schemeClr val="accent2"/>
                </a:solidFill>
              </a:rPr>
              <a:t>Two Sizes of Convective Downbursts</a:t>
            </a:r>
          </a:p>
        </p:txBody>
      </p:sp>
      <p:sp>
        <p:nvSpPr>
          <p:cNvPr id="4" name="Content Placeholder 3">
            <a:extLst>
              <a:ext uri="{FF2B5EF4-FFF2-40B4-BE49-F238E27FC236}">
                <a16:creationId xmlns:a16="http://schemas.microsoft.com/office/drawing/2014/main" id="{FDE3D674-DFFD-0A1F-3CF3-F4FB962B3529}"/>
              </a:ext>
            </a:extLst>
          </p:cNvPr>
          <p:cNvSpPr>
            <a:spLocks noGrp="1"/>
          </p:cNvSpPr>
          <p:nvPr>
            <p:ph sz="half" idx="1"/>
          </p:nvPr>
        </p:nvSpPr>
        <p:spPr>
          <a:xfrm>
            <a:off x="685800" y="1981200"/>
            <a:ext cx="6629400" cy="4114800"/>
          </a:xfrm>
        </p:spPr>
        <p:txBody>
          <a:bodyPr/>
          <a:lstStyle/>
          <a:p>
            <a:r>
              <a:rPr lang="en-US" sz="3200" b="1" dirty="0"/>
              <a:t>Microbursts</a:t>
            </a:r>
          </a:p>
          <a:p>
            <a:pPr lvl="1"/>
            <a:r>
              <a:rPr lang="en-US" sz="3200" dirty="0"/>
              <a:t>4 km and less</a:t>
            </a:r>
          </a:p>
          <a:p>
            <a:r>
              <a:rPr lang="en-US" sz="3200" b="1" dirty="0" err="1"/>
              <a:t>Macrobursts</a:t>
            </a:r>
            <a:endParaRPr lang="en-US" sz="3200" b="1" dirty="0"/>
          </a:p>
          <a:p>
            <a:pPr lvl="1"/>
            <a:r>
              <a:rPr lang="en-US" sz="3200" dirty="0"/>
              <a:t>Larger than 4 km</a:t>
            </a:r>
          </a:p>
        </p:txBody>
      </p:sp>
    </p:spTree>
    <p:extLst>
      <p:ext uri="{BB962C8B-B14F-4D97-AF65-F5344CB8AC3E}">
        <p14:creationId xmlns:p14="http://schemas.microsoft.com/office/powerpoint/2010/main" val="8342292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3161DF6E-4AFB-1299-1858-ED0B13263359}"/>
              </a:ext>
            </a:extLst>
          </p:cNvPr>
          <p:cNvSpPr>
            <a:spLocks noGrp="1" noChangeArrowheads="1"/>
          </p:cNvSpPr>
          <p:nvPr>
            <p:ph type="title"/>
          </p:nvPr>
        </p:nvSpPr>
        <p:spPr>
          <a:xfrm>
            <a:off x="685800" y="90055"/>
            <a:ext cx="7772400" cy="1143000"/>
          </a:xfrm>
        </p:spPr>
        <p:txBody>
          <a:bodyPr/>
          <a:lstStyle/>
          <a:p>
            <a:r>
              <a:rPr lang="en-US" altLang="en-US" dirty="0">
                <a:ea typeface="ＭＳ Ｐゴシック" panose="020B0600070205080204" pitchFamily="34" charset="-128"/>
              </a:rPr>
              <a:t>Tucson Microburst</a:t>
            </a:r>
          </a:p>
        </p:txBody>
      </p:sp>
      <p:sp>
        <p:nvSpPr>
          <p:cNvPr id="196610" name="Content Placeholder 2">
            <a:extLst>
              <a:ext uri="{FF2B5EF4-FFF2-40B4-BE49-F238E27FC236}">
                <a16:creationId xmlns:a16="http://schemas.microsoft.com/office/drawing/2014/main" id="{8FEF3004-EC30-6CDE-23D0-C7B154887DD0}"/>
              </a:ext>
            </a:extLst>
          </p:cNvPr>
          <p:cNvSpPr>
            <a:spLocks noGrp="1" noChangeArrowheads="1"/>
          </p:cNvSpPr>
          <p:nvPr>
            <p:ph idx="1"/>
          </p:nvPr>
        </p:nvSpPr>
        <p:spPr>
          <a:xfrm>
            <a:off x="720436" y="1138958"/>
            <a:ext cx="7772400" cy="533400"/>
          </a:xfrm>
        </p:spPr>
        <p:txBody>
          <a:bodyPr/>
          <a:lstStyle/>
          <a:p>
            <a:r>
              <a:rPr lang="en-US" altLang="en-US" dirty="0">
                <a:ea typeface="ＭＳ Ｐゴシック" panose="020B0600070205080204" pitchFamily="34" charset="-128"/>
                <a:hlinkClick r:id="rId3"/>
              </a:rPr>
              <a:t>https://youtu.be/jIhesf1_WTo</a:t>
            </a:r>
            <a:endParaRPr lang="en-US" altLang="en-US" dirty="0">
              <a:ea typeface="ＭＳ Ｐゴシック" panose="020B0600070205080204" pitchFamily="34" charset="-128"/>
            </a:endParaRPr>
          </a:p>
        </p:txBody>
      </p:sp>
      <p:pic>
        <p:nvPicPr>
          <p:cNvPr id="2" name="Online Media 1" descr="Tucson Wet Microburst - August 9th, 2015 (The Original Footage)">
            <a:hlinkClick r:id="" action="ppaction://media"/>
            <a:extLst>
              <a:ext uri="{FF2B5EF4-FFF2-40B4-BE49-F238E27FC236}">
                <a16:creationId xmlns:a16="http://schemas.microsoft.com/office/drawing/2014/main" id="{2D6B78EB-9109-4327-BF7B-1AD985801750}"/>
              </a:ext>
            </a:extLst>
          </p:cNvPr>
          <p:cNvPicPr>
            <a:picLocks noRot="1" noChangeAspect="1"/>
          </p:cNvPicPr>
          <p:nvPr>
            <a:videoFile r:link="rId1"/>
          </p:nvPr>
        </p:nvPicPr>
        <p:blipFill>
          <a:blip r:embed="rId4"/>
          <a:stretch>
            <a:fillRect/>
          </a:stretch>
        </p:blipFill>
        <p:spPr>
          <a:xfrm>
            <a:off x="1066800" y="1981200"/>
            <a:ext cx="7246050" cy="40940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1010">
            <a:extLst>
              <a:ext uri="{FF2B5EF4-FFF2-40B4-BE49-F238E27FC236}">
                <a16:creationId xmlns:a16="http://schemas.microsoft.com/office/drawing/2014/main" id="{7CA505CC-433B-7A05-2DFF-E5F7C5BE6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762125"/>
            <a:ext cx="89408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2" hidden="1">
            <a:extLst>
              <a:ext uri="{FF2B5EF4-FFF2-40B4-BE49-F238E27FC236}">
                <a16:creationId xmlns:a16="http://schemas.microsoft.com/office/drawing/2014/main" id="{D3BE41D7-4D16-0F7B-FB8D-CDB82604DDA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34819" name="TextBox 4">
            <a:extLst>
              <a:ext uri="{FF2B5EF4-FFF2-40B4-BE49-F238E27FC236}">
                <a16:creationId xmlns:a16="http://schemas.microsoft.com/office/drawing/2014/main" id="{ECF29559-0179-0902-D6FE-104A10BF4229}"/>
              </a:ext>
            </a:extLst>
          </p:cNvPr>
          <p:cNvSpPr txBox="1">
            <a:spLocks noChangeArrowheads="1"/>
          </p:cNvSpPr>
          <p:nvPr/>
        </p:nvSpPr>
        <p:spPr bwMode="auto">
          <a:xfrm>
            <a:off x="1676400" y="666750"/>
            <a:ext cx="5908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Major Thunderstorm Structures</a:t>
            </a:r>
          </a:p>
        </p:txBody>
      </p:sp>
      <p:sp>
        <p:nvSpPr>
          <p:cNvPr id="34820" name="TextBox 5">
            <a:extLst>
              <a:ext uri="{FF2B5EF4-FFF2-40B4-BE49-F238E27FC236}">
                <a16:creationId xmlns:a16="http://schemas.microsoft.com/office/drawing/2014/main" id="{9C4DE8F3-AEFD-2F4E-11B6-DD1CF28291A7}"/>
              </a:ext>
            </a:extLst>
          </p:cNvPr>
          <p:cNvSpPr txBox="1">
            <a:spLocks noChangeArrowheads="1"/>
          </p:cNvSpPr>
          <p:nvPr/>
        </p:nvSpPr>
        <p:spPr bwMode="auto">
          <a:xfrm>
            <a:off x="533400" y="5265738"/>
            <a:ext cx="8267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Cirrus Anvil, Gust Front, Updraft, Downdraft</a:t>
            </a:r>
          </a:p>
        </p:txBody>
      </p:sp>
      <p:sp>
        <p:nvSpPr>
          <p:cNvPr id="34821" name="TextBox 6">
            <a:extLst>
              <a:ext uri="{FF2B5EF4-FFF2-40B4-BE49-F238E27FC236}">
                <a16:creationId xmlns:a16="http://schemas.microsoft.com/office/drawing/2014/main" id="{4AC1B6FB-ECD9-4297-8DA0-7814CBEDE003}"/>
              </a:ext>
            </a:extLst>
          </p:cNvPr>
          <p:cNvSpPr txBox="1">
            <a:spLocks noChangeArrowheads="1"/>
          </p:cNvSpPr>
          <p:nvPr/>
        </p:nvSpPr>
        <p:spPr bwMode="auto">
          <a:xfrm>
            <a:off x="4495800" y="3429000"/>
            <a:ext cx="1082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updraft</a:t>
            </a:r>
          </a:p>
        </p:txBody>
      </p:sp>
      <p:cxnSp>
        <p:nvCxnSpPr>
          <p:cNvPr id="34822" name="Straight Arrow Connector 8">
            <a:extLst>
              <a:ext uri="{FF2B5EF4-FFF2-40B4-BE49-F238E27FC236}">
                <a16:creationId xmlns:a16="http://schemas.microsoft.com/office/drawing/2014/main" id="{60549E58-E591-0B9E-B8A1-E8101F15F4B7}"/>
              </a:ext>
            </a:extLst>
          </p:cNvPr>
          <p:cNvCxnSpPr>
            <a:cxnSpLocks noChangeShapeType="1"/>
          </p:cNvCxnSpPr>
          <p:nvPr/>
        </p:nvCxnSpPr>
        <p:spPr bwMode="auto">
          <a:xfrm>
            <a:off x="4267200" y="3962400"/>
            <a:ext cx="990600" cy="381000"/>
          </a:xfrm>
          <a:prstGeom prst="straightConnector1">
            <a:avLst/>
          </a:prstGeom>
          <a:noFill/>
          <a:ln w="44450">
            <a:solidFill>
              <a:srgbClr val="660066"/>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6D6-D1A8-5861-9B42-DD10606DFF67}"/>
              </a:ext>
            </a:extLst>
          </p:cNvPr>
          <p:cNvSpPr>
            <a:spLocks noGrp="1"/>
          </p:cNvSpPr>
          <p:nvPr>
            <p:ph type="ctrTitle"/>
          </p:nvPr>
        </p:nvSpPr>
        <p:spPr/>
        <p:txBody>
          <a:bodyPr/>
          <a:lstStyle/>
          <a:p>
            <a:r>
              <a:rPr lang="en-US" dirty="0"/>
              <a:t>Downbursts are a major threat to aviation</a:t>
            </a:r>
          </a:p>
        </p:txBody>
      </p:sp>
      <p:sp>
        <p:nvSpPr>
          <p:cNvPr id="3" name="Subtitle 2">
            <a:extLst>
              <a:ext uri="{FF2B5EF4-FFF2-40B4-BE49-F238E27FC236}">
                <a16:creationId xmlns:a16="http://schemas.microsoft.com/office/drawing/2014/main" id="{DA4F48A6-A906-0ABA-AA5F-37E88434D4F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70680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3" descr="Downbursts and Aircraft">
            <a:extLst>
              <a:ext uri="{FF2B5EF4-FFF2-40B4-BE49-F238E27FC236}">
                <a16:creationId xmlns:a16="http://schemas.microsoft.com/office/drawing/2014/main" id="{759093F9-A141-DE16-11E6-1BD28F4173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2">
            <a:extLst>
              <a:ext uri="{FF2B5EF4-FFF2-40B4-BE49-F238E27FC236}">
                <a16:creationId xmlns:a16="http://schemas.microsoft.com/office/drawing/2014/main" id="{FFB18A4B-7A86-1048-8AF1-8E79F5E33F36}"/>
              </a:ext>
            </a:extLst>
          </p:cNvPr>
          <p:cNvSpPr>
            <a:spLocks noChangeArrowheads="1"/>
          </p:cNvSpPr>
          <p:nvPr/>
        </p:nvSpPr>
        <p:spPr bwMode="auto">
          <a:xfrm>
            <a:off x="381000" y="5715000"/>
            <a:ext cx="85344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Verdana" panose="020B0604030504040204" pitchFamily="34" charset="0"/>
              </a:rPr>
              <a:t>Research by NCAR and collaborators in the 1980s uncovered the deadly one-two punch of microbursts: aircraft level off when they encounter headwinds, then find themselves pushed to the ground by intense downdrafts and tailwinds.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 Box 2">
            <a:extLst>
              <a:ext uri="{FF2B5EF4-FFF2-40B4-BE49-F238E27FC236}">
                <a16:creationId xmlns:a16="http://schemas.microsoft.com/office/drawing/2014/main" id="{9143AC12-5EDC-C2DB-2938-64B732112B41}"/>
              </a:ext>
            </a:extLst>
          </p:cNvPr>
          <p:cNvSpPr txBox="1">
            <a:spLocks noChangeArrowheads="1"/>
          </p:cNvSpPr>
          <p:nvPr/>
        </p:nvSpPr>
        <p:spPr bwMode="auto">
          <a:xfrm>
            <a:off x="5105400" y="457200"/>
            <a:ext cx="38100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latin typeface="Verdana" panose="020B0604030504040204" pitchFamily="34" charset="0"/>
              </a:rPr>
              <a:t>Eastern Air Lines 66</a:t>
            </a:r>
          </a:p>
          <a:p>
            <a:pPr>
              <a:spcBef>
                <a:spcPct val="50000"/>
              </a:spcBef>
              <a:buFontTx/>
              <a:buNone/>
            </a:pPr>
            <a:r>
              <a:rPr lang="en-US" altLang="en-US" sz="1800">
                <a:latin typeface="Verdana" panose="020B0604030504040204" pitchFamily="34" charset="0"/>
              </a:rPr>
              <a:t>June 24, 1975 </a:t>
            </a:r>
          </a:p>
          <a:p>
            <a:pPr>
              <a:spcBef>
                <a:spcPct val="50000"/>
              </a:spcBef>
              <a:buFontTx/>
              <a:buNone/>
            </a:pPr>
            <a:r>
              <a:rPr lang="en-US" altLang="en-US" sz="1800">
                <a:latin typeface="Verdana" panose="020B0604030504040204" pitchFamily="34" charset="0"/>
              </a:rPr>
              <a:t>New York – Kennedy Airport</a:t>
            </a:r>
          </a:p>
          <a:p>
            <a:pPr>
              <a:spcBef>
                <a:spcPct val="50000"/>
              </a:spcBef>
              <a:buFontTx/>
              <a:buNone/>
            </a:pPr>
            <a:r>
              <a:rPr lang="en-US" altLang="en-US" sz="1800">
                <a:latin typeface="Verdana" panose="020B0604030504040204" pitchFamily="34" charset="0"/>
              </a:rPr>
              <a:t>112 killed </a:t>
            </a:r>
          </a:p>
          <a:p>
            <a:pPr>
              <a:spcBef>
                <a:spcPct val="50000"/>
              </a:spcBef>
              <a:buFontTx/>
              <a:buNone/>
            </a:pPr>
            <a:r>
              <a:rPr lang="en-US" altLang="en-US" sz="1800">
                <a:latin typeface="Verdana" panose="020B0604030504040204" pitchFamily="34" charset="0"/>
              </a:rPr>
              <a:t>12 injured</a:t>
            </a:r>
          </a:p>
          <a:p>
            <a:pPr>
              <a:spcBef>
                <a:spcPct val="50000"/>
              </a:spcBef>
              <a:buFontTx/>
              <a:buNone/>
            </a:pPr>
            <a:r>
              <a:rPr lang="en-US" altLang="en-US" sz="1800">
                <a:latin typeface="Verdana" panose="020B0604030504040204" pitchFamily="34" charset="0"/>
              </a:rPr>
              <a:t>Crashed while landing</a:t>
            </a:r>
          </a:p>
          <a:p>
            <a:pPr>
              <a:spcBef>
                <a:spcPct val="50000"/>
              </a:spcBef>
              <a:buFontTx/>
              <a:buNone/>
            </a:pPr>
            <a:r>
              <a:rPr lang="en-US" altLang="en-US" sz="1800">
                <a:latin typeface="Verdana" panose="020B0604030504040204" pitchFamily="34" charset="0"/>
              </a:rPr>
              <a:t>Boeing 727</a:t>
            </a:r>
          </a:p>
        </p:txBody>
      </p:sp>
      <p:pic>
        <p:nvPicPr>
          <p:cNvPr id="200706" name="Picture 4" descr="1">
            <a:extLst>
              <a:ext uri="{FF2B5EF4-FFF2-40B4-BE49-F238E27FC236}">
                <a16:creationId xmlns:a16="http://schemas.microsoft.com/office/drawing/2014/main" id="{199D5AD7-5D4D-F54D-A021-579ADF0A7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90925"/>
            <a:ext cx="3810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6" descr="2">
            <a:extLst>
              <a:ext uri="{FF2B5EF4-FFF2-40B4-BE49-F238E27FC236}">
                <a16:creationId xmlns:a16="http://schemas.microsoft.com/office/drawing/2014/main" id="{C940D854-AC19-C3CE-9AC1-30F29CE9D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3" descr="downbu18">
            <a:extLst>
              <a:ext uri="{FF2B5EF4-FFF2-40B4-BE49-F238E27FC236}">
                <a16:creationId xmlns:a16="http://schemas.microsoft.com/office/drawing/2014/main" id="{04C5ECDE-1D10-9FD6-C535-C67E760ED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676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4" name="Text Box 6">
            <a:extLst>
              <a:ext uri="{FF2B5EF4-FFF2-40B4-BE49-F238E27FC236}">
                <a16:creationId xmlns:a16="http://schemas.microsoft.com/office/drawing/2014/main" id="{90C9078D-8F06-1FAA-D7A2-D19E87768A16}"/>
              </a:ext>
            </a:extLst>
          </p:cNvPr>
          <p:cNvSpPr txBox="1">
            <a:spLocks noChangeArrowheads="1"/>
          </p:cNvSpPr>
          <p:nvPr/>
        </p:nvSpPr>
        <p:spPr bwMode="auto">
          <a:xfrm>
            <a:off x="228600" y="5181600"/>
            <a:ext cx="8715375"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latin typeface="Verdana" panose="020B0604030504040204" pitchFamily="34" charset="0"/>
              </a:rPr>
              <a:t>August 1, 1983 the strongest microburst recorded at an airport was </a:t>
            </a:r>
          </a:p>
          <a:p>
            <a:pPr>
              <a:spcBef>
                <a:spcPct val="0"/>
              </a:spcBef>
              <a:buFontTx/>
              <a:buNone/>
            </a:pPr>
            <a:r>
              <a:rPr lang="en-US" altLang="en-US" sz="1800">
                <a:latin typeface="Verdana" panose="020B0604030504040204" pitchFamily="34" charset="0"/>
              </a:rPr>
              <a:t>observed at Andrews Air Force Base in Washington DC.  The wind speeds </a:t>
            </a:r>
          </a:p>
          <a:p>
            <a:pPr>
              <a:spcBef>
                <a:spcPct val="0"/>
              </a:spcBef>
              <a:buFontTx/>
              <a:buNone/>
            </a:pPr>
            <a:r>
              <a:rPr lang="en-US" altLang="en-US" sz="1800">
                <a:latin typeface="Verdana" panose="020B0604030504040204" pitchFamily="34" charset="0"/>
              </a:rPr>
              <a:t>may have exceeded 150 mph in this microburst.  The peak gust was </a:t>
            </a:r>
          </a:p>
          <a:p>
            <a:pPr>
              <a:spcBef>
                <a:spcPct val="0"/>
              </a:spcBef>
              <a:buFontTx/>
              <a:buNone/>
            </a:pPr>
            <a:r>
              <a:rPr lang="en-US" altLang="en-US" sz="1800">
                <a:latin typeface="Verdana" panose="020B0604030504040204" pitchFamily="34" charset="0"/>
              </a:rPr>
              <a:t>recorded at 211 PM – 7 minutes after Air Force One, with the President </a:t>
            </a:r>
          </a:p>
          <a:p>
            <a:pPr>
              <a:spcBef>
                <a:spcPct val="0"/>
              </a:spcBef>
              <a:buFontTx/>
              <a:buNone/>
            </a:pPr>
            <a:r>
              <a:rPr lang="en-US" altLang="en-US" sz="1800">
                <a:latin typeface="Verdana" panose="020B0604030504040204" pitchFamily="34" charset="0"/>
              </a:rPr>
              <a:t>on board, landed on the same runway.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100_0039">
            <a:extLst>
              <a:ext uri="{FF2B5EF4-FFF2-40B4-BE49-F238E27FC236}">
                <a16:creationId xmlns:a16="http://schemas.microsoft.com/office/drawing/2014/main" id="{230D02E5-47F5-276A-BF64-04B73D017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8" name="Rectangle 6">
            <a:extLst>
              <a:ext uri="{FF2B5EF4-FFF2-40B4-BE49-F238E27FC236}">
                <a16:creationId xmlns:a16="http://schemas.microsoft.com/office/drawing/2014/main" id="{7E47E132-9F4A-B3FA-0020-4ADDCCDA0222}"/>
              </a:ext>
            </a:extLst>
          </p:cNvPr>
          <p:cNvSpPr>
            <a:spLocks noGrp="1" noChangeArrowheads="1"/>
          </p:cNvSpPr>
          <p:nvPr>
            <p:ph type="title" idx="4294967295"/>
          </p:nvPr>
        </p:nvSpPr>
        <p:spPr>
          <a:xfrm>
            <a:off x="685800" y="304800"/>
            <a:ext cx="7772400" cy="1143000"/>
          </a:xfrm>
        </p:spPr>
        <p:txBody>
          <a:bodyPr anchorCtr="1"/>
          <a:lstStyle/>
          <a:p>
            <a:pPr eaLnBrk="1" hangingPunct="1">
              <a:defRPr/>
            </a:pPr>
            <a:r>
              <a:rPr lang="en-US" sz="4000" dirty="0">
                <a:effectLst>
                  <a:outerShdw blurRad="38100" dist="38100" dir="2700000" algn="tl">
                    <a:srgbClr val="DDDDDD"/>
                  </a:outerShdw>
                </a:effectLst>
              </a:rPr>
              <a:t>Low Level Windshear Alert System (LLWAS)</a:t>
            </a:r>
          </a:p>
        </p:txBody>
      </p:sp>
      <p:sp>
        <p:nvSpPr>
          <p:cNvPr id="204803" name="TextBox 1">
            <a:extLst>
              <a:ext uri="{FF2B5EF4-FFF2-40B4-BE49-F238E27FC236}">
                <a16:creationId xmlns:a16="http://schemas.microsoft.com/office/drawing/2014/main" id="{6E471C30-38B9-B574-46B4-4061A8421C39}"/>
              </a:ext>
            </a:extLst>
          </p:cNvPr>
          <p:cNvSpPr txBox="1">
            <a:spLocks noChangeArrowheads="1"/>
          </p:cNvSpPr>
          <p:nvPr/>
        </p:nvSpPr>
        <p:spPr bwMode="auto">
          <a:xfrm>
            <a:off x="533400" y="3124200"/>
            <a:ext cx="22780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We now have</a:t>
            </a:r>
          </a:p>
          <a:p>
            <a:r>
              <a:rPr lang="en-US" altLang="en-US"/>
              <a:t>Observing </a:t>
            </a:r>
          </a:p>
          <a:p>
            <a:r>
              <a:rPr lang="en-US" altLang="en-US"/>
              <a:t>Systems</a:t>
            </a:r>
          </a:p>
          <a:p>
            <a:r>
              <a:rPr lang="en-US" altLang="en-US"/>
              <a:t>Designed to</a:t>
            </a:r>
          </a:p>
          <a:p>
            <a:r>
              <a:rPr lang="en-US" altLang="en-US"/>
              <a:t>Spot microbursts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892546D3-AC20-4F3A-6195-503534F9C018}"/>
              </a:ext>
            </a:extLst>
          </p:cNvPr>
          <p:cNvSpPr txBox="1">
            <a:spLocks noChangeArrowheads="1"/>
          </p:cNvSpPr>
          <p:nvPr/>
        </p:nvSpPr>
        <p:spPr bwMode="auto">
          <a:xfrm>
            <a:off x="1295400" y="533400"/>
            <a:ext cx="57638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Anvil and Overshooting Top</a:t>
            </a:r>
          </a:p>
        </p:txBody>
      </p:sp>
      <p:pic>
        <p:nvPicPr>
          <p:cNvPr id="36866" name="Picture 4">
            <a:extLst>
              <a:ext uri="{FF2B5EF4-FFF2-40B4-BE49-F238E27FC236}">
                <a16:creationId xmlns:a16="http://schemas.microsoft.com/office/drawing/2014/main" id="{99D35E50-C143-FB35-07ED-716834D3B8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8486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69CB866D-1235-31CC-F024-55709EEAF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5800"/>
            <a:ext cx="59563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1">
            <a:extLst>
              <a:ext uri="{FF2B5EF4-FFF2-40B4-BE49-F238E27FC236}">
                <a16:creationId xmlns:a16="http://schemas.microsoft.com/office/drawing/2014/main" id="{2670E4B0-37E1-0380-8641-16654A5339FA}"/>
              </a:ext>
            </a:extLst>
          </p:cNvPr>
          <p:cNvSpPr txBox="1">
            <a:spLocks noChangeArrowheads="1"/>
          </p:cNvSpPr>
          <p:nvPr/>
        </p:nvSpPr>
        <p:spPr bwMode="auto">
          <a:xfrm>
            <a:off x="2238721" y="6048033"/>
            <a:ext cx="49840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accent2"/>
                </a:solidFill>
              </a:rPr>
              <a:t>Anvil with overshooting tops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0DBF0925-C501-7CEF-780F-88733384D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533400"/>
            <a:ext cx="85471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0D0DCB8A-D211-3EF3-E361-E481E43A4E4C}"/>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Gust Front:  leading edge of cool, downdraft air</a:t>
            </a:r>
          </a:p>
        </p:txBody>
      </p:sp>
      <p:pic>
        <p:nvPicPr>
          <p:cNvPr id="40962" name="Picture 2">
            <a:extLst>
              <a:ext uri="{FF2B5EF4-FFF2-40B4-BE49-F238E27FC236}">
                <a16:creationId xmlns:a16="http://schemas.microsoft.com/office/drawing/2014/main" id="{EE9E24E1-6789-4D86-0905-69EB5D6B6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133600"/>
            <a:ext cx="49434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a:extLst>
              <a:ext uri="{FF2B5EF4-FFF2-40B4-BE49-F238E27FC236}">
                <a16:creationId xmlns:a16="http://schemas.microsoft.com/office/drawing/2014/main" id="{D97094B8-8295-1DA5-0427-798A3DC74185}"/>
              </a:ext>
            </a:extLst>
          </p:cNvPr>
          <p:cNvSpPr txBox="1">
            <a:spLocks noChangeArrowheads="1"/>
          </p:cNvSpPr>
          <p:nvPr/>
        </p:nvSpPr>
        <p:spPr bwMode="auto">
          <a:xfrm>
            <a:off x="342900" y="152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Roll or Arcus Cloud Associated with Leading Edge of Gust Front</a:t>
            </a:r>
          </a:p>
        </p:txBody>
      </p:sp>
      <p:pic>
        <p:nvPicPr>
          <p:cNvPr id="43010" name="Picture 2">
            <a:extLst>
              <a:ext uri="{FF2B5EF4-FFF2-40B4-BE49-F238E27FC236}">
                <a16:creationId xmlns:a16="http://schemas.microsoft.com/office/drawing/2014/main" id="{D5DA483E-6BCB-FDD4-6D52-F10D2FD1EC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2"/>
          <a:stretch/>
        </p:blipFill>
        <p:spPr bwMode="auto">
          <a:xfrm>
            <a:off x="1143000" y="1447800"/>
            <a:ext cx="72929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DD312693-F839-DE13-AD96-A381D45DA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25487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CF3A3CD2-59CD-8B2C-2AED-3E235EDFA8D5}"/>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Why Downdrafts In Thunderstorm?</a:t>
            </a:r>
          </a:p>
        </p:txBody>
      </p:sp>
      <p:sp>
        <p:nvSpPr>
          <p:cNvPr id="47106" name="Content Placeholder 4">
            <a:extLst>
              <a:ext uri="{FF2B5EF4-FFF2-40B4-BE49-F238E27FC236}">
                <a16:creationId xmlns:a16="http://schemas.microsoft.com/office/drawing/2014/main" id="{7B88C637-FA77-43A4-2E54-86635340522B}"/>
              </a:ext>
            </a:extLst>
          </p:cNvPr>
          <p:cNvSpPr>
            <a:spLocks noGrp="1" noChangeArrowheads="1"/>
          </p:cNvSpPr>
          <p:nvPr>
            <p:ph idx="1"/>
          </p:nvPr>
        </p:nvSpPr>
        <p:spPr>
          <a:xfrm>
            <a:off x="685800" y="1981200"/>
            <a:ext cx="3886200" cy="4114800"/>
          </a:xfrm>
        </p:spPr>
        <p:txBody>
          <a:bodyPr/>
          <a:lstStyle/>
          <a:p>
            <a:r>
              <a:rPr lang="en-US" altLang="en-US">
                <a:ea typeface="ＭＳ Ｐゴシック" panose="020B0600070205080204" pitchFamily="34" charset="-128"/>
              </a:rPr>
              <a:t>Precipitation falls into unsaturated air below. Evaporation, cooling results.  Cool air is denser and heavier. Sinks.</a:t>
            </a:r>
          </a:p>
          <a:p>
            <a:r>
              <a:rPr lang="en-US" altLang="en-US">
                <a:ea typeface="ＭＳ Ｐゴシック" panose="020B0600070205080204" pitchFamily="34" charset="-128"/>
              </a:rPr>
              <a:t>Falling precipitation drags air downward.</a:t>
            </a:r>
          </a:p>
        </p:txBody>
      </p:sp>
      <p:pic>
        <p:nvPicPr>
          <p:cNvPr id="47107" name="Picture 3">
            <a:extLst>
              <a:ext uri="{FF2B5EF4-FFF2-40B4-BE49-F238E27FC236}">
                <a16:creationId xmlns:a16="http://schemas.microsoft.com/office/drawing/2014/main" id="{BC1B6641-0FBB-E124-37B1-2EA701480B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133600"/>
            <a:ext cx="42751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F6A731B8-F62E-3C95-E91E-9B35548B8862}"/>
              </a:ext>
            </a:extLst>
          </p:cNvPr>
          <p:cNvSpPr>
            <a:spLocks noGrp="1" noChangeArrowheads="1"/>
          </p:cNvSpPr>
          <p:nvPr>
            <p:ph type="title"/>
          </p:nvPr>
        </p:nvSpPr>
        <p:spPr>
          <a:xfrm>
            <a:off x="533400" y="304800"/>
            <a:ext cx="8229600" cy="1143000"/>
          </a:xfrm>
        </p:spPr>
        <p:txBody>
          <a:bodyPr/>
          <a:lstStyle/>
          <a:p>
            <a:pPr eaLnBrk="1" hangingPunct="1"/>
            <a:r>
              <a:rPr lang="en-US" altLang="en-US" b="1">
                <a:solidFill>
                  <a:schemeClr val="accent2"/>
                </a:solidFill>
                <a:ea typeface="ＭＳ Ｐゴシック" panose="020B0600070205080204" pitchFamily="34" charset="-128"/>
              </a:rPr>
              <a:t>Thunderstorms:  Some Key Facts</a:t>
            </a:r>
          </a:p>
        </p:txBody>
      </p:sp>
      <p:sp>
        <p:nvSpPr>
          <p:cNvPr id="17410" name="Content Placeholder 2">
            <a:extLst>
              <a:ext uri="{FF2B5EF4-FFF2-40B4-BE49-F238E27FC236}">
                <a16:creationId xmlns:a16="http://schemas.microsoft.com/office/drawing/2014/main" id="{418A53D7-7930-F132-58D1-946F58BE4486}"/>
              </a:ext>
            </a:extLst>
          </p:cNvPr>
          <p:cNvSpPr>
            <a:spLocks noGrp="1" noChangeArrowheads="1"/>
          </p:cNvSpPr>
          <p:nvPr>
            <p:ph idx="1"/>
          </p:nvPr>
        </p:nvSpPr>
        <p:spPr>
          <a:xfrm>
            <a:off x="381000" y="1524000"/>
            <a:ext cx="5181600" cy="4495800"/>
          </a:xfrm>
        </p:spPr>
        <p:txBody>
          <a:bodyPr/>
          <a:lstStyle/>
          <a:p>
            <a:pPr eaLnBrk="1" hangingPunct="1"/>
            <a:r>
              <a:rPr lang="en-US" altLang="en-US">
                <a:ea typeface="ＭＳ Ｐゴシック" panose="020B0600070205080204" pitchFamily="34" charset="-128"/>
              </a:rPr>
              <a:t>Produced by cumulonimbus clouds and are accompanied </a:t>
            </a:r>
            <a:r>
              <a:rPr lang="en-US" altLang="en-US" b="1">
                <a:ea typeface="ＭＳ Ｐゴシック" panose="020B0600070205080204" pitchFamily="34" charset="-128"/>
              </a:rPr>
              <a:t>by lightning and thunder.</a:t>
            </a:r>
          </a:p>
          <a:p>
            <a:pPr eaLnBrk="1" hangingPunct="1"/>
            <a:r>
              <a:rPr lang="en-US" altLang="en-US">
                <a:ea typeface="ＭＳ Ｐゴシック" panose="020B0600070205080204" pitchFamily="34" charset="-128"/>
              </a:rPr>
              <a:t>Occurs when the atmosphere becomes unstable—when a vertically displaced air parcel becomes buoyant and rises on its own.</a:t>
            </a:r>
          </a:p>
        </p:txBody>
      </p:sp>
      <p:pic>
        <p:nvPicPr>
          <p:cNvPr id="17411" name="Picture 2">
            <a:extLst>
              <a:ext uri="{FF2B5EF4-FFF2-40B4-BE49-F238E27FC236}">
                <a16:creationId xmlns:a16="http://schemas.microsoft.com/office/drawing/2014/main" id="{634BB7E4-AAAD-058D-84C2-04DDFE01E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t="18228" r="5142"/>
          <a:stretch>
            <a:fillRect/>
          </a:stretch>
        </p:blipFill>
        <p:spPr bwMode="auto">
          <a:xfrm flipH="1">
            <a:off x="5715000" y="2514600"/>
            <a:ext cx="277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a:extLst>
              <a:ext uri="{FF2B5EF4-FFF2-40B4-BE49-F238E27FC236}">
                <a16:creationId xmlns:a16="http://schemas.microsoft.com/office/drawing/2014/main" id="{9C78AB12-13EA-6617-A066-4D767CFF0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836" b="51259"/>
          <a:stretch>
            <a:fillRect/>
          </a:stretch>
        </p:blipFill>
        <p:spPr bwMode="auto">
          <a:xfrm>
            <a:off x="381000" y="609600"/>
            <a:ext cx="8113712"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Up Arrow 1">
            <a:extLst>
              <a:ext uri="{FF2B5EF4-FFF2-40B4-BE49-F238E27FC236}">
                <a16:creationId xmlns:a16="http://schemas.microsoft.com/office/drawing/2014/main" id="{1D95C9A1-186F-0BDF-2F8C-8B520F83DC61}"/>
              </a:ext>
            </a:extLst>
          </p:cNvPr>
          <p:cNvSpPr>
            <a:spLocks noChangeArrowheads="1"/>
          </p:cNvSpPr>
          <p:nvPr/>
        </p:nvSpPr>
        <p:spPr bwMode="auto">
          <a:xfrm rot="4788332">
            <a:off x="2341563" y="3259138"/>
            <a:ext cx="381000" cy="1981200"/>
          </a:xfrm>
          <a:prstGeom prst="upArrow">
            <a:avLst>
              <a:gd name="adj1" fmla="val 50000"/>
              <a:gd name="adj2" fmla="val 50002"/>
            </a:avLst>
          </a:prstGeom>
          <a:solidFill>
            <a:schemeClr val="accent2"/>
          </a:solidFill>
          <a:ln w="9525" algn="ctr">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 name="TextBox 1">
            <a:extLst>
              <a:ext uri="{FF2B5EF4-FFF2-40B4-BE49-F238E27FC236}">
                <a16:creationId xmlns:a16="http://schemas.microsoft.com/office/drawing/2014/main" id="{F30E7AEC-D00F-752B-26B6-D916A1C109D0}"/>
              </a:ext>
            </a:extLst>
          </p:cNvPr>
          <p:cNvSpPr txBox="1"/>
          <p:nvPr/>
        </p:nvSpPr>
        <p:spPr>
          <a:xfrm>
            <a:off x="1523385" y="4612557"/>
            <a:ext cx="2362815" cy="461665"/>
          </a:xfrm>
          <a:prstGeom prst="rect">
            <a:avLst/>
          </a:prstGeom>
          <a:noFill/>
        </p:spPr>
        <p:txBody>
          <a:bodyPr wrap="square" rtlCol="0">
            <a:spAutoFit/>
          </a:bodyPr>
          <a:lstStyle/>
          <a:p>
            <a:r>
              <a:rPr lang="en-US" b="1" dirty="0">
                <a:solidFill>
                  <a:schemeClr val="bg1"/>
                </a:solidFill>
              </a:rPr>
              <a:t>Gust Front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3">
            <a:extLst>
              <a:ext uri="{FF2B5EF4-FFF2-40B4-BE49-F238E27FC236}">
                <a16:creationId xmlns:a16="http://schemas.microsoft.com/office/drawing/2014/main" id="{50DD6B03-229E-87B6-BD66-5527A63CE114}"/>
              </a:ext>
            </a:extLst>
          </p:cNvPr>
          <p:cNvSpPr>
            <a:spLocks noGrp="1" noChangeArrowheads="1"/>
          </p:cNvSpPr>
          <p:nvPr>
            <p:ph type="title"/>
          </p:nvPr>
        </p:nvSpPr>
        <p:spPr>
          <a:xfrm>
            <a:off x="654050" y="342900"/>
            <a:ext cx="8001000" cy="609600"/>
          </a:xfrm>
        </p:spPr>
        <p:txBody>
          <a:bodyPr/>
          <a:lstStyle/>
          <a:p>
            <a:pPr eaLnBrk="1" hangingPunct="1"/>
            <a:r>
              <a:rPr lang="en-US" altLang="en-US" b="1">
                <a:solidFill>
                  <a:schemeClr val="accent2"/>
                </a:solidFill>
                <a:ea typeface="ＭＳ Ｐゴシック" panose="020B0600070205080204" pitchFamily="34" charset="-128"/>
              </a:rPr>
              <a:t>Air Mass Thunderstorms</a:t>
            </a:r>
          </a:p>
        </p:txBody>
      </p:sp>
      <p:sp>
        <p:nvSpPr>
          <p:cNvPr id="50178" name="Content Placeholder 4">
            <a:extLst>
              <a:ext uri="{FF2B5EF4-FFF2-40B4-BE49-F238E27FC236}">
                <a16:creationId xmlns:a16="http://schemas.microsoft.com/office/drawing/2014/main" id="{0477B1DD-5DD4-B3B5-505E-F04B262498F1}"/>
              </a:ext>
            </a:extLst>
          </p:cNvPr>
          <p:cNvSpPr>
            <a:spLocks noGrp="1" noChangeArrowheads="1"/>
          </p:cNvSpPr>
          <p:nvPr>
            <p:ph idx="1"/>
          </p:nvPr>
        </p:nvSpPr>
        <p:spPr>
          <a:xfrm>
            <a:off x="685800" y="1600200"/>
            <a:ext cx="4419600" cy="3733800"/>
          </a:xfrm>
        </p:spPr>
        <p:txBody>
          <a:bodyPr/>
          <a:lstStyle/>
          <a:p>
            <a:pPr eaLnBrk="1" hangingPunct="1"/>
            <a:r>
              <a:rPr lang="en-US" altLang="en-US" sz="3600">
                <a:ea typeface="ＭＳ Ｐゴシック" panose="020B0600070205080204" pitchFamily="34" charset="-128"/>
              </a:rPr>
              <a:t>Can have several cells at various stages in their life cycle</a:t>
            </a:r>
          </a:p>
          <a:p>
            <a:pPr eaLnBrk="1" hangingPunct="1"/>
            <a:r>
              <a:rPr lang="en-US" altLang="en-US" sz="3600">
                <a:ea typeface="ＭＳ Ｐゴシック" panose="020B0600070205080204" pitchFamily="34" charset="-128"/>
              </a:rPr>
              <a:t>Updrafts of 2-20 knots</a:t>
            </a:r>
          </a:p>
          <a:p>
            <a:pPr eaLnBrk="1" hangingPunct="1"/>
            <a:r>
              <a:rPr lang="en-US" altLang="en-US" sz="3600">
                <a:ea typeface="ＭＳ Ｐゴシック" panose="020B0600070205080204" pitchFamily="34" charset="-128"/>
              </a:rPr>
              <a:t>Cells generally 3-6 miles across</a:t>
            </a:r>
          </a:p>
        </p:txBody>
      </p:sp>
      <p:pic>
        <p:nvPicPr>
          <p:cNvPr id="50179" name="Picture 5" descr="air mass.php">
            <a:extLst>
              <a:ext uri="{FF2B5EF4-FFF2-40B4-BE49-F238E27FC236}">
                <a16:creationId xmlns:a16="http://schemas.microsoft.com/office/drawing/2014/main" id="{5FBEA6CC-0CEC-A941-A08E-9D203CD678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1522413"/>
            <a:ext cx="3781425" cy="381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6">
            <a:extLst>
              <a:ext uri="{FF2B5EF4-FFF2-40B4-BE49-F238E27FC236}">
                <a16:creationId xmlns:a16="http://schemas.microsoft.com/office/drawing/2014/main" id="{6D6DDDA4-A38A-1F7E-B29C-99D6D92FAC84}"/>
              </a:ext>
            </a:extLst>
          </p:cNvPr>
          <p:cNvSpPr txBox="1">
            <a:spLocks noChangeArrowheads="1"/>
          </p:cNvSpPr>
          <p:nvPr/>
        </p:nvSpPr>
        <p:spPr bwMode="auto">
          <a:xfrm>
            <a:off x="5562600" y="5638800"/>
            <a:ext cx="3295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Radar Image of Air Mass</a:t>
            </a:r>
          </a:p>
          <a:p>
            <a:pPr>
              <a:spcBef>
                <a:spcPct val="0"/>
              </a:spcBef>
              <a:buFontTx/>
              <a:buNone/>
            </a:pPr>
            <a:r>
              <a:rPr lang="en-US" altLang="en-US" sz="2400"/>
              <a:t>Thunderstorm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36070D6E-36EB-2373-AE84-85D573B9514C}"/>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 Air Mass Thunderstorms on the Cascades</a:t>
            </a:r>
          </a:p>
        </p:txBody>
      </p:sp>
      <p:pic>
        <p:nvPicPr>
          <p:cNvPr id="52226" name="Content Placeholder 3">
            <a:extLst>
              <a:ext uri="{FF2B5EF4-FFF2-40B4-BE49-F238E27FC236}">
                <a16:creationId xmlns:a16="http://schemas.microsoft.com/office/drawing/2014/main" id="{99E3C099-8052-EE92-F68C-B5D0864A5D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824" b="-9824"/>
          <a:stretch>
            <a:fillRect/>
          </a:stretch>
        </p:blipFill>
        <p:spPr>
          <a:xfrm>
            <a:off x="398463" y="1828800"/>
            <a:ext cx="8288337" cy="438785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C2A899F1-5D05-F3A0-3B30-5233DFCEB1B8}"/>
              </a:ext>
            </a:extLst>
          </p:cNvPr>
          <p:cNvSpPr>
            <a:spLocks noGrp="1" noChangeArrowheads="1"/>
          </p:cNvSpPr>
          <p:nvPr>
            <p:ph type="title"/>
          </p:nvPr>
        </p:nvSpPr>
        <p:spPr>
          <a:xfrm>
            <a:off x="685800" y="2362200"/>
            <a:ext cx="7772400" cy="1143000"/>
          </a:xfrm>
        </p:spPr>
        <p:txBody>
          <a:bodyPr/>
          <a:lstStyle/>
          <a:p>
            <a:r>
              <a:rPr lang="en-US" altLang="en-US" b="1">
                <a:solidFill>
                  <a:schemeClr val="accent2"/>
                </a:solidFill>
                <a:ea typeface="ＭＳ Ｐゴシック" panose="020B0600070205080204" pitchFamily="34" charset="-128"/>
              </a:rPr>
              <a:t>Lightning and Thunderstorms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988C2576-0EB6-9D83-3EBD-09158724D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7818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023">
            <a:extLst>
              <a:ext uri="{FF2B5EF4-FFF2-40B4-BE49-F238E27FC236}">
                <a16:creationId xmlns:a16="http://schemas.microsoft.com/office/drawing/2014/main" id="{1B1C5FD1-D4A3-13DA-E905-1EEDA5B146B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0" y="165100"/>
            <a:ext cx="8253413"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E09402F7-B4E8-2E6F-CA2B-AF11B4BB1B4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3FFB1F0E-1B00-C346-0731-6A70C35365EC}"/>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10-23, p. 280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0E9C9693-1A06-4856-EE29-A76474340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07720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DFF8FABA-A535-577D-1501-B9C46F4D6C04}"/>
              </a:ext>
            </a:extLst>
          </p:cNvPr>
          <p:cNvSpPr txBox="1">
            <a:spLocks noChangeArrowheads="1"/>
          </p:cNvSpPr>
          <p:nvPr/>
        </p:nvSpPr>
        <p:spPr bwMode="auto">
          <a:xfrm>
            <a:off x="2057400" y="381000"/>
            <a:ext cx="6625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solidFill>
                  <a:schemeClr val="accent2"/>
                </a:solidFill>
              </a:rPr>
              <a:t>Mean Annual Lightning Strike Frequency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64693BF7-322C-EF84-7777-E91286DC4893}"/>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Lightning Detection Networks Sense Lightning by their radio signals</a:t>
            </a:r>
          </a:p>
        </p:txBody>
      </p:sp>
      <p:pic>
        <p:nvPicPr>
          <p:cNvPr id="61442" name="Picture 2">
            <a:extLst>
              <a:ext uri="{FF2B5EF4-FFF2-40B4-BE49-F238E27FC236}">
                <a16:creationId xmlns:a16="http://schemas.microsoft.com/office/drawing/2014/main" id="{B30ABA6C-3177-A5BE-3E5C-981C514CAC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84883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1C44EFCF-C855-6BFD-3354-69C2EBDAFC66}"/>
              </a:ext>
            </a:extLst>
          </p:cNvPr>
          <p:cNvSpPr>
            <a:spLocks noGrp="1" noChangeArrowheads="1"/>
          </p:cNvSpPr>
          <p:nvPr>
            <p:ph type="title"/>
          </p:nvPr>
        </p:nvSpPr>
        <p:spPr>
          <a:xfrm>
            <a:off x="685800" y="914400"/>
            <a:ext cx="7772400" cy="1143000"/>
          </a:xfrm>
        </p:spPr>
        <p:txBody>
          <a:bodyPr/>
          <a:lstStyle/>
          <a:p>
            <a:r>
              <a:rPr lang="en-US" altLang="en-US" dirty="0">
                <a:solidFill>
                  <a:schemeClr val="accent2"/>
                </a:solidFill>
                <a:ea typeface="ＭＳ Ｐゴシック" panose="020B0600070205080204" pitchFamily="34" charset="-128"/>
              </a:rPr>
              <a:t>Lightning Detection Networks</a:t>
            </a:r>
            <a:br>
              <a:rPr lang="en-US" altLang="en-US" sz="2400" dirty="0">
                <a:solidFill>
                  <a:schemeClr val="accent2"/>
                </a:solidFill>
                <a:ea typeface="ＭＳ Ｐゴシック" panose="020B0600070205080204" pitchFamily="34" charset="-128"/>
              </a:rPr>
            </a:br>
            <a:br>
              <a:rPr lang="en-US" altLang="en-US" sz="2400" dirty="0">
                <a:solidFill>
                  <a:schemeClr val="accent2"/>
                </a:solidFill>
                <a:ea typeface="ＭＳ Ｐゴシック" panose="020B0600070205080204" pitchFamily="34" charset="-128"/>
              </a:rPr>
            </a:br>
            <a:r>
              <a:rPr lang="en-US" altLang="en-US" sz="3600" dirty="0">
                <a:solidFill>
                  <a:srgbClr val="FF0000"/>
                </a:solidFill>
                <a:ea typeface="ＭＳ Ｐゴシック" panose="020B0600070205080204" pitchFamily="34" charset="-128"/>
              </a:rPr>
              <a:t>Sensors detect the radio waves emitted by lightning strokes</a:t>
            </a:r>
          </a:p>
        </p:txBody>
      </p:sp>
      <p:pic>
        <p:nvPicPr>
          <p:cNvPr id="62466" name="Picture 2">
            <a:extLst>
              <a:ext uri="{FF2B5EF4-FFF2-40B4-BE49-F238E27FC236}">
                <a16:creationId xmlns:a16="http://schemas.microsoft.com/office/drawing/2014/main" id="{23EDB329-4815-CAA2-F0D2-93D9881831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0"/>
            <a:ext cx="2273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a:extLst>
              <a:ext uri="{FF2B5EF4-FFF2-40B4-BE49-F238E27FC236}">
                <a16:creationId xmlns:a16="http://schemas.microsoft.com/office/drawing/2014/main" id="{F79289DC-08C2-A2FB-E2A5-13AF99C3F3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7432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54B779C-220D-FB99-5E5B-5008F18FDECC}"/>
              </a:ext>
            </a:extLst>
          </p:cNvPr>
          <p:cNvSpPr>
            <a:spLocks noGrp="1" noChangeArrowheads="1"/>
          </p:cNvSpPr>
          <p:nvPr>
            <p:ph type="title"/>
          </p:nvPr>
        </p:nvSpPr>
        <p:spPr>
          <a:xfrm>
            <a:off x="762000" y="381000"/>
            <a:ext cx="7772400" cy="1143000"/>
          </a:xfrm>
        </p:spPr>
        <p:txBody>
          <a:bodyPr/>
          <a:lstStyle/>
          <a:p>
            <a:r>
              <a:rPr lang="en-US" altLang="en-US">
                <a:ea typeface="ＭＳ Ｐゴシック" panose="020B0600070205080204" pitchFamily="34" charset="-128"/>
              </a:rPr>
              <a:t>An Example</a:t>
            </a:r>
          </a:p>
        </p:txBody>
      </p:sp>
      <p:pic>
        <p:nvPicPr>
          <p:cNvPr id="63490" name="Picture 2">
            <a:extLst>
              <a:ext uri="{FF2B5EF4-FFF2-40B4-BE49-F238E27FC236}">
                <a16:creationId xmlns:a16="http://schemas.microsoft.com/office/drawing/2014/main" id="{658A5ADD-D4CE-6027-C1EA-B15B26A7B1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62484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2D5B58CD-46C3-BA42-3851-BB90965C30A7}"/>
              </a:ext>
            </a:extLst>
          </p:cNvPr>
          <p:cNvSpPr>
            <a:spLocks noGrp="1" noChangeArrowheads="1"/>
          </p:cNvSpPr>
          <p:nvPr>
            <p:ph type="title"/>
          </p:nvPr>
        </p:nvSpPr>
        <p:spPr>
          <a:xfrm>
            <a:off x="381000" y="152400"/>
            <a:ext cx="7772400" cy="1143000"/>
          </a:xfrm>
        </p:spPr>
        <p:txBody>
          <a:bodyPr/>
          <a:lstStyle/>
          <a:p>
            <a:pPr eaLnBrk="1" hangingPunct="1"/>
            <a:r>
              <a:rPr lang="en-US" altLang="en-US" b="1" dirty="0">
                <a:solidFill>
                  <a:schemeClr val="accent2"/>
                </a:solidFill>
                <a:ea typeface="ＭＳ Ｐゴシック" panose="020B0600070205080204" pitchFamily="34" charset="-128"/>
              </a:rPr>
              <a:t>Thunderstorm Amazing Facts</a:t>
            </a:r>
          </a:p>
        </p:txBody>
      </p:sp>
      <p:sp>
        <p:nvSpPr>
          <p:cNvPr id="19458" name="Content Placeholder 2">
            <a:extLst>
              <a:ext uri="{FF2B5EF4-FFF2-40B4-BE49-F238E27FC236}">
                <a16:creationId xmlns:a16="http://schemas.microsoft.com/office/drawing/2014/main" id="{5A1C1382-2E99-E5EE-C12B-C115415EE5A4}"/>
              </a:ext>
            </a:extLst>
          </p:cNvPr>
          <p:cNvSpPr>
            <a:spLocks noGrp="1" noChangeArrowheads="1"/>
          </p:cNvSpPr>
          <p:nvPr>
            <p:ph idx="1"/>
          </p:nvPr>
        </p:nvSpPr>
        <p:spPr>
          <a:xfrm>
            <a:off x="381000" y="1283677"/>
            <a:ext cx="6781800" cy="4114800"/>
          </a:xfrm>
        </p:spPr>
        <p:txBody>
          <a:bodyPr/>
          <a:lstStyle/>
          <a:p>
            <a:pPr eaLnBrk="1" hangingPunct="1"/>
            <a:r>
              <a:rPr lang="en-US" altLang="en-US" dirty="0">
                <a:ea typeface="ＭＳ Ｐゴシック" panose="020B0600070205080204" pitchFamily="34" charset="-128"/>
              </a:rPr>
              <a:t>Some can extend as high as 40,000-65,000 ft!</a:t>
            </a:r>
          </a:p>
          <a:p>
            <a:pPr eaLnBrk="1" hangingPunct="1"/>
            <a:r>
              <a:rPr lang="en-US" altLang="en-US" dirty="0">
                <a:ea typeface="ＭＳ Ｐゴシック" panose="020B0600070205080204" pitchFamily="34" charset="-128"/>
              </a:rPr>
              <a:t>They are capable of releasing tremendous amounts of energy (equivalent to several hydrogen bombs)</a:t>
            </a:r>
          </a:p>
          <a:p>
            <a:pPr eaLnBrk="1" hangingPunct="1"/>
            <a:r>
              <a:rPr lang="en-US" altLang="en-US" dirty="0">
                <a:ea typeface="ＭＳ Ｐゴシック" panose="020B0600070205080204" pitchFamily="34" charset="-128"/>
              </a:rPr>
              <a:t>Some are associated with tornados, heavy rain, and hail.</a:t>
            </a:r>
          </a:p>
          <a:p>
            <a:pPr eaLnBrk="1" hangingPunct="1"/>
            <a:r>
              <a:rPr lang="en-US" altLang="en-US" dirty="0">
                <a:ea typeface="ＭＳ Ｐゴシック" panose="020B0600070205080204" pitchFamily="34" charset="-128"/>
              </a:rPr>
              <a:t>Some have winds gusting to over 100 mph!</a:t>
            </a:r>
          </a:p>
        </p:txBody>
      </p:sp>
      <p:pic>
        <p:nvPicPr>
          <p:cNvPr id="2" name="Picture 2">
            <a:extLst>
              <a:ext uri="{FF2B5EF4-FFF2-40B4-BE49-F238E27FC236}">
                <a16:creationId xmlns:a16="http://schemas.microsoft.com/office/drawing/2014/main" id="{9780A4EA-2026-58CB-860C-99D71149B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t="18228" r="5142"/>
          <a:stretch>
            <a:fillRect/>
          </a:stretch>
        </p:blipFill>
        <p:spPr bwMode="auto">
          <a:xfrm flipH="1">
            <a:off x="6399603" y="1905000"/>
            <a:ext cx="277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E3A310F8-C5AB-28A1-55AA-88FF2918710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4514" name="Picture 3">
            <a:extLst>
              <a:ext uri="{FF2B5EF4-FFF2-40B4-BE49-F238E27FC236}">
                <a16:creationId xmlns:a16="http://schemas.microsoft.com/office/drawing/2014/main" id="{C3BD203D-A400-553C-C19F-A11BF70A7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838200"/>
            <a:ext cx="71056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D8EFE538-1FA1-F034-63C4-C4195D53DBF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5538" name="Picture 3">
            <a:extLst>
              <a:ext uri="{FF2B5EF4-FFF2-40B4-BE49-F238E27FC236}">
                <a16:creationId xmlns:a16="http://schemas.microsoft.com/office/drawing/2014/main" id="{F18C7D8A-F4A0-DF6B-1B09-C6DA1F3EE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050" y="400050"/>
            <a:ext cx="47879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026">
            <a:extLst>
              <a:ext uri="{FF2B5EF4-FFF2-40B4-BE49-F238E27FC236}">
                <a16:creationId xmlns:a16="http://schemas.microsoft.com/office/drawing/2014/main" id="{11C5AA37-34C7-A651-616D-2D90191DD42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5000" contrast="64000"/>
                    </a14:imgEffect>
                  </a14:imgLayer>
                </a14:imgProps>
              </a:ext>
              <a:ext uri="{28A0092B-C50C-407E-A947-70E740481C1C}">
                <a14:useLocalDpi xmlns:a14="http://schemas.microsoft.com/office/drawing/2010/main" val="0"/>
              </a:ext>
            </a:extLst>
          </a:blip>
          <a:srcRect/>
          <a:stretch>
            <a:fillRect/>
          </a:stretch>
        </p:blipFill>
        <p:spPr bwMode="auto">
          <a:xfrm>
            <a:off x="457200" y="1524000"/>
            <a:ext cx="82232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extBox 2">
            <a:extLst>
              <a:ext uri="{FF2B5EF4-FFF2-40B4-BE49-F238E27FC236}">
                <a16:creationId xmlns:a16="http://schemas.microsoft.com/office/drawing/2014/main" id="{C76B8A05-C408-D9B6-D872-19F05CCFF41B}"/>
              </a:ext>
            </a:extLst>
          </p:cNvPr>
          <p:cNvSpPr txBox="1">
            <a:spLocks noChangeArrowheads="1"/>
          </p:cNvSpPr>
          <p:nvPr/>
        </p:nvSpPr>
        <p:spPr bwMode="auto">
          <a:xfrm>
            <a:off x="2819400" y="685800"/>
            <a:ext cx="3325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Lightning Kills!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a:extLst>
              <a:ext uri="{FF2B5EF4-FFF2-40B4-BE49-F238E27FC236}">
                <a16:creationId xmlns:a16="http://schemas.microsoft.com/office/drawing/2014/main" id="{03DBA0F9-0BDE-04B4-1203-9B0D88F46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295400"/>
            <a:ext cx="3429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extBox 3">
            <a:extLst>
              <a:ext uri="{FF2B5EF4-FFF2-40B4-BE49-F238E27FC236}">
                <a16:creationId xmlns:a16="http://schemas.microsoft.com/office/drawing/2014/main" id="{9AC9AE4C-1370-6931-1C6B-D0BF2597DB4F}"/>
              </a:ext>
            </a:extLst>
          </p:cNvPr>
          <p:cNvSpPr txBox="1">
            <a:spLocks noChangeArrowheads="1"/>
          </p:cNvSpPr>
          <p:nvPr/>
        </p:nvSpPr>
        <p:spPr bwMode="auto">
          <a:xfrm>
            <a:off x="304800" y="230188"/>
            <a:ext cx="861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Lightning is attracted to elevated metal, grounded objects</a:t>
            </a:r>
          </a:p>
        </p:txBody>
      </p:sp>
      <p:sp>
        <p:nvSpPr>
          <p:cNvPr id="68611" name="TextBox 4">
            <a:extLst>
              <a:ext uri="{FF2B5EF4-FFF2-40B4-BE49-F238E27FC236}">
                <a16:creationId xmlns:a16="http://schemas.microsoft.com/office/drawing/2014/main" id="{9E62D04C-D80D-5F37-916F-2F0FF0024AF6}"/>
              </a:ext>
            </a:extLst>
          </p:cNvPr>
          <p:cNvSpPr txBox="1">
            <a:spLocks noChangeArrowheads="1"/>
          </p:cNvSpPr>
          <p:nvPr/>
        </p:nvSpPr>
        <p:spPr bwMode="auto">
          <a:xfrm>
            <a:off x="6248400" y="1600200"/>
            <a:ext cx="1989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Lightning Rod</a:t>
            </a:r>
          </a:p>
        </p:txBody>
      </p:sp>
      <p:sp>
        <p:nvSpPr>
          <p:cNvPr id="68612" name="TextBox 5">
            <a:extLst>
              <a:ext uri="{FF2B5EF4-FFF2-40B4-BE49-F238E27FC236}">
                <a16:creationId xmlns:a16="http://schemas.microsoft.com/office/drawing/2014/main" id="{989F79B9-A454-7928-0241-C75A9F187E0C}"/>
              </a:ext>
            </a:extLst>
          </p:cNvPr>
          <p:cNvSpPr txBox="1">
            <a:spLocks noChangeArrowheads="1"/>
          </p:cNvSpPr>
          <p:nvPr/>
        </p:nvSpPr>
        <p:spPr bwMode="auto">
          <a:xfrm>
            <a:off x="2743200" y="5943600"/>
            <a:ext cx="4706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Metal Cleat Shoes…good grounding</a:t>
            </a:r>
          </a:p>
        </p:txBody>
      </p:sp>
      <p:sp>
        <p:nvSpPr>
          <p:cNvPr id="68613" name="Lightning Bolt 6">
            <a:extLst>
              <a:ext uri="{FF2B5EF4-FFF2-40B4-BE49-F238E27FC236}">
                <a16:creationId xmlns:a16="http://schemas.microsoft.com/office/drawing/2014/main" id="{CD508EA8-D352-DBDC-2850-86BBD05B02AE}"/>
              </a:ext>
            </a:extLst>
          </p:cNvPr>
          <p:cNvSpPr>
            <a:spLocks noChangeArrowheads="1"/>
          </p:cNvSpPr>
          <p:nvPr/>
        </p:nvSpPr>
        <p:spPr bwMode="auto">
          <a:xfrm rot="9349304">
            <a:off x="4060825" y="1143000"/>
            <a:ext cx="2698750" cy="1055688"/>
          </a:xfrm>
          <a:prstGeom prst="lightningBolt">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68614" name="Lightning Bolt 7">
            <a:extLst>
              <a:ext uri="{FF2B5EF4-FFF2-40B4-BE49-F238E27FC236}">
                <a16:creationId xmlns:a16="http://schemas.microsoft.com/office/drawing/2014/main" id="{C5E088CF-9464-9FE5-3069-F7FEFB1C9605}"/>
              </a:ext>
            </a:extLst>
          </p:cNvPr>
          <p:cNvSpPr>
            <a:spLocks noChangeArrowheads="1"/>
          </p:cNvSpPr>
          <p:nvPr/>
        </p:nvSpPr>
        <p:spPr bwMode="auto">
          <a:xfrm rot="10577025">
            <a:off x="4114800" y="5562600"/>
            <a:ext cx="914400" cy="609600"/>
          </a:xfrm>
          <a:prstGeom prst="lightningBolt">
            <a:avLst/>
          </a:prstGeom>
          <a:solidFill>
            <a:schemeClr val="accent1"/>
          </a:solidFill>
          <a:ln w="9525">
            <a:solidFill>
              <a:schemeClr val="tx1"/>
            </a:solidFill>
            <a:round/>
            <a:headEnd/>
            <a:tailEnd/>
          </a:ln>
        </p:spPr>
        <p:txBody>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a:extLst>
              <a:ext uri="{FF2B5EF4-FFF2-40B4-BE49-F238E27FC236}">
                <a16:creationId xmlns:a16="http://schemas.microsoft.com/office/drawing/2014/main" id="{9C09DABC-E714-9B8B-7C23-C25F0BE6BF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8900" y="835025"/>
            <a:ext cx="38862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11FA3472-827A-4B6C-A616-C966FC5BEA4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What do you do when lightning is around</a:t>
            </a:r>
          </a:p>
        </p:txBody>
      </p:sp>
      <p:sp>
        <p:nvSpPr>
          <p:cNvPr id="70658" name="Content Placeholder 3">
            <a:extLst>
              <a:ext uri="{FF2B5EF4-FFF2-40B4-BE49-F238E27FC236}">
                <a16:creationId xmlns:a16="http://schemas.microsoft.com/office/drawing/2014/main" id="{A0786CD8-4804-1EA9-6ECE-9DCF37D6D137}"/>
              </a:ext>
            </a:extLst>
          </p:cNvPr>
          <p:cNvSpPr>
            <a:spLocks noGrp="1" noChangeArrowheads="1"/>
          </p:cNvSpPr>
          <p:nvPr>
            <p:ph idx="1"/>
          </p:nvPr>
        </p:nvSpPr>
        <p:spPr>
          <a:xfrm>
            <a:off x="685800" y="1905000"/>
            <a:ext cx="7772400" cy="4114800"/>
          </a:xfrm>
        </p:spPr>
        <p:txBody>
          <a:bodyPr/>
          <a:lstStyle/>
          <a:p>
            <a:r>
              <a:rPr lang="en-US" altLang="en-US" dirty="0">
                <a:ea typeface="ＭＳ Ｐゴシック" panose="020B0600070205080204" pitchFamily="34" charset="-128"/>
              </a:rPr>
              <a:t>Cars are very safe!</a:t>
            </a:r>
          </a:p>
          <a:p>
            <a:r>
              <a:rPr lang="en-US" altLang="en-US" dirty="0">
                <a:ea typeface="ＭＳ Ｐゴシック" panose="020B0600070205080204" pitchFamily="34" charset="-128"/>
              </a:rPr>
              <a:t>Stay away from trees!</a:t>
            </a:r>
          </a:p>
          <a:p>
            <a:r>
              <a:rPr lang="en-US" altLang="en-US" dirty="0">
                <a:ea typeface="ＭＳ Ｐゴシック" panose="020B0600070205080204" pitchFamily="34" charset="-128"/>
              </a:rPr>
              <a:t>Go inside</a:t>
            </a:r>
          </a:p>
        </p:txBody>
      </p:sp>
      <p:pic>
        <p:nvPicPr>
          <p:cNvPr id="70659" name="Picture 4">
            <a:extLst>
              <a:ext uri="{FF2B5EF4-FFF2-40B4-BE49-F238E27FC236}">
                <a16:creationId xmlns:a16="http://schemas.microsoft.com/office/drawing/2014/main" id="{90635233-93BC-3548-F6B1-611061E88D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387725"/>
            <a:ext cx="4373563"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156A8B9F-00F4-FDE2-3A4F-FF6C4023BC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1682" name="Content Placeholder 3">
            <a:extLst>
              <a:ext uri="{FF2B5EF4-FFF2-40B4-BE49-F238E27FC236}">
                <a16:creationId xmlns:a16="http://schemas.microsoft.com/office/drawing/2014/main" id="{50B26E2A-DBD6-08F8-0387-A42EAF8FA7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9591" r="-29591"/>
          <a:stretch>
            <a:fillRect/>
          </a:stretch>
        </p:blipFill>
        <p:spPr>
          <a:xfrm>
            <a:off x="-1371600" y="228600"/>
            <a:ext cx="7772400" cy="4114800"/>
          </a:xfrm>
        </p:spPr>
      </p:pic>
      <p:pic>
        <p:nvPicPr>
          <p:cNvPr id="71683" name="Picture 4">
            <a:extLst>
              <a:ext uri="{FF2B5EF4-FFF2-40B4-BE49-F238E27FC236}">
                <a16:creationId xmlns:a16="http://schemas.microsoft.com/office/drawing/2014/main" id="{BB4FC01D-137B-6E91-B60C-C3EDB0E317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4800"/>
            <a:ext cx="2590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a:extLst>
              <a:ext uri="{FF2B5EF4-FFF2-40B4-BE49-F238E27FC236}">
                <a16:creationId xmlns:a16="http://schemas.microsoft.com/office/drawing/2014/main" id="{F46F8DDC-7861-536C-CB17-D255D16BD5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708400"/>
            <a:ext cx="3962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6">
            <a:extLst>
              <a:ext uri="{FF2B5EF4-FFF2-40B4-BE49-F238E27FC236}">
                <a16:creationId xmlns:a16="http://schemas.microsoft.com/office/drawing/2014/main" id="{B84508AA-1311-8B96-2C6A-11DDE13FF29E}"/>
              </a:ext>
            </a:extLst>
          </p:cNvPr>
          <p:cNvSpPr txBox="1">
            <a:spLocks noChangeArrowheads="1"/>
          </p:cNvSpPr>
          <p:nvPr/>
        </p:nvSpPr>
        <p:spPr bwMode="auto">
          <a:xfrm>
            <a:off x="762000" y="4800600"/>
            <a:ext cx="2209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a:t>
            </a:r>
            <a:r>
              <a:rPr lang="en-US" altLang="en-US" sz="2800" dirty="0"/>
              <a:t> car struck by lightning on the 520 bridge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1234EA98-443C-6765-4B7E-2B35A010B877}"/>
              </a:ext>
            </a:extLst>
          </p:cNvPr>
          <p:cNvSpPr>
            <a:spLocks noGrp="1" noChangeArrowheads="1"/>
          </p:cNvSpPr>
          <p:nvPr>
            <p:ph type="title"/>
          </p:nvPr>
        </p:nvSpPr>
        <p:spPr/>
        <p:txBody>
          <a:bodyPr/>
          <a:lstStyle/>
          <a:p>
            <a:r>
              <a:rPr lang="en-US" altLang="en-US">
                <a:ea typeface="ＭＳ Ｐゴシック" panose="020B0600070205080204" pitchFamily="34" charset="-128"/>
              </a:rPr>
              <a:t>What to do if you are outdoors?</a:t>
            </a:r>
          </a:p>
        </p:txBody>
      </p:sp>
      <p:sp>
        <p:nvSpPr>
          <p:cNvPr id="72706" name="Content Placeholder 2">
            <a:extLst>
              <a:ext uri="{FF2B5EF4-FFF2-40B4-BE49-F238E27FC236}">
                <a16:creationId xmlns:a16="http://schemas.microsoft.com/office/drawing/2014/main" id="{E52E8107-82CC-A2B2-4EB8-201C479A7051}"/>
              </a:ext>
            </a:extLst>
          </p:cNvPr>
          <p:cNvSpPr>
            <a:spLocks noGrp="1" noChangeArrowheads="1"/>
          </p:cNvSpPr>
          <p:nvPr>
            <p:ph idx="1"/>
          </p:nvPr>
        </p:nvSpPr>
        <p:spPr>
          <a:xfrm>
            <a:off x="676275" y="1768475"/>
            <a:ext cx="7772400" cy="4114800"/>
          </a:xfrm>
        </p:spPr>
        <p:txBody>
          <a:bodyPr/>
          <a:lstStyle/>
          <a:p>
            <a:r>
              <a:rPr lang="en-US" altLang="en-US">
                <a:ea typeface="ＭＳ Ｐゴシック" panose="020B0600070205080204" pitchFamily="34" charset="-128"/>
              </a:rPr>
              <a:t>No more golf!</a:t>
            </a:r>
          </a:p>
          <a:p>
            <a:r>
              <a:rPr lang="en-US" altLang="en-US">
                <a:ea typeface="ＭＳ Ｐゴシック" panose="020B0600070205080204" pitchFamily="34" charset="-128"/>
              </a:rPr>
              <a:t>If out in the open go to a low spot and crouch down—the lightning crouch!</a:t>
            </a:r>
          </a:p>
          <a:p>
            <a:r>
              <a:rPr lang="en-US" altLang="en-US">
                <a:ea typeface="ＭＳ Ｐゴシック" panose="020B0600070205080204" pitchFamily="34" charset="-128"/>
              </a:rPr>
              <a:t>DON’T put your hands on the ground!</a:t>
            </a:r>
          </a:p>
        </p:txBody>
      </p:sp>
      <p:pic>
        <p:nvPicPr>
          <p:cNvPr id="72707" name="Picture 3">
            <a:extLst>
              <a:ext uri="{FF2B5EF4-FFF2-40B4-BE49-F238E27FC236}">
                <a16:creationId xmlns:a16="http://schemas.microsoft.com/office/drawing/2014/main" id="{560B4B44-DD38-4F05-D86E-D0D960E2D8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1488" y="4267200"/>
            <a:ext cx="2540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a:extLst>
              <a:ext uri="{FF2B5EF4-FFF2-40B4-BE49-F238E27FC236}">
                <a16:creationId xmlns:a16="http://schemas.microsoft.com/office/drawing/2014/main" id="{8E2C25C8-F164-BD8D-BB6C-A8347D14CA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419600"/>
            <a:ext cx="15367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1024">
            <a:extLst>
              <a:ext uri="{FF2B5EF4-FFF2-40B4-BE49-F238E27FC236}">
                <a16:creationId xmlns:a16="http://schemas.microsoft.com/office/drawing/2014/main" id="{81476BAD-0308-0A0A-41C9-C2AC75C77AC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62000"/>
            <a:ext cx="5484813"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hidden="1">
            <a:extLst>
              <a:ext uri="{FF2B5EF4-FFF2-40B4-BE49-F238E27FC236}">
                <a16:creationId xmlns:a16="http://schemas.microsoft.com/office/drawing/2014/main" id="{1D889EAA-EC5F-D660-58D8-FCBD9C98A87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73731" name="Rectangle 3">
            <a:extLst>
              <a:ext uri="{FF2B5EF4-FFF2-40B4-BE49-F238E27FC236}">
                <a16:creationId xmlns:a16="http://schemas.microsoft.com/office/drawing/2014/main" id="{59161B30-16EA-ED4A-3A0B-E613E4AA135D}"/>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10-24, p. 281</a:t>
            </a:r>
          </a:p>
        </p:txBody>
      </p:sp>
      <p:sp>
        <p:nvSpPr>
          <p:cNvPr id="73732" name="TextBox 1">
            <a:extLst>
              <a:ext uri="{FF2B5EF4-FFF2-40B4-BE49-F238E27FC236}">
                <a16:creationId xmlns:a16="http://schemas.microsoft.com/office/drawing/2014/main" id="{D60BC0A0-4C0C-E5D0-58F7-810938839D24}"/>
              </a:ext>
            </a:extLst>
          </p:cNvPr>
          <p:cNvSpPr txBox="1">
            <a:spLocks noChangeArrowheads="1"/>
          </p:cNvSpPr>
          <p:nvPr/>
        </p:nvSpPr>
        <p:spPr bwMode="auto">
          <a:xfrm flipH="1">
            <a:off x="685800" y="990600"/>
            <a:ext cx="2286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Lightning rods can protect buildings</a:t>
            </a:r>
          </a:p>
        </p:txBody>
      </p:sp>
      <p:pic>
        <p:nvPicPr>
          <p:cNvPr id="73733" name="Picture 2" descr="A picture containing text, outdoor, black, building material&#10;&#10;Description automatically generated">
            <a:extLst>
              <a:ext uri="{FF2B5EF4-FFF2-40B4-BE49-F238E27FC236}">
                <a16:creationId xmlns:a16="http://schemas.microsoft.com/office/drawing/2014/main" id="{CAFD5D14-C5C0-6E38-30DE-F18E96529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8227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1020">
            <a:extLst>
              <a:ext uri="{FF2B5EF4-FFF2-40B4-BE49-F238E27FC236}">
                <a16:creationId xmlns:a16="http://schemas.microsoft.com/office/drawing/2014/main" id="{3B96DB7D-E585-B359-3287-27CD478D6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54"/>
          <a:stretch>
            <a:fillRect/>
          </a:stretch>
        </p:blipFill>
        <p:spPr bwMode="auto">
          <a:xfrm>
            <a:off x="381000" y="533400"/>
            <a:ext cx="89408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hidden="1">
            <a:extLst>
              <a:ext uri="{FF2B5EF4-FFF2-40B4-BE49-F238E27FC236}">
                <a16:creationId xmlns:a16="http://schemas.microsoft.com/office/drawing/2014/main" id="{A8A1C9F7-CC47-FA50-80AF-B658E3CDCAE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75779" name="Rectangle 3">
            <a:extLst>
              <a:ext uri="{FF2B5EF4-FFF2-40B4-BE49-F238E27FC236}">
                <a16:creationId xmlns:a16="http://schemas.microsoft.com/office/drawing/2014/main" id="{78CBAF17-56CA-5016-969A-97E202F57C8D}"/>
              </a:ext>
            </a:extLst>
          </p:cNvPr>
          <p:cNvSpPr>
            <a:spLocks noChangeArrowheads="1"/>
          </p:cNvSpPr>
          <p:nvPr/>
        </p:nvSpPr>
        <p:spPr bwMode="auto">
          <a:xfrm flipH="1">
            <a:off x="4267200" y="5791200"/>
            <a:ext cx="4038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800" b="1"/>
              <a:t>Lightning can occur cloud to cloud, </a:t>
            </a:r>
          </a:p>
          <a:p>
            <a:pPr algn="r">
              <a:spcBef>
                <a:spcPct val="0"/>
              </a:spcBef>
              <a:buFontTx/>
              <a:buNone/>
            </a:pPr>
            <a:r>
              <a:rPr lang="en-US" altLang="en-US" sz="2800" b="1"/>
              <a:t>cloud to ground, cloud to air, or within a cloud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EEEF14EF-A2D1-709F-5C73-56A6B52C95A2}"/>
              </a:ext>
            </a:extLst>
          </p:cNvPr>
          <p:cNvSpPr>
            <a:spLocks noGrp="1" noChangeArrowheads="1"/>
          </p:cNvSpPr>
          <p:nvPr>
            <p:ph type="title"/>
          </p:nvPr>
        </p:nvSpPr>
        <p:spPr>
          <a:xfrm>
            <a:off x="304800" y="304800"/>
            <a:ext cx="7772400" cy="1143000"/>
          </a:xfrm>
        </p:spPr>
        <p:txBody>
          <a:bodyPr/>
          <a:lstStyle/>
          <a:p>
            <a:r>
              <a:rPr lang="en-US" altLang="en-US" b="1">
                <a:solidFill>
                  <a:schemeClr val="accent2"/>
                </a:solidFill>
                <a:ea typeface="ＭＳ Ｐゴシック" panose="020B0600070205080204" pitchFamily="34" charset="-128"/>
              </a:rPr>
              <a:t>Thunderstorms Generally Require Three Ingredients</a:t>
            </a:r>
          </a:p>
        </p:txBody>
      </p:sp>
      <p:sp>
        <p:nvSpPr>
          <p:cNvPr id="21506" name="Content Placeholder 2">
            <a:extLst>
              <a:ext uri="{FF2B5EF4-FFF2-40B4-BE49-F238E27FC236}">
                <a16:creationId xmlns:a16="http://schemas.microsoft.com/office/drawing/2014/main" id="{D6AD8706-9ADE-A2CC-21F1-CD4ED63B1753}"/>
              </a:ext>
            </a:extLst>
          </p:cNvPr>
          <p:cNvSpPr>
            <a:spLocks noGrp="1" noChangeArrowheads="1"/>
          </p:cNvSpPr>
          <p:nvPr>
            <p:ph idx="1"/>
          </p:nvPr>
        </p:nvSpPr>
        <p:spPr>
          <a:xfrm>
            <a:off x="685800" y="1752600"/>
            <a:ext cx="7772400" cy="4114800"/>
          </a:xfrm>
        </p:spPr>
        <p:txBody>
          <a:bodyPr/>
          <a:lstStyle/>
          <a:p>
            <a:r>
              <a:rPr lang="en-US" altLang="en-US" b="1" dirty="0">
                <a:ea typeface="ＭＳ Ｐゴシック" panose="020B0600070205080204" pitchFamily="34" charset="-128"/>
              </a:rPr>
              <a:t>Unstable lapse rate of temperature</a:t>
            </a:r>
            <a:r>
              <a:rPr lang="en-US" altLang="en-US" dirty="0">
                <a:ea typeface="ＭＳ Ｐゴシック" panose="020B0600070205080204" pitchFamily="34" charset="-128"/>
              </a:rPr>
              <a:t>: a rapid change of temperature with height.</a:t>
            </a:r>
          </a:p>
          <a:p>
            <a:pPr lvl="1"/>
            <a:r>
              <a:rPr lang="en-US" altLang="en-US" dirty="0">
                <a:ea typeface="ＭＳ Ｐゴシック" panose="020B0600070205080204" pitchFamily="34" charset="-128"/>
              </a:rPr>
              <a:t>This large lapse rate can be forced by warming below or cooling above.</a:t>
            </a:r>
          </a:p>
          <a:p>
            <a:r>
              <a:rPr lang="en-US" altLang="en-US" b="1" dirty="0">
                <a:ea typeface="ＭＳ Ｐゴシック" panose="020B0600070205080204" pitchFamily="34" charset="-128"/>
              </a:rPr>
              <a:t>Sufficient low-level moisture</a:t>
            </a:r>
          </a:p>
          <a:p>
            <a:r>
              <a:rPr lang="en-US" altLang="en-US" b="1" dirty="0">
                <a:ea typeface="ＭＳ Ｐゴシック" panose="020B0600070205080204" pitchFamily="34" charset="-128"/>
              </a:rPr>
              <a:t>Lifting </a:t>
            </a:r>
            <a:r>
              <a:rPr lang="en-US" altLang="en-US" dirty="0">
                <a:ea typeface="ＭＳ Ｐゴシック" panose="020B0600070205080204" pitchFamily="34" charset="-128"/>
              </a:rPr>
              <a:t>to get the parcels started upwards</a:t>
            </a:r>
          </a:p>
          <a:p>
            <a:pPr lvl="1"/>
            <a:r>
              <a:rPr lang="en-US" altLang="en-US" dirty="0">
                <a:ea typeface="ＭＳ Ｐゴシック" panose="020B0600070205080204" pitchFamily="34" charset="-128"/>
              </a:rPr>
              <a:t>Fronts, mountains, sea breeze, etc.</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a:extLst>
              <a:ext uri="{FF2B5EF4-FFF2-40B4-BE49-F238E27FC236}">
                <a16:creationId xmlns:a16="http://schemas.microsoft.com/office/drawing/2014/main" id="{153EA85A-CF05-5C99-C4A2-81F2A3E4A608}"/>
              </a:ext>
            </a:extLst>
          </p:cNvPr>
          <p:cNvSpPr>
            <a:spLocks noGrp="1" noChangeArrowheads="1"/>
          </p:cNvSpPr>
          <p:nvPr>
            <p:ph type="title"/>
          </p:nvPr>
        </p:nvSpPr>
        <p:spPr>
          <a:xfrm>
            <a:off x="685800" y="609600"/>
            <a:ext cx="7848600" cy="609600"/>
          </a:xfrm>
        </p:spPr>
        <p:txBody>
          <a:bodyPr/>
          <a:lstStyle/>
          <a:p>
            <a:r>
              <a:rPr lang="en-US" altLang="en-US" b="1" dirty="0">
                <a:solidFill>
                  <a:schemeClr val="accent2"/>
                </a:solidFill>
                <a:ea typeface="ＭＳ Ｐゴシック" panose="020B0600070205080204" pitchFamily="34" charset="-128"/>
              </a:rPr>
              <a:t>Lightning Facts</a:t>
            </a:r>
          </a:p>
        </p:txBody>
      </p:sp>
      <p:sp>
        <p:nvSpPr>
          <p:cNvPr id="77826" name="Content Placeholder 3">
            <a:extLst>
              <a:ext uri="{FF2B5EF4-FFF2-40B4-BE49-F238E27FC236}">
                <a16:creationId xmlns:a16="http://schemas.microsoft.com/office/drawing/2014/main" id="{292523FB-1C48-284A-1E3E-2490D9D4EA7B}"/>
              </a:ext>
            </a:extLst>
          </p:cNvPr>
          <p:cNvSpPr>
            <a:spLocks noGrp="1" noChangeArrowheads="1"/>
          </p:cNvSpPr>
          <p:nvPr>
            <p:ph sz="half" idx="1"/>
          </p:nvPr>
        </p:nvSpPr>
        <p:spPr>
          <a:xfrm>
            <a:off x="152400" y="1447800"/>
            <a:ext cx="8839200" cy="4495800"/>
          </a:xfrm>
        </p:spPr>
        <p:txBody>
          <a:bodyPr/>
          <a:lstStyle/>
          <a:p>
            <a:r>
              <a:rPr lang="en-US" altLang="en-US" sz="3200" dirty="0">
                <a:ea typeface="ＭＳ Ｐゴシック" panose="020B0600070205080204" pitchFamily="34" charset="-128"/>
              </a:rPr>
              <a:t>The majority of lightning occurs within clouds…and only about 20% between cloud and ground.</a:t>
            </a:r>
          </a:p>
          <a:p>
            <a:r>
              <a:rPr lang="en-US" altLang="en-US" sz="3200" dirty="0">
                <a:ea typeface="ＭＳ Ｐゴシック" panose="020B0600070205080204" pitchFamily="34" charset="-128"/>
              </a:rPr>
              <a:t>A lightning strike heats a narrow channel to roughly </a:t>
            </a:r>
            <a:r>
              <a:rPr lang="en-US" altLang="en-US" sz="3200" dirty="0">
                <a:solidFill>
                  <a:srgbClr val="FF0000"/>
                </a:solidFill>
                <a:ea typeface="ＭＳ Ｐゴシック" panose="020B0600070205080204" pitchFamily="34" charset="-128"/>
              </a:rPr>
              <a:t>54,000 F</a:t>
            </a:r>
            <a:r>
              <a:rPr lang="en-US" altLang="en-US" sz="3200" dirty="0">
                <a:ea typeface="ＭＳ Ｐゴシック" panose="020B0600070205080204" pitchFamily="34" charset="-128"/>
              </a:rPr>
              <a:t>—much hotter than the surface of the sun.  Causes air to expand explosively—</a:t>
            </a:r>
            <a:r>
              <a:rPr lang="en-US" altLang="en-US" sz="3200" b="1" dirty="0">
                <a:ea typeface="ＭＳ Ｐゴシック" panose="020B0600070205080204" pitchFamily="34" charset="-128"/>
              </a:rPr>
              <a:t>producing thunder</a:t>
            </a:r>
            <a:r>
              <a:rPr lang="en-US" altLang="en-US" sz="3200" dirty="0">
                <a:ea typeface="ＭＳ Ｐゴシック" panose="020B0600070205080204" pitchFamily="34" charset="-128"/>
              </a:rPr>
              <a:t>.</a:t>
            </a:r>
          </a:p>
        </p:txBody>
      </p:sp>
    </p:spTree>
    <p:extLst>
      <p:ext uri="{BB962C8B-B14F-4D97-AF65-F5344CB8AC3E}">
        <p14:creationId xmlns:p14="http://schemas.microsoft.com/office/powerpoint/2010/main" val="569806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2">
            <a:extLst>
              <a:ext uri="{FF2B5EF4-FFF2-40B4-BE49-F238E27FC236}">
                <a16:creationId xmlns:a16="http://schemas.microsoft.com/office/drawing/2014/main" id="{153EA85A-CF05-5C99-C4A2-81F2A3E4A608}"/>
              </a:ext>
            </a:extLst>
          </p:cNvPr>
          <p:cNvSpPr>
            <a:spLocks noGrp="1" noChangeArrowheads="1"/>
          </p:cNvSpPr>
          <p:nvPr>
            <p:ph type="title"/>
          </p:nvPr>
        </p:nvSpPr>
        <p:spPr>
          <a:xfrm>
            <a:off x="685800" y="609600"/>
            <a:ext cx="7848600" cy="609600"/>
          </a:xfrm>
        </p:spPr>
        <p:txBody>
          <a:bodyPr/>
          <a:lstStyle/>
          <a:p>
            <a:r>
              <a:rPr lang="en-US" altLang="en-US" b="1">
                <a:solidFill>
                  <a:schemeClr val="accent2"/>
                </a:solidFill>
                <a:ea typeface="ＭＳ Ｐゴシック" panose="020B0600070205080204" pitchFamily="34" charset="-128"/>
              </a:rPr>
              <a:t>Lightning Facts</a:t>
            </a:r>
          </a:p>
        </p:txBody>
      </p:sp>
      <p:sp>
        <p:nvSpPr>
          <p:cNvPr id="77826" name="Content Placeholder 3">
            <a:extLst>
              <a:ext uri="{FF2B5EF4-FFF2-40B4-BE49-F238E27FC236}">
                <a16:creationId xmlns:a16="http://schemas.microsoft.com/office/drawing/2014/main" id="{292523FB-1C48-284A-1E3E-2490D9D4EA7B}"/>
              </a:ext>
            </a:extLst>
          </p:cNvPr>
          <p:cNvSpPr>
            <a:spLocks noGrp="1" noChangeArrowheads="1"/>
          </p:cNvSpPr>
          <p:nvPr>
            <p:ph sz="half" idx="1"/>
          </p:nvPr>
        </p:nvSpPr>
        <p:spPr>
          <a:xfrm>
            <a:off x="152400" y="1447800"/>
            <a:ext cx="8839200" cy="4495800"/>
          </a:xfrm>
        </p:spPr>
        <p:txBody>
          <a:bodyPr/>
          <a:lstStyle/>
          <a:p>
            <a:r>
              <a:rPr lang="en-US" altLang="en-US" sz="3200" dirty="0">
                <a:ea typeface="ＭＳ Ｐゴシック" panose="020B0600070205080204" pitchFamily="34" charset="-128"/>
              </a:rPr>
              <a:t>Light from lightning moves at the speed of light (186,000 miles per second), while sound of thunder only moves at 1/5 mile per second.</a:t>
            </a:r>
          </a:p>
          <a:p>
            <a:r>
              <a:rPr lang="en-US" altLang="en-US" sz="3200" dirty="0">
                <a:ea typeface="ＭＳ Ｐゴシック" panose="020B0600070205080204" pitchFamily="34" charset="-128"/>
              </a:rPr>
              <a:t>Can use the difference in time between lightning flash and thunder to determine how far the lightning stroke is:  </a:t>
            </a:r>
            <a:r>
              <a:rPr lang="en-US" altLang="en-US" sz="3200" b="1" dirty="0">
                <a:ea typeface="ＭＳ Ｐゴシック" panose="020B0600070205080204" pitchFamily="34" charset="-128"/>
              </a:rPr>
              <a:t>for every 5 second difference-lightning is one mile away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F308193F-FE57-07B8-F8C2-733CC8EC6A97}"/>
              </a:ext>
            </a:extLst>
          </p:cNvPr>
          <p:cNvSpPr>
            <a:spLocks noGrp="1" noChangeArrowheads="1"/>
          </p:cNvSpPr>
          <p:nvPr>
            <p:ph type="title"/>
          </p:nvPr>
        </p:nvSpPr>
        <p:spPr>
          <a:xfrm>
            <a:off x="762000" y="2209800"/>
            <a:ext cx="7772400" cy="1143000"/>
          </a:xfrm>
        </p:spPr>
        <p:txBody>
          <a:bodyPr/>
          <a:lstStyle/>
          <a:p>
            <a:r>
              <a:rPr lang="en-US" altLang="en-US">
                <a:ea typeface="ＭＳ Ｐゴシック" panose="020B0600070205080204" pitchFamily="34" charset="-128"/>
              </a:rPr>
              <a:t>If you see a lightning flash, and thunder comes 10 seconds later, the lightning strike was 2 miles away</a:t>
            </a:r>
          </a:p>
        </p:txBody>
      </p:sp>
      <p:sp>
        <p:nvSpPr>
          <p:cNvPr id="78850" name="Content Placeholder 2">
            <a:extLst>
              <a:ext uri="{FF2B5EF4-FFF2-40B4-BE49-F238E27FC236}">
                <a16:creationId xmlns:a16="http://schemas.microsoft.com/office/drawing/2014/main" id="{D15C8827-0D83-70A5-665E-E4BA4498B58A}"/>
              </a:ext>
            </a:extLst>
          </p:cNvPr>
          <p:cNvSpPr>
            <a:spLocks noGrp="1" noChangeArrowheads="1"/>
          </p:cNvSpPr>
          <p:nvPr>
            <p:ph sz="half" idx="1"/>
          </p:nvPr>
        </p:nvSpPr>
        <p:spPr/>
        <p:txBody>
          <a:bodyPr/>
          <a:lstStyle/>
          <a:p>
            <a:endParaRPr lang="en-US" altLang="en-US">
              <a:ea typeface="ＭＳ Ｐゴシック" panose="020B0600070205080204" pitchFamily="34" charset="-128"/>
            </a:endParaRPr>
          </a:p>
        </p:txBody>
      </p:sp>
      <p:sp>
        <p:nvSpPr>
          <p:cNvPr id="78851" name="Content Placeholder 3">
            <a:extLst>
              <a:ext uri="{FF2B5EF4-FFF2-40B4-BE49-F238E27FC236}">
                <a16:creationId xmlns:a16="http://schemas.microsoft.com/office/drawing/2014/main" id="{C74FEEB2-83F1-BF46-EE44-4E2E994BA148}"/>
              </a:ext>
            </a:extLst>
          </p:cNvPr>
          <p:cNvSpPr>
            <a:spLocks noGrp="1" noChangeArrowheads="1"/>
          </p:cNvSpPr>
          <p:nvPr>
            <p:ph sz="half" idx="2"/>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70AC198C-BB1F-719E-EA22-B8A8EFD76A0C}"/>
              </a:ext>
            </a:extLst>
          </p:cNvPr>
          <p:cNvSpPr>
            <a:spLocks noGrp="1" noChangeArrowheads="1"/>
          </p:cNvSpPr>
          <p:nvPr>
            <p:ph type="title"/>
          </p:nvPr>
        </p:nvSpPr>
        <p:spPr>
          <a:xfrm>
            <a:off x="609600" y="1143000"/>
            <a:ext cx="4114800" cy="4876800"/>
          </a:xfrm>
        </p:spPr>
        <p:txBody>
          <a:bodyPr/>
          <a:lstStyle/>
          <a:p>
            <a:r>
              <a:rPr lang="en-US" altLang="en-US" dirty="0">
                <a:ea typeface="ＭＳ Ｐゴシック" panose="020B0600070205080204" pitchFamily="34" charset="-128"/>
              </a:rPr>
              <a:t>Benjamin Franklin was the first to suggest that lightning originated from sparks between areas of charge.</a:t>
            </a:r>
          </a:p>
        </p:txBody>
      </p:sp>
      <p:pic>
        <p:nvPicPr>
          <p:cNvPr id="79874" name="Content Placeholder 4">
            <a:extLst>
              <a:ext uri="{FF2B5EF4-FFF2-40B4-BE49-F238E27FC236}">
                <a16:creationId xmlns:a16="http://schemas.microsoft.com/office/drawing/2014/main" id="{89705B25-A6F8-47EB-AC8D-1B2F201DB64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4834" r="-24834"/>
          <a:stretch>
            <a:fillRect/>
          </a:stretch>
        </p:blipFill>
        <p:spPr>
          <a:xfrm>
            <a:off x="4267200" y="381000"/>
            <a:ext cx="5291138" cy="57150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descr="1021">
            <a:extLst>
              <a:ext uri="{FF2B5EF4-FFF2-40B4-BE49-F238E27FC236}">
                <a16:creationId xmlns:a16="http://schemas.microsoft.com/office/drawing/2014/main" id="{20231297-602B-15D3-1189-C2BEE9429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
            <a:ext cx="472281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Rectangle 2" hidden="1">
            <a:extLst>
              <a:ext uri="{FF2B5EF4-FFF2-40B4-BE49-F238E27FC236}">
                <a16:creationId xmlns:a16="http://schemas.microsoft.com/office/drawing/2014/main" id="{61A653F1-9BAC-37D0-2097-74BB360A8C4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0899" name="Rectangle 3">
            <a:extLst>
              <a:ext uri="{FF2B5EF4-FFF2-40B4-BE49-F238E27FC236}">
                <a16:creationId xmlns:a16="http://schemas.microsoft.com/office/drawing/2014/main" id="{5D8C63EF-A8D4-3998-E8E8-327D350A9E68}"/>
              </a:ext>
            </a:extLst>
          </p:cNvPr>
          <p:cNvSpPr>
            <a:spLocks noChangeArrowheads="1"/>
          </p:cNvSpPr>
          <p:nvPr/>
        </p:nvSpPr>
        <p:spPr bwMode="auto">
          <a:xfrm>
            <a:off x="-304800" y="5886450"/>
            <a:ext cx="87423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800" b="1"/>
              <a:t>Before Lightning Strikes:  Development of Areas of </a:t>
            </a:r>
          </a:p>
          <a:p>
            <a:pPr algn="r">
              <a:spcBef>
                <a:spcPct val="0"/>
              </a:spcBef>
              <a:buFontTx/>
              <a:buNone/>
            </a:pPr>
            <a:r>
              <a:rPr lang="en-US" altLang="en-US" sz="2800" b="1"/>
              <a:t>Charge in Clouds and Surface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CBBEA687-79B5-8FE0-6C53-138CABEA159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Charge Separation in Clouds</a:t>
            </a:r>
          </a:p>
        </p:txBody>
      </p:sp>
      <p:sp>
        <p:nvSpPr>
          <p:cNvPr id="82946" name="Content Placeholder 2">
            <a:extLst>
              <a:ext uri="{FF2B5EF4-FFF2-40B4-BE49-F238E27FC236}">
                <a16:creationId xmlns:a16="http://schemas.microsoft.com/office/drawing/2014/main" id="{19F367CE-F6D1-82C6-C571-85B51FEC22CC}"/>
              </a:ext>
            </a:extLst>
          </p:cNvPr>
          <p:cNvSpPr>
            <a:spLocks noGrp="1" noChangeArrowheads="1"/>
          </p:cNvSpPr>
          <p:nvPr>
            <p:ph idx="1"/>
          </p:nvPr>
        </p:nvSpPr>
        <p:spPr>
          <a:xfrm>
            <a:off x="685800" y="1981200"/>
            <a:ext cx="4953000" cy="4114800"/>
          </a:xfrm>
        </p:spPr>
        <p:txBody>
          <a:bodyPr/>
          <a:lstStyle/>
          <a:p>
            <a:r>
              <a:rPr lang="en-US" altLang="en-US">
                <a:ea typeface="ＭＳ Ｐゴシック" panose="020B0600070205080204" pitchFamily="34" charset="-128"/>
              </a:rPr>
              <a:t>NOT WELL UNDERSTOOD!</a:t>
            </a:r>
          </a:p>
          <a:p>
            <a:r>
              <a:rPr lang="en-US" altLang="en-US">
                <a:ea typeface="ＭＳ Ｐゴシック" panose="020B0600070205080204" pitchFamily="34" charset="-128"/>
              </a:rPr>
              <a:t>When ice particles fall through supercooled water and ice crystals, they acquire one charge, and the water-ice mix acquires the opposite charge.  </a:t>
            </a:r>
          </a:p>
        </p:txBody>
      </p:sp>
      <p:pic>
        <p:nvPicPr>
          <p:cNvPr id="82947" name="Picture 2" descr="A close up of a piece of paper&#10;&#10;Description automatically generated">
            <a:extLst>
              <a:ext uri="{FF2B5EF4-FFF2-40B4-BE49-F238E27FC236}">
                <a16:creationId xmlns:a16="http://schemas.microsoft.com/office/drawing/2014/main" id="{1F7E2255-34B0-BDB1-26F2-EC5D45FCE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263" y="2362200"/>
            <a:ext cx="2667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4" descr="1022">
            <a:extLst>
              <a:ext uri="{FF2B5EF4-FFF2-40B4-BE49-F238E27FC236}">
                <a16:creationId xmlns:a16="http://schemas.microsoft.com/office/drawing/2014/main" id="{57177308-B362-236D-B8F2-4521656BC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Rectangle 2" hidden="1">
            <a:extLst>
              <a:ext uri="{FF2B5EF4-FFF2-40B4-BE49-F238E27FC236}">
                <a16:creationId xmlns:a16="http://schemas.microsoft.com/office/drawing/2014/main" id="{9DF30AC9-DCD2-F177-744F-9566509E755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3971" name="Rectangle 3">
            <a:extLst>
              <a:ext uri="{FF2B5EF4-FFF2-40B4-BE49-F238E27FC236}">
                <a16:creationId xmlns:a16="http://schemas.microsoft.com/office/drawing/2014/main" id="{B818850D-DCBE-C286-83DC-9A592EAF9EB0}"/>
              </a:ext>
            </a:extLst>
          </p:cNvPr>
          <p:cNvSpPr>
            <a:spLocks noChangeArrowheads="1"/>
          </p:cNvSpPr>
          <p:nvPr/>
        </p:nvSpPr>
        <p:spPr bwMode="auto">
          <a:xfrm>
            <a:off x="5715000" y="61595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Typical Cloud to Cloud Lightning Stroke</a:t>
            </a:r>
          </a:p>
        </p:txBody>
      </p:sp>
      <p:sp>
        <p:nvSpPr>
          <p:cNvPr id="83972" name="TextBox 4">
            <a:extLst>
              <a:ext uri="{FF2B5EF4-FFF2-40B4-BE49-F238E27FC236}">
                <a16:creationId xmlns:a16="http://schemas.microsoft.com/office/drawing/2014/main" id="{6110D08D-EB4D-3011-4990-30DE5C412884}"/>
              </a:ext>
            </a:extLst>
          </p:cNvPr>
          <p:cNvSpPr txBox="1">
            <a:spLocks noChangeArrowheads="1"/>
          </p:cNvSpPr>
          <p:nvPr/>
        </p:nvSpPr>
        <p:spPr bwMode="auto">
          <a:xfrm>
            <a:off x="152400" y="5875338"/>
            <a:ext cx="8610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(a) Negative charge descends the cloud in a series of steps (roughly 50-100 long)—called </a:t>
            </a:r>
            <a:r>
              <a:rPr lang="ja-JP" altLang="en-US" sz="2400" b="1"/>
              <a:t>“</a:t>
            </a:r>
            <a:r>
              <a:rPr lang="en-US" altLang="ja-JP" sz="2400" b="1" dirty="0"/>
              <a:t>stepped leaders</a:t>
            </a:r>
            <a:r>
              <a:rPr lang="ja-JP" altLang="en-US" sz="2400" b="1"/>
              <a:t>”</a:t>
            </a:r>
            <a:endParaRPr lang="en-US" altLang="en-US" sz="24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descr="1022">
            <a:extLst>
              <a:ext uri="{FF2B5EF4-FFF2-40B4-BE49-F238E27FC236}">
                <a16:creationId xmlns:a16="http://schemas.microsoft.com/office/drawing/2014/main" id="{A7792B06-A07C-9027-E438-B6938A0E3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2" hidden="1">
            <a:extLst>
              <a:ext uri="{FF2B5EF4-FFF2-40B4-BE49-F238E27FC236}">
                <a16:creationId xmlns:a16="http://schemas.microsoft.com/office/drawing/2014/main" id="{411DE3DE-4131-3B93-AA1D-79CCD5B4839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6019" name="Rectangle 3">
            <a:extLst>
              <a:ext uri="{FF2B5EF4-FFF2-40B4-BE49-F238E27FC236}">
                <a16:creationId xmlns:a16="http://schemas.microsoft.com/office/drawing/2014/main" id="{36001491-3721-8019-ECB1-214C5F3F4FCD}"/>
              </a:ext>
            </a:extLst>
          </p:cNvPr>
          <p:cNvSpPr>
            <a:spLocks noChangeArrowheads="1"/>
          </p:cNvSpPr>
          <p:nvPr/>
        </p:nvSpPr>
        <p:spPr bwMode="auto">
          <a:xfrm>
            <a:off x="4191000" y="6858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Typical Cloud to Cloud Lightning Stroke</a:t>
            </a:r>
          </a:p>
        </p:txBody>
      </p:sp>
      <p:sp>
        <p:nvSpPr>
          <p:cNvPr id="86020" name="TextBox 4">
            <a:extLst>
              <a:ext uri="{FF2B5EF4-FFF2-40B4-BE49-F238E27FC236}">
                <a16:creationId xmlns:a16="http://schemas.microsoft.com/office/drawing/2014/main" id="{3BB212D3-90AC-AA2C-BB41-B07CDAC9DC0B}"/>
              </a:ext>
            </a:extLst>
          </p:cNvPr>
          <p:cNvSpPr txBox="1">
            <a:spLocks noChangeArrowheads="1"/>
          </p:cNvSpPr>
          <p:nvPr/>
        </p:nvSpPr>
        <p:spPr bwMode="auto">
          <a:xfrm>
            <a:off x="109538" y="5710238"/>
            <a:ext cx="861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a:t>(b) As the stepped leader approaches the surface, positive charges move upwards to meet it.  When the potential gradient (volts per meter) increases to about </a:t>
            </a:r>
            <a:r>
              <a:rPr lang="en-US" altLang="en-US" sz="1800" b="1"/>
              <a:t>one million volts per meter</a:t>
            </a:r>
            <a:r>
              <a:rPr lang="en-US" altLang="en-US" sz="1800"/>
              <a:t>, the insulating properties of the air begins to break down</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1022">
            <a:extLst>
              <a:ext uri="{FF2B5EF4-FFF2-40B4-BE49-F238E27FC236}">
                <a16:creationId xmlns:a16="http://schemas.microsoft.com/office/drawing/2014/main" id="{17374D43-D130-2814-7AFA-5D012102D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135063"/>
            <a:ext cx="89408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hidden="1">
            <a:extLst>
              <a:ext uri="{FF2B5EF4-FFF2-40B4-BE49-F238E27FC236}">
                <a16:creationId xmlns:a16="http://schemas.microsoft.com/office/drawing/2014/main" id="{6F26AFED-9F80-A048-75AD-A1D811C476C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88067" name="Rectangle 3">
            <a:extLst>
              <a:ext uri="{FF2B5EF4-FFF2-40B4-BE49-F238E27FC236}">
                <a16:creationId xmlns:a16="http://schemas.microsoft.com/office/drawing/2014/main" id="{E000EF4F-12D2-727D-CBFB-1CE10F2C2361}"/>
              </a:ext>
            </a:extLst>
          </p:cNvPr>
          <p:cNvSpPr>
            <a:spLocks noChangeArrowheads="1"/>
          </p:cNvSpPr>
          <p:nvPr/>
        </p:nvSpPr>
        <p:spPr bwMode="auto">
          <a:xfrm>
            <a:off x="6248400" y="617538"/>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000" b="1"/>
              <a:t>Typical Cloud to Cloud Lightning Stroke (negative lightning)</a:t>
            </a:r>
          </a:p>
        </p:txBody>
      </p:sp>
      <p:sp>
        <p:nvSpPr>
          <p:cNvPr id="88068" name="TextBox 4">
            <a:extLst>
              <a:ext uri="{FF2B5EF4-FFF2-40B4-BE49-F238E27FC236}">
                <a16:creationId xmlns:a16="http://schemas.microsoft.com/office/drawing/2014/main" id="{0335EC66-5CB7-E77F-E2B9-F61D7EC15EA4}"/>
              </a:ext>
            </a:extLst>
          </p:cNvPr>
          <p:cNvSpPr txBox="1">
            <a:spLocks noChangeArrowheads="1"/>
          </p:cNvSpPr>
          <p:nvPr/>
        </p:nvSpPr>
        <p:spPr bwMode="auto">
          <a:xfrm>
            <a:off x="152400" y="5943600"/>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 With break down, a </a:t>
            </a:r>
            <a:r>
              <a:rPr lang="en-US" altLang="en-US" sz="2400" b="1"/>
              <a:t>return stroke </a:t>
            </a:r>
            <a:r>
              <a:rPr lang="en-US" altLang="en-US" sz="2400"/>
              <a:t>begins, with negative charge surging downward in the cloud.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81E9E56F-9182-3C1A-3ACF-472E572DE80D}"/>
              </a:ext>
            </a:extLst>
          </p:cNvPr>
          <p:cNvSpPr>
            <a:spLocks noGrp="1" noChangeArrowheads="1"/>
          </p:cNvSpPr>
          <p:nvPr>
            <p:ph type="title"/>
          </p:nvPr>
        </p:nvSpPr>
        <p:spPr>
          <a:xfrm>
            <a:off x="533400" y="311150"/>
            <a:ext cx="7772400" cy="1143000"/>
          </a:xfrm>
        </p:spPr>
        <p:txBody>
          <a:bodyPr/>
          <a:lstStyle/>
          <a:p>
            <a:r>
              <a:rPr lang="en-US" altLang="en-US">
                <a:ea typeface="ＭＳ Ｐゴシック" panose="020B0600070205080204" pitchFamily="34" charset="-128"/>
              </a:rPr>
              <a:t>You can see the “stepping”</a:t>
            </a:r>
          </a:p>
        </p:txBody>
      </p:sp>
      <p:pic>
        <p:nvPicPr>
          <p:cNvPr id="90114" name="Picture 2">
            <a:extLst>
              <a:ext uri="{FF2B5EF4-FFF2-40B4-BE49-F238E27FC236}">
                <a16:creationId xmlns:a16="http://schemas.microsoft.com/office/drawing/2014/main" id="{FA9215B9-3858-222D-6004-A7CCFF061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54150"/>
            <a:ext cx="62484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1018">
            <a:extLst>
              <a:ext uri="{FF2B5EF4-FFF2-40B4-BE49-F238E27FC236}">
                <a16:creationId xmlns:a16="http://schemas.microsoft.com/office/drawing/2014/main" id="{0AC374FD-C91A-FE7B-7402-70E2A4E24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57200"/>
            <a:ext cx="894080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hidden="1">
            <a:extLst>
              <a:ext uri="{FF2B5EF4-FFF2-40B4-BE49-F238E27FC236}">
                <a16:creationId xmlns:a16="http://schemas.microsoft.com/office/drawing/2014/main" id="{B0422CFC-1CC6-23BA-F353-C069DA6C8DA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22531" name="Rectangle 3">
            <a:extLst>
              <a:ext uri="{FF2B5EF4-FFF2-40B4-BE49-F238E27FC236}">
                <a16:creationId xmlns:a16="http://schemas.microsoft.com/office/drawing/2014/main" id="{3E1B116A-45AA-92A7-9BA4-5D1CDD0A5862}"/>
              </a:ext>
            </a:extLst>
          </p:cNvPr>
          <p:cNvSpPr>
            <a:spLocks noChangeArrowheads="1"/>
          </p:cNvSpPr>
          <p:nvPr/>
        </p:nvSpPr>
        <p:spPr bwMode="auto">
          <a:xfrm>
            <a:off x="6553200" y="6324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Thunderstorm Climatology:  Not Many on West Coast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4">
            <a:extLst>
              <a:ext uri="{FF2B5EF4-FFF2-40B4-BE49-F238E27FC236}">
                <a16:creationId xmlns:a16="http://schemas.microsoft.com/office/drawing/2014/main" id="{98D20900-4EA6-7F6C-8107-7A123609A330}"/>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Severe Thunderstorms</a:t>
            </a:r>
            <a:br>
              <a:rPr lang="en-US" altLang="en-US" b="1">
                <a:solidFill>
                  <a:schemeClr val="accent2"/>
                </a:solidFill>
                <a:ea typeface="ＭＳ Ｐゴシック" panose="020B0600070205080204" pitchFamily="34" charset="-128"/>
              </a:rPr>
            </a:br>
            <a:endParaRPr lang="en-US" altLang="en-US" b="1">
              <a:solidFill>
                <a:schemeClr val="accent2"/>
              </a:solidFill>
              <a:ea typeface="ＭＳ Ｐゴシック" panose="020B0600070205080204" pitchFamily="34" charset="-128"/>
            </a:endParaRPr>
          </a:p>
        </p:txBody>
      </p:sp>
      <p:sp>
        <p:nvSpPr>
          <p:cNvPr id="91138" name="Rectangle 4">
            <a:extLst>
              <a:ext uri="{FF2B5EF4-FFF2-40B4-BE49-F238E27FC236}">
                <a16:creationId xmlns:a16="http://schemas.microsoft.com/office/drawing/2014/main" id="{B63D2D95-A227-2B9C-37E6-0D324A4FEBCE}"/>
              </a:ext>
            </a:extLst>
          </p:cNvPr>
          <p:cNvSpPr>
            <a:spLocks noGrp="1" noChangeArrowheads="1"/>
          </p:cNvSpPr>
          <p:nvPr>
            <p:ph type="body" idx="4294967295"/>
          </p:nvPr>
        </p:nvSpPr>
        <p:spPr/>
        <p:txBody>
          <a:bodyPr/>
          <a:lstStyle/>
          <a:p>
            <a:r>
              <a:rPr lang="en-US" altLang="en-US" dirty="0">
                <a:ea typeface="ＭＳ Ｐゴシック" panose="020B0600070205080204" pitchFamily="34" charset="-128"/>
              </a:rPr>
              <a:t>Can </a:t>
            </a:r>
            <a:r>
              <a:rPr lang="en-US" altLang="en-US" b="1" dirty="0">
                <a:ea typeface="ＭＳ Ｐゴシック" panose="020B0600070205080204" pitchFamily="34" charset="-128"/>
              </a:rPr>
              <a:t>last for hours </a:t>
            </a:r>
            <a:r>
              <a:rPr lang="en-US" altLang="en-US" dirty="0">
                <a:ea typeface="ＭＳ Ｐゴシック" panose="020B0600070205080204" pitchFamily="34" charset="-128"/>
              </a:rPr>
              <a:t>and produce strong winds, large hail, flash flooding, tornadoes.</a:t>
            </a:r>
          </a:p>
          <a:p>
            <a:r>
              <a:rPr lang="en-US" altLang="en-US" b="1" dirty="0">
                <a:ea typeface="ＭＳ Ｐゴシック" panose="020B0600070205080204" pitchFamily="34" charset="-128"/>
              </a:rPr>
              <a:t>Have found the secret of longevity </a:t>
            </a:r>
            <a:r>
              <a:rPr lang="en-US" altLang="en-US" dirty="0">
                <a:ea typeface="ＭＳ Ｐゴシック" panose="020B0600070205080204" pitchFamily="34" charset="-128"/>
              </a:rPr>
              <a:t>(will reveal later!)</a:t>
            </a:r>
          </a:p>
          <a:p>
            <a:r>
              <a:rPr lang="en-US" altLang="en-US" dirty="0">
                <a:ea typeface="ＭＳ Ｐゴシック" panose="020B0600070205080204" pitchFamily="34" charset="-128"/>
              </a:rPr>
              <a:t>Most important types are </a:t>
            </a:r>
            <a:r>
              <a:rPr lang="en-US" altLang="en-US" b="1" dirty="0">
                <a:ea typeface="ＭＳ Ｐゴシック" panose="020B0600070205080204" pitchFamily="34" charset="-128"/>
              </a:rPr>
              <a:t>supercell storms, squall lines, and bow echo storms</a:t>
            </a:r>
            <a:r>
              <a:rPr lang="en-US" altLang="en-US" dirty="0">
                <a:ea typeface="ＭＳ Ｐゴシック" panose="020B0600070205080204" pitchFamily="34" charset="-128"/>
              </a:rPr>
              <a: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AD589D98-D9BE-5A24-7386-130A4EF80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9342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ext Box 3">
            <a:extLst>
              <a:ext uri="{FF2B5EF4-FFF2-40B4-BE49-F238E27FC236}">
                <a16:creationId xmlns:a16="http://schemas.microsoft.com/office/drawing/2014/main" id="{DF849786-A004-DD00-307D-0DD2579FDC90}"/>
              </a:ext>
            </a:extLst>
          </p:cNvPr>
          <p:cNvSpPr txBox="1">
            <a:spLocks noChangeArrowheads="1"/>
          </p:cNvSpPr>
          <p:nvPr/>
        </p:nvSpPr>
        <p:spPr bwMode="auto">
          <a:xfrm>
            <a:off x="1371600" y="304800"/>
            <a:ext cx="7450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5400" b="1">
                <a:solidFill>
                  <a:schemeClr val="accent2"/>
                </a:solidFill>
              </a:rPr>
              <a:t>Supercell Thunderstorm</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553F49B0-5D1E-9EE9-8037-AFC0A8D0953F}"/>
              </a:ext>
            </a:extLst>
          </p:cNvPr>
          <p:cNvSpPr>
            <a:spLocks noGrp="1" noChangeArrowheads="1"/>
          </p:cNvSpPr>
          <p:nvPr>
            <p:ph type="title"/>
          </p:nvPr>
        </p:nvSpPr>
        <p:spPr/>
        <p:txBody>
          <a:bodyPr/>
          <a:lstStyle/>
          <a:p>
            <a:r>
              <a:rPr lang="en-US" altLang="en-US" b="1">
                <a:solidFill>
                  <a:srgbClr val="0000FF"/>
                </a:solidFill>
                <a:ea typeface="ＭＳ Ｐゴシック" panose="020B0600070205080204" pitchFamily="34" charset="-128"/>
              </a:rPr>
              <a:t>Supercell Storms</a:t>
            </a:r>
          </a:p>
        </p:txBody>
      </p:sp>
      <p:sp>
        <p:nvSpPr>
          <p:cNvPr id="95234" name="Rectangle 3">
            <a:extLst>
              <a:ext uri="{FF2B5EF4-FFF2-40B4-BE49-F238E27FC236}">
                <a16:creationId xmlns:a16="http://schemas.microsoft.com/office/drawing/2014/main" id="{4AF9A9FD-7C84-6536-EC74-501D79FE5C39}"/>
              </a:ext>
            </a:extLst>
          </p:cNvPr>
          <p:cNvSpPr>
            <a:spLocks noGrp="1" noChangeArrowheads="1"/>
          </p:cNvSpPr>
          <p:nvPr>
            <p:ph type="body" idx="1"/>
          </p:nvPr>
        </p:nvSpPr>
        <p:spPr/>
        <p:txBody>
          <a:bodyPr/>
          <a:lstStyle/>
          <a:p>
            <a:r>
              <a:rPr lang="en-US" altLang="en-US" b="1" dirty="0">
                <a:ea typeface="ＭＳ Ｐゴシック" panose="020B0600070205080204" pitchFamily="34" charset="-128"/>
              </a:rPr>
              <a:t>One giant updraft </a:t>
            </a:r>
            <a:r>
              <a:rPr lang="en-US" altLang="en-US" dirty="0">
                <a:ea typeface="ＭＳ Ｐゴシック" panose="020B0600070205080204" pitchFamily="34" charset="-128"/>
              </a:rPr>
              <a:t>that can have upward speeds as high as </a:t>
            </a:r>
            <a:r>
              <a:rPr lang="en-US" altLang="en-US" b="1" dirty="0">
                <a:ea typeface="ＭＳ Ｐゴシック" panose="020B0600070205080204" pitchFamily="34" charset="-128"/>
              </a:rPr>
              <a:t>60-100 mph</a:t>
            </a:r>
          </a:p>
          <a:p>
            <a:r>
              <a:rPr lang="en-US" altLang="en-US" dirty="0">
                <a:ea typeface="ＭＳ Ｐゴシック" panose="020B0600070205080204" pitchFamily="34" charset="-128"/>
              </a:rPr>
              <a:t>Large size: </a:t>
            </a:r>
            <a:r>
              <a:rPr lang="en-US" altLang="en-US" b="1" dirty="0">
                <a:ea typeface="ＭＳ Ｐゴシック" panose="020B0600070205080204" pitchFamily="34" charset="-128"/>
              </a:rPr>
              <a:t>30-50 miles in diameter.</a:t>
            </a:r>
          </a:p>
          <a:p>
            <a:r>
              <a:rPr lang="en-US" altLang="en-US" dirty="0">
                <a:ea typeface="ＭＳ Ｐゴシック" panose="020B0600070205080204" pitchFamily="34" charset="-128"/>
              </a:rPr>
              <a:t>Forms in environments of great vertical instability and wind shear</a:t>
            </a:r>
          </a:p>
          <a:p>
            <a:r>
              <a:rPr lang="en-US" altLang="en-US" dirty="0">
                <a:ea typeface="ＭＳ Ｐゴシック" panose="020B0600070205080204" pitchFamily="34" charset="-128"/>
              </a:rPr>
              <a:t>The large updraft is often rotating:  called a </a:t>
            </a:r>
            <a:r>
              <a:rPr lang="en-US" altLang="en-US" b="1" dirty="0">
                <a:ea typeface="ＭＳ Ｐゴシック" panose="020B0600070205080204" pitchFamily="34" charset="-128"/>
              </a:rPr>
              <a:t>mesocyclone.</a:t>
            </a:r>
          </a:p>
          <a:p>
            <a:endParaRPr lang="en-US" altLang="en-US" dirty="0">
              <a:ea typeface="ＭＳ Ｐゴシック" panose="020B0600070205080204" pitchFamily="3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C045B405-9E6F-FC3A-0C50-B0FAC3922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477125"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descr="1037">
            <a:extLst>
              <a:ext uri="{FF2B5EF4-FFF2-40B4-BE49-F238E27FC236}">
                <a16:creationId xmlns:a16="http://schemas.microsoft.com/office/drawing/2014/main" id="{A8AB04C7-236E-8CA3-EEBE-40942AFFB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63563"/>
            <a:ext cx="89408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Rectangle 2" hidden="1">
            <a:extLst>
              <a:ext uri="{FF2B5EF4-FFF2-40B4-BE49-F238E27FC236}">
                <a16:creationId xmlns:a16="http://schemas.microsoft.com/office/drawing/2014/main" id="{DF4271E9-D608-3300-8516-EF53D8BF70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99331" name="Rectangle 3">
            <a:extLst>
              <a:ext uri="{FF2B5EF4-FFF2-40B4-BE49-F238E27FC236}">
                <a16:creationId xmlns:a16="http://schemas.microsoft.com/office/drawing/2014/main" id="{31674EEC-C030-4A38-8134-CD4B6F3372A0}"/>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10-37, p. 291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4" descr="1035">
            <a:extLst>
              <a:ext uri="{FF2B5EF4-FFF2-40B4-BE49-F238E27FC236}">
                <a16:creationId xmlns:a16="http://schemas.microsoft.com/office/drawing/2014/main" id="{04A79234-ECA8-B4F7-9D6D-F061D6934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58800"/>
            <a:ext cx="8940800"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 hidden="1">
            <a:extLst>
              <a:ext uri="{FF2B5EF4-FFF2-40B4-BE49-F238E27FC236}">
                <a16:creationId xmlns:a16="http://schemas.microsoft.com/office/drawing/2014/main" id="{6EFE770D-6DCC-6093-AA93-E70ED3BA96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01379" name="Rectangle 3">
            <a:extLst>
              <a:ext uri="{FF2B5EF4-FFF2-40B4-BE49-F238E27FC236}">
                <a16:creationId xmlns:a16="http://schemas.microsoft.com/office/drawing/2014/main" id="{1EFA6BB1-3975-8937-5D32-D1BE02A02768}"/>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10-35, p. 290</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6FE24D01-534A-19EC-0AB7-2195C7E086CE}"/>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Picture 3">
            <a:extLst>
              <a:ext uri="{FF2B5EF4-FFF2-40B4-BE49-F238E27FC236}">
                <a16:creationId xmlns:a16="http://schemas.microsoft.com/office/drawing/2014/main" id="{02C738EE-1953-9B21-E3DD-90B41265D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5" y="1066800"/>
            <a:ext cx="8020050"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a:extLst>
              <a:ext uri="{FF2B5EF4-FFF2-40B4-BE49-F238E27FC236}">
                <a16:creationId xmlns:a16="http://schemas.microsoft.com/office/drawing/2014/main" id="{2E770ACE-C92D-5224-32A2-8C05C6F5A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95400"/>
            <a:ext cx="6867525"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Box 1">
            <a:extLst>
              <a:ext uri="{FF2B5EF4-FFF2-40B4-BE49-F238E27FC236}">
                <a16:creationId xmlns:a16="http://schemas.microsoft.com/office/drawing/2014/main" id="{E6B76F52-A38B-1307-B6C5-ABE8EF8BDB1E}"/>
              </a:ext>
            </a:extLst>
          </p:cNvPr>
          <p:cNvSpPr txBox="1">
            <a:spLocks noChangeArrowheads="1"/>
          </p:cNvSpPr>
          <p:nvPr/>
        </p:nvSpPr>
        <p:spPr bwMode="auto">
          <a:xfrm>
            <a:off x="3505200" y="3429000"/>
            <a:ext cx="1516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bg1"/>
                </a:solidFill>
              </a:rPr>
              <a:t>Wall cloud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1004">
            <a:extLst>
              <a:ext uri="{FF2B5EF4-FFF2-40B4-BE49-F238E27FC236}">
                <a16:creationId xmlns:a16="http://schemas.microsoft.com/office/drawing/2014/main" id="{649A3D85-3A57-7F90-BAA0-246A94A79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60338"/>
            <a:ext cx="8940800"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hidden="1">
            <a:extLst>
              <a:ext uri="{FF2B5EF4-FFF2-40B4-BE49-F238E27FC236}">
                <a16:creationId xmlns:a16="http://schemas.microsoft.com/office/drawing/2014/main" id="{4B12A88F-9F77-1E4D-CF88-E8A926C96A0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06499" name="Rectangle 3">
            <a:extLst>
              <a:ext uri="{FF2B5EF4-FFF2-40B4-BE49-F238E27FC236}">
                <a16:creationId xmlns:a16="http://schemas.microsoft.com/office/drawing/2014/main" id="{C2BB0832-24EE-71C3-CF11-CE577C357595}"/>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10-4, p. 268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641CC012-4EA2-3338-D956-494F1083F9A6}"/>
              </a:ext>
            </a:extLst>
          </p:cNvPr>
          <p:cNvSpPr>
            <a:spLocks noGrp="1" noChangeArrowheads="1"/>
          </p:cNvSpPr>
          <p:nvPr>
            <p:ph type="title"/>
          </p:nvPr>
        </p:nvSpPr>
        <p:spPr>
          <a:xfrm>
            <a:off x="685800" y="609600"/>
            <a:ext cx="8001000" cy="533400"/>
          </a:xfrm>
        </p:spPr>
        <p:txBody>
          <a:bodyPr/>
          <a:lstStyle/>
          <a:p>
            <a:r>
              <a:rPr lang="en-US" altLang="en-US" b="1" dirty="0">
                <a:solidFill>
                  <a:schemeClr val="accent2"/>
                </a:solidFill>
                <a:ea typeface="ＭＳ Ｐゴシック" panose="020B0600070205080204" pitchFamily="34" charset="-128"/>
              </a:rPr>
              <a:t>Supercells on Radar</a:t>
            </a:r>
          </a:p>
        </p:txBody>
      </p:sp>
      <p:sp>
        <p:nvSpPr>
          <p:cNvPr id="109570" name="Rectangle 3">
            <a:extLst>
              <a:ext uri="{FF2B5EF4-FFF2-40B4-BE49-F238E27FC236}">
                <a16:creationId xmlns:a16="http://schemas.microsoft.com/office/drawing/2014/main" id="{F2BDF18F-7B6C-B7A5-7993-85BB456E0618}"/>
              </a:ext>
            </a:extLst>
          </p:cNvPr>
          <p:cNvSpPr>
            <a:spLocks noGrp="1" noChangeArrowheads="1"/>
          </p:cNvSpPr>
          <p:nvPr>
            <p:ph type="body" idx="1"/>
          </p:nvPr>
        </p:nvSpPr>
        <p:spPr>
          <a:xfrm>
            <a:off x="671513" y="1371600"/>
            <a:ext cx="7772400" cy="4114800"/>
          </a:xfrm>
        </p:spPr>
        <p:txBody>
          <a:bodyPr/>
          <a:lstStyle/>
          <a:p>
            <a:pPr marL="0" indent="0">
              <a:buNone/>
            </a:pPr>
            <a:r>
              <a:rPr lang="en-US" altLang="en-US" dirty="0">
                <a:ea typeface="ＭＳ Ｐゴシック" panose="020B0600070205080204" pitchFamily="34" charset="-128"/>
              </a:rPr>
              <a:t>In conventional weather radars, supercell storms are usually apparent as </a:t>
            </a:r>
            <a:r>
              <a:rPr lang="en-US" altLang="en-US" b="1" dirty="0">
                <a:ea typeface="ＭＳ Ｐゴシック" panose="020B0600070205080204" pitchFamily="34" charset="-128"/>
              </a:rPr>
              <a:t>hooked echoes.</a:t>
            </a:r>
          </a:p>
        </p:txBody>
      </p:sp>
      <p:pic>
        <p:nvPicPr>
          <p:cNvPr id="109571" name="Picture 2">
            <a:extLst>
              <a:ext uri="{FF2B5EF4-FFF2-40B4-BE49-F238E27FC236}">
                <a16:creationId xmlns:a16="http://schemas.microsoft.com/office/drawing/2014/main" id="{825E219B-17A8-00AC-86A5-FC5FC35CC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666214"/>
            <a:ext cx="3810000" cy="38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AA495-930C-D7DA-C629-73DFF317ABFA}"/>
            </a:ext>
          </a:extLst>
        </p:cNvPr>
        <p:cNvGrpSpPr/>
        <p:nvPr/>
      </p:nvGrpSpPr>
      <p:grpSpPr>
        <a:xfrm>
          <a:off x="0" y="0"/>
          <a:ext cx="0" cy="0"/>
          <a:chOff x="0" y="0"/>
          <a:chExt cx="0" cy="0"/>
        </a:xfrm>
      </p:grpSpPr>
      <p:pic>
        <p:nvPicPr>
          <p:cNvPr id="22529" name="Picture 4" descr="1018">
            <a:extLst>
              <a:ext uri="{FF2B5EF4-FFF2-40B4-BE49-F238E27FC236}">
                <a16:creationId xmlns:a16="http://schemas.microsoft.com/office/drawing/2014/main" id="{76746CBF-D3E3-8919-5643-2CA865290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57200"/>
            <a:ext cx="894080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hidden="1">
            <a:extLst>
              <a:ext uri="{FF2B5EF4-FFF2-40B4-BE49-F238E27FC236}">
                <a16:creationId xmlns:a16="http://schemas.microsoft.com/office/drawing/2014/main" id="{F73DD459-89B5-41D7-4222-3CB9892A91F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22531" name="Rectangle 3">
            <a:extLst>
              <a:ext uri="{FF2B5EF4-FFF2-40B4-BE49-F238E27FC236}">
                <a16:creationId xmlns:a16="http://schemas.microsoft.com/office/drawing/2014/main" id="{AFC3B0CD-A280-EDF3-EC8E-8D0D0F08FEB0}"/>
              </a:ext>
            </a:extLst>
          </p:cNvPr>
          <p:cNvSpPr>
            <a:spLocks noChangeArrowheads="1"/>
          </p:cNvSpPr>
          <p:nvPr/>
        </p:nvSpPr>
        <p:spPr bwMode="auto">
          <a:xfrm>
            <a:off x="6553200" y="6324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Cold Water of the East Pacific is bad for thunderstorms.  Why?</a:t>
            </a:r>
          </a:p>
        </p:txBody>
      </p:sp>
    </p:spTree>
    <p:extLst>
      <p:ext uri="{BB962C8B-B14F-4D97-AF65-F5344CB8AC3E}">
        <p14:creationId xmlns:p14="http://schemas.microsoft.com/office/powerpoint/2010/main" val="8808702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1036">
            <a:extLst>
              <a:ext uri="{FF2B5EF4-FFF2-40B4-BE49-F238E27FC236}">
                <a16:creationId xmlns:a16="http://schemas.microsoft.com/office/drawing/2014/main" id="{FB25C74B-DB58-87F8-4C97-0B8C756A95A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65100"/>
            <a:ext cx="8402637"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hidden="1">
            <a:extLst>
              <a:ext uri="{FF2B5EF4-FFF2-40B4-BE49-F238E27FC236}">
                <a16:creationId xmlns:a16="http://schemas.microsoft.com/office/drawing/2014/main" id="{0D5553A8-8361-342C-9E03-BB27F1FB9C9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11619" name="Rectangle 3">
            <a:extLst>
              <a:ext uri="{FF2B5EF4-FFF2-40B4-BE49-F238E27FC236}">
                <a16:creationId xmlns:a16="http://schemas.microsoft.com/office/drawing/2014/main" id="{006B706E-8D6E-1859-0FF8-7192A81E7631}"/>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10-36, p. 290</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a:extLst>
              <a:ext uri="{FF2B5EF4-FFF2-40B4-BE49-F238E27FC236}">
                <a16:creationId xmlns:a16="http://schemas.microsoft.com/office/drawing/2014/main" id="{2043853B-C485-A14E-EBEF-DB69049CD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53435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a:extLst>
              <a:ext uri="{FF2B5EF4-FFF2-40B4-BE49-F238E27FC236}">
                <a16:creationId xmlns:a16="http://schemas.microsoft.com/office/drawing/2014/main" id="{3E728A54-F503-6009-EA73-09D95A37B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828800"/>
            <a:ext cx="7696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6D01C0-CE55-FE2A-DDEB-E984DD8E73C3}"/>
              </a:ext>
            </a:extLst>
          </p:cNvPr>
          <p:cNvSpPr txBox="1"/>
          <p:nvPr/>
        </p:nvSpPr>
        <p:spPr>
          <a:xfrm>
            <a:off x="723900" y="762000"/>
            <a:ext cx="7788735" cy="830997"/>
          </a:xfrm>
          <a:prstGeom prst="rect">
            <a:avLst/>
          </a:prstGeom>
          <a:noFill/>
        </p:spPr>
        <p:txBody>
          <a:bodyPr wrap="none" rtlCol="0">
            <a:spAutoFit/>
          </a:bodyPr>
          <a:lstStyle/>
          <a:p>
            <a:r>
              <a:rPr lang="en-US" altLang="en-US" b="1" dirty="0">
                <a:solidFill>
                  <a:schemeClr val="accent2"/>
                </a:solidFill>
                <a:ea typeface="ＭＳ Ｐゴシック" panose="020B0600070205080204" pitchFamily="34" charset="-128"/>
              </a:rPr>
              <a:t>The mesocyclone can also be seen with the Doppler winds.</a:t>
            </a:r>
          </a:p>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4" descr="1034">
            <a:extLst>
              <a:ext uri="{FF2B5EF4-FFF2-40B4-BE49-F238E27FC236}">
                <a16:creationId xmlns:a16="http://schemas.microsoft.com/office/drawing/2014/main" id="{A65F78FF-43E4-2498-B89F-B689C52F3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35100"/>
            <a:ext cx="89408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hidden="1">
            <a:extLst>
              <a:ext uri="{FF2B5EF4-FFF2-40B4-BE49-F238E27FC236}">
                <a16:creationId xmlns:a16="http://schemas.microsoft.com/office/drawing/2014/main" id="{86A1AC2C-C3C8-6662-041E-47D34F1C794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17763" name="Rectangle 3">
            <a:extLst>
              <a:ext uri="{FF2B5EF4-FFF2-40B4-BE49-F238E27FC236}">
                <a16:creationId xmlns:a16="http://schemas.microsoft.com/office/drawing/2014/main" id="{057D5930-0472-3842-80CF-F6EC57FD5380}"/>
              </a:ext>
            </a:extLst>
          </p:cNvPr>
          <p:cNvSpPr>
            <a:spLocks noChangeArrowheads="1"/>
          </p:cNvSpPr>
          <p:nvPr/>
        </p:nvSpPr>
        <p:spPr bwMode="auto">
          <a:xfrm>
            <a:off x="5486400" y="54864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Origin of rotation in the mesocyclone</a:t>
            </a:r>
          </a:p>
        </p:txBody>
      </p:sp>
      <p:sp>
        <p:nvSpPr>
          <p:cNvPr id="117764" name="TextBox 4">
            <a:extLst>
              <a:ext uri="{FF2B5EF4-FFF2-40B4-BE49-F238E27FC236}">
                <a16:creationId xmlns:a16="http://schemas.microsoft.com/office/drawing/2014/main" id="{11357BDE-0887-3D26-FAE4-51566DBAA080}"/>
              </a:ext>
            </a:extLst>
          </p:cNvPr>
          <p:cNvSpPr txBox="1">
            <a:spLocks noChangeArrowheads="1"/>
          </p:cNvSpPr>
          <p:nvPr/>
        </p:nvSpPr>
        <p:spPr bwMode="auto">
          <a:xfrm>
            <a:off x="101600" y="228600"/>
            <a:ext cx="82277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t>Why mesocyclones in severe thunderstorms?  </a:t>
            </a:r>
          </a:p>
          <a:p>
            <a:pPr>
              <a:spcBef>
                <a:spcPct val="0"/>
              </a:spcBef>
              <a:buFontTx/>
              <a:buNone/>
            </a:pPr>
            <a:r>
              <a:rPr lang="en-US" altLang="en-US" b="1" dirty="0">
                <a:solidFill>
                  <a:schemeClr val="accent2"/>
                </a:solidFill>
              </a:rPr>
              <a:t>Turns out that wind shear is important!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CB42486C-9363-7149-C63B-42953928EB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19810" name="Picture 2">
            <a:extLst>
              <a:ext uri="{FF2B5EF4-FFF2-40B4-BE49-F238E27FC236}">
                <a16:creationId xmlns:a16="http://schemas.microsoft.com/office/drawing/2014/main" id="{52FBF95E-58EE-97B3-1466-6C69C9FC10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79400"/>
            <a:ext cx="66040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5F7B389C-444F-47C3-7939-2328C8645092}"/>
              </a:ext>
            </a:extLst>
          </p:cNvPr>
          <p:cNvSpPr>
            <a:spLocks noGrp="1" noChangeArrowheads="1"/>
          </p:cNvSpPr>
          <p:nvPr>
            <p:ph type="title"/>
          </p:nvPr>
        </p:nvSpPr>
        <p:spPr>
          <a:xfrm>
            <a:off x="685800" y="762000"/>
            <a:ext cx="7772400" cy="1143000"/>
          </a:xfrm>
        </p:spPr>
        <p:txBody>
          <a:bodyPr/>
          <a:lstStyle/>
          <a:p>
            <a:r>
              <a:rPr lang="en-US" altLang="en-US" sz="4000" b="1" dirty="0">
                <a:solidFill>
                  <a:schemeClr val="accent2"/>
                </a:solidFill>
                <a:ea typeface="ＭＳ Ｐゴシック" panose="020B0600070205080204" pitchFamily="34" charset="-128"/>
              </a:rPr>
              <a:t>What is the secret of the strength and longevity for severe thunderstorms?</a:t>
            </a:r>
          </a:p>
        </p:txBody>
      </p:sp>
      <p:sp>
        <p:nvSpPr>
          <p:cNvPr id="120834" name="Rectangle 3">
            <a:extLst>
              <a:ext uri="{FF2B5EF4-FFF2-40B4-BE49-F238E27FC236}">
                <a16:creationId xmlns:a16="http://schemas.microsoft.com/office/drawing/2014/main" id="{00285237-C8FC-D1C6-A3A6-AE3CFC8C1085}"/>
              </a:ext>
            </a:extLst>
          </p:cNvPr>
          <p:cNvSpPr>
            <a:spLocks noGrp="1" noChangeArrowheads="1"/>
          </p:cNvSpPr>
          <p:nvPr>
            <p:ph type="body" idx="1"/>
          </p:nvPr>
        </p:nvSpPr>
        <p:spPr>
          <a:xfrm>
            <a:off x="685800" y="2743200"/>
            <a:ext cx="8077200" cy="3581400"/>
          </a:xfrm>
        </p:spPr>
        <p:txBody>
          <a:bodyPr/>
          <a:lstStyle/>
          <a:p>
            <a:r>
              <a:rPr lang="en-US" altLang="en-US" dirty="0">
                <a:ea typeface="ＭＳ Ｐゴシック" panose="020B0600070205080204" pitchFamily="34" charset="-128"/>
              </a:rPr>
              <a:t>They grow in environments with large vertical instability.</a:t>
            </a:r>
          </a:p>
          <a:p>
            <a:r>
              <a:rPr lang="en-US" altLang="en-US" dirty="0">
                <a:ea typeface="ＭＳ Ｐゴシック" panose="020B0600070205080204" pitchFamily="34" charset="-128"/>
              </a:rPr>
              <a:t>But they </a:t>
            </a:r>
            <a:r>
              <a:rPr lang="en-US" altLang="en-US" b="1" dirty="0">
                <a:ea typeface="ＭＳ Ｐゴシック" panose="020B0600070205080204" pitchFamily="34" charset="-128"/>
              </a:rPr>
              <a:t>also grow in an environment of large wind shear</a:t>
            </a:r>
            <a:r>
              <a:rPr lang="en-US" altLang="en-US" dirty="0">
                <a:ea typeface="ＭＳ Ｐゴシック" panose="020B0600070205080204" pitchFamily="34" charset="-128"/>
              </a:rPr>
              <a:t>—wind changing significantly with height.  </a:t>
            </a:r>
          </a:p>
          <a:p>
            <a:r>
              <a:rPr lang="en-US" altLang="en-US" b="1" dirty="0">
                <a:solidFill>
                  <a:schemeClr val="accent2"/>
                </a:solidFill>
                <a:ea typeface="ＭＳ Ｐゴシック" panose="020B0600070205080204" pitchFamily="34" charset="-128"/>
              </a:rPr>
              <a:t>What difference does that make?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a:extLst>
              <a:ext uri="{FF2B5EF4-FFF2-40B4-BE49-F238E27FC236}">
                <a16:creationId xmlns:a16="http://schemas.microsoft.com/office/drawing/2014/main" id="{AB53DDD1-C72A-24EA-6241-D1839E7144E0}"/>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Wind Shear  in the Vertical is the Fountain of Youth for Severe Thunderstorms</a:t>
            </a:r>
          </a:p>
        </p:txBody>
      </p:sp>
      <p:pic>
        <p:nvPicPr>
          <p:cNvPr id="122882" name="Content Placeholder 4">
            <a:extLst>
              <a:ext uri="{FF2B5EF4-FFF2-40B4-BE49-F238E27FC236}">
                <a16:creationId xmlns:a16="http://schemas.microsoft.com/office/drawing/2014/main" id="{B7B8C8EA-FFC7-1A18-E263-5CD2DACAD2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74788" y="2362200"/>
            <a:ext cx="6194425" cy="41148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a:extLst>
              <a:ext uri="{FF2B5EF4-FFF2-40B4-BE49-F238E27FC236}">
                <a16:creationId xmlns:a16="http://schemas.microsoft.com/office/drawing/2014/main" id="{1779A33A-0304-5008-1D14-974839D8AC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4131" y="1600200"/>
            <a:ext cx="5672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Freeform 10">
            <a:extLst>
              <a:ext uri="{FF2B5EF4-FFF2-40B4-BE49-F238E27FC236}">
                <a16:creationId xmlns:a16="http://schemas.microsoft.com/office/drawing/2014/main" id="{EE03186E-3F34-2DD6-D7D7-C202AE3F6046}"/>
              </a:ext>
            </a:extLst>
          </p:cNvPr>
          <p:cNvSpPr>
            <a:spLocks/>
          </p:cNvSpPr>
          <p:nvPr/>
        </p:nvSpPr>
        <p:spPr bwMode="auto">
          <a:xfrm>
            <a:off x="5410200" y="4572000"/>
            <a:ext cx="1231900" cy="815975"/>
          </a:xfrm>
          <a:custGeom>
            <a:avLst/>
            <a:gdLst>
              <a:gd name="T0" fmla="*/ 2147483646 w 1152"/>
              <a:gd name="T1" fmla="*/ 2147483646 h 851"/>
              <a:gd name="T2" fmla="*/ 2147483646 w 1152"/>
              <a:gd name="T3" fmla="*/ 2147483646 h 851"/>
              <a:gd name="T4" fmla="*/ 2147483646 w 1152"/>
              <a:gd name="T5" fmla="*/ 2147483646 h 851"/>
              <a:gd name="T6" fmla="*/ 2147483646 w 1152"/>
              <a:gd name="T7" fmla="*/ 2147483646 h 851"/>
              <a:gd name="T8" fmla="*/ 2147483646 w 1152"/>
              <a:gd name="T9" fmla="*/ 2147483646 h 851"/>
              <a:gd name="T10" fmla="*/ 2147483646 w 1152"/>
              <a:gd name="T11" fmla="*/ 2147483646 h 851"/>
              <a:gd name="T12" fmla="*/ 2147483646 w 1152"/>
              <a:gd name="T13" fmla="*/ 2147483646 h 851"/>
              <a:gd name="T14" fmla="*/ 2147483646 w 1152"/>
              <a:gd name="T15" fmla="*/ 2147483646 h 851"/>
              <a:gd name="T16" fmla="*/ 2147483646 w 1152"/>
              <a:gd name="T17" fmla="*/ 2147483646 h 851"/>
              <a:gd name="T18" fmla="*/ 2147483646 w 1152"/>
              <a:gd name="T19" fmla="*/ 2147483646 h 851"/>
              <a:gd name="T20" fmla="*/ 2147483646 w 1152"/>
              <a:gd name="T21" fmla="*/ 2147483646 h 851"/>
              <a:gd name="T22" fmla="*/ 2147483646 w 1152"/>
              <a:gd name="T23" fmla="*/ 2147483646 h 851"/>
              <a:gd name="T24" fmla="*/ 2147483646 w 1152"/>
              <a:gd name="T25" fmla="*/ 2147483646 h 851"/>
              <a:gd name="T26" fmla="*/ 2147483646 w 1152"/>
              <a:gd name="T27" fmla="*/ 2147483646 h 851"/>
              <a:gd name="T28" fmla="*/ 2147483646 w 1152"/>
              <a:gd name="T29" fmla="*/ 2147483646 h 851"/>
              <a:gd name="T30" fmla="*/ 2147483646 w 1152"/>
              <a:gd name="T31" fmla="*/ 2147483646 h 851"/>
              <a:gd name="T32" fmla="*/ 2147483646 w 1152"/>
              <a:gd name="T33" fmla="*/ 2147483646 h 851"/>
              <a:gd name="T34" fmla="*/ 2147483646 w 1152"/>
              <a:gd name="T35" fmla="*/ 2147483646 h 851"/>
              <a:gd name="T36" fmla="*/ 2147483646 w 1152"/>
              <a:gd name="T37" fmla="*/ 2147483646 h 851"/>
              <a:gd name="T38" fmla="*/ 2147483646 w 1152"/>
              <a:gd name="T39" fmla="*/ 2147483646 h 851"/>
              <a:gd name="T40" fmla="*/ 2147483646 w 1152"/>
              <a:gd name="T41" fmla="*/ 2147483646 h 851"/>
              <a:gd name="T42" fmla="*/ 2147483646 w 1152"/>
              <a:gd name="T43" fmla="*/ 2147483646 h 851"/>
              <a:gd name="T44" fmla="*/ 2147483646 w 1152"/>
              <a:gd name="T45" fmla="*/ 2147483646 h 851"/>
              <a:gd name="T46" fmla="*/ 2147483646 w 1152"/>
              <a:gd name="T47" fmla="*/ 2147483646 h 8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2"/>
              <a:gd name="T73" fmla="*/ 0 h 851"/>
              <a:gd name="T74" fmla="*/ 1152 w 1152"/>
              <a:gd name="T75" fmla="*/ 851 h 8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2" h="851">
                <a:moveTo>
                  <a:pt x="274" y="1"/>
                </a:moveTo>
                <a:cubicBezTo>
                  <a:pt x="252" y="4"/>
                  <a:pt x="228" y="0"/>
                  <a:pt x="208" y="10"/>
                </a:cubicBezTo>
                <a:cubicBezTo>
                  <a:pt x="199" y="15"/>
                  <a:pt x="203" y="30"/>
                  <a:pt x="198" y="39"/>
                </a:cubicBezTo>
                <a:cubicBezTo>
                  <a:pt x="172" y="84"/>
                  <a:pt x="146" y="114"/>
                  <a:pt x="104" y="143"/>
                </a:cubicBezTo>
                <a:cubicBezTo>
                  <a:pt x="60" y="207"/>
                  <a:pt x="73" y="177"/>
                  <a:pt x="57" y="228"/>
                </a:cubicBezTo>
                <a:cubicBezTo>
                  <a:pt x="40" y="341"/>
                  <a:pt x="0" y="527"/>
                  <a:pt x="66" y="624"/>
                </a:cubicBezTo>
                <a:cubicBezTo>
                  <a:pt x="76" y="658"/>
                  <a:pt x="68" y="697"/>
                  <a:pt x="85" y="728"/>
                </a:cubicBezTo>
                <a:cubicBezTo>
                  <a:pt x="91" y="739"/>
                  <a:pt x="111" y="733"/>
                  <a:pt x="123" y="738"/>
                </a:cubicBezTo>
                <a:cubicBezTo>
                  <a:pt x="252" y="786"/>
                  <a:pt x="70" y="729"/>
                  <a:pt x="198" y="766"/>
                </a:cubicBezTo>
                <a:cubicBezTo>
                  <a:pt x="267" y="786"/>
                  <a:pt x="338" y="801"/>
                  <a:pt x="406" y="823"/>
                </a:cubicBezTo>
                <a:cubicBezTo>
                  <a:pt x="422" y="828"/>
                  <a:pt x="436" y="840"/>
                  <a:pt x="453" y="841"/>
                </a:cubicBezTo>
                <a:cubicBezTo>
                  <a:pt x="550" y="849"/>
                  <a:pt x="648" y="848"/>
                  <a:pt x="746" y="851"/>
                </a:cubicBezTo>
                <a:cubicBezTo>
                  <a:pt x="803" y="848"/>
                  <a:pt x="859" y="846"/>
                  <a:pt x="916" y="841"/>
                </a:cubicBezTo>
                <a:cubicBezTo>
                  <a:pt x="947" y="838"/>
                  <a:pt x="972" y="813"/>
                  <a:pt x="1001" y="804"/>
                </a:cubicBezTo>
                <a:cubicBezTo>
                  <a:pt x="1046" y="736"/>
                  <a:pt x="1023" y="763"/>
                  <a:pt x="1067" y="719"/>
                </a:cubicBezTo>
                <a:cubicBezTo>
                  <a:pt x="1114" y="569"/>
                  <a:pt x="1097" y="634"/>
                  <a:pt x="1067" y="294"/>
                </a:cubicBezTo>
                <a:cubicBezTo>
                  <a:pt x="1064" y="258"/>
                  <a:pt x="982" y="228"/>
                  <a:pt x="982" y="228"/>
                </a:cubicBezTo>
                <a:cubicBezTo>
                  <a:pt x="940" y="291"/>
                  <a:pt x="988" y="215"/>
                  <a:pt x="944" y="303"/>
                </a:cubicBezTo>
                <a:cubicBezTo>
                  <a:pt x="936" y="319"/>
                  <a:pt x="924" y="334"/>
                  <a:pt x="916" y="350"/>
                </a:cubicBezTo>
                <a:cubicBezTo>
                  <a:pt x="911" y="359"/>
                  <a:pt x="899" y="386"/>
                  <a:pt x="906" y="379"/>
                </a:cubicBezTo>
                <a:cubicBezTo>
                  <a:pt x="925" y="360"/>
                  <a:pt x="974" y="253"/>
                  <a:pt x="991" y="228"/>
                </a:cubicBezTo>
                <a:cubicBezTo>
                  <a:pt x="1003" y="209"/>
                  <a:pt x="1035" y="219"/>
                  <a:pt x="1057" y="218"/>
                </a:cubicBezTo>
                <a:cubicBezTo>
                  <a:pt x="1089" y="216"/>
                  <a:pt x="1120" y="218"/>
                  <a:pt x="1152" y="218"/>
                </a:cubicBezTo>
                <a:lnTo>
                  <a:pt x="1000" y="241"/>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08" name="Text Box 11">
            <a:extLst>
              <a:ext uri="{FF2B5EF4-FFF2-40B4-BE49-F238E27FC236}">
                <a16:creationId xmlns:a16="http://schemas.microsoft.com/office/drawing/2014/main" id="{FB6181AB-4D42-1DF8-5897-44787E087D42}"/>
              </a:ext>
            </a:extLst>
          </p:cNvPr>
          <p:cNvSpPr txBox="1">
            <a:spLocks noChangeArrowheads="1"/>
          </p:cNvSpPr>
          <p:nvPr/>
        </p:nvSpPr>
        <p:spPr bwMode="auto">
          <a:xfrm>
            <a:off x="685800" y="501650"/>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The problems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587DC-EF95-526A-3960-8EE23131081D}"/>
            </a:ext>
          </a:extLst>
        </p:cNvPr>
        <p:cNvGrpSpPr/>
        <p:nvPr/>
      </p:nvGrpSpPr>
      <p:grpSpPr>
        <a:xfrm>
          <a:off x="0" y="0"/>
          <a:ext cx="0" cy="0"/>
          <a:chOff x="0" y="0"/>
          <a:chExt cx="0" cy="0"/>
        </a:xfrm>
      </p:grpSpPr>
      <p:sp>
        <p:nvSpPr>
          <p:cNvPr id="123905" name="Rectangle 3">
            <a:extLst>
              <a:ext uri="{FF2B5EF4-FFF2-40B4-BE49-F238E27FC236}">
                <a16:creationId xmlns:a16="http://schemas.microsoft.com/office/drawing/2014/main" id="{B309481F-D50F-A8B6-2BC9-95A98652CB4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3906" name="Picture 2">
            <a:extLst>
              <a:ext uri="{FF2B5EF4-FFF2-40B4-BE49-F238E27FC236}">
                <a16:creationId xmlns:a16="http://schemas.microsoft.com/office/drawing/2014/main" id="{703EFCAF-55AF-72AF-ACDA-AA44B6B781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20850"/>
            <a:ext cx="56721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Freeform 10">
            <a:extLst>
              <a:ext uri="{FF2B5EF4-FFF2-40B4-BE49-F238E27FC236}">
                <a16:creationId xmlns:a16="http://schemas.microsoft.com/office/drawing/2014/main" id="{05D188C7-6FF5-BDDD-1DB0-81606C41B9AB}"/>
              </a:ext>
            </a:extLst>
          </p:cNvPr>
          <p:cNvSpPr>
            <a:spLocks/>
          </p:cNvSpPr>
          <p:nvPr/>
        </p:nvSpPr>
        <p:spPr bwMode="auto">
          <a:xfrm>
            <a:off x="2895600" y="4648200"/>
            <a:ext cx="1231900" cy="815975"/>
          </a:xfrm>
          <a:custGeom>
            <a:avLst/>
            <a:gdLst>
              <a:gd name="T0" fmla="*/ 2147483646 w 1152"/>
              <a:gd name="T1" fmla="*/ 2147483646 h 851"/>
              <a:gd name="T2" fmla="*/ 2147483646 w 1152"/>
              <a:gd name="T3" fmla="*/ 2147483646 h 851"/>
              <a:gd name="T4" fmla="*/ 2147483646 w 1152"/>
              <a:gd name="T5" fmla="*/ 2147483646 h 851"/>
              <a:gd name="T6" fmla="*/ 2147483646 w 1152"/>
              <a:gd name="T7" fmla="*/ 2147483646 h 851"/>
              <a:gd name="T8" fmla="*/ 2147483646 w 1152"/>
              <a:gd name="T9" fmla="*/ 2147483646 h 851"/>
              <a:gd name="T10" fmla="*/ 2147483646 w 1152"/>
              <a:gd name="T11" fmla="*/ 2147483646 h 851"/>
              <a:gd name="T12" fmla="*/ 2147483646 w 1152"/>
              <a:gd name="T13" fmla="*/ 2147483646 h 851"/>
              <a:gd name="T14" fmla="*/ 2147483646 w 1152"/>
              <a:gd name="T15" fmla="*/ 2147483646 h 851"/>
              <a:gd name="T16" fmla="*/ 2147483646 w 1152"/>
              <a:gd name="T17" fmla="*/ 2147483646 h 851"/>
              <a:gd name="T18" fmla="*/ 2147483646 w 1152"/>
              <a:gd name="T19" fmla="*/ 2147483646 h 851"/>
              <a:gd name="T20" fmla="*/ 2147483646 w 1152"/>
              <a:gd name="T21" fmla="*/ 2147483646 h 851"/>
              <a:gd name="T22" fmla="*/ 2147483646 w 1152"/>
              <a:gd name="T23" fmla="*/ 2147483646 h 851"/>
              <a:gd name="T24" fmla="*/ 2147483646 w 1152"/>
              <a:gd name="T25" fmla="*/ 2147483646 h 851"/>
              <a:gd name="T26" fmla="*/ 2147483646 w 1152"/>
              <a:gd name="T27" fmla="*/ 2147483646 h 851"/>
              <a:gd name="T28" fmla="*/ 2147483646 w 1152"/>
              <a:gd name="T29" fmla="*/ 2147483646 h 851"/>
              <a:gd name="T30" fmla="*/ 2147483646 w 1152"/>
              <a:gd name="T31" fmla="*/ 2147483646 h 851"/>
              <a:gd name="T32" fmla="*/ 2147483646 w 1152"/>
              <a:gd name="T33" fmla="*/ 2147483646 h 851"/>
              <a:gd name="T34" fmla="*/ 2147483646 w 1152"/>
              <a:gd name="T35" fmla="*/ 2147483646 h 851"/>
              <a:gd name="T36" fmla="*/ 2147483646 w 1152"/>
              <a:gd name="T37" fmla="*/ 2147483646 h 851"/>
              <a:gd name="T38" fmla="*/ 2147483646 w 1152"/>
              <a:gd name="T39" fmla="*/ 2147483646 h 851"/>
              <a:gd name="T40" fmla="*/ 2147483646 w 1152"/>
              <a:gd name="T41" fmla="*/ 2147483646 h 851"/>
              <a:gd name="T42" fmla="*/ 2147483646 w 1152"/>
              <a:gd name="T43" fmla="*/ 2147483646 h 851"/>
              <a:gd name="T44" fmla="*/ 2147483646 w 1152"/>
              <a:gd name="T45" fmla="*/ 2147483646 h 851"/>
              <a:gd name="T46" fmla="*/ 2147483646 w 1152"/>
              <a:gd name="T47" fmla="*/ 2147483646 h 8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2"/>
              <a:gd name="T73" fmla="*/ 0 h 851"/>
              <a:gd name="T74" fmla="*/ 1152 w 1152"/>
              <a:gd name="T75" fmla="*/ 851 h 8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2" h="851">
                <a:moveTo>
                  <a:pt x="274" y="1"/>
                </a:moveTo>
                <a:cubicBezTo>
                  <a:pt x="252" y="4"/>
                  <a:pt x="228" y="0"/>
                  <a:pt x="208" y="10"/>
                </a:cubicBezTo>
                <a:cubicBezTo>
                  <a:pt x="199" y="15"/>
                  <a:pt x="203" y="30"/>
                  <a:pt x="198" y="39"/>
                </a:cubicBezTo>
                <a:cubicBezTo>
                  <a:pt x="172" y="84"/>
                  <a:pt x="146" y="114"/>
                  <a:pt x="104" y="143"/>
                </a:cubicBezTo>
                <a:cubicBezTo>
                  <a:pt x="60" y="207"/>
                  <a:pt x="73" y="177"/>
                  <a:pt x="57" y="228"/>
                </a:cubicBezTo>
                <a:cubicBezTo>
                  <a:pt x="40" y="341"/>
                  <a:pt x="0" y="527"/>
                  <a:pt x="66" y="624"/>
                </a:cubicBezTo>
                <a:cubicBezTo>
                  <a:pt x="76" y="658"/>
                  <a:pt x="68" y="697"/>
                  <a:pt x="85" y="728"/>
                </a:cubicBezTo>
                <a:cubicBezTo>
                  <a:pt x="91" y="739"/>
                  <a:pt x="111" y="733"/>
                  <a:pt x="123" y="738"/>
                </a:cubicBezTo>
                <a:cubicBezTo>
                  <a:pt x="252" y="786"/>
                  <a:pt x="70" y="729"/>
                  <a:pt x="198" y="766"/>
                </a:cubicBezTo>
                <a:cubicBezTo>
                  <a:pt x="267" y="786"/>
                  <a:pt x="338" y="801"/>
                  <a:pt x="406" y="823"/>
                </a:cubicBezTo>
                <a:cubicBezTo>
                  <a:pt x="422" y="828"/>
                  <a:pt x="436" y="840"/>
                  <a:pt x="453" y="841"/>
                </a:cubicBezTo>
                <a:cubicBezTo>
                  <a:pt x="550" y="849"/>
                  <a:pt x="648" y="848"/>
                  <a:pt x="746" y="851"/>
                </a:cubicBezTo>
                <a:cubicBezTo>
                  <a:pt x="803" y="848"/>
                  <a:pt x="859" y="846"/>
                  <a:pt x="916" y="841"/>
                </a:cubicBezTo>
                <a:cubicBezTo>
                  <a:pt x="947" y="838"/>
                  <a:pt x="972" y="813"/>
                  <a:pt x="1001" y="804"/>
                </a:cubicBezTo>
                <a:cubicBezTo>
                  <a:pt x="1046" y="736"/>
                  <a:pt x="1023" y="763"/>
                  <a:pt x="1067" y="719"/>
                </a:cubicBezTo>
                <a:cubicBezTo>
                  <a:pt x="1114" y="569"/>
                  <a:pt x="1097" y="634"/>
                  <a:pt x="1067" y="294"/>
                </a:cubicBezTo>
                <a:cubicBezTo>
                  <a:pt x="1064" y="258"/>
                  <a:pt x="982" y="228"/>
                  <a:pt x="982" y="228"/>
                </a:cubicBezTo>
                <a:cubicBezTo>
                  <a:pt x="940" y="291"/>
                  <a:pt x="988" y="215"/>
                  <a:pt x="944" y="303"/>
                </a:cubicBezTo>
                <a:cubicBezTo>
                  <a:pt x="936" y="319"/>
                  <a:pt x="924" y="334"/>
                  <a:pt x="916" y="350"/>
                </a:cubicBezTo>
                <a:cubicBezTo>
                  <a:pt x="911" y="359"/>
                  <a:pt x="899" y="386"/>
                  <a:pt x="906" y="379"/>
                </a:cubicBezTo>
                <a:cubicBezTo>
                  <a:pt x="925" y="360"/>
                  <a:pt x="974" y="253"/>
                  <a:pt x="991" y="228"/>
                </a:cubicBezTo>
                <a:cubicBezTo>
                  <a:pt x="1003" y="209"/>
                  <a:pt x="1035" y="219"/>
                  <a:pt x="1057" y="218"/>
                </a:cubicBezTo>
                <a:cubicBezTo>
                  <a:pt x="1089" y="216"/>
                  <a:pt x="1120" y="218"/>
                  <a:pt x="1152" y="218"/>
                </a:cubicBezTo>
                <a:lnTo>
                  <a:pt x="1000" y="241"/>
                </a:lnTo>
              </a:path>
            </a:pathLst>
          </a:custGeom>
          <a:noFill/>
          <a:ln w="635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908" name="Text Box 11">
            <a:extLst>
              <a:ext uri="{FF2B5EF4-FFF2-40B4-BE49-F238E27FC236}">
                <a16:creationId xmlns:a16="http://schemas.microsoft.com/office/drawing/2014/main" id="{90794D48-902A-E80A-509F-2270B72AE061}"/>
              </a:ext>
            </a:extLst>
          </p:cNvPr>
          <p:cNvSpPr txBox="1">
            <a:spLocks noChangeArrowheads="1"/>
          </p:cNvSpPr>
          <p:nvPr/>
        </p:nvSpPr>
        <p:spPr bwMode="auto">
          <a:xfrm>
            <a:off x="685800" y="501650"/>
            <a:ext cx="7010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Wind shear stops the “rotation” of cold air in front of storm</a:t>
            </a:r>
          </a:p>
        </p:txBody>
      </p:sp>
      <p:cxnSp>
        <p:nvCxnSpPr>
          <p:cNvPr id="123909" name="Straight Arrow Connector 2">
            <a:extLst>
              <a:ext uri="{FF2B5EF4-FFF2-40B4-BE49-F238E27FC236}">
                <a16:creationId xmlns:a16="http://schemas.microsoft.com/office/drawing/2014/main" id="{0A1A8FED-DBB0-39B3-7CAB-0BC762169725}"/>
              </a:ext>
            </a:extLst>
          </p:cNvPr>
          <p:cNvCxnSpPr>
            <a:cxnSpLocks noChangeShapeType="1"/>
          </p:cNvCxnSpPr>
          <p:nvPr/>
        </p:nvCxnSpPr>
        <p:spPr bwMode="auto">
          <a:xfrm>
            <a:off x="6553200" y="4495800"/>
            <a:ext cx="12192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0" name="Straight Arrow Connector 8">
            <a:extLst>
              <a:ext uri="{FF2B5EF4-FFF2-40B4-BE49-F238E27FC236}">
                <a16:creationId xmlns:a16="http://schemas.microsoft.com/office/drawing/2014/main" id="{EB879777-88AC-95B0-E242-8447A950D5EA}"/>
              </a:ext>
            </a:extLst>
          </p:cNvPr>
          <p:cNvCxnSpPr>
            <a:cxnSpLocks noChangeShapeType="1"/>
          </p:cNvCxnSpPr>
          <p:nvPr/>
        </p:nvCxnSpPr>
        <p:spPr bwMode="auto">
          <a:xfrm>
            <a:off x="6553200" y="5105400"/>
            <a:ext cx="7620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1" name="Straight Arrow Connector 9">
            <a:extLst>
              <a:ext uri="{FF2B5EF4-FFF2-40B4-BE49-F238E27FC236}">
                <a16:creationId xmlns:a16="http://schemas.microsoft.com/office/drawing/2014/main" id="{E1A6BBC4-2AFF-954B-583D-9228E52C0890}"/>
              </a:ext>
            </a:extLst>
          </p:cNvPr>
          <p:cNvCxnSpPr>
            <a:cxnSpLocks noChangeShapeType="1"/>
          </p:cNvCxnSpPr>
          <p:nvPr/>
        </p:nvCxnSpPr>
        <p:spPr bwMode="auto">
          <a:xfrm>
            <a:off x="6553200" y="5638800"/>
            <a:ext cx="5334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2" name="Straight Arrow Connector 10">
            <a:extLst>
              <a:ext uri="{FF2B5EF4-FFF2-40B4-BE49-F238E27FC236}">
                <a16:creationId xmlns:a16="http://schemas.microsoft.com/office/drawing/2014/main" id="{49D1EB69-DFDE-C459-6AA9-4D5B3A9A4F79}"/>
              </a:ext>
            </a:extLst>
          </p:cNvPr>
          <p:cNvCxnSpPr>
            <a:cxnSpLocks noChangeShapeType="1"/>
          </p:cNvCxnSpPr>
          <p:nvPr/>
        </p:nvCxnSpPr>
        <p:spPr bwMode="auto">
          <a:xfrm flipV="1">
            <a:off x="6567488" y="5943600"/>
            <a:ext cx="366712" cy="11113"/>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3913" name="Straight Arrow Connector 11">
            <a:extLst>
              <a:ext uri="{FF2B5EF4-FFF2-40B4-BE49-F238E27FC236}">
                <a16:creationId xmlns:a16="http://schemas.microsoft.com/office/drawing/2014/main" id="{3180F625-E370-C084-FE3E-203631F687E9}"/>
              </a:ext>
            </a:extLst>
          </p:cNvPr>
          <p:cNvCxnSpPr>
            <a:cxnSpLocks noChangeShapeType="1"/>
          </p:cNvCxnSpPr>
          <p:nvPr/>
        </p:nvCxnSpPr>
        <p:spPr bwMode="auto">
          <a:xfrm>
            <a:off x="6553200" y="4038600"/>
            <a:ext cx="1676400" cy="0"/>
          </a:xfrm>
          <a:prstGeom prst="straightConnector1">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5" name="Circular Arrow 14">
            <a:extLst>
              <a:ext uri="{FF2B5EF4-FFF2-40B4-BE49-F238E27FC236}">
                <a16:creationId xmlns:a16="http://schemas.microsoft.com/office/drawing/2014/main" id="{396564DB-0306-FB80-33DC-EBBB039FF6B0}"/>
              </a:ext>
            </a:extLst>
          </p:cNvPr>
          <p:cNvSpPr/>
          <p:nvPr/>
        </p:nvSpPr>
        <p:spPr bwMode="auto">
          <a:xfrm rot="5605051">
            <a:off x="7815263" y="4783138"/>
            <a:ext cx="1219200" cy="1143000"/>
          </a:xfrm>
          <a:prstGeom prst="circular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Times" charset="0"/>
              <a:ea typeface="ＭＳ Ｐゴシック" charset="-128"/>
            </a:endParaRPr>
          </a:p>
        </p:txBody>
      </p:sp>
    </p:spTree>
    <p:extLst>
      <p:ext uri="{BB962C8B-B14F-4D97-AF65-F5344CB8AC3E}">
        <p14:creationId xmlns:p14="http://schemas.microsoft.com/office/powerpoint/2010/main" val="2665459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a:extLst>
              <a:ext uri="{FF2B5EF4-FFF2-40B4-BE49-F238E27FC236}">
                <a16:creationId xmlns:a16="http://schemas.microsoft.com/office/drawing/2014/main" id="{79F10B41-A72F-A331-3F9A-54205F657527}"/>
              </a:ext>
            </a:extLst>
          </p:cNvPr>
          <p:cNvSpPr>
            <a:spLocks noGrp="1" noChangeArrowheads="1"/>
          </p:cNvSpPr>
          <p:nvPr>
            <p:ph type="title" idx="4294967295"/>
          </p:nvPr>
        </p:nvSpPr>
        <p:spPr/>
        <p:txBody>
          <a:bodyPr/>
          <a:lstStyle/>
          <a:p>
            <a:r>
              <a:rPr lang="en-US" altLang="en-US" b="1">
                <a:solidFill>
                  <a:schemeClr val="accent2"/>
                </a:solidFill>
                <a:ea typeface="ＭＳ Ｐゴシック" panose="020B0600070205080204" pitchFamily="34" charset="-128"/>
              </a:rPr>
              <a:t>Squall Lines</a:t>
            </a:r>
          </a:p>
        </p:txBody>
      </p:sp>
      <p:sp>
        <p:nvSpPr>
          <p:cNvPr id="125954" name="Rectangle 4">
            <a:extLst>
              <a:ext uri="{FF2B5EF4-FFF2-40B4-BE49-F238E27FC236}">
                <a16:creationId xmlns:a16="http://schemas.microsoft.com/office/drawing/2014/main" id="{F0268039-C4B4-319E-598E-EC61865E3650}"/>
              </a:ext>
            </a:extLst>
          </p:cNvPr>
          <p:cNvSpPr>
            <a:spLocks noGrp="1" noChangeArrowheads="1"/>
          </p:cNvSpPr>
          <p:nvPr>
            <p:ph type="body" idx="4294967295"/>
          </p:nvPr>
        </p:nvSpPr>
        <p:spPr>
          <a:xfrm>
            <a:off x="457200" y="1600200"/>
            <a:ext cx="5257800" cy="4114800"/>
          </a:xfrm>
        </p:spPr>
        <p:txBody>
          <a:bodyPr/>
          <a:lstStyle/>
          <a:p>
            <a:r>
              <a:rPr lang="en-US" altLang="en-US" dirty="0">
                <a:ea typeface="ＭＳ Ｐゴシック" panose="020B0600070205080204" pitchFamily="34" charset="-128"/>
              </a:rPr>
              <a:t>Long, linear lines of strong thunderstorms</a:t>
            </a:r>
          </a:p>
          <a:p>
            <a:r>
              <a:rPr lang="en-US" altLang="en-US" dirty="0">
                <a:ea typeface="ＭＳ Ｐゴシック" panose="020B0600070205080204" pitchFamily="34" charset="-128"/>
              </a:rPr>
              <a:t>Strong narrow convective lines, followed by a wide region of stratiform (layered) precipitation</a:t>
            </a:r>
          </a:p>
          <a:p>
            <a:r>
              <a:rPr lang="en-US" altLang="en-US" dirty="0">
                <a:ea typeface="ＭＳ Ｐゴシック" panose="020B0600070205080204" pitchFamily="34" charset="-128"/>
              </a:rPr>
              <a:t>Mainly in the central and eastern U.S.</a:t>
            </a:r>
          </a:p>
        </p:txBody>
      </p:sp>
      <p:pic>
        <p:nvPicPr>
          <p:cNvPr id="125955" name="Picture 4" descr="1006">
            <a:extLst>
              <a:ext uri="{FF2B5EF4-FFF2-40B4-BE49-F238E27FC236}">
                <a16:creationId xmlns:a16="http://schemas.microsoft.com/office/drawing/2014/main" id="{21BD2DB2-AE67-4498-DC5F-67F9CCEBFE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114550"/>
            <a:ext cx="31432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070F124B-631C-D054-8593-3D645A6A2155}"/>
              </a:ext>
            </a:extLst>
          </p:cNvPr>
          <p:cNvSpPr>
            <a:spLocks noGrp="1" noChangeArrowheads="1"/>
          </p:cNvSpPr>
          <p:nvPr>
            <p:ph type="title"/>
          </p:nvPr>
        </p:nvSpPr>
        <p:spPr>
          <a:xfrm>
            <a:off x="419100" y="304800"/>
            <a:ext cx="8305800" cy="609600"/>
          </a:xfrm>
        </p:spPr>
        <p:txBody>
          <a:bodyPr/>
          <a:lstStyle/>
          <a:p>
            <a:pPr eaLnBrk="1" hangingPunct="1"/>
            <a:r>
              <a:rPr lang="en-US" altLang="en-US" sz="4000" b="1" dirty="0">
                <a:solidFill>
                  <a:schemeClr val="accent2"/>
                </a:solidFill>
                <a:ea typeface="ＭＳ Ｐゴシック" panose="020B0600070205080204" pitchFamily="34" charset="-128"/>
              </a:rPr>
              <a:t>Two Main Types of Thunderstorms</a:t>
            </a:r>
          </a:p>
        </p:txBody>
      </p:sp>
      <p:sp>
        <p:nvSpPr>
          <p:cNvPr id="24578" name="Content Placeholder 2">
            <a:extLst>
              <a:ext uri="{FF2B5EF4-FFF2-40B4-BE49-F238E27FC236}">
                <a16:creationId xmlns:a16="http://schemas.microsoft.com/office/drawing/2014/main" id="{05F29CD8-B8B8-98E2-5B84-7FD81296429D}"/>
              </a:ext>
            </a:extLst>
          </p:cNvPr>
          <p:cNvSpPr>
            <a:spLocks noGrp="1" noChangeArrowheads="1"/>
          </p:cNvSpPr>
          <p:nvPr>
            <p:ph idx="1"/>
          </p:nvPr>
        </p:nvSpPr>
        <p:spPr>
          <a:xfrm>
            <a:off x="685800" y="2362200"/>
            <a:ext cx="7772400" cy="4114800"/>
          </a:xfrm>
        </p:spPr>
        <p:txBody>
          <a:bodyPr/>
          <a:lstStyle/>
          <a:p>
            <a:pPr eaLnBrk="1" hangingPunct="1"/>
            <a:r>
              <a:rPr lang="en-US" altLang="en-US" dirty="0">
                <a:solidFill>
                  <a:srgbClr val="FF0000"/>
                </a:solidFill>
                <a:ea typeface="ＭＳ Ｐゴシック" panose="020B0600070205080204" pitchFamily="34" charset="-128"/>
              </a:rPr>
              <a:t>Air mass thunderstorms</a:t>
            </a:r>
            <a:r>
              <a:rPr lang="en-US" altLang="en-US" dirty="0">
                <a:ea typeface="ＭＳ Ｐゴシック" panose="020B0600070205080204" pitchFamily="34" charset="-128"/>
              </a:rPr>
              <a:t>—usually harmless and short-lived (less than an hour).  The kind we get here.</a:t>
            </a:r>
          </a:p>
          <a:p>
            <a:pPr eaLnBrk="1" hangingPunct="1"/>
            <a:r>
              <a:rPr lang="en-US" altLang="en-US" dirty="0">
                <a:solidFill>
                  <a:srgbClr val="FF0000"/>
                </a:solidFill>
                <a:ea typeface="ＭＳ Ｐゴシック" panose="020B0600070205080204" pitchFamily="34" charset="-128"/>
              </a:rPr>
              <a:t>Severe thunderstorms </a:t>
            </a:r>
            <a:r>
              <a:rPr lang="en-US" altLang="en-US" dirty="0">
                <a:ea typeface="ＭＳ Ｐゴシック" panose="020B0600070205080204" pitchFamily="34" charset="-128"/>
              </a:rPr>
              <a:t>– can last for hours and can become very strong.  Associated with powerful winds, tornadoes and hail.  Examples include:  supercell storms and squall lines.  We rarely get these!</a:t>
            </a:r>
          </a:p>
        </p:txBody>
      </p:sp>
      <p:pic>
        <p:nvPicPr>
          <p:cNvPr id="24579" name="Picture 4" descr="1003">
            <a:extLst>
              <a:ext uri="{FF2B5EF4-FFF2-40B4-BE49-F238E27FC236}">
                <a16:creationId xmlns:a16="http://schemas.microsoft.com/office/drawing/2014/main" id="{EF7D0BD9-DB81-F2DC-F23D-6C8499843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219200"/>
            <a:ext cx="20764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a:extLst>
              <a:ext uri="{FF2B5EF4-FFF2-40B4-BE49-F238E27FC236}">
                <a16:creationId xmlns:a16="http://schemas.microsoft.com/office/drawing/2014/main" id="{A8B96BD1-B7B5-3EEB-5312-DCF426010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417513"/>
            <a:ext cx="8129587"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1006">
            <a:extLst>
              <a:ext uri="{FF2B5EF4-FFF2-40B4-BE49-F238E27FC236}">
                <a16:creationId xmlns:a16="http://schemas.microsoft.com/office/drawing/2014/main" id="{25D931EC-A746-05C5-32A2-B1D47F0A997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165100"/>
            <a:ext cx="6573837"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Rectangle 2" hidden="1">
            <a:extLst>
              <a:ext uri="{FF2B5EF4-FFF2-40B4-BE49-F238E27FC236}">
                <a16:creationId xmlns:a16="http://schemas.microsoft.com/office/drawing/2014/main" id="{B9124C7E-737E-CFF6-856F-5ADA927E180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30051" name="Rectangle 3">
            <a:extLst>
              <a:ext uri="{FF2B5EF4-FFF2-40B4-BE49-F238E27FC236}">
                <a16:creationId xmlns:a16="http://schemas.microsoft.com/office/drawing/2014/main" id="{359E6AB5-DF70-A755-BCC6-43A94E72343C}"/>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10-6, p. 269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816D4BFC-03E7-FD7D-3E44-EB8BADF1C200}"/>
              </a:ext>
            </a:extLst>
          </p:cNvPr>
          <p:cNvSpPr>
            <a:spLocks noGrp="1" noChangeArrowheads="1"/>
          </p:cNvSpPr>
          <p:nvPr>
            <p:ph type="title"/>
          </p:nvPr>
        </p:nvSpPr>
        <p:spPr/>
        <p:txBody>
          <a:bodyPr/>
          <a:lstStyle/>
          <a:p>
            <a:r>
              <a:rPr lang="en-US" altLang="en-US" dirty="0">
                <a:ea typeface="ＭＳ Ｐゴシック" panose="020B0600070205080204" pitchFamily="34" charset="-128"/>
              </a:rPr>
              <a:t>Squall Line</a:t>
            </a:r>
          </a:p>
        </p:txBody>
      </p:sp>
      <p:sp>
        <p:nvSpPr>
          <p:cNvPr id="132098" name="Rectangle 3">
            <a:extLst>
              <a:ext uri="{FF2B5EF4-FFF2-40B4-BE49-F238E27FC236}">
                <a16:creationId xmlns:a16="http://schemas.microsoft.com/office/drawing/2014/main" id="{86367664-A235-E4B0-0585-F8BBC19E570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2099" name="Picture 4" descr="Houze77_fig2">
            <a:extLst>
              <a:ext uri="{FF2B5EF4-FFF2-40B4-BE49-F238E27FC236}">
                <a16:creationId xmlns:a16="http://schemas.microsoft.com/office/drawing/2014/main" id="{2B3AC445-B3B0-BEE8-DC02-C41B884F3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78486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A548078B-013B-9AAB-89D7-96009C0D6233}"/>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Bow Echoes or Derechos</a:t>
            </a:r>
          </a:p>
        </p:txBody>
      </p:sp>
      <p:sp>
        <p:nvSpPr>
          <p:cNvPr id="134146" name="Rectangle 3">
            <a:extLst>
              <a:ext uri="{FF2B5EF4-FFF2-40B4-BE49-F238E27FC236}">
                <a16:creationId xmlns:a16="http://schemas.microsoft.com/office/drawing/2014/main" id="{4B0D30F5-8F87-CB1F-031A-463FE6B56918}"/>
              </a:ext>
            </a:extLst>
          </p:cNvPr>
          <p:cNvSpPr>
            <a:spLocks noGrp="1" noChangeArrowheads="1"/>
          </p:cNvSpPr>
          <p:nvPr>
            <p:ph type="body" idx="1"/>
          </p:nvPr>
        </p:nvSpPr>
        <p:spPr/>
        <p:txBody>
          <a:bodyPr/>
          <a:lstStyle/>
          <a:p>
            <a:r>
              <a:rPr lang="en-US" altLang="en-US">
                <a:ea typeface="ＭＳ Ｐゴシック" panose="020B0600070205080204" pitchFamily="34" charset="-128"/>
              </a:rPr>
              <a:t>Can occur when a squall line or group of thunderstorms </a:t>
            </a:r>
            <a:r>
              <a:rPr lang="ja-JP" altLang="en-US">
                <a:ea typeface="ＭＳ Ｐゴシック" panose="020B0600070205080204" pitchFamily="34" charset="-128"/>
              </a:rPr>
              <a:t>“</a:t>
            </a:r>
            <a:r>
              <a:rPr lang="en-US" altLang="ja-JP">
                <a:ea typeface="ＭＳ Ｐゴシック" panose="020B0600070205080204" pitchFamily="34" charset="-128"/>
              </a:rPr>
              <a:t>bow out</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Can produce strong (60-100 mph) straight-line (non-rotating) winds.</a:t>
            </a:r>
          </a:p>
        </p:txBody>
      </p:sp>
      <p:pic>
        <p:nvPicPr>
          <p:cNvPr id="134147" name="Picture 4" descr="1016">
            <a:extLst>
              <a:ext uri="{FF2B5EF4-FFF2-40B4-BE49-F238E27FC236}">
                <a16:creationId xmlns:a16="http://schemas.microsoft.com/office/drawing/2014/main" id="{B53AF95C-78BC-66BA-3F05-7A4B03849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67200"/>
            <a:ext cx="33274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1016">
            <a:extLst>
              <a:ext uri="{FF2B5EF4-FFF2-40B4-BE49-F238E27FC236}">
                <a16:creationId xmlns:a16="http://schemas.microsoft.com/office/drawing/2014/main" id="{57C76517-3EA7-E1AB-4FA7-96CCFE1DB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649" b="22826"/>
          <a:stretch>
            <a:fillRect/>
          </a:stretch>
        </p:blipFill>
        <p:spPr bwMode="auto">
          <a:xfrm>
            <a:off x="147638" y="609600"/>
            <a:ext cx="88487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2" hidden="1">
            <a:extLst>
              <a:ext uri="{FF2B5EF4-FFF2-40B4-BE49-F238E27FC236}">
                <a16:creationId xmlns:a16="http://schemas.microsoft.com/office/drawing/2014/main" id="{AEC43A95-FD33-774D-C6D1-61092DD9357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69AC16DE-71D4-C34E-0B05-3E73BFA28084}"/>
              </a:ext>
            </a:extLst>
          </p:cNvPr>
          <p:cNvSpPr>
            <a:spLocks noGrp="1" noChangeArrowheads="1"/>
          </p:cNvSpPr>
          <p:nvPr>
            <p:ph type="title"/>
          </p:nvPr>
        </p:nvSpPr>
        <p:spPr/>
        <p:txBody>
          <a:bodyPr/>
          <a:lstStyle/>
          <a:p>
            <a:r>
              <a:rPr lang="en-US" altLang="en-US">
                <a:ea typeface="ＭＳ Ｐゴシック" panose="020B0600070205080204" pitchFamily="34" charset="-128"/>
              </a:rPr>
              <a:t>Bow Echo Development</a:t>
            </a:r>
          </a:p>
        </p:txBody>
      </p:sp>
      <p:sp>
        <p:nvSpPr>
          <p:cNvPr id="138242" name="Rectangle 3">
            <a:extLst>
              <a:ext uri="{FF2B5EF4-FFF2-40B4-BE49-F238E27FC236}">
                <a16:creationId xmlns:a16="http://schemas.microsoft.com/office/drawing/2014/main" id="{7EA31A60-C3E0-CA52-5237-759736F451D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38243" name="Picture 4" descr="542px-Bow_echo_diagram">
            <a:extLst>
              <a:ext uri="{FF2B5EF4-FFF2-40B4-BE49-F238E27FC236}">
                <a16:creationId xmlns:a16="http://schemas.microsoft.com/office/drawing/2014/main" id="{BBFAB3BA-EE5F-284B-E282-6C5A2A537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373813"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a:extLst>
              <a:ext uri="{FF2B5EF4-FFF2-40B4-BE49-F238E27FC236}">
                <a16:creationId xmlns:a16="http://schemas.microsoft.com/office/drawing/2014/main" id="{B83525E4-4798-0A14-E03F-2EE83B49D0E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Many Bow Echos Assoiated with Strong Straight-Line Winds Called </a:t>
            </a:r>
            <a:r>
              <a:rPr lang="en-US" altLang="en-US" b="1">
                <a:ea typeface="ＭＳ Ｐゴシック" panose="020B0600070205080204" pitchFamily="34" charset="-128"/>
              </a:rPr>
              <a:t>Derechos</a:t>
            </a:r>
          </a:p>
        </p:txBody>
      </p:sp>
      <p:sp>
        <p:nvSpPr>
          <p:cNvPr id="140290" name="Content Placeholder 2">
            <a:extLst>
              <a:ext uri="{FF2B5EF4-FFF2-40B4-BE49-F238E27FC236}">
                <a16:creationId xmlns:a16="http://schemas.microsoft.com/office/drawing/2014/main" id="{A53FDB5A-AE62-DF32-444B-BFA1A94523D3}"/>
              </a:ext>
            </a:extLst>
          </p:cNvPr>
          <p:cNvSpPr>
            <a:spLocks noGrp="1" noChangeArrowheads="1"/>
          </p:cNvSpPr>
          <p:nvPr>
            <p:ph idx="1"/>
          </p:nvPr>
        </p:nvSpPr>
        <p:spPr>
          <a:xfrm>
            <a:off x="533400" y="2438400"/>
            <a:ext cx="7772400" cy="4114800"/>
          </a:xfrm>
        </p:spPr>
        <p:txBody>
          <a:bodyPr/>
          <a:lstStyle/>
          <a:p>
            <a:r>
              <a:rPr lang="en-US" altLang="en-US" dirty="0">
                <a:ea typeface="ＭＳ Ｐゴシック" panose="020B0600070205080204" pitchFamily="34" charset="-128"/>
              </a:rPr>
              <a:t>Winds can reach 85-100 mph</a:t>
            </a:r>
          </a:p>
          <a:p>
            <a:r>
              <a:rPr lang="en-US" altLang="en-US" dirty="0">
                <a:ea typeface="ＭＳ Ｐゴシック" panose="020B0600070205080204" pitchFamily="34" charset="-128"/>
              </a:rPr>
              <a:t>Can produce extensive damage</a:t>
            </a:r>
          </a:p>
          <a:p>
            <a:r>
              <a:rPr lang="en-US" altLang="en-US" dirty="0">
                <a:ea typeface="ＭＳ Ｐゴシック" panose="020B0600070205080204" pitchFamily="34" charset="-128"/>
                <a:hlinkClick r:id="rId3"/>
              </a:rPr>
              <a:t>http://www.youtube.com/watch?v=EGJmOeDEBtw</a:t>
            </a:r>
            <a:endParaRPr lang="en-US" altLang="en-US" dirty="0">
              <a:ea typeface="ＭＳ Ｐゴシック" panose="020B0600070205080204" pitchFamily="34" charset="-128"/>
            </a:endParaRPr>
          </a:p>
        </p:txBody>
      </p:sp>
      <p:pic>
        <p:nvPicPr>
          <p:cNvPr id="2" name="Online Media 1" descr="Inland Hurricane derecho So Illinois May 8, 2009">
            <a:hlinkClick r:id="" action="ppaction://media"/>
            <a:extLst>
              <a:ext uri="{FF2B5EF4-FFF2-40B4-BE49-F238E27FC236}">
                <a16:creationId xmlns:a16="http://schemas.microsoft.com/office/drawing/2014/main" id="{F015FDB3-0B92-C5DD-F69F-BBA4CFE14D9B}"/>
              </a:ext>
            </a:extLst>
          </p:cNvPr>
          <p:cNvPicPr>
            <a:picLocks noRot="1" noChangeAspect="1"/>
          </p:cNvPicPr>
          <p:nvPr>
            <a:videoFile r:link="rId1"/>
          </p:nvPr>
        </p:nvPicPr>
        <p:blipFill>
          <a:blip r:embed="rId4"/>
          <a:stretch>
            <a:fillRect/>
          </a:stretch>
        </p:blipFill>
        <p:spPr>
          <a:xfrm>
            <a:off x="3657600" y="4191000"/>
            <a:ext cx="3366654" cy="2524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E6CB-9F80-C76F-BBA0-98185090351F}"/>
              </a:ext>
            </a:extLst>
          </p:cNvPr>
          <p:cNvSpPr>
            <a:spLocks noGrp="1"/>
          </p:cNvSpPr>
          <p:nvPr>
            <p:ph type="title"/>
          </p:nvPr>
        </p:nvSpPr>
        <p:spPr/>
        <p:txBody>
          <a:bodyPr/>
          <a:lstStyle/>
          <a:p>
            <a:endParaRPr lang="en-US"/>
          </a:p>
        </p:txBody>
      </p:sp>
      <p:pic>
        <p:nvPicPr>
          <p:cNvPr id="4" name="Online Media 3" descr="Inland Hurricane derecho So Illinois May 8, 2009">
            <a:hlinkClick r:id="" action="ppaction://media"/>
            <a:extLst>
              <a:ext uri="{FF2B5EF4-FFF2-40B4-BE49-F238E27FC236}">
                <a16:creationId xmlns:a16="http://schemas.microsoft.com/office/drawing/2014/main" id="{0C0080D4-A93C-5392-EB88-290D86BB687B}"/>
              </a:ext>
            </a:extLst>
          </p:cNvPr>
          <p:cNvPicPr>
            <a:picLocks noGrp="1" noRot="1" noChangeAspect="1"/>
          </p:cNvPicPr>
          <p:nvPr>
            <p:ph idx="1"/>
            <a:videoFile r:link="rId1"/>
          </p:nvPr>
        </p:nvPicPr>
        <p:blipFill>
          <a:blip r:embed="rId3"/>
          <a:stretch>
            <a:fillRect/>
          </a:stretch>
        </p:blipFill>
        <p:spPr>
          <a:xfrm>
            <a:off x="706582" y="609600"/>
            <a:ext cx="7213600" cy="5410200"/>
          </a:xfrm>
          <a:prstGeom prst="rect">
            <a:avLst/>
          </a:prstGeom>
        </p:spPr>
      </p:pic>
    </p:spTree>
    <p:extLst>
      <p:ext uri="{BB962C8B-B14F-4D97-AF65-F5344CB8AC3E}">
        <p14:creationId xmlns:p14="http://schemas.microsoft.com/office/powerpoint/2010/main" val="355538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74026756-3F99-01B9-6822-E06FEA9B0B3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41314" name="Rectangle 3">
            <a:extLst>
              <a:ext uri="{FF2B5EF4-FFF2-40B4-BE49-F238E27FC236}">
                <a16:creationId xmlns:a16="http://schemas.microsoft.com/office/drawing/2014/main" id="{C8CBD90F-7869-28D8-96DA-D2D546ADD4A9}"/>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41315" name="Picture 4" descr="IMG00040">
            <a:extLst>
              <a:ext uri="{FF2B5EF4-FFF2-40B4-BE49-F238E27FC236}">
                <a16:creationId xmlns:a16="http://schemas.microsoft.com/office/drawing/2014/main" id="{1C5D2442-BD8C-A70F-113A-252B435B4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a:extLst>
              <a:ext uri="{FF2B5EF4-FFF2-40B4-BE49-F238E27FC236}">
                <a16:creationId xmlns:a16="http://schemas.microsoft.com/office/drawing/2014/main" id="{C19103C5-F008-A489-C57E-52B2EAB7EA2A}"/>
              </a:ext>
            </a:extLst>
          </p:cNvPr>
          <p:cNvSpPr>
            <a:spLocks noGrp="1" noChangeArrowheads="1"/>
          </p:cNvSpPr>
          <p:nvPr>
            <p:ph type="title"/>
          </p:nvPr>
        </p:nvSpPr>
        <p:spPr/>
        <p:txBody>
          <a:bodyPr/>
          <a:lstStyle/>
          <a:p>
            <a:r>
              <a:rPr lang="en-US" altLang="en-US">
                <a:ea typeface="ＭＳ Ｐゴシック" panose="020B0600070205080204" pitchFamily="34" charset="-128"/>
              </a:rPr>
              <a:t>Flattens Crops and Forests</a:t>
            </a:r>
          </a:p>
        </p:txBody>
      </p:sp>
      <p:pic>
        <p:nvPicPr>
          <p:cNvPr id="143362" name="Content Placeholder 3">
            <a:extLst>
              <a:ext uri="{FF2B5EF4-FFF2-40B4-BE49-F238E27FC236}">
                <a16:creationId xmlns:a16="http://schemas.microsoft.com/office/drawing/2014/main" id="{82231952-0D3D-F67E-ECE3-9E84F19AF5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1447800"/>
            <a:ext cx="7467600" cy="466725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CE4E0394-5C12-67AB-5862-753C8D59111B}"/>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The Life Cycle of Air Mass Thunderstorms</a:t>
            </a:r>
          </a:p>
        </p:txBody>
      </p:sp>
      <p:sp>
        <p:nvSpPr>
          <p:cNvPr id="26626" name="Content Placeholder 2">
            <a:extLst>
              <a:ext uri="{FF2B5EF4-FFF2-40B4-BE49-F238E27FC236}">
                <a16:creationId xmlns:a16="http://schemas.microsoft.com/office/drawing/2014/main" id="{339015E1-1A79-6E6D-0C54-6EFA66299D85}"/>
              </a:ext>
            </a:extLst>
          </p:cNvPr>
          <p:cNvSpPr>
            <a:spLocks noGrp="1" noChangeArrowheads="1"/>
          </p:cNvSpPr>
          <p:nvPr>
            <p:ph idx="1"/>
          </p:nvPr>
        </p:nvSpPr>
        <p:spPr>
          <a:xfrm>
            <a:off x="914400" y="2362200"/>
            <a:ext cx="7772400" cy="4114800"/>
          </a:xfrm>
        </p:spPr>
        <p:txBody>
          <a:bodyPr/>
          <a:lstStyle/>
          <a:p>
            <a:pPr marL="0" indent="0" eaLnBrk="1" hangingPunct="1">
              <a:buFontTx/>
              <a:buNone/>
            </a:pPr>
            <a:r>
              <a:rPr lang="en-US" altLang="en-US">
                <a:ea typeface="ＭＳ Ｐゴシック" panose="020B0600070205080204" pitchFamily="34" charset="-128"/>
              </a:rPr>
              <a:t>We understood very little about the structure and evolution of thunderstorms before the famous </a:t>
            </a:r>
            <a:r>
              <a:rPr lang="en-US" altLang="en-US">
                <a:solidFill>
                  <a:srgbClr val="0000FF"/>
                </a:solidFill>
                <a:ea typeface="ＭＳ Ｐゴシック" panose="020B0600070205080204" pitchFamily="34" charset="-128"/>
              </a:rPr>
              <a:t>Thunderstorm Project </a:t>
            </a:r>
            <a:r>
              <a:rPr lang="en-US" altLang="en-US">
                <a:ea typeface="ＭＳ Ｐゴシック" panose="020B0600070205080204" pitchFamily="34" charset="-128"/>
              </a:rPr>
              <a:t>of the late 1940s, when armored aircraft (P-61) were flown in thunderstorms in Ohio and Florida.</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a:extLst>
              <a:ext uri="{FF2B5EF4-FFF2-40B4-BE49-F238E27FC236}">
                <a16:creationId xmlns:a16="http://schemas.microsoft.com/office/drawing/2014/main" id="{7418B842-EFEA-C13C-24DB-F844967CB7DC}"/>
              </a:ext>
            </a:extLst>
          </p:cNvPr>
          <p:cNvSpPr>
            <a:spLocks noGrp="1" noChangeArrowheads="1"/>
          </p:cNvSpPr>
          <p:nvPr>
            <p:ph type="title"/>
          </p:nvPr>
        </p:nvSpPr>
        <p:spPr/>
        <p:txBody>
          <a:bodyPr/>
          <a:lstStyle/>
          <a:p>
            <a:r>
              <a:rPr lang="en-US" altLang="en-US">
                <a:ea typeface="ＭＳ Ｐゴシック" panose="020B0600070205080204" pitchFamily="34" charset="-128"/>
              </a:rPr>
              <a:t>DC Derecho:  June 10, 2013</a:t>
            </a:r>
          </a:p>
        </p:txBody>
      </p:sp>
      <p:pic>
        <p:nvPicPr>
          <p:cNvPr id="144386" name="Content Placeholder 3">
            <a:extLst>
              <a:ext uri="{FF2B5EF4-FFF2-40B4-BE49-F238E27FC236}">
                <a16:creationId xmlns:a16="http://schemas.microsoft.com/office/drawing/2014/main" id="{F0F945A9-29F7-5142-DF28-12EC40D9C7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833" r="-20833"/>
          <a:stretch>
            <a:fillRect/>
          </a:stretch>
        </p:blip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a:extLst>
              <a:ext uri="{FF2B5EF4-FFF2-40B4-BE49-F238E27FC236}">
                <a16:creationId xmlns:a16="http://schemas.microsoft.com/office/drawing/2014/main" id="{FDF24030-191C-C6B6-0EC5-981B19E9557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45410" name="Content Placeholder 3">
            <a:extLst>
              <a:ext uri="{FF2B5EF4-FFF2-40B4-BE49-F238E27FC236}">
                <a16:creationId xmlns:a16="http://schemas.microsoft.com/office/drawing/2014/main" id="{EBFF9313-1B26-9390-6261-5C1351DF3F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67" r="-6667"/>
          <a:stretch>
            <a:fillRect/>
          </a:stretch>
        </p:blip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09D27CE5-2AC1-9C2C-2C7E-64C7A12258E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205826" name="Content Placeholder 4" descr="Map&#10;&#10;Description automatically generated">
            <a:extLst>
              <a:ext uri="{FF2B5EF4-FFF2-40B4-BE49-F238E27FC236}">
                <a16:creationId xmlns:a16="http://schemas.microsoft.com/office/drawing/2014/main" id="{89D8EF6A-5CD5-A347-247A-C411BF25C7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304800"/>
            <a:ext cx="7772400" cy="3649663"/>
          </a:xfrm>
        </p:spPr>
      </p:pic>
      <p:pic>
        <p:nvPicPr>
          <p:cNvPr id="205827" name="Picture 6" descr="A picture containing outdoor, sky&#10;&#10;Description automatically generated">
            <a:extLst>
              <a:ext uri="{FF2B5EF4-FFF2-40B4-BE49-F238E27FC236}">
                <a16:creationId xmlns:a16="http://schemas.microsoft.com/office/drawing/2014/main" id="{E0148817-6D94-EA7B-4AC7-408618E46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919538"/>
            <a:ext cx="2143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8" name="Picture 8" descr="Map&#10;&#10;Description automatically generated">
            <a:extLst>
              <a:ext uri="{FF2B5EF4-FFF2-40B4-BE49-F238E27FC236}">
                <a16:creationId xmlns:a16="http://schemas.microsoft.com/office/drawing/2014/main" id="{B2117CD3-177C-4C84-76D0-A7712461B0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8" y="4259263"/>
            <a:ext cx="35814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0B297B20-0DA5-D607-5328-DE0C55ABA507}"/>
              </a:ext>
            </a:extLst>
          </p:cNvPr>
          <p:cNvSpPr>
            <a:spLocks noGrp="1" noChangeArrowheads="1"/>
          </p:cNvSpPr>
          <p:nvPr>
            <p:ph type="title"/>
          </p:nvPr>
        </p:nvSpPr>
        <p:spPr>
          <a:xfrm>
            <a:off x="685800" y="1752600"/>
            <a:ext cx="7772400" cy="1143000"/>
          </a:xfrm>
        </p:spPr>
        <p:txBody>
          <a:bodyPr/>
          <a:lstStyle/>
          <a:p>
            <a:r>
              <a:rPr lang="en-US" altLang="en-US" b="1">
                <a:ea typeface="ＭＳ Ｐゴシック" panose="020B0600070205080204" pitchFamily="34" charset="-128"/>
              </a:rPr>
              <a:t>Tornadoes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a:extLst>
              <a:ext uri="{FF2B5EF4-FFF2-40B4-BE49-F238E27FC236}">
                <a16:creationId xmlns:a16="http://schemas.microsoft.com/office/drawing/2014/main" id="{4D0B5BC5-DA1B-B58D-906A-F239DFEE0D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524000"/>
            <a:ext cx="5611813"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a:extLst>
              <a:ext uri="{FF2B5EF4-FFF2-40B4-BE49-F238E27FC236}">
                <a16:creationId xmlns:a16="http://schemas.microsoft.com/office/drawing/2014/main" id="{8BF1E189-ED71-C826-DC27-F6C5D6C1A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13" y="703263"/>
            <a:ext cx="8129587"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4" descr="1032">
            <a:extLst>
              <a:ext uri="{FF2B5EF4-FFF2-40B4-BE49-F238E27FC236}">
                <a16:creationId xmlns:a16="http://schemas.microsoft.com/office/drawing/2014/main" id="{4B34CE64-349E-395A-EC6A-3444C10FC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709613"/>
            <a:ext cx="89408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hidden="1">
            <a:extLst>
              <a:ext uri="{FF2B5EF4-FFF2-40B4-BE49-F238E27FC236}">
                <a16:creationId xmlns:a16="http://schemas.microsoft.com/office/drawing/2014/main" id="{315B526F-D8A6-1703-89B5-61D0E560728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2579" name="Rectangle 3">
            <a:extLst>
              <a:ext uri="{FF2B5EF4-FFF2-40B4-BE49-F238E27FC236}">
                <a16:creationId xmlns:a16="http://schemas.microsoft.com/office/drawing/2014/main" id="{B3B4A16C-5A6C-7CDD-6FD3-B9E36160BA8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10-32, p. 288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4" descr="1033">
            <a:extLst>
              <a:ext uri="{FF2B5EF4-FFF2-40B4-BE49-F238E27FC236}">
                <a16:creationId xmlns:a16="http://schemas.microsoft.com/office/drawing/2014/main" id="{274C73BF-82BC-E992-257A-81DEE79CDB4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63513"/>
            <a:ext cx="8583613" cy="64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2" hidden="1">
            <a:extLst>
              <a:ext uri="{FF2B5EF4-FFF2-40B4-BE49-F238E27FC236}">
                <a16:creationId xmlns:a16="http://schemas.microsoft.com/office/drawing/2014/main" id="{CF793540-B8EE-61F6-3D6E-3AEFBEF4584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4627" name="Rectangle 3">
            <a:extLst>
              <a:ext uri="{FF2B5EF4-FFF2-40B4-BE49-F238E27FC236}">
                <a16:creationId xmlns:a16="http://schemas.microsoft.com/office/drawing/2014/main" id="{E3EF4BE9-735F-06E0-AE57-3F15AD259EF7}"/>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10-33, p. 289</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4" descr="1028">
            <a:extLst>
              <a:ext uri="{FF2B5EF4-FFF2-40B4-BE49-F238E27FC236}">
                <a16:creationId xmlns:a16="http://schemas.microsoft.com/office/drawing/2014/main" id="{DF7CF7D9-9806-3132-055E-81C879BBD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19200"/>
            <a:ext cx="8940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2" hidden="1">
            <a:extLst>
              <a:ext uri="{FF2B5EF4-FFF2-40B4-BE49-F238E27FC236}">
                <a16:creationId xmlns:a16="http://schemas.microsoft.com/office/drawing/2014/main" id="{C0584B2E-F86C-C309-BDA0-F2C8170173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6675" name="Rectangle 3">
            <a:extLst>
              <a:ext uri="{FF2B5EF4-FFF2-40B4-BE49-F238E27FC236}">
                <a16:creationId xmlns:a16="http://schemas.microsoft.com/office/drawing/2014/main" id="{B57C27F8-C23A-08C9-8626-3180EFC3FF9F}"/>
              </a:ext>
            </a:extLst>
          </p:cNvPr>
          <p:cNvSpPr>
            <a:spLocks noChangeArrowheads="1"/>
          </p:cNvSpPr>
          <p:nvPr/>
        </p:nvSpPr>
        <p:spPr bwMode="auto">
          <a:xfrm>
            <a:off x="6858000" y="57912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Annual Number of Tornadoes per State (upper number)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1029">
            <a:extLst>
              <a:ext uri="{FF2B5EF4-FFF2-40B4-BE49-F238E27FC236}">
                <a16:creationId xmlns:a16="http://schemas.microsoft.com/office/drawing/2014/main" id="{541C7DF0-49DE-5176-65FE-26FDE3E09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5064125"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2" name="Rectangle 2" hidden="1">
            <a:extLst>
              <a:ext uri="{FF2B5EF4-FFF2-40B4-BE49-F238E27FC236}">
                <a16:creationId xmlns:a16="http://schemas.microsoft.com/office/drawing/2014/main" id="{4A3455C5-AB5F-9462-84C5-699E547108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58723" name="Rectangle 3">
            <a:extLst>
              <a:ext uri="{FF2B5EF4-FFF2-40B4-BE49-F238E27FC236}">
                <a16:creationId xmlns:a16="http://schemas.microsoft.com/office/drawing/2014/main" id="{4532FF62-7AC4-E508-B558-358694A4CEE1}"/>
              </a:ext>
            </a:extLst>
          </p:cNvPr>
          <p:cNvSpPr>
            <a:spLocks noChangeArrowheads="1"/>
          </p:cNvSpPr>
          <p:nvPr/>
        </p:nvSpPr>
        <p:spPr bwMode="auto">
          <a:xfrm>
            <a:off x="7694613" y="1524000"/>
            <a:ext cx="1447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a:t>Average Number of </a:t>
            </a:r>
          </a:p>
          <a:p>
            <a:pPr algn="r">
              <a:spcBef>
                <a:spcPct val="0"/>
              </a:spcBef>
              <a:buFontTx/>
              <a:buNone/>
            </a:pPr>
            <a:r>
              <a:rPr lang="en-US" altLang="en-US" sz="2400" b="1"/>
              <a:t>Tornadoes by Month in US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A7F715B-D828-5804-5EF7-5F8793EEEF0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M</a:t>
            </a:r>
          </a:p>
        </p:txBody>
      </p:sp>
      <p:pic>
        <p:nvPicPr>
          <p:cNvPr id="28674" name="Content Placeholder 3">
            <a:extLst>
              <a:ext uri="{FF2B5EF4-FFF2-40B4-BE49-F238E27FC236}">
                <a16:creationId xmlns:a16="http://schemas.microsoft.com/office/drawing/2014/main" id="{C8344CCE-1303-5EDF-6AB3-07E7D533C2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9427" r="-29427"/>
          <a:stretch>
            <a:fillRect/>
          </a:stretch>
        </p:blipFill>
        <p:spPr>
          <a:xfrm>
            <a:off x="-533400" y="381000"/>
            <a:ext cx="7772400" cy="4114800"/>
          </a:xfrm>
        </p:spPr>
      </p:pic>
      <p:pic>
        <p:nvPicPr>
          <p:cNvPr id="28675" name="Picture 4">
            <a:extLst>
              <a:ext uri="{FF2B5EF4-FFF2-40B4-BE49-F238E27FC236}">
                <a16:creationId xmlns:a16="http://schemas.microsoft.com/office/drawing/2014/main" id="{E42819F3-BCD7-204D-0134-D2B8C8BBDD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124200"/>
            <a:ext cx="399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a:extLst>
              <a:ext uri="{FF2B5EF4-FFF2-40B4-BE49-F238E27FC236}">
                <a16:creationId xmlns:a16="http://schemas.microsoft.com/office/drawing/2014/main" id="{B2133B91-63E0-9550-4B88-C9056953997F}"/>
              </a:ext>
            </a:extLst>
          </p:cNvPr>
          <p:cNvSpPr txBox="1">
            <a:spLocks noChangeArrowheads="1"/>
          </p:cNvSpPr>
          <p:nvPr/>
        </p:nvSpPr>
        <p:spPr bwMode="auto">
          <a:xfrm>
            <a:off x="5943600" y="6172200"/>
            <a:ext cx="1919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Hail Damage!</a:t>
            </a:r>
          </a:p>
        </p:txBody>
      </p:sp>
      <p:sp>
        <p:nvSpPr>
          <p:cNvPr id="28677" name="TextBox 6">
            <a:extLst>
              <a:ext uri="{FF2B5EF4-FFF2-40B4-BE49-F238E27FC236}">
                <a16:creationId xmlns:a16="http://schemas.microsoft.com/office/drawing/2014/main" id="{667F310E-DD98-E46C-E74A-294480BD7617}"/>
              </a:ext>
            </a:extLst>
          </p:cNvPr>
          <p:cNvSpPr txBox="1">
            <a:spLocks noChangeArrowheads="1"/>
          </p:cNvSpPr>
          <p:nvPr/>
        </p:nvSpPr>
        <p:spPr bwMode="auto">
          <a:xfrm>
            <a:off x="6019800" y="1981200"/>
            <a:ext cx="202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P-61 Squadron</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hidden="1">
            <a:extLst>
              <a:ext uri="{FF2B5EF4-FFF2-40B4-BE49-F238E27FC236}">
                <a16:creationId xmlns:a16="http://schemas.microsoft.com/office/drawing/2014/main" id="{C2F7ED52-54E2-B2DD-D1AA-9C0F5964D72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60770" name="Rectangle 3">
            <a:extLst>
              <a:ext uri="{FF2B5EF4-FFF2-40B4-BE49-F238E27FC236}">
                <a16:creationId xmlns:a16="http://schemas.microsoft.com/office/drawing/2014/main" id="{74E601F7-343C-3BA3-E5ED-65B64728393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10-2, p. 288</a:t>
            </a:r>
          </a:p>
        </p:txBody>
      </p:sp>
      <p:pic>
        <p:nvPicPr>
          <p:cNvPr id="160771" name="Picture 2">
            <a:extLst>
              <a:ext uri="{FF2B5EF4-FFF2-40B4-BE49-F238E27FC236}">
                <a16:creationId xmlns:a16="http://schemas.microsoft.com/office/drawing/2014/main" id="{9DB2E24F-AA9E-BC16-D520-997A6E2D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513" y="228600"/>
            <a:ext cx="754697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Box 1">
            <a:extLst>
              <a:ext uri="{FF2B5EF4-FFF2-40B4-BE49-F238E27FC236}">
                <a16:creationId xmlns:a16="http://schemas.microsoft.com/office/drawing/2014/main" id="{18933938-0AA6-43AE-D55D-0F31AA78E8C5}"/>
              </a:ext>
            </a:extLst>
          </p:cNvPr>
          <p:cNvSpPr txBox="1">
            <a:spLocks noChangeArrowheads="1"/>
          </p:cNvSpPr>
          <p:nvPr/>
        </p:nvSpPr>
        <p:spPr bwMode="auto">
          <a:xfrm>
            <a:off x="3733800" y="6324600"/>
            <a:ext cx="353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a:t>EF:  Enhanced Fujita Scale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05FF-709E-3DE0-8A72-4132CB7868B4}"/>
              </a:ext>
            </a:extLst>
          </p:cNvPr>
          <p:cNvSpPr>
            <a:spLocks noGrp="1"/>
          </p:cNvSpPr>
          <p:nvPr>
            <p:ph type="title"/>
          </p:nvPr>
        </p:nvSpPr>
        <p:spPr/>
        <p:txBody>
          <a:bodyPr/>
          <a:lstStyle/>
          <a:p>
            <a:endParaRPr lang="en-US"/>
          </a:p>
        </p:txBody>
      </p:sp>
      <p:pic>
        <p:nvPicPr>
          <p:cNvPr id="3" name="Online Media 2" descr="Tornado">
            <a:hlinkClick r:id="" action="ppaction://media"/>
            <a:extLst>
              <a:ext uri="{FF2B5EF4-FFF2-40B4-BE49-F238E27FC236}">
                <a16:creationId xmlns:a16="http://schemas.microsoft.com/office/drawing/2014/main" id="{E7490F46-35C0-1E95-DAD6-29E3C2C9410E}"/>
              </a:ext>
            </a:extLst>
          </p:cNvPr>
          <p:cNvPicPr>
            <a:picLocks noRot="1" noChangeAspect="1"/>
          </p:cNvPicPr>
          <p:nvPr>
            <a:videoFile r:link="rId1"/>
          </p:nvPr>
        </p:nvPicPr>
        <p:blipFill>
          <a:blip r:embed="rId3"/>
          <a:stretch>
            <a:fillRect/>
          </a:stretch>
        </p:blipFill>
        <p:spPr>
          <a:xfrm>
            <a:off x="1172221" y="1508125"/>
            <a:ext cx="6799558" cy="3841750"/>
          </a:xfrm>
          <a:prstGeom prst="rect">
            <a:avLst/>
          </a:prstGeom>
        </p:spPr>
      </p:pic>
    </p:spTree>
    <p:extLst>
      <p:ext uri="{BB962C8B-B14F-4D97-AF65-F5344CB8AC3E}">
        <p14:creationId xmlns:p14="http://schemas.microsoft.com/office/powerpoint/2010/main" val="7357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5938-D8B5-DCAE-694F-6B48AE7D772D}"/>
              </a:ext>
            </a:extLst>
          </p:cNvPr>
          <p:cNvSpPr>
            <a:spLocks noGrp="1"/>
          </p:cNvSpPr>
          <p:nvPr>
            <p:ph type="title"/>
          </p:nvPr>
        </p:nvSpPr>
        <p:spPr/>
        <p:txBody>
          <a:bodyPr/>
          <a:lstStyle/>
          <a:p>
            <a:endParaRPr lang="en-US"/>
          </a:p>
        </p:txBody>
      </p:sp>
      <p:pic>
        <p:nvPicPr>
          <p:cNvPr id="3" name="Online Media 2" descr="Extreme Tornado Intercept!!!  Tipton, OK Tornado">
            <a:hlinkClick r:id="" action="ppaction://media"/>
            <a:extLst>
              <a:ext uri="{FF2B5EF4-FFF2-40B4-BE49-F238E27FC236}">
                <a16:creationId xmlns:a16="http://schemas.microsoft.com/office/drawing/2014/main" id="{42F1F619-1C30-4798-B6C7-C1027693A062}"/>
              </a:ext>
            </a:extLst>
          </p:cNvPr>
          <p:cNvPicPr>
            <a:picLocks noRot="1" noChangeAspect="1"/>
          </p:cNvPicPr>
          <p:nvPr>
            <a:videoFile r:link="rId1"/>
          </p:nvPr>
        </p:nvPicPr>
        <p:blipFill>
          <a:blip r:embed="rId3"/>
          <a:stretch>
            <a:fillRect/>
          </a:stretch>
        </p:blipFill>
        <p:spPr>
          <a:xfrm>
            <a:off x="849440" y="1447800"/>
            <a:ext cx="7608760" cy="4298950"/>
          </a:xfrm>
          <a:prstGeom prst="rect">
            <a:avLst/>
          </a:prstGeom>
        </p:spPr>
      </p:pic>
    </p:spTree>
    <p:extLst>
      <p:ext uri="{BB962C8B-B14F-4D97-AF65-F5344CB8AC3E}">
        <p14:creationId xmlns:p14="http://schemas.microsoft.com/office/powerpoint/2010/main" val="16590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a:extLst>
              <a:ext uri="{FF2B5EF4-FFF2-40B4-BE49-F238E27FC236}">
                <a16:creationId xmlns:a16="http://schemas.microsoft.com/office/drawing/2014/main" id="{7D75F0CD-51C6-FEB7-6114-3B1CB71E94FC}"/>
              </a:ext>
            </a:extLst>
          </p:cNvPr>
          <p:cNvSpPr>
            <a:spLocks noGrp="1" noChangeArrowheads="1"/>
          </p:cNvSpPr>
          <p:nvPr>
            <p:ph type="title"/>
          </p:nvPr>
        </p:nvSpPr>
        <p:spPr/>
        <p:txBody>
          <a:bodyPr/>
          <a:lstStyle/>
          <a:p>
            <a:r>
              <a:rPr lang="en-US" altLang="en-US">
                <a:ea typeface="ＭＳ Ｐゴシック" panose="020B0600070205080204" pitchFamily="34" charset="-128"/>
              </a:rPr>
              <a:t>Tornado Videos</a:t>
            </a:r>
          </a:p>
        </p:txBody>
      </p:sp>
      <p:sp>
        <p:nvSpPr>
          <p:cNvPr id="162818" name="TextBox 2">
            <a:extLst>
              <a:ext uri="{FF2B5EF4-FFF2-40B4-BE49-F238E27FC236}">
                <a16:creationId xmlns:a16="http://schemas.microsoft.com/office/drawing/2014/main" id="{579E9B04-B49A-063E-ADFF-06DC35D9818C}"/>
              </a:ext>
            </a:extLst>
          </p:cNvPr>
          <p:cNvSpPr txBox="1">
            <a:spLocks noChangeArrowheads="1"/>
          </p:cNvSpPr>
          <p:nvPr/>
        </p:nvSpPr>
        <p:spPr bwMode="auto">
          <a:xfrm>
            <a:off x="1676400" y="2286000"/>
            <a:ext cx="632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http://www.youtube.com/watch?v=xCI1u05KD_s</a:t>
            </a:r>
            <a:endParaRPr lang="en-US" altLang="en-US" sz="2400"/>
          </a:p>
        </p:txBody>
      </p:sp>
      <p:sp>
        <p:nvSpPr>
          <p:cNvPr id="162819" name="TextBox 3">
            <a:extLst>
              <a:ext uri="{FF2B5EF4-FFF2-40B4-BE49-F238E27FC236}">
                <a16:creationId xmlns:a16="http://schemas.microsoft.com/office/drawing/2014/main" id="{32D57A9F-8BA7-2166-63DC-D794C5E68E91}"/>
              </a:ext>
            </a:extLst>
          </p:cNvPr>
          <p:cNvSpPr txBox="1">
            <a:spLocks noChangeArrowheads="1"/>
          </p:cNvSpPr>
          <p:nvPr/>
        </p:nvSpPr>
        <p:spPr bwMode="auto">
          <a:xfrm>
            <a:off x="1676400" y="3505200"/>
            <a:ext cx="6321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http://www.youtube.com/watch?v=iJ26HnnUuO0</a:t>
            </a:r>
            <a:endParaRPr lang="en-US" altLang="en-US" sz="2400"/>
          </a:p>
        </p:txBody>
      </p:sp>
      <p:sp>
        <p:nvSpPr>
          <p:cNvPr id="162820" name="TextBox 4">
            <a:extLst>
              <a:ext uri="{FF2B5EF4-FFF2-40B4-BE49-F238E27FC236}">
                <a16:creationId xmlns:a16="http://schemas.microsoft.com/office/drawing/2014/main" id="{5D40E910-1B60-B2A5-C570-ED9D1827BB0E}"/>
              </a:ext>
            </a:extLst>
          </p:cNvPr>
          <p:cNvSpPr txBox="1">
            <a:spLocks noChangeArrowheads="1"/>
          </p:cNvSpPr>
          <p:nvPr/>
        </p:nvSpPr>
        <p:spPr bwMode="auto">
          <a:xfrm>
            <a:off x="2819400" y="48006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4"/>
              </a:rPr>
              <a:t>Joplin Tornado</a:t>
            </a:r>
            <a:endParaRPr lang="en-US" altLang="en-US" sz="2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6AD69D48-63C1-42A0-E1AE-005514EFE252}"/>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Origin of rotation in tornadoes</a:t>
            </a:r>
            <a:br>
              <a:rPr lang="en-US" altLang="en-US" b="1" dirty="0">
                <a:solidFill>
                  <a:schemeClr val="accent2"/>
                </a:solidFill>
                <a:ea typeface="ＭＳ Ｐゴシック" panose="020B0600070205080204" pitchFamily="34" charset="-128"/>
              </a:rPr>
            </a:br>
            <a:r>
              <a:rPr lang="en-US" altLang="en-US" b="1" dirty="0">
                <a:solidFill>
                  <a:schemeClr val="accent2"/>
                </a:solidFill>
                <a:ea typeface="ＭＳ Ｐゴシック" panose="020B0600070205080204" pitchFamily="34" charset="-128"/>
              </a:rPr>
              <a:t>Two Main Mechanisms</a:t>
            </a:r>
          </a:p>
        </p:txBody>
      </p:sp>
      <p:sp>
        <p:nvSpPr>
          <p:cNvPr id="163842" name="Content Placeholder 2">
            <a:extLst>
              <a:ext uri="{FF2B5EF4-FFF2-40B4-BE49-F238E27FC236}">
                <a16:creationId xmlns:a16="http://schemas.microsoft.com/office/drawing/2014/main" id="{3602C677-8E0B-02E4-8345-6DD3D7F5C280}"/>
              </a:ext>
            </a:extLst>
          </p:cNvPr>
          <p:cNvSpPr>
            <a:spLocks noGrp="1" noChangeArrowheads="1"/>
          </p:cNvSpPr>
          <p:nvPr>
            <p:ph idx="1"/>
          </p:nvPr>
        </p:nvSpPr>
        <p:spPr>
          <a:xfrm>
            <a:off x="838200" y="2438400"/>
            <a:ext cx="7772400" cy="4114800"/>
          </a:xfrm>
        </p:spPr>
        <p:txBody>
          <a:bodyPr/>
          <a:lstStyle/>
          <a:p>
            <a:r>
              <a:rPr lang="en-US" altLang="en-US" b="1" dirty="0">
                <a:ea typeface="ＭＳ Ｐゴシック" panose="020B0600070205080204" pitchFamily="34" charset="-128"/>
              </a:rPr>
              <a:t>Severe thunderstorms associated with mesocyclones (strongest tornadoes)</a:t>
            </a:r>
          </a:p>
          <a:p>
            <a:r>
              <a:rPr lang="en-US" altLang="en-US" b="1" dirty="0">
                <a:ea typeface="ＭＳ Ｐゴシック" panose="020B0600070205080204" pitchFamily="34" charset="-128"/>
              </a:rPr>
              <a:t>Weaker thunderstorms associated with fronts and shear lines (weaker ones)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3" hidden="1">
            <a:extLst>
              <a:ext uri="{FF2B5EF4-FFF2-40B4-BE49-F238E27FC236}">
                <a16:creationId xmlns:a16="http://schemas.microsoft.com/office/drawing/2014/main" id="{484745D9-437E-3116-6FC5-18793F77E7A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pic>
        <p:nvPicPr>
          <p:cNvPr id="105478" name="Picture 6" descr="10-34_1">
            <a:extLst>
              <a:ext uri="{FF2B5EF4-FFF2-40B4-BE49-F238E27FC236}">
                <a16:creationId xmlns:a16="http://schemas.microsoft.com/office/drawing/2014/main" id="{AECCB0C2-51E9-AC9C-DC2C-207D07CF9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381000"/>
            <a:ext cx="4956175"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7" descr="10-34_2">
            <a:extLst>
              <a:ext uri="{FF2B5EF4-FFF2-40B4-BE49-F238E27FC236}">
                <a16:creationId xmlns:a16="http://schemas.microsoft.com/office/drawing/2014/main" id="{45B47DC3-8BA0-3352-5547-15214D0F1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3105150"/>
            <a:ext cx="4354513"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8" name="Rectangle 4">
            <a:extLst>
              <a:ext uri="{FF2B5EF4-FFF2-40B4-BE49-F238E27FC236}">
                <a16:creationId xmlns:a16="http://schemas.microsoft.com/office/drawing/2014/main" id="{F811BD82-30F6-642C-8717-49443A020488}"/>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10-34, p. 289</a:t>
            </a:r>
          </a:p>
        </p:txBody>
      </p:sp>
      <p:sp>
        <p:nvSpPr>
          <p:cNvPr id="164869" name="Text Box 5">
            <a:extLst>
              <a:ext uri="{FF2B5EF4-FFF2-40B4-BE49-F238E27FC236}">
                <a16:creationId xmlns:a16="http://schemas.microsoft.com/office/drawing/2014/main" id="{4EE8D596-F03A-30F0-BBA3-224919A7ED48}"/>
              </a:ext>
            </a:extLst>
          </p:cNvPr>
          <p:cNvSpPr txBox="1">
            <a:spLocks noChangeArrowheads="1"/>
          </p:cNvSpPr>
          <p:nvPr/>
        </p:nvSpPr>
        <p:spPr bwMode="auto">
          <a:xfrm>
            <a:off x="7950200" y="6248400"/>
            <a:ext cx="1189038"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solidFill>
                  <a:srgbClr val="008000"/>
                </a:solidFill>
              </a:rPr>
              <a:t>Stepped Art</a:t>
            </a:r>
          </a:p>
        </p:txBody>
      </p:sp>
      <p:sp>
        <p:nvSpPr>
          <p:cNvPr id="164870" name="TextBox 1">
            <a:extLst>
              <a:ext uri="{FF2B5EF4-FFF2-40B4-BE49-F238E27FC236}">
                <a16:creationId xmlns:a16="http://schemas.microsoft.com/office/drawing/2014/main" id="{1DD80B06-2D79-3D4A-8544-FC94D46E96CF}"/>
              </a:ext>
            </a:extLst>
          </p:cNvPr>
          <p:cNvSpPr txBox="1">
            <a:spLocks noChangeArrowheads="1"/>
          </p:cNvSpPr>
          <p:nvPr/>
        </p:nvSpPr>
        <p:spPr bwMode="auto">
          <a:xfrm>
            <a:off x="5257800" y="763588"/>
            <a:ext cx="326243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accent2"/>
                </a:solidFill>
              </a:rPr>
              <a:t>Mesocyclones</a:t>
            </a:r>
          </a:p>
          <a:p>
            <a:pPr>
              <a:spcBef>
                <a:spcPct val="0"/>
              </a:spcBef>
              <a:buFontTx/>
              <a:buNone/>
            </a:pPr>
            <a:r>
              <a:rPr lang="en-US" altLang="en-US" sz="3600" b="1" dirty="0">
                <a:solidFill>
                  <a:schemeClr val="accent2"/>
                </a:solidFill>
              </a:rPr>
              <a:t>And Supercell</a:t>
            </a:r>
          </a:p>
          <a:p>
            <a:pPr>
              <a:spcBef>
                <a:spcPct val="0"/>
              </a:spcBef>
              <a:buFontTx/>
              <a:buNone/>
            </a:pPr>
            <a:r>
              <a:rPr lang="en-US" altLang="en-US" sz="3600" b="1" dirty="0">
                <a:solidFill>
                  <a:schemeClr val="accent2"/>
                </a:solidFill>
              </a:rPr>
              <a:t>Thunderstorms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4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6282369-7993-9761-4437-8464EF8D2F7A}"/>
              </a:ext>
            </a:extLst>
          </p:cNvPr>
          <p:cNvSpPr>
            <a:spLocks noGrp="1" noChangeArrowheads="1"/>
          </p:cNvSpPr>
          <p:nvPr>
            <p:ph type="title"/>
          </p:nvPr>
        </p:nvSpPr>
        <p:spPr/>
        <p:txBody>
          <a:bodyPr/>
          <a:lstStyle/>
          <a:p>
            <a:r>
              <a:rPr lang="en-US" altLang="en-US" dirty="0">
                <a:solidFill>
                  <a:schemeClr val="accent2"/>
                </a:solidFill>
                <a:ea typeface="ＭＳ Ｐゴシック" panose="020B0600070205080204" pitchFamily="34" charset="-128"/>
              </a:rPr>
              <a:t>Final Spin-Up:  Conservation of Angular Momentum</a:t>
            </a:r>
          </a:p>
        </p:txBody>
      </p:sp>
      <p:pic>
        <p:nvPicPr>
          <p:cNvPr id="166914" name="Picture 2">
            <a:extLst>
              <a:ext uri="{FF2B5EF4-FFF2-40B4-BE49-F238E27FC236}">
                <a16:creationId xmlns:a16="http://schemas.microsoft.com/office/drawing/2014/main" id="{EE41923B-B156-15B5-6190-E642361F6A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527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a:extLst>
              <a:ext uri="{FF2B5EF4-FFF2-40B4-BE49-F238E27FC236}">
                <a16:creationId xmlns:a16="http://schemas.microsoft.com/office/drawing/2014/main" id="{ECB8D2C2-1673-8403-070A-0ADFEAA3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905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a:extLst>
              <a:ext uri="{FF2B5EF4-FFF2-40B4-BE49-F238E27FC236}">
                <a16:creationId xmlns:a16="http://schemas.microsoft.com/office/drawing/2014/main" id="{99A4ACEE-0A14-B891-A558-1616634B3508}"/>
              </a:ext>
            </a:extLst>
          </p:cNvPr>
          <p:cNvSpPr txBox="1">
            <a:spLocks noChangeArrowheads="1"/>
          </p:cNvSpPr>
          <p:nvPr/>
        </p:nvSpPr>
        <p:spPr bwMode="auto">
          <a:xfrm>
            <a:off x="914400" y="58674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Angular momentum= mvr=constant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BF4706-B4D2-3632-808D-F6B05E5CAB2C}"/>
              </a:ext>
            </a:extLst>
          </p:cNvPr>
          <p:cNvSpPr/>
          <p:nvPr/>
        </p:nvSpPr>
        <p:spPr bwMode="auto">
          <a:xfrm>
            <a:off x="2057400" y="3429000"/>
            <a:ext cx="1447800" cy="2514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 name="Rectangle 3">
            <a:extLst>
              <a:ext uri="{FF2B5EF4-FFF2-40B4-BE49-F238E27FC236}">
                <a16:creationId xmlns:a16="http://schemas.microsoft.com/office/drawing/2014/main" id="{FA3EAAB4-8777-E75B-4837-353CACF0444F}"/>
              </a:ext>
            </a:extLst>
          </p:cNvPr>
          <p:cNvSpPr/>
          <p:nvPr/>
        </p:nvSpPr>
        <p:spPr bwMode="auto">
          <a:xfrm>
            <a:off x="4609652" y="1828800"/>
            <a:ext cx="762000" cy="419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5" name="Up Arrow 4">
            <a:extLst>
              <a:ext uri="{FF2B5EF4-FFF2-40B4-BE49-F238E27FC236}">
                <a16:creationId xmlns:a16="http://schemas.microsoft.com/office/drawing/2014/main" id="{38B32F5C-85A1-9900-0F86-82DFB2B004EB}"/>
              </a:ext>
            </a:extLst>
          </p:cNvPr>
          <p:cNvSpPr/>
          <p:nvPr/>
        </p:nvSpPr>
        <p:spPr bwMode="auto">
          <a:xfrm>
            <a:off x="2571750" y="1600200"/>
            <a:ext cx="419100" cy="1295400"/>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charset="0"/>
            </a:endParaRPr>
          </a:p>
        </p:txBody>
      </p:sp>
      <p:sp>
        <p:nvSpPr>
          <p:cNvPr id="6" name="Left Arrow 5">
            <a:extLst>
              <a:ext uri="{FF2B5EF4-FFF2-40B4-BE49-F238E27FC236}">
                <a16:creationId xmlns:a16="http://schemas.microsoft.com/office/drawing/2014/main" id="{957AA9C6-505A-B0CB-D2F1-34BD090961ED}"/>
              </a:ext>
            </a:extLst>
          </p:cNvPr>
          <p:cNvSpPr/>
          <p:nvPr/>
        </p:nvSpPr>
        <p:spPr bwMode="auto">
          <a:xfrm>
            <a:off x="3657600" y="4686300"/>
            <a:ext cx="533400" cy="2667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Left Arrow 6">
            <a:extLst>
              <a:ext uri="{FF2B5EF4-FFF2-40B4-BE49-F238E27FC236}">
                <a16:creationId xmlns:a16="http://schemas.microsoft.com/office/drawing/2014/main" id="{35B6408F-FF0B-B75D-9230-4B7FE023352E}"/>
              </a:ext>
            </a:extLst>
          </p:cNvPr>
          <p:cNvSpPr/>
          <p:nvPr/>
        </p:nvSpPr>
        <p:spPr bwMode="auto">
          <a:xfrm rot="10800000">
            <a:off x="1400287" y="4636994"/>
            <a:ext cx="533400" cy="31600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 name="TextBox 1">
            <a:extLst>
              <a:ext uri="{FF2B5EF4-FFF2-40B4-BE49-F238E27FC236}">
                <a16:creationId xmlns:a16="http://schemas.microsoft.com/office/drawing/2014/main" id="{87392C55-E798-2FB7-2D22-9E1B634C0F67}"/>
              </a:ext>
            </a:extLst>
          </p:cNvPr>
          <p:cNvSpPr txBox="1"/>
          <p:nvPr/>
        </p:nvSpPr>
        <p:spPr>
          <a:xfrm>
            <a:off x="1393360" y="452735"/>
            <a:ext cx="7356501" cy="523220"/>
          </a:xfrm>
          <a:prstGeom prst="rect">
            <a:avLst/>
          </a:prstGeom>
          <a:noFill/>
        </p:spPr>
        <p:txBody>
          <a:bodyPr wrap="none" rtlCol="0">
            <a:spAutoFit/>
          </a:bodyPr>
          <a:lstStyle/>
          <a:p>
            <a:r>
              <a:rPr lang="en-US" sz="2800" dirty="0"/>
              <a:t>Column of air gets stretched in vertical by updraft</a:t>
            </a:r>
          </a:p>
        </p:txBody>
      </p:sp>
    </p:spTree>
    <p:extLst>
      <p:ext uri="{BB962C8B-B14F-4D97-AF65-F5344CB8AC3E}">
        <p14:creationId xmlns:p14="http://schemas.microsoft.com/office/powerpoint/2010/main" val="25054234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a:extLst>
              <a:ext uri="{FF2B5EF4-FFF2-40B4-BE49-F238E27FC236}">
                <a16:creationId xmlns:a16="http://schemas.microsoft.com/office/drawing/2014/main" id="{66282369-7993-9761-4437-8464EF8D2F7A}"/>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Final Spin-Up:  Conservation of Angular Momentum</a:t>
            </a:r>
          </a:p>
        </p:txBody>
      </p:sp>
      <p:pic>
        <p:nvPicPr>
          <p:cNvPr id="166914" name="Picture 2">
            <a:extLst>
              <a:ext uri="{FF2B5EF4-FFF2-40B4-BE49-F238E27FC236}">
                <a16:creationId xmlns:a16="http://schemas.microsoft.com/office/drawing/2014/main" id="{EE41923B-B156-15B5-6190-E642361F6A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90800"/>
            <a:ext cx="52705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3">
            <a:extLst>
              <a:ext uri="{FF2B5EF4-FFF2-40B4-BE49-F238E27FC236}">
                <a16:creationId xmlns:a16="http://schemas.microsoft.com/office/drawing/2014/main" id="{ECB8D2C2-1673-8403-070A-0ADFEAA332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81200"/>
            <a:ext cx="19050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4">
            <a:extLst>
              <a:ext uri="{FF2B5EF4-FFF2-40B4-BE49-F238E27FC236}">
                <a16:creationId xmlns:a16="http://schemas.microsoft.com/office/drawing/2014/main" id="{99A4ACEE-0A14-B891-A558-1616634B3508}"/>
              </a:ext>
            </a:extLst>
          </p:cNvPr>
          <p:cNvSpPr txBox="1">
            <a:spLocks noChangeArrowheads="1"/>
          </p:cNvSpPr>
          <p:nvPr/>
        </p:nvSpPr>
        <p:spPr bwMode="auto">
          <a:xfrm>
            <a:off x="914400" y="5867400"/>
            <a:ext cx="4621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Angular momentum= mvr=constant</a:t>
            </a:r>
          </a:p>
        </p:txBody>
      </p:sp>
    </p:spTree>
    <p:extLst>
      <p:ext uri="{BB962C8B-B14F-4D97-AF65-F5344CB8AC3E}">
        <p14:creationId xmlns:p14="http://schemas.microsoft.com/office/powerpoint/2010/main" val="33673223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 descr="1040">
            <a:extLst>
              <a:ext uri="{FF2B5EF4-FFF2-40B4-BE49-F238E27FC236}">
                <a16:creationId xmlns:a16="http://schemas.microsoft.com/office/drawing/2014/main" id="{7D5FF58A-6816-D433-DD5B-A0A38D303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484313"/>
            <a:ext cx="8940800"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hidden="1">
            <a:extLst>
              <a:ext uri="{FF2B5EF4-FFF2-40B4-BE49-F238E27FC236}">
                <a16:creationId xmlns:a16="http://schemas.microsoft.com/office/drawing/2014/main" id="{5A3CDDB5-B551-FBF4-DA0F-FB38310F9E6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	</a:t>
            </a:r>
          </a:p>
        </p:txBody>
      </p:sp>
      <p:sp>
        <p:nvSpPr>
          <p:cNvPr id="167939" name="Rectangle 3">
            <a:extLst>
              <a:ext uri="{FF2B5EF4-FFF2-40B4-BE49-F238E27FC236}">
                <a16:creationId xmlns:a16="http://schemas.microsoft.com/office/drawing/2014/main" id="{8DD7BF58-1F26-97BC-48C4-203F2BCA72F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10-40, p. 293</a:t>
            </a:r>
          </a:p>
        </p:txBody>
      </p:sp>
      <p:sp>
        <p:nvSpPr>
          <p:cNvPr id="167940" name="TextBox 4">
            <a:extLst>
              <a:ext uri="{FF2B5EF4-FFF2-40B4-BE49-F238E27FC236}">
                <a16:creationId xmlns:a16="http://schemas.microsoft.com/office/drawing/2014/main" id="{FB90560B-439F-84B4-1783-917ABCF8CE8B}"/>
              </a:ext>
            </a:extLst>
          </p:cNvPr>
          <p:cNvSpPr txBox="1">
            <a:spLocks noChangeArrowheads="1"/>
          </p:cNvSpPr>
          <p:nvPr/>
        </p:nvSpPr>
        <p:spPr bwMode="auto">
          <a:xfrm>
            <a:off x="1828800" y="5257800"/>
            <a:ext cx="5773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Weaker Tornadoes on Fronts and Shear Lines</a:t>
            </a:r>
          </a:p>
        </p:txBody>
      </p:sp>
      <p:sp>
        <p:nvSpPr>
          <p:cNvPr id="167941" name="TextBox 5">
            <a:extLst>
              <a:ext uri="{FF2B5EF4-FFF2-40B4-BE49-F238E27FC236}">
                <a16:creationId xmlns:a16="http://schemas.microsoft.com/office/drawing/2014/main" id="{CF2A1EC5-CFCC-1EB9-7F59-55C79A6AB119}"/>
              </a:ext>
            </a:extLst>
          </p:cNvPr>
          <p:cNvSpPr txBox="1">
            <a:spLocks noChangeArrowheads="1"/>
          </p:cNvSpPr>
          <p:nvPr/>
        </p:nvSpPr>
        <p:spPr bwMode="auto">
          <a:xfrm>
            <a:off x="101600" y="641351"/>
            <a:ext cx="79240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Another way to get rotation:  weaker storms</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10686</TotalTime>
  <Words>3265</Words>
  <Application>Microsoft Macintosh PowerPoint</Application>
  <PresentationFormat>On-screen Show (4:3)</PresentationFormat>
  <Paragraphs>314</Paragraphs>
  <Slides>124</Slides>
  <Notes>75</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31" baseType="lpstr">
      <vt:lpstr>ＭＳ Ｐゴシック</vt:lpstr>
      <vt:lpstr>Arial</vt:lpstr>
      <vt:lpstr>Calibri</vt:lpstr>
      <vt:lpstr>Times</vt:lpstr>
      <vt:lpstr>Verdana</vt:lpstr>
      <vt:lpstr>Blank</vt:lpstr>
      <vt:lpstr>Document</vt:lpstr>
      <vt:lpstr>PowerPoint Presentation</vt:lpstr>
      <vt:lpstr>Thunderstorms:  Some Key Facts</vt:lpstr>
      <vt:lpstr>Thunderstorm Amazing Facts</vt:lpstr>
      <vt:lpstr>Thunderstorms Generally Require Three Ingredients</vt:lpstr>
      <vt:lpstr> </vt:lpstr>
      <vt:lpstr> </vt:lpstr>
      <vt:lpstr>Two Main Types of Thunderstorms</vt:lpstr>
      <vt:lpstr>The Life Cycle of Air Mass Thunderstorms</vt:lpstr>
      <vt:lpstr>M</vt:lpstr>
      <vt:lpstr> </vt:lpstr>
      <vt:lpstr>PowerPoint Presentation</vt:lpstr>
      <vt:lpstr> </vt:lpstr>
      <vt:lpstr>PowerPoint Presentation</vt:lpstr>
      <vt:lpstr>PowerPoint Presentation</vt:lpstr>
      <vt:lpstr>PowerPoint Presentation</vt:lpstr>
      <vt:lpstr>Gust Front:  leading edge of cool, downdraft air</vt:lpstr>
      <vt:lpstr>PowerPoint Presentation</vt:lpstr>
      <vt:lpstr>PowerPoint Presentation</vt:lpstr>
      <vt:lpstr>Why Downdrafts In Thunderstorm?</vt:lpstr>
      <vt:lpstr>PowerPoint Presentation</vt:lpstr>
      <vt:lpstr>Air Mass Thunderstorms</vt:lpstr>
      <vt:lpstr> Air Mass Thunderstorms on the Cascades</vt:lpstr>
      <vt:lpstr>Lightning and Thunderstorms</vt:lpstr>
      <vt:lpstr>PowerPoint Presentation</vt:lpstr>
      <vt:lpstr> </vt:lpstr>
      <vt:lpstr>PowerPoint Presentation</vt:lpstr>
      <vt:lpstr>Lightning Detection Networks Sense Lightning by their radio signals</vt:lpstr>
      <vt:lpstr>Lightning Detection Networks  Sensors detect the radio waves emitted by lightning strokes</vt:lpstr>
      <vt:lpstr>An Example</vt:lpstr>
      <vt:lpstr>PowerPoint Presentation</vt:lpstr>
      <vt:lpstr>PowerPoint Presentation</vt:lpstr>
      <vt:lpstr>PowerPoint Presentation</vt:lpstr>
      <vt:lpstr>PowerPoint Presentation</vt:lpstr>
      <vt:lpstr>PowerPoint Presentation</vt:lpstr>
      <vt:lpstr>What do you do when lightning is around</vt:lpstr>
      <vt:lpstr>PowerPoint Presentation</vt:lpstr>
      <vt:lpstr>What to do if you are outdoors?</vt:lpstr>
      <vt:lpstr> </vt:lpstr>
      <vt:lpstr> </vt:lpstr>
      <vt:lpstr>Lightning Facts</vt:lpstr>
      <vt:lpstr>Lightning Facts</vt:lpstr>
      <vt:lpstr>If you see a lightning flash, and thunder comes 10 seconds later, the lightning strike was 2 miles away</vt:lpstr>
      <vt:lpstr>Benjamin Franklin was the first to suggest that lightning originated from sparks between areas of charge.</vt:lpstr>
      <vt:lpstr> </vt:lpstr>
      <vt:lpstr>Charge Separation in Clouds</vt:lpstr>
      <vt:lpstr> </vt:lpstr>
      <vt:lpstr> </vt:lpstr>
      <vt:lpstr> </vt:lpstr>
      <vt:lpstr>You can see the “stepping”</vt:lpstr>
      <vt:lpstr>Severe Thunderstorms </vt:lpstr>
      <vt:lpstr>PowerPoint Presentation</vt:lpstr>
      <vt:lpstr>Supercell Storms</vt:lpstr>
      <vt:lpstr>PowerPoint Presentation</vt:lpstr>
      <vt:lpstr> </vt:lpstr>
      <vt:lpstr> </vt:lpstr>
      <vt:lpstr>PowerPoint Presentation</vt:lpstr>
      <vt:lpstr>PowerPoint Presentation</vt:lpstr>
      <vt:lpstr> </vt:lpstr>
      <vt:lpstr>Supercells on Radar</vt:lpstr>
      <vt:lpstr> </vt:lpstr>
      <vt:lpstr>PowerPoint Presentation</vt:lpstr>
      <vt:lpstr>PowerPoint Presentation</vt:lpstr>
      <vt:lpstr> </vt:lpstr>
      <vt:lpstr>PowerPoint Presentation</vt:lpstr>
      <vt:lpstr>What is the secret of the strength and longevity for severe thunderstorms?</vt:lpstr>
      <vt:lpstr>Wind Shear  in the Vertical is the Fountain of Youth for Severe Thunderstorms</vt:lpstr>
      <vt:lpstr>PowerPoint Presentation</vt:lpstr>
      <vt:lpstr>PowerPoint Presentation</vt:lpstr>
      <vt:lpstr>Squall Lines</vt:lpstr>
      <vt:lpstr>PowerPoint Presentation</vt:lpstr>
      <vt:lpstr> </vt:lpstr>
      <vt:lpstr>Squall Line</vt:lpstr>
      <vt:lpstr>Bow Echoes or Derechos</vt:lpstr>
      <vt:lpstr> </vt:lpstr>
      <vt:lpstr>Bow Echo Development</vt:lpstr>
      <vt:lpstr>Many Bow Echos Assoiated with Strong Straight-Line Winds Called Derechos</vt:lpstr>
      <vt:lpstr>PowerPoint Presentation</vt:lpstr>
      <vt:lpstr>PowerPoint Presentation</vt:lpstr>
      <vt:lpstr>Flattens Crops and Forests</vt:lpstr>
      <vt:lpstr>DC Derecho:  June 10, 2013</vt:lpstr>
      <vt:lpstr>PowerPoint Presentation</vt:lpstr>
      <vt:lpstr>PowerPoint Presentation</vt:lpstr>
      <vt:lpstr>Tornadoes</vt:lpstr>
      <vt:lpstr>PowerPoint Presentation</vt:lpstr>
      <vt:lpstr>PowerPoint Presentation</vt:lpstr>
      <vt:lpstr> </vt:lpstr>
      <vt:lpstr> </vt:lpstr>
      <vt:lpstr> </vt:lpstr>
      <vt:lpstr> </vt:lpstr>
      <vt:lpstr> </vt:lpstr>
      <vt:lpstr>PowerPoint Presentation</vt:lpstr>
      <vt:lpstr>PowerPoint Presentation</vt:lpstr>
      <vt:lpstr>Tornado Videos</vt:lpstr>
      <vt:lpstr>Origin of rotation in tornadoes Two Main Mechanisms</vt:lpstr>
      <vt:lpstr> </vt:lpstr>
      <vt:lpstr>Final Spin-Up:  Conservation of Angular Momentum</vt:lpstr>
      <vt:lpstr>PowerPoint Presentation</vt:lpstr>
      <vt:lpstr>Final Spin-Up:  Conservation of Angular Momentum</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Hail Facts</vt:lpstr>
      <vt:lpstr>Car Damage</vt:lpstr>
      <vt:lpstr>Crop Damage</vt:lpstr>
      <vt:lpstr> </vt:lpstr>
      <vt:lpstr>Thunderstorm and Cumulus Downbursts/Microbursts:  A Major Threat to Aviation</vt:lpstr>
      <vt:lpstr>Downburst</vt:lpstr>
      <vt:lpstr>PowerPoint Presentation</vt:lpstr>
      <vt:lpstr>PowerPoint Presentation</vt:lpstr>
      <vt:lpstr>PowerPoint Presentation</vt:lpstr>
      <vt:lpstr>PowerPoint Presentation</vt:lpstr>
      <vt:lpstr>PowerPoint Presentation</vt:lpstr>
      <vt:lpstr>Two Sizes of Convective Downbursts</vt:lpstr>
      <vt:lpstr>Tucson Microburst</vt:lpstr>
      <vt:lpstr>Downbursts are a major threat to aviation</vt:lpstr>
      <vt:lpstr>PowerPoint Presentation</vt:lpstr>
      <vt:lpstr>PowerPoint Presentation</vt:lpstr>
      <vt:lpstr>PowerPoint Presentation</vt:lpstr>
      <vt:lpstr>Low Level Windshear Alert System (LLWAS)</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Cliff Mass</dc:creator>
  <cp:lastModifiedBy>Clifford F. Mass</cp:lastModifiedBy>
  <cp:revision>83</cp:revision>
  <dcterms:created xsi:type="dcterms:W3CDTF">2013-12-01T20:01:54Z</dcterms:created>
  <dcterms:modified xsi:type="dcterms:W3CDTF">2024-11-30T23:09:11Z</dcterms:modified>
</cp:coreProperties>
</file>