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342" r:id="rId3"/>
    <p:sldId id="344" r:id="rId4"/>
    <p:sldId id="302" r:id="rId5"/>
    <p:sldId id="345" r:id="rId6"/>
    <p:sldId id="338" r:id="rId7"/>
    <p:sldId id="307" r:id="rId8"/>
    <p:sldId id="293" r:id="rId9"/>
    <p:sldId id="304" r:id="rId10"/>
    <p:sldId id="295" r:id="rId11"/>
    <p:sldId id="347" r:id="rId12"/>
    <p:sldId id="296" r:id="rId13"/>
    <p:sldId id="346" r:id="rId14"/>
    <p:sldId id="309" r:id="rId15"/>
    <p:sldId id="348" r:id="rId16"/>
    <p:sldId id="349" r:id="rId17"/>
    <p:sldId id="351" r:id="rId18"/>
    <p:sldId id="350" r:id="rId19"/>
    <p:sldId id="340" r:id="rId20"/>
    <p:sldId id="341" r:id="rId21"/>
    <p:sldId id="352" r:id="rId22"/>
    <p:sldId id="306" r:id="rId23"/>
    <p:sldId id="320" r:id="rId24"/>
    <p:sldId id="322" r:id="rId25"/>
    <p:sldId id="339" r:id="rId26"/>
    <p:sldId id="297" r:id="rId27"/>
    <p:sldId id="313" r:id="rId28"/>
    <p:sldId id="312" r:id="rId29"/>
    <p:sldId id="299" r:id="rId30"/>
    <p:sldId id="317" r:id="rId31"/>
    <p:sldId id="343" r:id="rId32"/>
    <p:sldId id="331" r:id="rId33"/>
    <p:sldId id="333" r:id="rId34"/>
    <p:sldId id="318" r:id="rId35"/>
    <p:sldId id="326" r:id="rId36"/>
    <p:sldId id="353" r:id="rId37"/>
    <p:sldId id="354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9"/>
    <p:restoredTop sz="93689"/>
  </p:normalViewPr>
  <p:slideViewPr>
    <p:cSldViewPr snapToGrid="0" snapToObjects="1" showGuides="1">
      <p:cViewPr varScale="1">
        <p:scale>
          <a:sx n="186" d="100"/>
          <a:sy n="186" d="100"/>
        </p:scale>
        <p:origin x="208" y="224"/>
      </p:cViewPr>
      <p:guideLst>
        <p:guide orient="horz" pos="216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70A93-AA7C-0149-878E-88578639FAF3}" type="datetimeFigureOut">
              <a:rPr lang="en-US" smtClean="0"/>
              <a:t>11/6/19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88065-2D8E-854E-9A98-0B94BE2DE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17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36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75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3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44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901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61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82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8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67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68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3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3km global = 65+ million cells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656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176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53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23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00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Computationally cheaper!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Requires scale-aware physics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only done this for Case-1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95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426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55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5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1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Standardizing/normalizing the precip errors highlights more of the west coast, mountains, and Midwest!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bulk of these errors/differences occurs in weeks 3 and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Similar maps for RMSE and bias improvement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25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3km global = 65+ million cells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419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853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392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3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35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89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1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91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8065-2D8E-854E-9A98-0B94BE2DE03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9E41-B656-5946-B452-E2DA41D0D1E0}" type="datetimeFigureOut">
              <a:rPr lang="en-US" smtClean="0"/>
              <a:t>11/6/19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44DC-94B4-D34A-82EA-9829D9C6E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0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9E41-B656-5946-B452-E2DA41D0D1E0}" type="datetimeFigureOut">
              <a:rPr lang="en-US" smtClean="0"/>
              <a:t>11/6/19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44DC-94B4-D34A-82EA-9829D9C6E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0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9E41-B656-5946-B452-E2DA41D0D1E0}" type="datetimeFigureOut">
              <a:rPr lang="en-US" smtClean="0"/>
              <a:t>11/6/19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44DC-94B4-D34A-82EA-9829D9C6E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97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9E41-B656-5946-B452-E2DA41D0D1E0}" type="datetimeFigureOut">
              <a:rPr lang="en-US" smtClean="0"/>
              <a:t>11/6/19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44DC-94B4-D34A-82EA-9829D9C6E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6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9E41-B656-5946-B452-E2DA41D0D1E0}" type="datetimeFigureOut">
              <a:rPr lang="en-US" smtClean="0"/>
              <a:t>11/6/19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44DC-94B4-D34A-82EA-9829D9C6E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2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9E41-B656-5946-B452-E2DA41D0D1E0}" type="datetimeFigureOut">
              <a:rPr lang="en-US" smtClean="0"/>
              <a:t>11/6/19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44DC-94B4-D34A-82EA-9829D9C6E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55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9E41-B656-5946-B452-E2DA41D0D1E0}" type="datetimeFigureOut">
              <a:rPr lang="en-US" smtClean="0"/>
              <a:t>11/6/19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44DC-94B4-D34A-82EA-9829D9C6E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22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9E41-B656-5946-B452-E2DA41D0D1E0}" type="datetimeFigureOut">
              <a:rPr lang="en-US" smtClean="0"/>
              <a:t>11/6/19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44DC-94B4-D34A-82EA-9829D9C6E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0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9E41-B656-5946-B452-E2DA41D0D1E0}" type="datetimeFigureOut">
              <a:rPr lang="en-US" smtClean="0"/>
              <a:t>11/6/19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44DC-94B4-D34A-82EA-9829D9C6E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6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9E41-B656-5946-B452-E2DA41D0D1E0}" type="datetimeFigureOut">
              <a:rPr lang="en-US" smtClean="0"/>
              <a:t>11/6/19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44DC-94B4-D34A-82EA-9829D9C6E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8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9E41-B656-5946-B452-E2DA41D0D1E0}" type="datetimeFigureOut">
              <a:rPr lang="en-US" smtClean="0"/>
              <a:t>11/6/19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44DC-94B4-D34A-82EA-9829D9C6E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2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69E41-B656-5946-B452-E2DA41D0D1E0}" type="datetimeFigureOut">
              <a:rPr lang="en-US" smtClean="0"/>
              <a:pPr/>
              <a:t>11/6/19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644DC-94B4-D34A-82EA-9829D9C6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https://atmos.washington.edu/~njweber2/figures_cheyenne/bams_paper/precip_dist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https://atmos.washington.edu/~njweber2/figures_cheyenne/bams_paper/precip_dist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https://atmos.washington.edu/~njweber2/figures_cheyenne/bams_paper/precip_diurnal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https://atmos.washington.edu/~njweber2/figures_cheyenne/bams_paper/precip_diurnal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atmos.washington.edu/~njweber2/figures_cheyenne/papers/mpas_overview/sat_comparison/SouthAmerica_w_obs/alooper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https://atmos.washington.edu/~njweber2/figures_cheyenne/bams_paper/hovmollers_PRATE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078C8-3D83-BB41-B4E0-27B5E4121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74" y="2254350"/>
            <a:ext cx="3871126" cy="5009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CBD42-0166-534D-98B1-4482D4E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870916"/>
            <a:ext cx="8686800" cy="2489994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chemeClr val="accent1"/>
                </a:solidFill>
                <a:latin typeface="+mn-lt"/>
              </a:rPr>
              <a:t>Convection Permitting Global Prediction: Evaluation for Operational Application in NOAA.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1EA42B-F0F0-9B4D-99B5-215782DD8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474" y="3601243"/>
            <a:ext cx="6858000" cy="3092983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Cliff Mass</a:t>
            </a:r>
            <a:r>
              <a:rPr lang="en-US" baseline="30000" dirty="0"/>
              <a:t>1</a:t>
            </a:r>
          </a:p>
          <a:p>
            <a:pPr algn="l"/>
            <a:r>
              <a:rPr lang="en-US" dirty="0"/>
              <a:t>Nick Weber</a:t>
            </a:r>
            <a:r>
              <a:rPr lang="en-US" baseline="30000" dirty="0"/>
              <a:t>1</a:t>
            </a:r>
            <a:endParaRPr lang="en-US" dirty="0"/>
          </a:p>
          <a:p>
            <a:pPr algn="l"/>
            <a:endParaRPr lang="en-US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400" baseline="30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baseline="30000" dirty="0"/>
              <a:t>1</a:t>
            </a:r>
            <a:r>
              <a:rPr lang="en-US" sz="1400" dirty="0"/>
              <a:t>University of Washington – Department of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  Atmospheric Sciences, Seattle, WA</a:t>
            </a:r>
            <a:endParaRPr lang="en-US" sz="1600" dirty="0"/>
          </a:p>
          <a:p>
            <a:pPr algn="l"/>
            <a:r>
              <a:rPr lang="en-US" sz="1600" dirty="0"/>
              <a:t>November 6th</a:t>
            </a:r>
          </a:p>
          <a:p>
            <a:pPr algn="l"/>
            <a:r>
              <a:rPr lang="en-US" sz="1600" dirty="0"/>
              <a:t>NOAA NGGPS Presentation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18332C-2383-0E49-B1C5-9539FDBF3136}"/>
              </a:ext>
            </a:extLst>
          </p:cNvPr>
          <p:cNvCxnSpPr>
            <a:cxnSpLocks/>
          </p:cNvCxnSpPr>
          <p:nvPr/>
        </p:nvCxnSpPr>
        <p:spPr>
          <a:xfrm>
            <a:off x="658771" y="3360910"/>
            <a:ext cx="33467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615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04C1C6-390C-4A43-8D9E-CBDF9B5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Precip. statistics: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Rain rate distribution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1964C8-4D98-FB4B-8654-ADC3841541A7}"/>
              </a:ext>
            </a:extLst>
          </p:cNvPr>
          <p:cNvSpPr txBox="1"/>
          <p:nvPr/>
        </p:nvSpPr>
        <p:spPr>
          <a:xfrm>
            <a:off x="5534247" y="1970942"/>
            <a:ext cx="35738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CFS and 15km MPAS produce too much (little) light (heavy) precipitation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3km MPAS closely matches TRMM estimates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Same result for all four cases!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A75477-22AD-1D42-9281-B81476184B16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8DD3C9F-D758-F847-A5FF-481572384069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19AF310-9CFB-774B-82EC-EF84078E611E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475AEC-ADBC-8342-9512-D084FD43BD15}"/>
              </a:ext>
            </a:extLst>
          </p:cNvPr>
          <p:cNvGrpSpPr/>
          <p:nvPr/>
        </p:nvGrpSpPr>
        <p:grpSpPr>
          <a:xfrm>
            <a:off x="238564" y="1396531"/>
            <a:ext cx="5192081" cy="4725491"/>
            <a:chOff x="77035" y="3415615"/>
            <a:chExt cx="2842467" cy="2745071"/>
          </a:xfrm>
        </p:grpSpPr>
        <p:pic>
          <p:nvPicPr>
            <p:cNvPr id="25" name="Picture 1" descr="slideshow">
              <a:extLst>
                <a:ext uri="{FF2B5EF4-FFF2-40B4-BE49-F238E27FC236}">
                  <a16:creationId xmlns:a16="http://schemas.microsoft.com/office/drawing/2014/main" id="{B9454839-BD65-B146-B82F-7689ABAF57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7294" r="47202" b="1717"/>
            <a:stretch>
              <a:fillRect/>
            </a:stretch>
          </p:blipFill>
          <p:spPr bwMode="auto">
            <a:xfrm>
              <a:off x="77035" y="3415615"/>
              <a:ext cx="2842467" cy="274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" descr="slideshow">
              <a:extLst>
                <a:ext uri="{FF2B5EF4-FFF2-40B4-BE49-F238E27FC236}">
                  <a16:creationId xmlns:a16="http://schemas.microsoft.com/office/drawing/2014/main" id="{14EB51DE-67ED-0842-852C-F6B2D96ED5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93" b="84088"/>
            <a:stretch>
              <a:fillRect/>
            </a:stretch>
          </p:blipFill>
          <p:spPr bwMode="auto">
            <a:xfrm>
              <a:off x="1742296" y="3498990"/>
              <a:ext cx="1133475" cy="815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F8E31FF-504E-F348-9566-323DEE83D27E}"/>
              </a:ext>
            </a:extLst>
          </p:cNvPr>
          <p:cNvSpPr txBox="1"/>
          <p:nvPr/>
        </p:nvSpPr>
        <p:spPr>
          <a:xfrm>
            <a:off x="1502625" y="1540055"/>
            <a:ext cx="15942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 Rounded MT Bold" panose="020F0704030504030204" pitchFamily="34" charset="77"/>
              </a:rPr>
              <a:t>One Case</a:t>
            </a:r>
          </a:p>
        </p:txBody>
      </p:sp>
    </p:spTree>
    <p:extLst>
      <p:ext uri="{BB962C8B-B14F-4D97-AF65-F5344CB8AC3E}">
        <p14:creationId xmlns:p14="http://schemas.microsoft.com/office/powerpoint/2010/main" val="132696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04C1C6-390C-4A43-8D9E-CBDF9B5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Precip. statistics: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Rain rate distribution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FCF4F90-D99F-AC49-AD7C-B2C7AFE1CE21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3km vs 15km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901575F-A53A-8B47-AC69-385128DE4C21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15km no-Cu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7681A4D-FE90-3E48-A21C-57B8B7A41676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channel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1" descr="slideshow">
            <a:extLst>
              <a:ext uri="{FF2B5EF4-FFF2-40B4-BE49-F238E27FC236}">
                <a16:creationId xmlns:a16="http://schemas.microsoft.com/office/drawing/2014/main" id="{B9454839-BD65-B146-B82F-7689ABAF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64" y="975419"/>
            <a:ext cx="5934804" cy="593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70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04C1C6-390C-4A43-8D9E-CBDF9B5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Precip. statistics: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Diurnal cycle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1964C8-4D98-FB4B-8654-ADC3841541A7}"/>
              </a:ext>
            </a:extLst>
          </p:cNvPr>
          <p:cNvSpPr txBox="1"/>
          <p:nvPr/>
        </p:nvSpPr>
        <p:spPr>
          <a:xfrm>
            <a:off x="6166624" y="1970943"/>
            <a:ext cx="259195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Improvement in diurnal timing over both land and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Amplitude over land is still overestimated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Same result for all four cases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83772BF-1179-0249-8571-8253A02C6025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6E50D67-5673-0944-B0A4-F53049B368B7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65348F-01C2-A940-B5F0-3AEF0B9550B8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4142A7-25BA-EA45-B802-5590A694BC35}"/>
              </a:ext>
            </a:extLst>
          </p:cNvPr>
          <p:cNvGrpSpPr/>
          <p:nvPr/>
        </p:nvGrpSpPr>
        <p:grpSpPr>
          <a:xfrm>
            <a:off x="586189" y="1624333"/>
            <a:ext cx="5304154" cy="4018184"/>
            <a:chOff x="1292245" y="1393898"/>
            <a:chExt cx="4274103" cy="3194577"/>
          </a:xfrm>
        </p:grpSpPr>
        <p:pic>
          <p:nvPicPr>
            <p:cNvPr id="24" name="Picture 2" descr="slideshow">
              <a:extLst>
                <a:ext uri="{FF2B5EF4-FFF2-40B4-BE49-F238E27FC236}">
                  <a16:creationId xmlns:a16="http://schemas.microsoft.com/office/drawing/2014/main" id="{6395EE70-A0D9-8540-8DC4-071008F4F9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044" b="53460"/>
            <a:stretch>
              <a:fillRect/>
            </a:stretch>
          </p:blipFill>
          <p:spPr bwMode="auto">
            <a:xfrm>
              <a:off x="1292245" y="1393898"/>
              <a:ext cx="695313" cy="2794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slideshow">
              <a:extLst>
                <a:ext uri="{FF2B5EF4-FFF2-40B4-BE49-F238E27FC236}">
                  <a16:creationId xmlns:a16="http://schemas.microsoft.com/office/drawing/2014/main" id="{EB575BFB-865E-FC4F-AFFE-01A0158AE6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359" r="46746"/>
            <a:stretch>
              <a:fillRect/>
            </a:stretch>
          </p:blipFill>
          <p:spPr bwMode="auto">
            <a:xfrm>
              <a:off x="1346121" y="4189674"/>
              <a:ext cx="4134722" cy="39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slideshow">
              <a:extLst>
                <a:ext uri="{FF2B5EF4-FFF2-40B4-BE49-F238E27FC236}">
                  <a16:creationId xmlns:a16="http://schemas.microsoft.com/office/drawing/2014/main" id="{FF155152-714C-884A-B835-D066B13C73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06" b="53305"/>
            <a:stretch>
              <a:fillRect/>
            </a:stretch>
          </p:blipFill>
          <p:spPr bwMode="auto">
            <a:xfrm>
              <a:off x="1987558" y="1393898"/>
              <a:ext cx="3578790" cy="2804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4013560-D290-884B-9CFB-20A3E24470EE}"/>
              </a:ext>
            </a:extLst>
          </p:cNvPr>
          <p:cNvSpPr txBox="1"/>
          <p:nvPr/>
        </p:nvSpPr>
        <p:spPr>
          <a:xfrm>
            <a:off x="1514833" y="1336462"/>
            <a:ext cx="15942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 Rounded MT Bold" panose="020F0704030504030204" pitchFamily="34" charset="77"/>
              </a:rPr>
              <a:t>One Case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F6CBC2-F532-A54B-A7F4-681B926F7FF9}"/>
              </a:ext>
            </a:extLst>
          </p:cNvPr>
          <p:cNvSpPr txBox="1"/>
          <p:nvPr/>
        </p:nvSpPr>
        <p:spPr>
          <a:xfrm>
            <a:off x="2070337" y="5787372"/>
            <a:ext cx="250166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 Rounded MT Bold" panose="020F0704030504030204" pitchFamily="34" charset="77"/>
              </a:rPr>
              <a:t>solid      = ocean</a:t>
            </a:r>
          </a:p>
          <a:p>
            <a:r>
              <a:rPr lang="en-US" sz="2200" dirty="0">
                <a:latin typeface="Arial Rounded MT Bold" panose="020F0704030504030204" pitchFamily="34" charset="77"/>
              </a:rPr>
              <a:t>dashed = land</a:t>
            </a:r>
          </a:p>
        </p:txBody>
      </p:sp>
    </p:spTree>
    <p:extLst>
      <p:ext uri="{BB962C8B-B14F-4D97-AF65-F5344CB8AC3E}">
        <p14:creationId xmlns:p14="http://schemas.microsoft.com/office/powerpoint/2010/main" val="139508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04C1C6-390C-4A43-8D9E-CBDF9B5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Precip. statistics: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Diurnal cycle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FCF4F90-D99F-AC49-AD7C-B2C7AFE1CE21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3km vs 15km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901575F-A53A-8B47-AC69-385128DE4C21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15km no-Cu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7681A4D-FE90-3E48-A21C-57B8B7A41676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channel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" descr="slideshow">
            <a:extLst>
              <a:ext uri="{FF2B5EF4-FFF2-40B4-BE49-F238E27FC236}">
                <a16:creationId xmlns:a16="http://schemas.microsoft.com/office/drawing/2014/main" id="{6395EE70-A0D9-8540-8DC4-071008F4F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30" y="1011633"/>
            <a:ext cx="6856990" cy="547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289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59AD273-76F1-8E41-95FE-9646CDCD6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646" y="3933806"/>
            <a:ext cx="2815542" cy="28155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D88895-B0BD-0A45-A35A-76ED825902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54"/>
          <a:stretch/>
        </p:blipFill>
        <p:spPr>
          <a:xfrm>
            <a:off x="5941609" y="1442520"/>
            <a:ext cx="2815542" cy="26816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7DF1F1E-D2A1-2B4D-9E22-92C047121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5" y="4124206"/>
            <a:ext cx="5478170" cy="24347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86AE0A-BB05-374B-A2E1-8DC93501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Is there a cheaper way to run a global CPM?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0EAD5-08C4-5B47-A5B5-527EBB7D7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997" y="1395098"/>
            <a:ext cx="2815542" cy="28155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5E15D0-5E16-8D43-B0B3-B529B2DA50AD}"/>
              </a:ext>
            </a:extLst>
          </p:cNvPr>
          <p:cNvSpPr txBox="1"/>
          <p:nvPr/>
        </p:nvSpPr>
        <p:spPr>
          <a:xfrm>
            <a:off x="58107" y="2797938"/>
            <a:ext cx="2425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Too little light precipitation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05D47B-B65E-9F40-A4F5-AC3A6DBD089D}"/>
              </a:ext>
            </a:extLst>
          </p:cNvPr>
          <p:cNvSpPr txBox="1"/>
          <p:nvPr/>
        </p:nvSpPr>
        <p:spPr>
          <a:xfrm>
            <a:off x="3125401" y="1435652"/>
            <a:ext cx="2425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Too much heavy precipitation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D877F3-169B-6E49-94D7-E8D4D9C84561}"/>
              </a:ext>
            </a:extLst>
          </p:cNvPr>
          <p:cNvCxnSpPr>
            <a:cxnSpLocks/>
          </p:cNvCxnSpPr>
          <p:nvPr/>
        </p:nvCxnSpPr>
        <p:spPr>
          <a:xfrm flipV="1">
            <a:off x="613056" y="1969940"/>
            <a:ext cx="459055" cy="76944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913E6A-BEAF-164E-8AA2-6B147ABE80B7}"/>
              </a:ext>
            </a:extLst>
          </p:cNvPr>
          <p:cNvCxnSpPr>
            <a:cxnSpLocks/>
          </p:cNvCxnSpPr>
          <p:nvPr/>
        </p:nvCxnSpPr>
        <p:spPr>
          <a:xfrm flipH="1">
            <a:off x="2475222" y="1969939"/>
            <a:ext cx="684904" cy="54992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EF6A62B-6C92-B247-8DE8-75AFAB1F002F}"/>
              </a:ext>
            </a:extLst>
          </p:cNvPr>
          <p:cNvSpPr txBox="1"/>
          <p:nvPr/>
        </p:nvSpPr>
        <p:spPr>
          <a:xfrm>
            <a:off x="0" y="6353346"/>
            <a:ext cx="5001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*Identical results for all four  cases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9B001B-8864-0846-A7D2-E60CF0FB8C5B}"/>
              </a:ext>
            </a:extLst>
          </p:cNvPr>
          <p:cNvSpPr txBox="1"/>
          <p:nvPr/>
        </p:nvSpPr>
        <p:spPr>
          <a:xfrm>
            <a:off x="135193" y="884034"/>
            <a:ext cx="8873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What about the 15-km simulations </a:t>
            </a:r>
            <a:r>
              <a:rPr lang="en-US" sz="22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without</a:t>
            </a:r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 Cu parameterization?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AAADD7-4D30-B749-8D4F-0A2A4795935B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11D97FC-1639-BB46-82D4-24E1435EFE43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9252404-395B-7A46-B8A1-2A54CE4902BE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2D4D2A6-E745-2746-86FB-A39B0C036060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1BE21B-50DC-3947-ACFF-DA48C2FF295A}"/>
              </a:ext>
            </a:extLst>
          </p:cNvPr>
          <p:cNvSpPr txBox="1"/>
          <p:nvPr/>
        </p:nvSpPr>
        <p:spPr>
          <a:xfrm>
            <a:off x="4204421" y="2256607"/>
            <a:ext cx="2425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Way too dry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60FE99-9C8C-FA4A-80A2-CEA7915C4AB6}"/>
              </a:ext>
            </a:extLst>
          </p:cNvPr>
          <p:cNvCxnSpPr>
            <a:cxnSpLocks/>
          </p:cNvCxnSpPr>
          <p:nvPr/>
        </p:nvCxnSpPr>
        <p:spPr>
          <a:xfrm flipV="1">
            <a:off x="5936572" y="2347228"/>
            <a:ext cx="1464688" cy="57131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F3193771-0708-064C-A7C1-0AB8596451A3}"/>
              </a:ext>
            </a:extLst>
          </p:cNvPr>
          <p:cNvSpPr/>
          <p:nvPr/>
        </p:nvSpPr>
        <p:spPr>
          <a:xfrm rot="626504">
            <a:off x="2554987" y="4069949"/>
            <a:ext cx="972570" cy="154648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AD2CEC-3CB9-5847-94F0-A29B5561FAB4}"/>
              </a:ext>
            </a:extLst>
          </p:cNvPr>
          <p:cNvSpPr txBox="1"/>
          <p:nvPr/>
        </p:nvSpPr>
        <p:spPr>
          <a:xfrm>
            <a:off x="1256489" y="4539267"/>
            <a:ext cx="19337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No MJO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58A113-B443-D44B-8EAF-503980272A3C}"/>
              </a:ext>
            </a:extLst>
          </p:cNvPr>
          <p:cNvSpPr txBox="1"/>
          <p:nvPr/>
        </p:nvSpPr>
        <p:spPr>
          <a:xfrm>
            <a:off x="4071471" y="3207481"/>
            <a:ext cx="2425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Improved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 diurnal timing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80475B7-19CF-A54F-A3C1-8320004FD139}"/>
              </a:ext>
            </a:extLst>
          </p:cNvPr>
          <p:cNvCxnSpPr>
            <a:cxnSpLocks/>
          </p:cNvCxnSpPr>
          <p:nvPr/>
        </p:nvCxnSpPr>
        <p:spPr>
          <a:xfrm>
            <a:off x="6052219" y="3976922"/>
            <a:ext cx="1738242" cy="100238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5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1" grpId="0"/>
      <p:bldP spid="27" grpId="0"/>
      <p:bldP spid="34" grpId="0"/>
      <p:bldP spid="37" grpId="0" animBg="1"/>
      <p:bldP spid="38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86AE0A-BB05-374B-A2E1-8DC93501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Is there a cheaper way to run a global CPM?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0EAD5-08C4-5B47-A5B5-527EBB7D7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78" y="1395087"/>
            <a:ext cx="5184733" cy="51847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5E15D0-5E16-8D43-B0B3-B529B2DA50AD}"/>
              </a:ext>
            </a:extLst>
          </p:cNvPr>
          <p:cNvSpPr txBox="1"/>
          <p:nvPr/>
        </p:nvSpPr>
        <p:spPr>
          <a:xfrm>
            <a:off x="1235192" y="4306016"/>
            <a:ext cx="2425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Too little light precipitation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05D47B-B65E-9F40-A4F5-AC3A6DBD089D}"/>
              </a:ext>
            </a:extLst>
          </p:cNvPr>
          <p:cNvSpPr txBox="1"/>
          <p:nvPr/>
        </p:nvSpPr>
        <p:spPr>
          <a:xfrm>
            <a:off x="6440697" y="1750418"/>
            <a:ext cx="2425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Too much heavy precipitation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D877F3-169B-6E49-94D7-E8D4D9C84561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1830124" y="2394868"/>
            <a:ext cx="617594" cy="191114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913E6A-BEAF-164E-8AA2-6B147ABE80B7}"/>
              </a:ext>
            </a:extLst>
          </p:cNvPr>
          <p:cNvCxnSpPr>
            <a:cxnSpLocks/>
          </p:cNvCxnSpPr>
          <p:nvPr/>
        </p:nvCxnSpPr>
        <p:spPr>
          <a:xfrm flipH="1">
            <a:off x="4304022" y="2519859"/>
            <a:ext cx="2006359" cy="104752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59B001B-8864-0846-A7D2-E60CF0FB8C5B}"/>
              </a:ext>
            </a:extLst>
          </p:cNvPr>
          <p:cNvSpPr txBox="1"/>
          <p:nvPr/>
        </p:nvSpPr>
        <p:spPr>
          <a:xfrm>
            <a:off x="135193" y="884034"/>
            <a:ext cx="8873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What about the 15-km simulations </a:t>
            </a:r>
            <a:r>
              <a:rPr lang="en-US" sz="22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without</a:t>
            </a:r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 Cu parameterization?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AAADD7-4D30-B749-8D4F-0A2A4795935B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11D97FC-1639-BB46-82D4-24E1435EFE43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9252404-395B-7A46-B8A1-2A54CE4902BE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2D4D2A6-E745-2746-86FB-A39B0C036060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</p:spTree>
    <p:extLst>
      <p:ext uri="{BB962C8B-B14F-4D97-AF65-F5344CB8AC3E}">
        <p14:creationId xmlns:p14="http://schemas.microsoft.com/office/powerpoint/2010/main" val="37904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DF1F1E-D2A1-2B4D-9E22-92C047121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" y="2353856"/>
            <a:ext cx="8598950" cy="38217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86AE0A-BB05-374B-A2E1-8DC93501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Is there a cheaper way to run a global CPM?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9B001B-8864-0846-A7D2-E60CF0FB8C5B}"/>
              </a:ext>
            </a:extLst>
          </p:cNvPr>
          <p:cNvSpPr txBox="1"/>
          <p:nvPr/>
        </p:nvSpPr>
        <p:spPr>
          <a:xfrm>
            <a:off x="210256" y="1240186"/>
            <a:ext cx="8873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What about the 15-km simulations </a:t>
            </a:r>
            <a:r>
              <a:rPr lang="en-US" sz="22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without</a:t>
            </a:r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 Cu parameterization?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AAADD7-4D30-B749-8D4F-0A2A4795935B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11D97FC-1639-BB46-82D4-24E1435EFE43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9252404-395B-7A46-B8A1-2A54CE4902BE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2D4D2A6-E745-2746-86FB-A39B0C036060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3193771-0708-064C-A7C1-0AB8596451A3}"/>
              </a:ext>
            </a:extLst>
          </p:cNvPr>
          <p:cNvSpPr/>
          <p:nvPr/>
        </p:nvSpPr>
        <p:spPr>
          <a:xfrm rot="626504">
            <a:off x="4449274" y="2900685"/>
            <a:ext cx="972570" cy="154648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AD2CEC-3CB9-5847-94F0-A29B5561FAB4}"/>
              </a:ext>
            </a:extLst>
          </p:cNvPr>
          <p:cNvSpPr txBox="1"/>
          <p:nvPr/>
        </p:nvSpPr>
        <p:spPr>
          <a:xfrm>
            <a:off x="4383901" y="4387359"/>
            <a:ext cx="19337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No MJO</a:t>
            </a:r>
          </a:p>
        </p:txBody>
      </p:sp>
    </p:spTree>
    <p:extLst>
      <p:ext uri="{BB962C8B-B14F-4D97-AF65-F5344CB8AC3E}">
        <p14:creationId xmlns:p14="http://schemas.microsoft.com/office/powerpoint/2010/main" val="382026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1D88895-B0BD-0A45-A35A-76ED82590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54"/>
          <a:stretch/>
        </p:blipFill>
        <p:spPr>
          <a:xfrm>
            <a:off x="2674961" y="1183192"/>
            <a:ext cx="5727348" cy="54550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86AE0A-BB05-374B-A2E1-8DC93501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Is there a cheaper way to run a global CPM?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9B001B-8864-0846-A7D2-E60CF0FB8C5B}"/>
              </a:ext>
            </a:extLst>
          </p:cNvPr>
          <p:cNvSpPr txBox="1"/>
          <p:nvPr/>
        </p:nvSpPr>
        <p:spPr>
          <a:xfrm>
            <a:off x="135193" y="884034"/>
            <a:ext cx="8873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What about the 15-km simulations </a:t>
            </a:r>
            <a:r>
              <a:rPr lang="en-US" sz="22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without</a:t>
            </a:r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 Cu parameterization?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AAADD7-4D30-B749-8D4F-0A2A4795935B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11D97FC-1639-BB46-82D4-24E1435EFE43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9252404-395B-7A46-B8A1-2A54CE4902BE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2D4D2A6-E745-2746-86FB-A39B0C036060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1BE21B-50DC-3947-ACFF-DA48C2FF295A}"/>
              </a:ext>
            </a:extLst>
          </p:cNvPr>
          <p:cNvSpPr txBox="1"/>
          <p:nvPr/>
        </p:nvSpPr>
        <p:spPr>
          <a:xfrm>
            <a:off x="396696" y="2819202"/>
            <a:ext cx="2425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too dry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60FE99-9C8C-FA4A-80A2-CEA7915C4AB6}"/>
              </a:ext>
            </a:extLst>
          </p:cNvPr>
          <p:cNvCxnSpPr>
            <a:cxnSpLocks/>
          </p:cNvCxnSpPr>
          <p:nvPr/>
        </p:nvCxnSpPr>
        <p:spPr>
          <a:xfrm>
            <a:off x="2129051" y="3016155"/>
            <a:ext cx="3614005" cy="88526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95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59AD273-76F1-8E41-95FE-9646CDCD6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305" y="1586390"/>
            <a:ext cx="4892402" cy="4892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86AE0A-BB05-374B-A2E1-8DC93501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Is there a cheaper way to run a global CPM?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9B001B-8864-0846-A7D2-E60CF0FB8C5B}"/>
              </a:ext>
            </a:extLst>
          </p:cNvPr>
          <p:cNvSpPr txBox="1"/>
          <p:nvPr/>
        </p:nvSpPr>
        <p:spPr>
          <a:xfrm>
            <a:off x="135193" y="884034"/>
            <a:ext cx="8873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What about the 15-km simulations </a:t>
            </a:r>
            <a:r>
              <a:rPr lang="en-US" sz="22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without</a:t>
            </a:r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 Cu parameterization?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AAADD7-4D30-B749-8D4F-0A2A4795935B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11D97FC-1639-BB46-82D4-24E1435EFE43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9252404-395B-7A46-B8A1-2A54CE4902BE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2D4D2A6-E745-2746-86FB-A39B0C036060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58A113-B443-D44B-8EAF-503980272A3C}"/>
              </a:ext>
            </a:extLst>
          </p:cNvPr>
          <p:cNvSpPr txBox="1"/>
          <p:nvPr/>
        </p:nvSpPr>
        <p:spPr>
          <a:xfrm>
            <a:off x="133775" y="2299905"/>
            <a:ext cx="2425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Improved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 diurnal timing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80475B7-19CF-A54F-A3C1-8320004FD139}"/>
              </a:ext>
            </a:extLst>
          </p:cNvPr>
          <p:cNvCxnSpPr>
            <a:cxnSpLocks/>
          </p:cNvCxnSpPr>
          <p:nvPr/>
        </p:nvCxnSpPr>
        <p:spPr>
          <a:xfrm>
            <a:off x="2266046" y="2684625"/>
            <a:ext cx="2776802" cy="563542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08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86AE0A-BB05-374B-A2E1-8DC93501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Is there a cheaper way to run a global CPM?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9B001B-8864-0846-A7D2-E60CF0FB8C5B}"/>
              </a:ext>
            </a:extLst>
          </p:cNvPr>
          <p:cNvSpPr txBox="1"/>
          <p:nvPr/>
        </p:nvSpPr>
        <p:spPr>
          <a:xfrm>
            <a:off x="135193" y="884034"/>
            <a:ext cx="8873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What if we use 3-km resolution in the </a:t>
            </a:r>
            <a:r>
              <a:rPr lang="en-US" sz="22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tropics only </a:t>
            </a:r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AAADD7-4D30-B749-8D4F-0A2A4795935B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11D97FC-1639-BB46-82D4-24E1435EFE43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9252404-395B-7A46-B8A1-2A54CE4902BE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2D4D2A6-E745-2746-86FB-A39B0C036060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BDB86F-CE99-2D4B-9B48-24F0E10944B8}"/>
              </a:ext>
            </a:extLst>
          </p:cNvPr>
          <p:cNvGrpSpPr/>
          <p:nvPr/>
        </p:nvGrpSpPr>
        <p:grpSpPr>
          <a:xfrm>
            <a:off x="555168" y="1289063"/>
            <a:ext cx="7990968" cy="5415792"/>
            <a:chOff x="331229" y="1024113"/>
            <a:chExt cx="8086252" cy="57066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C2F5C7E-F40C-BC47-9593-ABD674E1C398}"/>
                </a:ext>
              </a:extLst>
            </p:cNvPr>
            <p:cNvGrpSpPr/>
            <p:nvPr/>
          </p:nvGrpSpPr>
          <p:grpSpPr>
            <a:xfrm>
              <a:off x="3521390" y="1394482"/>
              <a:ext cx="4896091" cy="4861367"/>
              <a:chOff x="2211731" y="1150716"/>
              <a:chExt cx="4896091" cy="4861367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4161388-A2DE-E14F-8201-FE3B1254694C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1" t="13773" r="30805" b="2395"/>
              <a:stretch/>
            </p:blipFill>
            <p:spPr>
              <a:xfrm>
                <a:off x="2211731" y="1150716"/>
                <a:ext cx="4896091" cy="4861367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9398688-478F-E046-B44F-7AA79916026E}"/>
                  </a:ext>
                </a:extLst>
              </p:cNvPr>
              <p:cNvSpPr/>
              <p:nvPr/>
            </p:nvSpPr>
            <p:spPr>
              <a:xfrm>
                <a:off x="6746091" y="1226434"/>
                <a:ext cx="337615" cy="3940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E1B201-0D4A-9C48-A20E-8920241F674D}"/>
                </a:ext>
              </a:extLst>
            </p:cNvPr>
            <p:cNvSpPr txBox="1"/>
            <p:nvPr/>
          </p:nvSpPr>
          <p:spPr>
            <a:xfrm>
              <a:off x="2757437" y="2509917"/>
              <a:ext cx="763953" cy="44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77"/>
                </a:rPr>
                <a:t>20N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E44726-9006-EB4E-A8D8-7BB310868F93}"/>
                </a:ext>
              </a:extLst>
            </p:cNvPr>
            <p:cNvSpPr txBox="1"/>
            <p:nvPr/>
          </p:nvSpPr>
          <p:spPr>
            <a:xfrm>
              <a:off x="2757436" y="5039757"/>
              <a:ext cx="763953" cy="44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77"/>
                </a:rPr>
                <a:t>20S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D51893D-EA35-3442-9A71-8AAC41A7D620}"/>
                </a:ext>
              </a:extLst>
            </p:cNvPr>
            <p:cNvSpPr txBox="1"/>
            <p:nvPr/>
          </p:nvSpPr>
          <p:spPr>
            <a:xfrm>
              <a:off x="331229" y="3642284"/>
              <a:ext cx="15615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77"/>
                </a:rPr>
                <a:t>3-km resolution</a:t>
              </a:r>
            </a:p>
          </p:txBody>
        </p:sp>
        <p:sp>
          <p:nvSpPr>
            <p:cNvPr id="48" name="Left Brace 47">
              <a:extLst>
                <a:ext uri="{FF2B5EF4-FFF2-40B4-BE49-F238E27FC236}">
                  <a16:creationId xmlns:a16="http://schemas.microsoft.com/office/drawing/2014/main" id="{181025F4-F820-0141-91DE-523DD869B970}"/>
                </a:ext>
              </a:extLst>
            </p:cNvPr>
            <p:cNvSpPr/>
            <p:nvPr/>
          </p:nvSpPr>
          <p:spPr>
            <a:xfrm>
              <a:off x="1897381" y="2950839"/>
              <a:ext cx="777240" cy="2157535"/>
            </a:xfrm>
            <a:prstGeom prst="leftBrac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C0E079F-315B-4147-8057-F30952CFD7B9}"/>
                </a:ext>
              </a:extLst>
            </p:cNvPr>
            <p:cNvSpPr txBox="1"/>
            <p:nvPr/>
          </p:nvSpPr>
          <p:spPr>
            <a:xfrm>
              <a:off x="4660563" y="6299826"/>
              <a:ext cx="2703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77"/>
                </a:rPr>
                <a:t>15-km resolution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78BD10B-AB97-8D44-B758-84CC94A8D3AF}"/>
                </a:ext>
              </a:extLst>
            </p:cNvPr>
            <p:cNvSpPr txBox="1"/>
            <p:nvPr/>
          </p:nvSpPr>
          <p:spPr>
            <a:xfrm>
              <a:off x="4657647" y="1024113"/>
              <a:ext cx="2703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77"/>
                </a:rPr>
                <a:t>15-km resolution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53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F4464-FE2C-904D-88B5-CC4330E6C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The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0D590-E7EE-1E42-8C5B-A9DC88AEF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2670"/>
            <a:ext cx="78867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Evaluate the impacts of global convection allowing resolution for weather and subseasonal prediction in NOAA</a:t>
            </a:r>
          </a:p>
          <a:p>
            <a:r>
              <a:rPr lang="en-US" sz="3200" dirty="0"/>
              <a:t>Evaluate various model configurations for potential use by NOAA to move to convection permitting resolution for global models.</a:t>
            </a:r>
          </a:p>
          <a:p>
            <a:r>
              <a:rPr lang="en-US" sz="3200" dirty="0"/>
              <a:t>Started with MPAS and hopefully will move to FV-3</a:t>
            </a:r>
          </a:p>
        </p:txBody>
      </p:sp>
    </p:spTree>
    <p:extLst>
      <p:ext uri="{BB962C8B-B14F-4D97-AF65-F5344CB8AC3E}">
        <p14:creationId xmlns:p14="http://schemas.microsoft.com/office/powerpoint/2010/main" val="2424295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69AE23B-4C12-3B45-B36B-64DEE98E2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43" y="1099477"/>
            <a:ext cx="3036273" cy="30362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77C4386-DDA2-3143-A11A-4010EAF389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71" r="8575" b="5469"/>
          <a:stretch/>
        </p:blipFill>
        <p:spPr>
          <a:xfrm>
            <a:off x="6215601" y="1314921"/>
            <a:ext cx="2720053" cy="2596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86AE0A-BB05-374B-A2E1-8DC93501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Is there a cheaper way to run a global CPM?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9B001B-8864-0846-A7D2-E60CF0FB8C5B}"/>
              </a:ext>
            </a:extLst>
          </p:cNvPr>
          <p:cNvSpPr txBox="1"/>
          <p:nvPr/>
        </p:nvSpPr>
        <p:spPr>
          <a:xfrm>
            <a:off x="135193" y="884034"/>
            <a:ext cx="8873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What if we use 3-km resolution in the </a:t>
            </a:r>
            <a:r>
              <a:rPr lang="en-US" sz="22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tropics only </a:t>
            </a:r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AAADD7-4D30-B749-8D4F-0A2A4795935B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11D97FC-1639-BB46-82D4-24E1435EFE43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9252404-395B-7A46-B8A1-2A54CE4902BE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2D4D2A6-E745-2746-86FB-A39B0C036060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E40A71-058C-5D43-A908-8581C8084F13}"/>
              </a:ext>
            </a:extLst>
          </p:cNvPr>
          <p:cNvSpPr txBox="1"/>
          <p:nvPr/>
        </p:nvSpPr>
        <p:spPr>
          <a:xfrm>
            <a:off x="3564303" y="1801671"/>
            <a:ext cx="24250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Same benefits to tropical precipitation statistics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A6D0C01-A027-E049-BE76-5AEB885731EF}"/>
              </a:ext>
            </a:extLst>
          </p:cNvPr>
          <p:cNvCxnSpPr>
            <a:cxnSpLocks/>
          </p:cNvCxnSpPr>
          <p:nvPr/>
        </p:nvCxnSpPr>
        <p:spPr>
          <a:xfrm flipH="1">
            <a:off x="2289178" y="2245489"/>
            <a:ext cx="1275125" cy="40579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F521D08-CFAA-C44D-B097-7CE715851707}"/>
              </a:ext>
            </a:extLst>
          </p:cNvPr>
          <p:cNvCxnSpPr>
            <a:cxnSpLocks/>
          </p:cNvCxnSpPr>
          <p:nvPr/>
        </p:nvCxnSpPr>
        <p:spPr>
          <a:xfrm flipV="1">
            <a:off x="5463251" y="2025570"/>
            <a:ext cx="2425053" cy="21991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B4411940-1533-6A4D-A098-E4482B7A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7" y="3991903"/>
            <a:ext cx="6647888" cy="2954617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F024D056-1BA8-6C43-99FC-5B458F45BB05}"/>
              </a:ext>
            </a:extLst>
          </p:cNvPr>
          <p:cNvSpPr/>
          <p:nvPr/>
        </p:nvSpPr>
        <p:spPr>
          <a:xfrm rot="3370036">
            <a:off x="156825" y="4537098"/>
            <a:ext cx="1746650" cy="68466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4CDC37D-2C8D-4044-81BC-57182B54595D}"/>
              </a:ext>
            </a:extLst>
          </p:cNvPr>
          <p:cNvSpPr/>
          <p:nvPr/>
        </p:nvSpPr>
        <p:spPr>
          <a:xfrm rot="3370036">
            <a:off x="2864099" y="4537100"/>
            <a:ext cx="1746650" cy="68466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FBFDA5-87B8-D649-AE05-08DA6E296AA4}"/>
              </a:ext>
            </a:extLst>
          </p:cNvPr>
          <p:cNvSpPr txBox="1"/>
          <p:nvPr/>
        </p:nvSpPr>
        <p:spPr>
          <a:xfrm>
            <a:off x="6584147" y="4156156"/>
            <a:ext cx="24250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MJO propagation is </a:t>
            </a:r>
            <a:r>
              <a:rPr lang="en-US" sz="22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not as well-captured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as in the 3-km global run</a:t>
            </a:r>
          </a:p>
        </p:txBody>
      </p:sp>
    </p:spTree>
    <p:extLst>
      <p:ext uri="{BB962C8B-B14F-4D97-AF65-F5344CB8AC3E}">
        <p14:creationId xmlns:p14="http://schemas.microsoft.com/office/powerpoint/2010/main" val="34370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 animBg="1"/>
      <p:bldP spid="39" grpId="0" animBg="1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86AE0A-BB05-374B-A2E1-8DC93501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Is there a cheaper way to run a global CPM?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9B001B-8864-0846-A7D2-E60CF0FB8C5B}"/>
              </a:ext>
            </a:extLst>
          </p:cNvPr>
          <p:cNvSpPr txBox="1"/>
          <p:nvPr/>
        </p:nvSpPr>
        <p:spPr>
          <a:xfrm>
            <a:off x="135193" y="884034"/>
            <a:ext cx="8873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What if we use 3-km resolution in the </a:t>
            </a:r>
            <a:r>
              <a:rPr lang="en-US" sz="22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tropics only </a:t>
            </a:r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AAADD7-4D30-B749-8D4F-0A2A4795935B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11D97FC-1639-BB46-82D4-24E1435EFE43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9252404-395B-7A46-B8A1-2A54CE4902BE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2D4D2A6-E745-2746-86FB-A39B0C036060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4411940-1533-6A4D-A098-E4482B7AC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0" t="-13608" r="2882" b="-10382"/>
          <a:stretch/>
        </p:blipFill>
        <p:spPr>
          <a:xfrm>
            <a:off x="324647" y="1955285"/>
            <a:ext cx="7781312" cy="4401213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F024D056-1BA8-6C43-99FC-5B458F45BB05}"/>
              </a:ext>
            </a:extLst>
          </p:cNvPr>
          <p:cNvSpPr/>
          <p:nvPr/>
        </p:nvSpPr>
        <p:spPr>
          <a:xfrm rot="3370036">
            <a:off x="438707" y="3292689"/>
            <a:ext cx="1746650" cy="68466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4CDC37D-2C8D-4044-81BC-57182B54595D}"/>
              </a:ext>
            </a:extLst>
          </p:cNvPr>
          <p:cNvSpPr/>
          <p:nvPr/>
        </p:nvSpPr>
        <p:spPr>
          <a:xfrm rot="3370036">
            <a:off x="3836488" y="3210186"/>
            <a:ext cx="1746650" cy="68466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7A032A-D090-7940-A0A1-227C8539326F}"/>
              </a:ext>
            </a:extLst>
          </p:cNvPr>
          <p:cNvSpPr txBox="1"/>
          <p:nvPr/>
        </p:nvSpPr>
        <p:spPr>
          <a:xfrm>
            <a:off x="926621" y="5987166"/>
            <a:ext cx="717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seems to be some advantage to having global convection-permitting</a:t>
            </a:r>
          </a:p>
        </p:txBody>
      </p:sp>
    </p:spTree>
    <p:extLst>
      <p:ext uri="{BB962C8B-B14F-4D97-AF65-F5344CB8AC3E}">
        <p14:creationId xmlns:p14="http://schemas.microsoft.com/office/powerpoint/2010/main" val="308812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6314794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1964C8-4D98-FB4B-8654-ADC3841541A7}"/>
              </a:ext>
            </a:extLst>
          </p:cNvPr>
          <p:cNvSpPr txBox="1"/>
          <p:nvPr/>
        </p:nvSpPr>
        <p:spPr>
          <a:xfrm>
            <a:off x="486353" y="2636008"/>
            <a:ext cx="8171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Section 3</a:t>
            </a:r>
          </a:p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Structure of organized tropical convection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8BB0565-055D-924D-88D9-1108660F74A5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1E69701-1DE0-8442-84F0-5022FC7F31D6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4F2916C-5689-974C-82E1-3441811B47B8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</p:spTree>
    <p:extLst>
      <p:ext uri="{BB962C8B-B14F-4D97-AF65-F5344CB8AC3E}">
        <p14:creationId xmlns:p14="http://schemas.microsoft.com/office/powerpoint/2010/main" val="736103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F88129E-F963-A442-8FBC-23ECE2E867A5}"/>
              </a:ext>
            </a:extLst>
          </p:cNvPr>
          <p:cNvGrpSpPr/>
          <p:nvPr/>
        </p:nvGrpSpPr>
        <p:grpSpPr>
          <a:xfrm>
            <a:off x="287611" y="1726125"/>
            <a:ext cx="7644367" cy="4705324"/>
            <a:chOff x="457200" y="1597953"/>
            <a:chExt cx="5477256" cy="36598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B847D5-A163-7A47-9906-59A8386B5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8222"/>
            <a:stretch/>
          </p:blipFill>
          <p:spPr>
            <a:xfrm>
              <a:off x="457200" y="1597953"/>
              <a:ext cx="3438145" cy="36576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963DF3-471B-D34E-9E50-16BEE243B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222" r="25555"/>
            <a:stretch/>
          </p:blipFill>
          <p:spPr>
            <a:xfrm>
              <a:off x="3895344" y="1600200"/>
              <a:ext cx="1335024" cy="365760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A12AE81-883B-AC4E-831C-79CEF9B3E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000"/>
            <a:stretch/>
          </p:blipFill>
          <p:spPr>
            <a:xfrm>
              <a:off x="5193792" y="1600200"/>
              <a:ext cx="740664" cy="36576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F57AF8E-D9FB-AA4B-860F-5D2AE350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Structure of organized convection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A9C788-CEF7-C649-881A-4D172B6A985A}"/>
              </a:ext>
            </a:extLst>
          </p:cNvPr>
          <p:cNvSpPr txBox="1"/>
          <p:nvPr/>
        </p:nvSpPr>
        <p:spPr>
          <a:xfrm>
            <a:off x="790962" y="1169238"/>
            <a:ext cx="7274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Consider the the “Kelvin” wave in Case-1:</a:t>
            </a: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77"/>
            </a:endParaRP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8780C21-F5F0-5747-8B9E-73D3A460F1B5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6DF4EFC8-C85F-6146-8290-7A3E0529AE0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7B408E5-7252-DB4A-AF96-900615D7C9D2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2238B4C-6354-F14E-B8CA-E4FE2D3AD637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EC85056-B121-D94C-8E2A-C7309E3EE2FC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4E9C6C0C-D196-6248-B74C-27B7E7D89AA9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71EAF89-83E7-DD48-9ED1-1F9D992C50E7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62B6B310-AB6A-9A48-BE5A-0C1050450067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34D28F9-399C-414A-B568-C2C7D7694DCF}"/>
              </a:ext>
            </a:extLst>
          </p:cNvPr>
          <p:cNvSpPr/>
          <p:nvPr/>
        </p:nvSpPr>
        <p:spPr>
          <a:xfrm>
            <a:off x="6314794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9F0C3EF2-64E0-4246-9BD8-812EEA64220A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E7A74E63-2043-5A41-AB51-94977CEC19AB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3D4D82EB-6AEA-0648-8643-B6DA07AE17D5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</p:spTree>
    <p:extLst>
      <p:ext uri="{BB962C8B-B14F-4D97-AF65-F5344CB8AC3E}">
        <p14:creationId xmlns:p14="http://schemas.microsoft.com/office/powerpoint/2010/main" val="3662280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B7DEDF-FF4E-EF4A-94AF-3F0091513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8" y="1443041"/>
            <a:ext cx="6263026" cy="5010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F57AF8E-D9FB-AA4B-860F-5D2AE350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Structure of organized convection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A9C788-CEF7-C649-881A-4D172B6A985A}"/>
              </a:ext>
            </a:extLst>
          </p:cNvPr>
          <p:cNvSpPr txBox="1"/>
          <p:nvPr/>
        </p:nvSpPr>
        <p:spPr>
          <a:xfrm>
            <a:off x="135968" y="1002850"/>
            <a:ext cx="7274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Latent heating and vertical motion: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1CE5CE-E779-F744-AA02-E19B7FB5BB09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A911CF4D-4E69-7546-94DE-A02F7C06E642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8873A03-C997-F543-97A9-7935C4A04C76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E85F46A-9D5A-4341-95C5-11A536436664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8D20754-215F-CF4F-9C09-6B3B6A19345A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C60D9435-4964-054A-BFAB-F77FA0CEF55E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3D0E34-55DC-C547-B7D2-87A780456CBD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00116F86-5EBF-ED4B-A255-6EF08DA0B47D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CD27557-F7F9-A741-8B20-4501F373C85C}"/>
              </a:ext>
            </a:extLst>
          </p:cNvPr>
          <p:cNvSpPr/>
          <p:nvPr/>
        </p:nvSpPr>
        <p:spPr>
          <a:xfrm>
            <a:off x="6314794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5E12008-5839-D143-89DB-286AFD8BFB71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518B3B40-5BAA-4344-BBAC-6EFFDB6C1E73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2AD117FF-6227-1949-9B21-27899A1842CF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2CAFFA-F4BA-4C4F-A6C3-C9F2F3B904DF}"/>
              </a:ext>
            </a:extLst>
          </p:cNvPr>
          <p:cNvSpPr txBox="1"/>
          <p:nvPr/>
        </p:nvSpPr>
        <p:spPr>
          <a:xfrm>
            <a:off x="6169306" y="1754193"/>
            <a:ext cx="28387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Stronger LH release and vertical motions in 3-km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Stronger downward motion behind the updraft:</a:t>
            </a: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97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B7DEDF-FF4E-EF4A-94AF-3F00915130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388" y="1449137"/>
            <a:ext cx="6247786" cy="4998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F57AF8E-D9FB-AA4B-860F-5D2AE350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Structure of organized convection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A9C788-CEF7-C649-881A-4D172B6A985A}"/>
              </a:ext>
            </a:extLst>
          </p:cNvPr>
          <p:cNvSpPr txBox="1"/>
          <p:nvPr/>
        </p:nvSpPr>
        <p:spPr>
          <a:xfrm>
            <a:off x="135968" y="1002850"/>
            <a:ext cx="7274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Cloud water and rain water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1CE5CE-E779-F744-AA02-E19B7FB5BB09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A911CF4D-4E69-7546-94DE-A02F7C06E642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8873A03-C997-F543-97A9-7935C4A04C76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E85F46A-9D5A-4341-95C5-11A536436664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8D20754-215F-CF4F-9C09-6B3B6A19345A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C60D9435-4964-054A-BFAB-F77FA0CEF55E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3D0E34-55DC-C547-B7D2-87A780456CBD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00116F86-5EBF-ED4B-A255-6EF08DA0B47D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CD27557-F7F9-A741-8B20-4501F373C85C}"/>
              </a:ext>
            </a:extLst>
          </p:cNvPr>
          <p:cNvSpPr/>
          <p:nvPr/>
        </p:nvSpPr>
        <p:spPr>
          <a:xfrm>
            <a:off x="6314794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5E12008-5839-D143-89DB-286AFD8BFB71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518B3B40-5BAA-4344-BBAC-6EFFDB6C1E73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2AD117FF-6227-1949-9B21-27899A1842CF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2CAFFA-F4BA-4C4F-A6C3-C9F2F3B904DF}"/>
              </a:ext>
            </a:extLst>
          </p:cNvPr>
          <p:cNvSpPr txBox="1"/>
          <p:nvPr/>
        </p:nvSpPr>
        <p:spPr>
          <a:xfrm>
            <a:off x="6169306" y="1754193"/>
            <a:ext cx="28387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More widespread cloud ice in 3-km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More intense precipitation</a:t>
            </a: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539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04C1C6-390C-4A43-8D9E-CBDF9B5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Precip. statistics: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Rain frequency (%)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11B20-9147-3F44-9972-6D6FFAC14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1" y="881058"/>
            <a:ext cx="9144000" cy="56049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C4010D-C8EA-4443-B2E0-3B5EF200B63B}"/>
              </a:ext>
            </a:extLst>
          </p:cNvPr>
          <p:cNvSpPr/>
          <p:nvPr/>
        </p:nvSpPr>
        <p:spPr>
          <a:xfrm>
            <a:off x="28281" y="3753853"/>
            <a:ext cx="8851024" cy="283945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9C76D4-1E2C-4B40-BF6E-A3850EDDC99E}"/>
              </a:ext>
            </a:extLst>
          </p:cNvPr>
          <p:cNvSpPr/>
          <p:nvPr/>
        </p:nvSpPr>
        <p:spPr>
          <a:xfrm>
            <a:off x="28281" y="860048"/>
            <a:ext cx="8851024" cy="283945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2043BF-5469-1840-B2E7-2E3D6FAEA1AA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3C18D1E4-D9AD-F84F-8C65-F30EFDAE480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93ADB3-905C-CB4E-A311-69A06F308D60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4CB82EE-2CD2-E547-BC23-B38E16BEF111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5D51811-C138-CD4A-BB11-3092859EDBB6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81C349B-2DD4-FA4C-80CA-75E381E25348}"/>
              </a:ext>
            </a:extLst>
          </p:cNvPr>
          <p:cNvSpPr txBox="1">
            <a:spLocks/>
          </p:cNvSpPr>
          <p:nvPr/>
        </p:nvSpPr>
        <p:spPr>
          <a:xfrm>
            <a:off x="3545449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E74CEDC-EE55-BE46-8BD6-22D3264DCB23}"/>
              </a:ext>
            </a:extLst>
          </p:cNvPr>
          <p:cNvSpPr txBox="1">
            <a:spLocks/>
          </p:cNvSpPr>
          <p:nvPr/>
        </p:nvSpPr>
        <p:spPr>
          <a:xfrm>
            <a:off x="4671955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363E178-3C92-B74C-B09D-3C08BDA58E27}"/>
              </a:ext>
            </a:extLst>
          </p:cNvPr>
          <p:cNvSpPr txBox="1">
            <a:spLocks/>
          </p:cNvSpPr>
          <p:nvPr/>
        </p:nvSpPr>
        <p:spPr>
          <a:xfrm>
            <a:off x="5871489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6DA7915-BFCF-CB42-A84A-3B954768F819}"/>
              </a:ext>
            </a:extLst>
          </p:cNvPr>
          <p:cNvSpPr txBox="1">
            <a:spLocks/>
          </p:cNvSpPr>
          <p:nvPr/>
        </p:nvSpPr>
        <p:spPr>
          <a:xfrm>
            <a:off x="7013828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19DE0D1-CFC5-F74E-B108-D96EBB897645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28578AE-7216-994C-B909-7C46B15AA818}"/>
              </a:ext>
            </a:extLst>
          </p:cNvPr>
          <p:cNvSpPr txBox="1">
            <a:spLocks/>
          </p:cNvSpPr>
          <p:nvPr/>
        </p:nvSpPr>
        <p:spPr>
          <a:xfrm>
            <a:off x="8147340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C01DCE3-0B00-C241-8ABB-82904B97EB92}"/>
              </a:ext>
            </a:extLst>
          </p:cNvPr>
          <p:cNvSpPr/>
          <p:nvPr/>
        </p:nvSpPr>
        <p:spPr>
          <a:xfrm>
            <a:off x="4052077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18DC71C-55C4-894B-AEF3-46E2BB72049B}"/>
              </a:ext>
            </a:extLst>
          </p:cNvPr>
          <p:cNvSpPr/>
          <p:nvPr/>
        </p:nvSpPr>
        <p:spPr>
          <a:xfrm>
            <a:off x="5184684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6E774A0-1AC2-5D4C-8110-96D02B2ECB1D}"/>
              </a:ext>
            </a:extLst>
          </p:cNvPr>
          <p:cNvSpPr/>
          <p:nvPr/>
        </p:nvSpPr>
        <p:spPr>
          <a:xfrm>
            <a:off x="6315832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70E04C8-F31C-6241-8CB9-181432A5F698}"/>
              </a:ext>
            </a:extLst>
          </p:cNvPr>
          <p:cNvSpPr/>
          <p:nvPr/>
        </p:nvSpPr>
        <p:spPr>
          <a:xfrm>
            <a:off x="7457583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16B89E3-EFC2-1041-8AD1-8E5E91D31B88}"/>
              </a:ext>
            </a:extLst>
          </p:cNvPr>
          <p:cNvSpPr/>
          <p:nvPr/>
        </p:nvSpPr>
        <p:spPr>
          <a:xfrm>
            <a:off x="8590806" y="15350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27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7457794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1964C8-4D98-FB4B-8654-ADC3841541A7}"/>
              </a:ext>
            </a:extLst>
          </p:cNvPr>
          <p:cNvSpPr txBox="1"/>
          <p:nvPr/>
        </p:nvSpPr>
        <p:spPr>
          <a:xfrm>
            <a:off x="486353" y="2636008"/>
            <a:ext cx="817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Section 4</a:t>
            </a:r>
          </a:p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Extratropical verification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52E01BF-F2BE-9744-8319-3904DC949E0C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C3D0E58-DAE1-944D-9972-B6C0DDCC3246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0310533-A4EC-BF4B-A609-A7735A3ADC0E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</p:spTree>
    <p:extLst>
      <p:ext uri="{BB962C8B-B14F-4D97-AF65-F5344CB8AC3E}">
        <p14:creationId xmlns:p14="http://schemas.microsoft.com/office/powerpoint/2010/main" val="3185433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-2775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86AE0A-BB05-374B-A2E1-8DC93501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Subseasonal extratropical skill: PNA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1AF510-6B76-614D-AB78-4DE3A7589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2372"/>
            <a:ext cx="9144000" cy="548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46AAF4D-381F-D44C-BB09-5A68A44E74D3}"/>
              </a:ext>
            </a:extLst>
          </p:cNvPr>
          <p:cNvSpPr txBox="1"/>
          <p:nvPr/>
        </p:nvSpPr>
        <p:spPr>
          <a:xfrm>
            <a:off x="191236" y="899597"/>
            <a:ext cx="25760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CASE-1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4D41F3-D8A7-124D-9FCB-3719E0FC9249}"/>
              </a:ext>
            </a:extLst>
          </p:cNvPr>
          <p:cNvSpPr/>
          <p:nvPr/>
        </p:nvSpPr>
        <p:spPr>
          <a:xfrm>
            <a:off x="4215303" y="2466470"/>
            <a:ext cx="4206802" cy="6136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19889CC-A177-D54D-BD8B-6A2AC0C5F2F0}"/>
              </a:ext>
            </a:extLst>
          </p:cNvPr>
          <p:cNvSpPr/>
          <p:nvPr/>
        </p:nvSpPr>
        <p:spPr>
          <a:xfrm>
            <a:off x="4215303" y="3777921"/>
            <a:ext cx="4206802" cy="6136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3D35A8-FB2B-3E4C-9370-38E60BA0BD26}"/>
              </a:ext>
            </a:extLst>
          </p:cNvPr>
          <p:cNvSpPr/>
          <p:nvPr/>
        </p:nvSpPr>
        <p:spPr>
          <a:xfrm>
            <a:off x="4215303" y="4952996"/>
            <a:ext cx="4206802" cy="6136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AA64238-E7F4-744C-9D5C-B422A83DB165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4BE9345-4482-F74A-9D91-E4EDAF714339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0639578-2BF8-144B-B681-6293386FDB76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EF25933-AD77-5C48-9A06-1253CDBD2C33}"/>
              </a:ext>
            </a:extLst>
          </p:cNvPr>
          <p:cNvSpPr/>
          <p:nvPr/>
        </p:nvSpPr>
        <p:spPr>
          <a:xfrm>
            <a:off x="7457794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9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04C1C6-390C-4A43-8D9E-CBDF9B5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Extratropical skill: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weekly Z500 scores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9A9945-C21E-6746-98B5-E10E4ABC5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298" y="860174"/>
            <a:ext cx="4733758" cy="5917197"/>
          </a:xfrm>
          <a:prstGeom prst="rect">
            <a:avLst/>
          </a:prstGeom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2C49D89B-FDA3-2542-804A-22C4D67ED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987" y="2253637"/>
            <a:ext cx="163406" cy="30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C55576C-821C-574A-83D3-242C90AEB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439" y="1322331"/>
            <a:ext cx="4557243" cy="227862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3B3779E-0F2C-AF40-874B-D51C6153BCDA}"/>
              </a:ext>
            </a:extLst>
          </p:cNvPr>
          <p:cNvSpPr/>
          <p:nvPr/>
        </p:nvSpPr>
        <p:spPr>
          <a:xfrm>
            <a:off x="3425455" y="3919866"/>
            <a:ext cx="1146545" cy="102920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7B60D071-D884-ED42-8EEA-89EC2DB17228}"/>
              </a:ext>
            </a:extLst>
          </p:cNvPr>
          <p:cNvSpPr/>
          <p:nvPr/>
        </p:nvSpPr>
        <p:spPr>
          <a:xfrm rot="2154788">
            <a:off x="4320025" y="3624771"/>
            <a:ext cx="225593" cy="430186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3B82B8-87FB-5845-9085-D472AC250878}"/>
              </a:ext>
            </a:extLst>
          </p:cNvPr>
          <p:cNvSpPr txBox="1"/>
          <p:nvPr/>
        </p:nvSpPr>
        <p:spPr>
          <a:xfrm>
            <a:off x="105035" y="1814392"/>
            <a:ext cx="277956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The bulk of the improvement is in week-3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Similar results over the entire Northern Hemisphere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15-km no-Cu run performs worse than other MPAS configurations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7B1344-614A-F24C-87F6-181E408A03E1}"/>
              </a:ext>
            </a:extLst>
          </p:cNvPr>
          <p:cNvSpPr txBox="1"/>
          <p:nvPr/>
        </p:nvSpPr>
        <p:spPr>
          <a:xfrm>
            <a:off x="191236" y="899597"/>
            <a:ext cx="25760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ALL CASES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16DBCDF-E3EC-3D4A-9281-7E8786EA4763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0FC1BE2-4E3E-924E-8F63-FA723700B496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7BCE02A-6F8C-5542-BB69-1FFA41F40CDF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C7B1B53-B4D4-EC4B-8F99-AE975CF0EAF1}"/>
              </a:ext>
            </a:extLst>
          </p:cNvPr>
          <p:cNvSpPr/>
          <p:nvPr/>
        </p:nvSpPr>
        <p:spPr>
          <a:xfrm>
            <a:off x="7457794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2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602DB-81B0-D64E-939E-BCF11AD2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Important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D591E-3E1E-8C4A-8660-566E91C06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Attempted to use the </a:t>
            </a:r>
            <a:r>
              <a:rPr lang="en-US" u="sng" dirty="0"/>
              <a:t>public release </a:t>
            </a:r>
            <a:r>
              <a:rPr lang="en-US" dirty="0"/>
              <a:t>of FV-3</a:t>
            </a:r>
          </a:p>
          <a:p>
            <a:r>
              <a:rPr lang="en-US" dirty="0"/>
              <a:t>Not ready for prime time</a:t>
            </a:r>
          </a:p>
          <a:p>
            <a:pPr lvl="1"/>
            <a:r>
              <a:rPr lang="en-US" dirty="0"/>
              <a:t>Computer dependencies</a:t>
            </a:r>
          </a:p>
          <a:p>
            <a:pPr lvl="1"/>
            <a:r>
              <a:rPr lang="en-US" dirty="0"/>
              <a:t>Inadequate pre and post processors</a:t>
            </a:r>
          </a:p>
          <a:p>
            <a:r>
              <a:rPr lang="en-US" dirty="0"/>
              <a:t>No support</a:t>
            </a:r>
          </a:p>
          <a:p>
            <a:r>
              <a:rPr lang="en-US" dirty="0"/>
              <a:t>Minimal documentation</a:t>
            </a:r>
          </a:p>
          <a:p>
            <a:r>
              <a:rPr lang="en-US" dirty="0"/>
              <a:t>Thus, decided to do all simulations with MPAS.</a:t>
            </a:r>
          </a:p>
          <a:p>
            <a:r>
              <a:rPr lang="en-US" dirty="0"/>
              <a:t>Hopefully, FV-3 will be ready for outside users in the future.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346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186FCF8-9900-3B42-9D11-0156344C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Channel MJO and subseasonal PNA skill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89038E-2EFC-2E44-933B-3B43FCA160DF}"/>
              </a:ext>
            </a:extLst>
          </p:cNvPr>
          <p:cNvSpPr txBox="1"/>
          <p:nvPr/>
        </p:nvSpPr>
        <p:spPr>
          <a:xfrm>
            <a:off x="205311" y="4496627"/>
            <a:ext cx="43666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MJO propagation </a:t>
            </a:r>
            <a:r>
              <a:rPr lang="en-US" sz="22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not well-captured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 in the channel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But </a:t>
            </a:r>
            <a:r>
              <a:rPr lang="en-US" sz="2200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good Z500 prediction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in the PNA region for week-2 and week-3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8DC889-456A-8648-B46C-4D64FC4FB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09" y="829883"/>
            <a:ext cx="822960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4010C5-5760-464A-9174-904D6B2E4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7" r="7846" b="4077"/>
          <a:stretch/>
        </p:blipFill>
        <p:spPr>
          <a:xfrm>
            <a:off x="4709815" y="4224528"/>
            <a:ext cx="3046658" cy="264236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37795AE-6D4D-9240-AEB9-E89AF39584D3}"/>
              </a:ext>
            </a:extLst>
          </p:cNvPr>
          <p:cNvSpPr/>
          <p:nvPr/>
        </p:nvSpPr>
        <p:spPr>
          <a:xfrm rot="3370036">
            <a:off x="762279" y="1569790"/>
            <a:ext cx="2331720" cy="84756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E98898F-F124-CD40-B233-CBBA70289E25}"/>
              </a:ext>
            </a:extLst>
          </p:cNvPr>
          <p:cNvSpPr/>
          <p:nvPr/>
        </p:nvSpPr>
        <p:spPr>
          <a:xfrm rot="3370036">
            <a:off x="4118126" y="1578934"/>
            <a:ext cx="2331720" cy="84756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BB0EC50-4BCE-0244-9483-05E0681C0EE8}"/>
              </a:ext>
            </a:extLst>
          </p:cNvPr>
          <p:cNvSpPr/>
          <p:nvPr/>
        </p:nvSpPr>
        <p:spPr>
          <a:xfrm>
            <a:off x="5822548" y="4681728"/>
            <a:ext cx="663679" cy="59960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8B8B4E-8D17-494C-B0CB-03A7D1C696E0}"/>
              </a:ext>
            </a:extLst>
          </p:cNvPr>
          <p:cNvSpPr/>
          <p:nvPr/>
        </p:nvSpPr>
        <p:spPr>
          <a:xfrm>
            <a:off x="6486227" y="4946108"/>
            <a:ext cx="663679" cy="59960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DBA599B-6B2E-094D-A0B6-8A03DA415FAD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3082521D-D7C9-2141-888F-7EF612B66C7E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FCCDCE-C2B5-0943-8F29-77FD7ECBFDBF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AD5A645-B321-0C45-8576-CD7A1B385C98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6DA7F2-9025-E84D-9859-F145BE4698C6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299DC10-6C1C-B148-AF86-765D8B29D8F8}"/>
              </a:ext>
            </a:extLst>
          </p:cNvPr>
          <p:cNvSpPr txBox="1">
            <a:spLocks/>
          </p:cNvSpPr>
          <p:nvPr/>
        </p:nvSpPr>
        <p:spPr>
          <a:xfrm>
            <a:off x="3545449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3FD79B0-DA12-124A-91C0-9D91CEDF4E69}"/>
              </a:ext>
            </a:extLst>
          </p:cNvPr>
          <p:cNvSpPr txBox="1">
            <a:spLocks/>
          </p:cNvSpPr>
          <p:nvPr/>
        </p:nvSpPr>
        <p:spPr>
          <a:xfrm>
            <a:off x="4671955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56A66DE-FC20-794B-8ECA-209D6CE209A6}"/>
              </a:ext>
            </a:extLst>
          </p:cNvPr>
          <p:cNvSpPr txBox="1">
            <a:spLocks/>
          </p:cNvSpPr>
          <p:nvPr/>
        </p:nvSpPr>
        <p:spPr>
          <a:xfrm>
            <a:off x="5871489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6CB906B9-D85E-214D-A3B7-11B4684EB3DC}"/>
              </a:ext>
            </a:extLst>
          </p:cNvPr>
          <p:cNvSpPr txBox="1">
            <a:spLocks/>
          </p:cNvSpPr>
          <p:nvPr/>
        </p:nvSpPr>
        <p:spPr>
          <a:xfrm>
            <a:off x="7013828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3D33E2E-179A-8540-8D82-DD94FA13777D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B10384CB-3BF0-A64D-A660-78B21430E817}"/>
              </a:ext>
            </a:extLst>
          </p:cNvPr>
          <p:cNvSpPr txBox="1">
            <a:spLocks/>
          </p:cNvSpPr>
          <p:nvPr/>
        </p:nvSpPr>
        <p:spPr>
          <a:xfrm>
            <a:off x="8147340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AFA087-55AE-1947-BF8A-F64D27BFD7AB}"/>
              </a:ext>
            </a:extLst>
          </p:cNvPr>
          <p:cNvSpPr/>
          <p:nvPr/>
        </p:nvSpPr>
        <p:spPr>
          <a:xfrm>
            <a:off x="4052077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008A9A0-B32D-0444-AE3A-CF351F741E25}"/>
              </a:ext>
            </a:extLst>
          </p:cNvPr>
          <p:cNvSpPr/>
          <p:nvPr/>
        </p:nvSpPr>
        <p:spPr>
          <a:xfrm>
            <a:off x="5184684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0DEB076-98B6-5A47-B67D-4CF109111F3B}"/>
              </a:ext>
            </a:extLst>
          </p:cNvPr>
          <p:cNvSpPr/>
          <p:nvPr/>
        </p:nvSpPr>
        <p:spPr>
          <a:xfrm>
            <a:off x="6315832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E0AE9D9-9BD7-4143-808F-4739D9644BBF}"/>
              </a:ext>
            </a:extLst>
          </p:cNvPr>
          <p:cNvSpPr/>
          <p:nvPr/>
        </p:nvSpPr>
        <p:spPr>
          <a:xfrm>
            <a:off x="7457583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5DE6CCE-5017-524B-BC21-703097127746}"/>
              </a:ext>
            </a:extLst>
          </p:cNvPr>
          <p:cNvSpPr/>
          <p:nvPr/>
        </p:nvSpPr>
        <p:spPr>
          <a:xfrm>
            <a:off x="8590806" y="15350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41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02FD-C6E0-9B41-ACB2-5EFB8AC9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GOES satellite imagery over south America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E82EE-9984-E949-8003-B4E166D0D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https://atmos.washington.edu/~njweber2/figures_cheyenne/papers/mpas_overview/sat_comparison/SouthAmerica_w_obs/alooper/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269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7922D8-3EE6-A446-8C18-7D0EF7E15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54"/>
          <a:stretch/>
        </p:blipFill>
        <p:spPr>
          <a:xfrm>
            <a:off x="461838" y="788252"/>
            <a:ext cx="7410674" cy="59526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04C1C6-390C-4A43-8D9E-CBDF9B5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Surface verification: CONUS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2C49D89B-FDA3-2542-804A-22C4D67ED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987" y="2253637"/>
            <a:ext cx="163406" cy="30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501045-B13F-0B4F-8495-A365F69BC5A0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EDA36F4-30D0-4C40-BCEA-56A37FA84A63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5AEE33-9C21-F54B-B199-0BA5BABFBE2F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D5A19A7-9A69-6846-9239-CE757A7CD8E7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E30C56-E6A3-1149-A3D0-2A9E73D41AFE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4857247-6CB7-AD45-B0B1-6638492E0646}"/>
              </a:ext>
            </a:extLst>
          </p:cNvPr>
          <p:cNvSpPr txBox="1">
            <a:spLocks/>
          </p:cNvSpPr>
          <p:nvPr/>
        </p:nvSpPr>
        <p:spPr>
          <a:xfrm>
            <a:off x="4671955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C9D2A2D-6C51-DC4E-B891-53CA56650C63}"/>
              </a:ext>
            </a:extLst>
          </p:cNvPr>
          <p:cNvSpPr txBox="1">
            <a:spLocks/>
          </p:cNvSpPr>
          <p:nvPr/>
        </p:nvSpPr>
        <p:spPr>
          <a:xfrm>
            <a:off x="5871489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7AF0189-1E36-504C-8FE3-6FB4E21D0E88}"/>
              </a:ext>
            </a:extLst>
          </p:cNvPr>
          <p:cNvSpPr txBox="1">
            <a:spLocks/>
          </p:cNvSpPr>
          <p:nvPr/>
        </p:nvSpPr>
        <p:spPr>
          <a:xfrm>
            <a:off x="7013828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4730D6D-7AB5-9846-B389-2D90ED34AEF1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BA6F6CF-1F8A-D74D-A774-3980CBC8CB34}"/>
              </a:ext>
            </a:extLst>
          </p:cNvPr>
          <p:cNvSpPr txBox="1">
            <a:spLocks/>
          </p:cNvSpPr>
          <p:nvPr/>
        </p:nvSpPr>
        <p:spPr>
          <a:xfrm>
            <a:off x="8147340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7A0BB48-3065-3743-942F-481D825119FA}"/>
              </a:ext>
            </a:extLst>
          </p:cNvPr>
          <p:cNvSpPr/>
          <p:nvPr/>
        </p:nvSpPr>
        <p:spPr>
          <a:xfrm>
            <a:off x="4052077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65449A2-881B-2346-BC66-8142DE8CAACC}"/>
              </a:ext>
            </a:extLst>
          </p:cNvPr>
          <p:cNvSpPr/>
          <p:nvPr/>
        </p:nvSpPr>
        <p:spPr>
          <a:xfrm>
            <a:off x="5184684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8C05864-2010-9D4A-857D-6D508E5916EA}"/>
              </a:ext>
            </a:extLst>
          </p:cNvPr>
          <p:cNvSpPr/>
          <p:nvPr/>
        </p:nvSpPr>
        <p:spPr>
          <a:xfrm>
            <a:off x="6315832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0F215DD-5733-9244-BA8C-13EBDA8FAF53}"/>
              </a:ext>
            </a:extLst>
          </p:cNvPr>
          <p:cNvSpPr/>
          <p:nvPr/>
        </p:nvSpPr>
        <p:spPr>
          <a:xfrm>
            <a:off x="7457583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9DC960A-9541-E24A-8620-3B5436A8B400}"/>
              </a:ext>
            </a:extLst>
          </p:cNvPr>
          <p:cNvSpPr/>
          <p:nvPr/>
        </p:nvSpPr>
        <p:spPr>
          <a:xfrm>
            <a:off x="8590806" y="15350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ADE44E7-6CC0-C545-BBCF-33D790524C6E}"/>
              </a:ext>
            </a:extLst>
          </p:cNvPr>
          <p:cNvSpPr txBox="1">
            <a:spLocks/>
          </p:cNvSpPr>
          <p:nvPr/>
        </p:nvSpPr>
        <p:spPr>
          <a:xfrm>
            <a:off x="3545449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79094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04C1C6-390C-4A43-8D9E-CBDF9B5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CONUS error reduction: </a:t>
            </a:r>
            <a:r>
              <a:rPr lang="en-US" sz="2600" dirty="0">
                <a:solidFill>
                  <a:schemeClr val="bg1"/>
                </a:solidFill>
              </a:rPr>
              <a:t>MPAS_3km – MPAS_15km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2C49D89B-FDA3-2542-804A-22C4D67ED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987" y="2253637"/>
            <a:ext cx="163406" cy="30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63E63-1722-9A44-98F9-94F4EF99E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3" y="836445"/>
            <a:ext cx="4517457" cy="3162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57131-0300-CF4C-AFA3-A2E1D9A25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206" y="836445"/>
            <a:ext cx="4517457" cy="3162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6A44B8-26B9-034A-8DD1-6B2AEA8D9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2" y="3780003"/>
            <a:ext cx="4517458" cy="3162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FA9D0C-4473-A34C-B90D-2773E8A38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795" y="3780003"/>
            <a:ext cx="4517457" cy="316222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AB5371-E1FF-8649-B56F-B10AE4284357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D850002-8C85-6D42-BC4C-80F10D9C9EE1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F78152E-E2B3-BF45-8AAD-201904012496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9459B0-132A-8547-B2A3-38F1E77D0825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2ED4626-FBEB-B646-9CA9-7EDDE68A917F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556327D-4FB1-824A-AF91-25EA5D912ACE}"/>
              </a:ext>
            </a:extLst>
          </p:cNvPr>
          <p:cNvSpPr txBox="1">
            <a:spLocks/>
          </p:cNvSpPr>
          <p:nvPr/>
        </p:nvSpPr>
        <p:spPr>
          <a:xfrm>
            <a:off x="4671955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5E92926-5E37-444C-BC71-EB29325520FD}"/>
              </a:ext>
            </a:extLst>
          </p:cNvPr>
          <p:cNvSpPr txBox="1">
            <a:spLocks/>
          </p:cNvSpPr>
          <p:nvPr/>
        </p:nvSpPr>
        <p:spPr>
          <a:xfrm>
            <a:off x="5871489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5C0AFE0-8451-F049-993A-786874098EDB}"/>
              </a:ext>
            </a:extLst>
          </p:cNvPr>
          <p:cNvSpPr txBox="1">
            <a:spLocks/>
          </p:cNvSpPr>
          <p:nvPr/>
        </p:nvSpPr>
        <p:spPr>
          <a:xfrm>
            <a:off x="7013828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83E9671-F446-FE4A-855E-D99CAF72F0F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DA34EE1-3EA2-1C4A-BF6D-23BBFF01D046}"/>
              </a:ext>
            </a:extLst>
          </p:cNvPr>
          <p:cNvSpPr txBox="1">
            <a:spLocks/>
          </p:cNvSpPr>
          <p:nvPr/>
        </p:nvSpPr>
        <p:spPr>
          <a:xfrm>
            <a:off x="8147340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D419665-DEC2-D643-8E95-38B26D401125}"/>
              </a:ext>
            </a:extLst>
          </p:cNvPr>
          <p:cNvSpPr/>
          <p:nvPr/>
        </p:nvSpPr>
        <p:spPr>
          <a:xfrm>
            <a:off x="4052077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E073C8-CBEA-2B4C-9F7D-7AF757BD53AD}"/>
              </a:ext>
            </a:extLst>
          </p:cNvPr>
          <p:cNvSpPr/>
          <p:nvPr/>
        </p:nvSpPr>
        <p:spPr>
          <a:xfrm>
            <a:off x="5184684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AA731A3-5CD4-F04A-AFCA-F00D574A4D17}"/>
              </a:ext>
            </a:extLst>
          </p:cNvPr>
          <p:cNvSpPr/>
          <p:nvPr/>
        </p:nvSpPr>
        <p:spPr>
          <a:xfrm>
            <a:off x="6315832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DF99537-7552-9F44-9480-65D08CEBE1BE}"/>
              </a:ext>
            </a:extLst>
          </p:cNvPr>
          <p:cNvSpPr/>
          <p:nvPr/>
        </p:nvSpPr>
        <p:spPr>
          <a:xfrm>
            <a:off x="7457583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200ACD8-F7D2-1A41-9F4A-6B0E4EEFDF79}"/>
              </a:ext>
            </a:extLst>
          </p:cNvPr>
          <p:cNvSpPr/>
          <p:nvPr/>
        </p:nvSpPr>
        <p:spPr>
          <a:xfrm>
            <a:off x="8590806" y="15350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F5E890CB-3354-E94D-9F11-850C13B8695B}"/>
              </a:ext>
            </a:extLst>
          </p:cNvPr>
          <p:cNvSpPr txBox="1">
            <a:spLocks/>
          </p:cNvSpPr>
          <p:nvPr/>
        </p:nvSpPr>
        <p:spPr>
          <a:xfrm>
            <a:off x="3545449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88144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8591650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1964C8-4D98-FB4B-8654-ADC3841541A7}"/>
              </a:ext>
            </a:extLst>
          </p:cNvPr>
          <p:cNvSpPr txBox="1"/>
          <p:nvPr/>
        </p:nvSpPr>
        <p:spPr>
          <a:xfrm>
            <a:off x="486353" y="2636008"/>
            <a:ext cx="817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Section 5</a:t>
            </a:r>
          </a:p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Discussion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4EEEEF-FBD0-CE44-97D7-740D6A63F937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D3D340B-0E40-1E4B-9458-0B4802DCF535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F7070CB-0E33-A64A-AA72-9CE0B7777D84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</p:spTree>
    <p:extLst>
      <p:ext uri="{BB962C8B-B14F-4D97-AF65-F5344CB8AC3E}">
        <p14:creationId xmlns:p14="http://schemas.microsoft.com/office/powerpoint/2010/main" val="2505394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8591650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F57AF8E-D9FB-AA4B-860F-5D2AE350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A9C788-CEF7-C649-881A-4D172B6A985A}"/>
              </a:ext>
            </a:extLst>
          </p:cNvPr>
          <p:cNvSpPr txBox="1"/>
          <p:nvPr/>
        </p:nvSpPr>
        <p:spPr>
          <a:xfrm>
            <a:off x="172545" y="1460050"/>
            <a:ext cx="841910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The global convection-permitting MPAS improves upon the 15-km configuration in several regards: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Tropical precipitation statistics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MJO propagation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Vertical structure of organized tropical convection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Weekly extratropical circulation forecast skill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Omitting the convection scheme at coarse (15-km) resolution and running a channel grid configuration both have their benefits, but were unable to replicate the MJO skill of the global 3-km configuration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EE9D6D-7584-CC44-BA0E-59B83A9F9BBE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452AD1A-3078-6C4A-82BA-7800F1AD4202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29F8CFE-493F-6A44-9389-0D3B4305BD74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</p:spTree>
    <p:extLst>
      <p:ext uri="{BB962C8B-B14F-4D97-AF65-F5344CB8AC3E}">
        <p14:creationId xmlns:p14="http://schemas.microsoft.com/office/powerpoint/2010/main" val="60619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E5CC-70C5-2D40-9E41-1AB120CDA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3A8FC-DAE3-3D4D-9381-BB5FEBA6E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Convection-permitting resolution has substantial benefits</a:t>
            </a:r>
          </a:p>
          <a:p>
            <a:r>
              <a:rPr lang="en-US" dirty="0"/>
              <a:t>Now evaluating improvements in the midlatitudes of both hemispheres.</a:t>
            </a:r>
          </a:p>
          <a:p>
            <a:r>
              <a:rPr lang="en-US" dirty="0"/>
              <a:t>Looking forward to using a viable version of FV-3</a:t>
            </a:r>
          </a:p>
          <a:p>
            <a:r>
              <a:rPr lang="en-US" b="1" dirty="0"/>
              <a:t>Bottom Line:  Global convection-permitting resolution is going to be the future of global NWP.</a:t>
            </a:r>
          </a:p>
          <a:p>
            <a:r>
              <a:rPr lang="en-US" b="1" dirty="0"/>
              <a:t>The computational resources are not unreasonable…NOAA could do this once a week…but really could use additional computer resources to make this a reality.</a:t>
            </a:r>
          </a:p>
        </p:txBody>
      </p:sp>
    </p:spTree>
    <p:extLst>
      <p:ext uri="{BB962C8B-B14F-4D97-AF65-F5344CB8AC3E}">
        <p14:creationId xmlns:p14="http://schemas.microsoft.com/office/powerpoint/2010/main" val="3586579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E9E3-5197-2745-B61B-94865FAA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End of the Beginning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5CB670-2240-554E-8092-AC7847A1C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458" y="1825625"/>
            <a:ext cx="7593084" cy="4351338"/>
          </a:xfrm>
        </p:spPr>
      </p:pic>
    </p:spTree>
    <p:extLst>
      <p:ext uri="{BB962C8B-B14F-4D97-AF65-F5344CB8AC3E}">
        <p14:creationId xmlns:p14="http://schemas.microsoft.com/office/powerpoint/2010/main" val="1562995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16DCF1EB-5198-3A48-B250-689834469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683" y="4497668"/>
            <a:ext cx="1905982" cy="1905982"/>
          </a:xfrm>
          <a:prstGeom prst="rect">
            <a:avLst/>
          </a:prstGeom>
          <a:ln w="76200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04C1C6-390C-4A43-8D9E-CBDF9B5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Our simulations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4052077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A9BBC6-E781-ED44-A719-9F32EDBB86B0}"/>
              </a:ext>
            </a:extLst>
          </p:cNvPr>
          <p:cNvSpPr txBox="1"/>
          <p:nvPr/>
        </p:nvSpPr>
        <p:spPr>
          <a:xfrm>
            <a:off x="457304" y="1183192"/>
            <a:ext cx="7126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model: MPAS v5.1 (global)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Physics: ‘convection_permitting’ suite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Four cases (all integrated </a:t>
            </a:r>
            <a:r>
              <a:rPr lang="en-US" sz="3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28 days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):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November 22, 2011 (DYNAMO)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February 8, 2013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December 2, 2003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December 8, 2013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D666275-0099-5243-89B3-A20F3CDB5D8F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C6B1AA2-E25E-DA47-9D73-879B1AF75CC4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6A978FD-62AE-0843-8914-13832F732C46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</p:spTree>
    <p:extLst>
      <p:ext uri="{BB962C8B-B14F-4D97-AF65-F5344CB8AC3E}">
        <p14:creationId xmlns:p14="http://schemas.microsoft.com/office/powerpoint/2010/main" val="41886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318EC-35A8-3F41-B6D0-B7E7B09DD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Convection-permitting suite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3103A-FC24-7B48-9F70-09FFF4D81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Scale-aware convection parameterization of Grell and Freitas (2014)</a:t>
            </a:r>
          </a:p>
          <a:p>
            <a:r>
              <a:rPr lang="en-US" dirty="0"/>
              <a:t>Cloud microphysics scheme developed by Thompson and Eidhammer (2014).</a:t>
            </a:r>
          </a:p>
          <a:p>
            <a:r>
              <a:rPr lang="en-US" dirty="0"/>
              <a:t>Gravity wave drag over orography: GWDO (WRF 3.6.1). </a:t>
            </a:r>
          </a:p>
          <a:p>
            <a:r>
              <a:rPr lang="en-US" dirty="0"/>
              <a:t>Long- and short-wave radiation: RRTMG (WRF 3.9.1), except for climatological aerosols. </a:t>
            </a:r>
          </a:p>
          <a:p>
            <a:r>
              <a:rPr lang="en-US" dirty="0"/>
              <a:t>PBL and surface layer: MYNN (WRF 3.9.1). </a:t>
            </a:r>
          </a:p>
          <a:p>
            <a:r>
              <a:rPr lang="en-US" dirty="0"/>
              <a:t>Land surface model: NOAH (WRF 3.9.1).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72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04C1C6-390C-4A43-8D9E-CBDF9B5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Our simulations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4052077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A9BBC6-E781-ED44-A719-9F32EDBB86B0}"/>
              </a:ext>
            </a:extLst>
          </p:cNvPr>
          <p:cNvSpPr txBox="1"/>
          <p:nvPr/>
        </p:nvSpPr>
        <p:spPr>
          <a:xfrm>
            <a:off x="188760" y="1254539"/>
            <a:ext cx="835737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Configurations: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15-km resolution, nTiedke cumulus scheme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3-km resolution, no cumulus scheme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15-km resolution, no cumulus scheme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15-to-3-km tropical channel, Grell-Freitas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NCEP FNL analyses used for ICs and BCs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SSTs </a:t>
            </a:r>
            <a:r>
              <a:rPr lang="en-US" sz="3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fixed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 initial value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D666275-0099-5243-89B3-A20F3CDB5D8F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C6B1AA2-E25E-DA47-9D73-879B1AF75CC4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6A978FD-62AE-0843-8914-13832F732C46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</p:spTree>
    <p:extLst>
      <p:ext uri="{BB962C8B-B14F-4D97-AF65-F5344CB8AC3E}">
        <p14:creationId xmlns:p14="http://schemas.microsoft.com/office/powerpoint/2010/main" val="74314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6F3DBC6-62D9-8D42-8884-CD9BE21B7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4928"/>
            <a:ext cx="9144000" cy="4026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04C1C6-390C-4A43-8D9E-CBDF9B5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Computer resources per 3-km run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45449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FCF4F90-D99F-AC49-AD7C-B2C7AFE1CE21}"/>
              </a:ext>
            </a:extLst>
          </p:cNvPr>
          <p:cNvSpPr txBox="1">
            <a:spLocks/>
          </p:cNvSpPr>
          <p:nvPr/>
        </p:nvSpPr>
        <p:spPr>
          <a:xfrm>
            <a:off x="4671955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901575F-A53A-8B47-AC69-385128DE4C21}"/>
              </a:ext>
            </a:extLst>
          </p:cNvPr>
          <p:cNvSpPr txBox="1">
            <a:spLocks/>
          </p:cNvSpPr>
          <p:nvPr/>
        </p:nvSpPr>
        <p:spPr>
          <a:xfrm>
            <a:off x="5871489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7681A4D-FE90-3E48-A21C-57B8B7A41676}"/>
              </a:ext>
            </a:extLst>
          </p:cNvPr>
          <p:cNvSpPr txBox="1">
            <a:spLocks/>
          </p:cNvSpPr>
          <p:nvPr/>
        </p:nvSpPr>
        <p:spPr>
          <a:xfrm>
            <a:off x="7013828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47340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4052077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E9FF05-0FCA-E447-8964-64D8EF1680BF}"/>
              </a:ext>
            </a:extLst>
          </p:cNvPr>
          <p:cNvSpPr txBox="1"/>
          <p:nvPr/>
        </p:nvSpPr>
        <p:spPr>
          <a:xfrm>
            <a:off x="188758" y="1049824"/>
            <a:ext cx="66551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Supercomputer: Cheyenne (5.34 petaflops)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Run on 1024 nodes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  <a:sym typeface="Wingdings" pitchFamily="2" charset="2"/>
              </a:rPr>
              <a:t>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 36,864 cores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Core hours: 2.7 million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Wall clock: 74 hours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Output: ~80TB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160B211-698B-314F-8092-3D97BB674976}"/>
              </a:ext>
            </a:extLst>
          </p:cNvPr>
          <p:cNvSpPr/>
          <p:nvPr/>
        </p:nvSpPr>
        <p:spPr>
          <a:xfrm>
            <a:off x="5184684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5FACF03-57DB-784B-A746-B963B54075B5}"/>
              </a:ext>
            </a:extLst>
          </p:cNvPr>
          <p:cNvSpPr/>
          <p:nvPr/>
        </p:nvSpPr>
        <p:spPr>
          <a:xfrm>
            <a:off x="6315832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B281EDF-14B5-C041-A4C3-5E8A668C8E31}"/>
              </a:ext>
            </a:extLst>
          </p:cNvPr>
          <p:cNvSpPr/>
          <p:nvPr/>
        </p:nvSpPr>
        <p:spPr>
          <a:xfrm>
            <a:off x="7457583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B7D3183-1D1D-2744-9F0A-08717B3ED1D0}"/>
              </a:ext>
            </a:extLst>
          </p:cNvPr>
          <p:cNvSpPr/>
          <p:nvPr/>
        </p:nvSpPr>
        <p:spPr>
          <a:xfrm>
            <a:off x="8590806" y="15350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92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1964C8-4D98-FB4B-8654-ADC3841541A7}"/>
              </a:ext>
            </a:extLst>
          </p:cNvPr>
          <p:cNvSpPr txBox="1"/>
          <p:nvPr/>
        </p:nvSpPr>
        <p:spPr>
          <a:xfrm>
            <a:off x="486353" y="2636008"/>
            <a:ext cx="817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Section 2</a:t>
            </a:r>
          </a:p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77"/>
              </a:rPr>
              <a:t>Tropical verification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E1BA724-944A-CA49-9010-4CA9A6081CFB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A5FE541-460F-EF47-A15A-0C5E6AD29560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2722C4F-8323-AB47-AA52-A4A17A073457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</p:spTree>
    <p:extLst>
      <p:ext uri="{BB962C8B-B14F-4D97-AF65-F5344CB8AC3E}">
        <p14:creationId xmlns:p14="http://schemas.microsoft.com/office/powerpoint/2010/main" val="359991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47C2CF-2FB4-BA41-9645-CB42F89CAC77}"/>
              </a:ext>
            </a:extLst>
          </p:cNvPr>
          <p:cNvSpPr/>
          <p:nvPr/>
        </p:nvSpPr>
        <p:spPr>
          <a:xfrm>
            <a:off x="0" y="0"/>
            <a:ext cx="9144000" cy="8038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04C1C6-390C-4A43-8D9E-CBDF9B5D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60244" cy="80386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MJO propagation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D8A0E-1FBE-6D45-BE6D-34E62FFCF786}"/>
              </a:ext>
            </a:extLst>
          </p:cNvPr>
          <p:cNvCxnSpPr>
            <a:cxnSpLocks/>
          </p:cNvCxnSpPr>
          <p:nvPr/>
        </p:nvCxnSpPr>
        <p:spPr>
          <a:xfrm flipV="1">
            <a:off x="4074626" y="207765"/>
            <a:ext cx="4471510" cy="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EA0B8E-BCDB-1149-A6B9-27C30C48C75A}"/>
              </a:ext>
            </a:extLst>
          </p:cNvPr>
          <p:cNvSpPr/>
          <p:nvPr/>
        </p:nvSpPr>
        <p:spPr>
          <a:xfrm>
            <a:off x="4004288" y="105507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2E8C34-A10E-F242-8610-AF5522CE0BEB}"/>
              </a:ext>
            </a:extLst>
          </p:cNvPr>
          <p:cNvSpPr/>
          <p:nvPr/>
        </p:nvSpPr>
        <p:spPr>
          <a:xfrm>
            <a:off x="5139750" y="105502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DA73BF-F632-5A45-AA77-600A73E3EB0C}"/>
              </a:ext>
            </a:extLst>
          </p:cNvPr>
          <p:cNvSpPr/>
          <p:nvPr/>
        </p:nvSpPr>
        <p:spPr>
          <a:xfrm>
            <a:off x="6275212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13CBE5-87BD-A64B-A9C0-410C63822D88}"/>
              </a:ext>
            </a:extLst>
          </p:cNvPr>
          <p:cNvSpPr/>
          <p:nvPr/>
        </p:nvSpPr>
        <p:spPr>
          <a:xfrm>
            <a:off x="7410674" y="105501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654CD4-4637-794E-88AB-9DBBE4004993}"/>
              </a:ext>
            </a:extLst>
          </p:cNvPr>
          <p:cNvSpPr txBox="1">
            <a:spLocks/>
          </p:cNvSpPr>
          <p:nvPr/>
        </p:nvSpPr>
        <p:spPr>
          <a:xfrm>
            <a:off x="3564303" y="379324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1.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1B6147-A3E2-F14B-9828-0C4309D90E68}"/>
              </a:ext>
            </a:extLst>
          </p:cNvPr>
          <p:cNvSpPr/>
          <p:nvPr/>
        </p:nvSpPr>
        <p:spPr>
          <a:xfrm>
            <a:off x="8546136" y="105500"/>
            <a:ext cx="211015" cy="2110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34BA51-0E7F-2141-93FD-F59910B031F9}"/>
              </a:ext>
            </a:extLst>
          </p:cNvPr>
          <p:cNvSpPr txBox="1">
            <a:spLocks/>
          </p:cNvSpPr>
          <p:nvPr/>
        </p:nvSpPr>
        <p:spPr>
          <a:xfrm>
            <a:off x="8166194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5.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21BF47-C9A2-414D-9547-FAA9BB594E3E}"/>
              </a:ext>
            </a:extLst>
          </p:cNvPr>
          <p:cNvSpPr/>
          <p:nvPr/>
        </p:nvSpPr>
        <p:spPr>
          <a:xfrm>
            <a:off x="5183298" y="153145"/>
            <a:ext cx="120052" cy="12005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1964C8-4D98-FB4B-8654-ADC3841541A7}"/>
              </a:ext>
            </a:extLst>
          </p:cNvPr>
          <p:cNvSpPr txBox="1"/>
          <p:nvPr/>
        </p:nvSpPr>
        <p:spPr>
          <a:xfrm>
            <a:off x="47767" y="947771"/>
            <a:ext cx="32959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Precipitation (mm/h)  Hovmöllers (15S-15N) reveal: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Weaker, more widespread rain in models with parameterized convection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Improved </a:t>
            </a:r>
            <a:r>
              <a:rPr lang="en-US" sz="2400" dirty="0">
                <a:solidFill>
                  <a:srgbClr val="C00000"/>
                </a:solidFill>
              </a:rPr>
              <a:t>eastward MJO propagation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3km model for three cases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Problematic </a:t>
            </a:r>
            <a:r>
              <a:rPr lang="en-US" sz="2400" dirty="0">
                <a:solidFill>
                  <a:srgbClr val="00B050"/>
                </a:solidFill>
              </a:rPr>
              <a:t>westward propagation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15km simulations</a:t>
            </a:r>
          </a:p>
        </p:txBody>
      </p:sp>
      <p:pic>
        <p:nvPicPr>
          <p:cNvPr id="24" name="Picture 3" descr="slideshow">
            <a:extLst>
              <a:ext uri="{FF2B5EF4-FFF2-40B4-BE49-F238E27FC236}">
                <a16:creationId xmlns:a16="http://schemas.microsoft.com/office/drawing/2014/main" id="{2D891851-F793-1F48-8875-1C554C64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127" y="816428"/>
            <a:ext cx="6041572" cy="604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31AACFE-022A-3541-899E-600D2C54BBC9}"/>
              </a:ext>
            </a:extLst>
          </p:cNvPr>
          <p:cNvSpPr/>
          <p:nvPr/>
        </p:nvSpPr>
        <p:spPr>
          <a:xfrm rot="19749964">
            <a:off x="7548867" y="1000808"/>
            <a:ext cx="489369" cy="102412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1D520C5-C65A-1D45-8B3A-040870E2E204}"/>
              </a:ext>
            </a:extLst>
          </p:cNvPr>
          <p:cNvSpPr/>
          <p:nvPr/>
        </p:nvSpPr>
        <p:spPr>
          <a:xfrm rot="20002272">
            <a:off x="7533523" y="3997552"/>
            <a:ext cx="644429" cy="11008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A9A7E18-429C-E54A-AC0A-6F1E4FB726DE}"/>
              </a:ext>
            </a:extLst>
          </p:cNvPr>
          <p:cNvSpPr/>
          <p:nvPr/>
        </p:nvSpPr>
        <p:spPr>
          <a:xfrm rot="20002272">
            <a:off x="7533523" y="5284243"/>
            <a:ext cx="644429" cy="11008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2A6CD3-B536-554C-A60B-84D582F9DFC1}"/>
              </a:ext>
            </a:extLst>
          </p:cNvPr>
          <p:cNvSpPr/>
          <p:nvPr/>
        </p:nvSpPr>
        <p:spPr>
          <a:xfrm rot="17460495">
            <a:off x="5810248" y="1216882"/>
            <a:ext cx="1183847" cy="63093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A3D8BFA-3B7F-6E40-8146-B11E573D8344}"/>
              </a:ext>
            </a:extLst>
          </p:cNvPr>
          <p:cNvSpPr/>
          <p:nvPr/>
        </p:nvSpPr>
        <p:spPr>
          <a:xfrm rot="17117335">
            <a:off x="5999604" y="2501208"/>
            <a:ext cx="878491" cy="52391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EE9416C-29C6-1A4A-9C2D-162ADB913412}"/>
              </a:ext>
            </a:extLst>
          </p:cNvPr>
          <p:cNvSpPr/>
          <p:nvPr/>
        </p:nvSpPr>
        <p:spPr>
          <a:xfrm rot="17144690">
            <a:off x="5801136" y="5434182"/>
            <a:ext cx="1183847" cy="63093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948834C-90BE-FA41-A137-39140E75075F}"/>
              </a:ext>
            </a:extLst>
          </p:cNvPr>
          <p:cNvSpPr txBox="1">
            <a:spLocks/>
          </p:cNvSpPr>
          <p:nvPr/>
        </p:nvSpPr>
        <p:spPr>
          <a:xfrm>
            <a:off x="4700236" y="386859"/>
            <a:ext cx="114551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2.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tropics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CBF3A86-9BA2-734F-90F2-6C5E325847A6}"/>
              </a:ext>
            </a:extLst>
          </p:cNvPr>
          <p:cNvSpPr txBox="1">
            <a:spLocks/>
          </p:cNvSpPr>
          <p:nvPr/>
        </p:nvSpPr>
        <p:spPr>
          <a:xfrm>
            <a:off x="5890343" y="379324"/>
            <a:ext cx="1049451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3.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189B035-89F2-CB4A-B1DA-B4E81F70BCD4}"/>
              </a:ext>
            </a:extLst>
          </p:cNvPr>
          <p:cNvSpPr txBox="1">
            <a:spLocks/>
          </p:cNvSpPr>
          <p:nvPr/>
        </p:nvSpPr>
        <p:spPr>
          <a:xfrm>
            <a:off x="7023255" y="386859"/>
            <a:ext cx="1042413" cy="38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4.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extratropics</a:t>
            </a:r>
          </a:p>
        </p:txBody>
      </p:sp>
    </p:spTree>
    <p:extLst>
      <p:ext uri="{BB962C8B-B14F-4D97-AF65-F5344CB8AC3E}">
        <p14:creationId xmlns:p14="http://schemas.microsoft.com/office/powerpoint/2010/main" val="28994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3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19770</TotalTime>
  <Words>1505</Words>
  <Application>Microsoft Macintosh PowerPoint</Application>
  <PresentationFormat>On-screen Show (4:3)</PresentationFormat>
  <Paragraphs>468</Paragraphs>
  <Slides>37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Arial Rounded MT Bold</vt:lpstr>
      <vt:lpstr>Calibri</vt:lpstr>
      <vt:lpstr>Calibri Light</vt:lpstr>
      <vt:lpstr>Wingdings</vt:lpstr>
      <vt:lpstr>Office Theme</vt:lpstr>
      <vt:lpstr>Convection Permitting Global Prediction: Evaluation for Operational Application in NOAA.</vt:lpstr>
      <vt:lpstr>The Project </vt:lpstr>
      <vt:lpstr>Important Note</vt:lpstr>
      <vt:lpstr>Our simulations</vt:lpstr>
      <vt:lpstr>Convection-permitting suite</vt:lpstr>
      <vt:lpstr>Our simulations</vt:lpstr>
      <vt:lpstr>Computer resources per 3-km run</vt:lpstr>
      <vt:lpstr>PowerPoint Presentation</vt:lpstr>
      <vt:lpstr>MJO propagation</vt:lpstr>
      <vt:lpstr>Precip. statistics: Rain rate distribution</vt:lpstr>
      <vt:lpstr>Precip. statistics: Rain rate distribution</vt:lpstr>
      <vt:lpstr>Precip. statistics: Diurnal cycle</vt:lpstr>
      <vt:lpstr>Precip. statistics: Diurnal cycle</vt:lpstr>
      <vt:lpstr>Is there a cheaper way to run a global CPM?</vt:lpstr>
      <vt:lpstr>Is there a cheaper way to run a global CPM?</vt:lpstr>
      <vt:lpstr>Is there a cheaper way to run a global CPM?</vt:lpstr>
      <vt:lpstr>Is there a cheaper way to run a global CPM?</vt:lpstr>
      <vt:lpstr>Is there a cheaper way to run a global CPM?</vt:lpstr>
      <vt:lpstr>Is there a cheaper way to run a global CPM?</vt:lpstr>
      <vt:lpstr>Is there a cheaper way to run a global CPM?</vt:lpstr>
      <vt:lpstr>Is there a cheaper way to run a global CPM?</vt:lpstr>
      <vt:lpstr>PowerPoint Presentation</vt:lpstr>
      <vt:lpstr>Structure of organized convection</vt:lpstr>
      <vt:lpstr>Structure of organized convection</vt:lpstr>
      <vt:lpstr>Structure of organized convection</vt:lpstr>
      <vt:lpstr>Precip. statistics: Rain frequency (%)</vt:lpstr>
      <vt:lpstr>PowerPoint Presentation</vt:lpstr>
      <vt:lpstr>Subseasonal extratropical skill: PNA</vt:lpstr>
      <vt:lpstr>Extratropical skill:  weekly Z500 scores</vt:lpstr>
      <vt:lpstr>Channel MJO and subseasonal PNA skill</vt:lpstr>
      <vt:lpstr>Comparison to GOES satellite imagery over south America</vt:lpstr>
      <vt:lpstr>Surface verification: CONUS</vt:lpstr>
      <vt:lpstr>CONUS error reduction: MPAS_3km – MPAS_15km</vt:lpstr>
      <vt:lpstr>PowerPoint Presentation</vt:lpstr>
      <vt:lpstr>Conclusions</vt:lpstr>
      <vt:lpstr>Conclusions</vt:lpstr>
      <vt:lpstr>The End of the Beginning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Subseasonal prediction in a global convection-permitting model</dc:title>
  <dc:creator>Nick Weber</dc:creator>
  <cp:lastModifiedBy>Cliff Mass</cp:lastModifiedBy>
  <cp:revision>138</cp:revision>
  <dcterms:created xsi:type="dcterms:W3CDTF">2019-01-22T23:06:07Z</dcterms:created>
  <dcterms:modified xsi:type="dcterms:W3CDTF">2019-11-06T17:50:50Z</dcterms:modified>
</cp:coreProperties>
</file>