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7"/>
  </p:notesMasterIdLst>
  <p:handoutMasterIdLst>
    <p:handoutMasterId r:id="rId98"/>
  </p:handoutMasterIdLst>
  <p:sldIdLst>
    <p:sldId id="353" r:id="rId2"/>
    <p:sldId id="256" r:id="rId3"/>
    <p:sldId id="354" r:id="rId4"/>
    <p:sldId id="293" r:id="rId5"/>
    <p:sldId id="287" r:id="rId6"/>
    <p:sldId id="288" r:id="rId7"/>
    <p:sldId id="290" r:id="rId8"/>
    <p:sldId id="289" r:id="rId9"/>
    <p:sldId id="291" r:id="rId10"/>
    <p:sldId id="355" r:id="rId11"/>
    <p:sldId id="261" r:id="rId12"/>
    <p:sldId id="320" r:id="rId13"/>
    <p:sldId id="268" r:id="rId14"/>
    <p:sldId id="294" r:id="rId15"/>
    <p:sldId id="274" r:id="rId16"/>
    <p:sldId id="295" r:id="rId17"/>
    <p:sldId id="296" r:id="rId18"/>
    <p:sldId id="297" r:id="rId19"/>
    <p:sldId id="298" r:id="rId20"/>
    <p:sldId id="299" r:id="rId21"/>
    <p:sldId id="300" r:id="rId22"/>
    <p:sldId id="265" r:id="rId23"/>
    <p:sldId id="269" r:id="rId24"/>
    <p:sldId id="301" r:id="rId25"/>
    <p:sldId id="284" r:id="rId26"/>
    <p:sldId id="286" r:id="rId27"/>
    <p:sldId id="285" r:id="rId28"/>
    <p:sldId id="356" r:id="rId29"/>
    <p:sldId id="258" r:id="rId30"/>
    <p:sldId id="257" r:id="rId31"/>
    <p:sldId id="275" r:id="rId32"/>
    <p:sldId id="302" r:id="rId33"/>
    <p:sldId id="272" r:id="rId34"/>
    <p:sldId id="273" r:id="rId35"/>
    <p:sldId id="322" r:id="rId36"/>
    <p:sldId id="321" r:id="rId37"/>
    <p:sldId id="276" r:id="rId38"/>
    <p:sldId id="263" r:id="rId39"/>
    <p:sldId id="264" r:id="rId40"/>
    <p:sldId id="306" r:id="rId41"/>
    <p:sldId id="364" r:id="rId42"/>
    <p:sldId id="327" r:id="rId43"/>
    <p:sldId id="357" r:id="rId44"/>
    <p:sldId id="328" r:id="rId45"/>
    <p:sldId id="329" r:id="rId46"/>
    <p:sldId id="303" r:id="rId47"/>
    <p:sldId id="267" r:id="rId48"/>
    <p:sldId id="260" r:id="rId49"/>
    <p:sldId id="323" r:id="rId50"/>
    <p:sldId id="358" r:id="rId51"/>
    <p:sldId id="324" r:id="rId52"/>
    <p:sldId id="304" r:id="rId53"/>
    <p:sldId id="325" r:id="rId54"/>
    <p:sldId id="277" r:id="rId55"/>
    <p:sldId id="359" r:id="rId56"/>
    <p:sldId id="278" r:id="rId57"/>
    <p:sldId id="280" r:id="rId58"/>
    <p:sldId id="281" r:id="rId59"/>
    <p:sldId id="360" r:id="rId60"/>
    <p:sldId id="283" r:id="rId61"/>
    <p:sldId id="305" r:id="rId62"/>
    <p:sldId id="307" r:id="rId63"/>
    <p:sldId id="308" r:id="rId64"/>
    <p:sldId id="309" r:id="rId65"/>
    <p:sldId id="310" r:id="rId66"/>
    <p:sldId id="311" r:id="rId67"/>
    <p:sldId id="312" r:id="rId68"/>
    <p:sldId id="314" r:id="rId69"/>
    <p:sldId id="326" r:id="rId70"/>
    <p:sldId id="330" r:id="rId71"/>
    <p:sldId id="331" r:id="rId72"/>
    <p:sldId id="332" r:id="rId73"/>
    <p:sldId id="335" r:id="rId74"/>
    <p:sldId id="336" r:id="rId75"/>
    <p:sldId id="333" r:id="rId76"/>
    <p:sldId id="334" r:id="rId77"/>
    <p:sldId id="337" r:id="rId78"/>
    <p:sldId id="339" r:id="rId79"/>
    <p:sldId id="338" r:id="rId80"/>
    <p:sldId id="340" r:id="rId81"/>
    <p:sldId id="341" r:id="rId82"/>
    <p:sldId id="342" r:id="rId83"/>
    <p:sldId id="343" r:id="rId84"/>
    <p:sldId id="344" r:id="rId85"/>
    <p:sldId id="345" r:id="rId86"/>
    <p:sldId id="352" r:id="rId87"/>
    <p:sldId id="348" r:id="rId88"/>
    <p:sldId id="361" r:id="rId89"/>
    <p:sldId id="347" r:id="rId90"/>
    <p:sldId id="346" r:id="rId91"/>
    <p:sldId id="362" r:id="rId92"/>
    <p:sldId id="363" r:id="rId93"/>
    <p:sldId id="351" r:id="rId94"/>
    <p:sldId id="350" r:id="rId95"/>
    <p:sldId id="365" r:id="rId9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84"/>
    <p:restoredTop sz="94617"/>
  </p:normalViewPr>
  <p:slideViewPr>
    <p:cSldViewPr>
      <p:cViewPr varScale="1">
        <p:scale>
          <a:sx n="88" d="100"/>
          <a:sy n="88" d="100"/>
        </p:scale>
        <p:origin x="74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25" d="100"/>
          <a:sy n="125" d="100"/>
        </p:scale>
        <p:origin x="-3960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3D4255C-9639-3A4B-9961-41F1EE0D6E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E29D86-D348-1E41-9638-C951EC3D8B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3576394D-7ED7-8A42-957D-37959D062A42}" type="datetimeFigureOut">
              <a:rPr lang="en-US"/>
              <a:pPr>
                <a:defRPr/>
              </a:pPr>
              <a:t>1/20/23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200555-A59F-954D-A89B-74E21CB95C4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9C9393-AF8F-3A40-9EF3-A2DAF674BC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380CC62-A321-DF47-A91E-C1CE617A18F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5EC6889-830B-BB4D-8672-70341E5D4A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420860-3747-1B4B-99FF-0E05CC589E8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-128"/>
              </a:defRPr>
            </a:lvl1pPr>
          </a:lstStyle>
          <a:p>
            <a:pPr>
              <a:defRPr/>
            </a:pPr>
            <a:fld id="{B9B40306-6492-2942-91FA-69624CAF0F08}" type="datetime1">
              <a:rPr lang="en-US" altLang="x-none"/>
              <a:pPr>
                <a:defRPr/>
              </a:pPr>
              <a:t>1/20/23</a:t>
            </a:fld>
            <a:endParaRPr lang="en-US" altLang="x-none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7509D2C-0969-A549-B2FF-163501AC41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BD6E5013-DCF8-A540-A38D-28692B28FB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5C917-C134-4E4C-9499-A0FC66789E6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31635B-9A46-4643-8607-00FE06F9ED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049BBB4-BBCB-C14B-8DBA-F27F80D77143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>
            <a:extLst>
              <a:ext uri="{FF2B5EF4-FFF2-40B4-BE49-F238E27FC236}">
                <a16:creationId xmlns:a16="http://schemas.microsoft.com/office/drawing/2014/main" id="{6D004847-37DF-E04C-A0B1-1177A5A04D9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2" name="Notes Placeholder 2">
            <a:extLst>
              <a:ext uri="{FF2B5EF4-FFF2-40B4-BE49-F238E27FC236}">
                <a16:creationId xmlns:a16="http://schemas.microsoft.com/office/drawing/2014/main" id="{B32B57A0-E152-944E-A23D-5DD201C06D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5843" name="Slide Number Placeholder 3">
            <a:extLst>
              <a:ext uri="{FF2B5EF4-FFF2-40B4-BE49-F238E27FC236}">
                <a16:creationId xmlns:a16="http://schemas.microsoft.com/office/drawing/2014/main" id="{C4B04ACC-2D33-734A-ACFA-ADE5EFDB1D7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F8A9D8AA-383C-6D41-8276-CD765DE15696}" type="slidenum">
              <a:rPr lang="en-US" altLang="en-US" sz="1200" smtClean="0"/>
              <a:pPr/>
              <a:t>23</a:t>
            </a:fld>
            <a:endParaRPr lang="en-US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31359B-4BA1-844E-8EE4-38CD87FA49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98539BD-CBEC-9F4E-92BA-79C859EB80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B4C366-AA25-8343-A656-C74C475CC2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A8B3F-D8BC-E04D-A202-D8B868DB489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4859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2D7CEA-5F89-7D45-8BC7-2F63FAEF2D2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BEFBCE-2956-D049-B4C8-0568C774CC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73436C-B3FF-904B-9EF0-D3B293CB06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BC9A4D-470C-1F41-8B84-FAFA5CE246D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39925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CEF7C5-7827-3741-8CB0-23151B6C53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0673034-C4D5-4A48-8733-79B0207D4A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FCF9337-6925-E949-8EEB-220A7727A1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435818-B50C-8A40-B370-4AA99724E63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58647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407B744-5074-CA4F-811D-F28BA57FA3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3DD6461-F2AF-DA44-9FF5-A150B74B6D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B207DE-007B-4D44-BAB6-2AE1B2AD4B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15591E-991A-4046-977B-60B6422485D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16031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B60562-8259-5B4F-B454-8EC6C1E8BB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17812D4-5A05-1943-94DB-FCA73C04BD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228819-8074-8746-B76D-9AECB45CA5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D02ED-D44D-D14F-89F9-D68D1D9FE9E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6167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51CD34-386E-C443-BBC8-6AC67755E2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36DDA6-5005-D348-808C-0DE4AA7ECA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3B83C0-7AC6-9C43-A623-79E8E5626D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3CD5D-37B5-254E-BA1E-D2DBBC7F55F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15846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DD64B50-794C-B14D-BE72-66102EDDE3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1DACF75-8E32-7C45-B604-1DF518EABC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0F1FFFD-9C9A-EC47-869F-81FDC31D95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C80FD-8D4C-4A47-B79D-4663FE2EA70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6418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EBD244D-9F7D-ED42-8368-6641D0439A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F2A9380-4835-E049-95EA-44828FCE2D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833BDA6-ECED-E843-BD6D-D3C2E559A3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9232E8-4391-B34E-936F-369F558A5A9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27428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5B63C15-8CBA-064A-ABFF-AA171839D4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B0B16D3-A9B3-CE40-9440-D93F002411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533B493-818F-4645-826F-D738D55C5F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FBA523-CCC6-634C-B03B-A48463CD1FF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193925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6ED4EA-C847-9E45-B39E-D40A9C29FA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8136F4-4BDA-9D43-8803-51B8A0C563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2DAFA10-B7FE-8B4E-A223-0649A66DC7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3931D9-0151-BE4D-A5D8-D1FD7928133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72974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617A7B-923F-D447-ABE7-AD5398BD9E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21CCC1-15FC-404D-95D2-52725D98D9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688E5E-FC25-3E4E-871A-85A5572A76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979787-8CA4-9F46-9A7F-73B3A845193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41159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0087CAC-20B1-0B48-AC86-B525F8FF23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4BBCB44-D973-C14E-9E32-994A0C6CD2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6D54AB99-EA88-984F-BC79-46DB57D9B3D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9ACDD93-35F3-F041-A80F-7F844574D2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06039D0-2582-2F49-BCDE-7097807BCA9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81CE845-2C21-5948-A330-3B1F77F7D94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hyperlink" Target="http://weather.uwyo.edu/upperair/sounding.html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atmos.washington.edu/~hakim/tropo/trop_pres.html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0.png"/><Relationship Id="rId5" Type="http://schemas.openxmlformats.org/officeDocument/2006/relationships/image" Target="../media/image26.tiff"/><Relationship Id="rId4" Type="http://schemas.openxmlformats.org/officeDocument/2006/relationships/image" Target="../media/image30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2C4C4-9A09-B540-8629-EA8D7E555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2286000"/>
            <a:ext cx="77724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Jet Stream</a:t>
            </a:r>
            <a:br>
              <a:rPr lang="en-US" dirty="0"/>
            </a:br>
            <a:r>
              <a:rPr lang="en-US" dirty="0"/>
              <a:t>ATMS 370</a:t>
            </a:r>
            <a:br>
              <a:rPr lang="en-US" dirty="0"/>
            </a:br>
            <a:r>
              <a:rPr lang="en-US" dirty="0"/>
              <a:t>Winter 2023</a:t>
            </a:r>
          </a:p>
        </p:txBody>
      </p:sp>
    </p:spTree>
    <p:extLst>
      <p:ext uri="{BB962C8B-B14F-4D97-AF65-F5344CB8AC3E}">
        <p14:creationId xmlns:p14="http://schemas.microsoft.com/office/powerpoint/2010/main" val="3249426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51214-7227-8B42-806F-86A654DC0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57200"/>
            <a:ext cx="77724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F3C889-CB6E-1B4D-BCBC-0214C24496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361006"/>
            <a:ext cx="5410200" cy="6302154"/>
          </a:xfrm>
        </p:spPr>
      </p:pic>
    </p:spTree>
    <p:extLst>
      <p:ext uri="{BB962C8B-B14F-4D97-AF65-F5344CB8AC3E}">
        <p14:creationId xmlns:p14="http://schemas.microsoft.com/office/powerpoint/2010/main" val="3888122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4CF5992A-3711-5D46-AFAC-13B4E35F62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Jet Stream winds are not spatially uniform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2800" dirty="0">
                <a:ea typeface="ＭＳ Ｐゴシック" panose="020B0600070205080204" pitchFamily="34" charset="-128"/>
              </a:rPr>
              <a:t>Example: 250 mb isotach</a:t>
            </a:r>
          </a:p>
        </p:txBody>
      </p:sp>
      <p:pic>
        <p:nvPicPr>
          <p:cNvPr id="22530" name="Content Placeholder 3" descr="isotachJan10.tiff">
            <a:extLst>
              <a:ext uri="{FF2B5EF4-FFF2-40B4-BE49-F238E27FC236}">
                <a16:creationId xmlns:a16="http://schemas.microsoft.com/office/drawing/2014/main" id="{9D9479E0-624F-E246-9ACB-725D894181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36" r="-14336"/>
          <a:stretch>
            <a:fillRect/>
          </a:stretch>
        </p:blipFill>
        <p:spPr>
          <a:xfrm>
            <a:off x="762000" y="2286000"/>
            <a:ext cx="7772400" cy="41148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AEB0835E-120B-C344-9838-6667642488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23554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B57AD3D8-7FEA-974D-A200-29E6F152854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304800"/>
            <a:ext cx="7772400" cy="6384925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>
            <a:extLst>
              <a:ext uri="{FF2B5EF4-FFF2-40B4-BE49-F238E27FC236}">
                <a16:creationId xmlns:a16="http://schemas.microsoft.com/office/drawing/2014/main" id="{1835DDB3-A217-F040-BCD7-8D814D7391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Shaded 70—110 knot</a:t>
            </a:r>
          </a:p>
        </p:txBody>
      </p:sp>
      <p:pic>
        <p:nvPicPr>
          <p:cNvPr id="24578" name="Picture 2" descr="201001270000.gif">
            <a:extLst>
              <a:ext uri="{FF2B5EF4-FFF2-40B4-BE49-F238E27FC236}">
                <a16:creationId xmlns:a16="http://schemas.microsoft.com/office/drawing/2014/main" id="{DEEAD3A2-AE52-104B-BB32-3C5719EAF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09675"/>
            <a:ext cx="7383463" cy="500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9E5379C7-1A31-1245-B45C-7E4530ED42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2954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Jet Stream versus Jet Streak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A matter of size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3200" dirty="0">
                <a:ea typeface="ＭＳ Ｐゴシック" panose="020B0600070205080204" pitchFamily="34" charset="-128"/>
              </a:rPr>
              <a:t>Term ”jet stream” used for features of 1000’s of km in length.  ”Jet streak” used for features of 100’s to 1000 km</a:t>
            </a:r>
          </a:p>
        </p:txBody>
      </p:sp>
      <p:pic>
        <p:nvPicPr>
          <p:cNvPr id="25602" name="Picture 3">
            <a:extLst>
              <a:ext uri="{FF2B5EF4-FFF2-40B4-BE49-F238E27FC236}">
                <a16:creationId xmlns:a16="http://schemas.microsoft.com/office/drawing/2014/main" id="{892B2E9A-F5D1-A64E-A134-5830575F1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352800"/>
            <a:ext cx="5829300" cy="195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4">
            <a:extLst>
              <a:ext uri="{FF2B5EF4-FFF2-40B4-BE49-F238E27FC236}">
                <a16:creationId xmlns:a16="http://schemas.microsoft.com/office/drawing/2014/main" id="{4FB382FB-D17F-7B4A-AD44-3AFF8FA405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963" y="5384800"/>
            <a:ext cx="82296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/>
              <a:t>Note that air blow </a:t>
            </a:r>
            <a:r>
              <a:rPr lang="en-US" altLang="en-US" sz="2800" b="1" dirty="0"/>
              <a:t>through</a:t>
            </a:r>
            <a:r>
              <a:rPr lang="en-US" altLang="en-US" sz="2800" dirty="0"/>
              <a:t> the jet streak isotachs…the feature propagates more slowly than the strongest winds.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>
            <a:extLst>
              <a:ext uri="{FF2B5EF4-FFF2-40B4-BE49-F238E27FC236}">
                <a16:creationId xmlns:a16="http://schemas.microsoft.com/office/drawing/2014/main" id="{356D6D7E-52AD-E849-B799-85544C8867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590800"/>
            <a:ext cx="35052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Main Upper Tropospheric Jets Closely Associated with the </a:t>
            </a:r>
            <a:r>
              <a:rPr lang="en-US" altLang="en-US" b="1" u="sng" dirty="0">
                <a:solidFill>
                  <a:schemeClr val="tx1"/>
                </a:solidFill>
                <a:ea typeface="ＭＳ Ｐゴシック" panose="020B0600070205080204" pitchFamily="34" charset="-128"/>
              </a:rPr>
              <a:t>Tropopause</a:t>
            </a:r>
          </a:p>
        </p:txBody>
      </p:sp>
      <p:pic>
        <p:nvPicPr>
          <p:cNvPr id="26626" name="Content Placeholder 3" descr="vert_temp.gif">
            <a:extLst>
              <a:ext uri="{FF2B5EF4-FFF2-40B4-BE49-F238E27FC236}">
                <a16:creationId xmlns:a16="http://schemas.microsoft.com/office/drawing/2014/main" id="{4A40A5B0-B3EC-9043-9F72-61D8476C1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652" r="-33652"/>
          <a:stretch>
            <a:fillRect/>
          </a:stretch>
        </p:blipFill>
        <p:spPr bwMode="auto">
          <a:xfrm>
            <a:off x="2590800" y="13716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5175A69E-20D9-D24B-820A-880E8CA1C8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924800" cy="6858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Tropopause Definition</a:t>
            </a:r>
          </a:p>
        </p:txBody>
      </p:sp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id="{709CEAB3-71FF-7F4B-B790-648A756500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295400"/>
            <a:ext cx="8153400" cy="48768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Tropopause</a:t>
            </a:r>
            <a:r>
              <a:rPr lang="en-US" altLang="en-US" dirty="0">
                <a:ea typeface="ＭＳ Ｐゴシック" panose="020B0600070205080204" pitchFamily="34" charset="-128"/>
              </a:rPr>
              <a:t>:  the layer or surface between the troposphere and stratosphere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Marked by a change in lapse rate from a typical tropospheric lapse rate (~6.5C per km) to </a:t>
            </a:r>
            <a:r>
              <a:rPr lang="en-US" altLang="en-US" b="1" dirty="0">
                <a:ea typeface="ＭＳ Ｐゴシック" panose="020B0600070205080204" pitchFamily="34" charset="-128"/>
              </a:rPr>
              <a:t>isothermal</a:t>
            </a:r>
            <a:r>
              <a:rPr lang="en-US" altLang="en-US" dirty="0">
                <a:ea typeface="ＭＳ Ｐゴシック" panose="020B0600070205080204" pitchFamily="34" charset="-128"/>
              </a:rPr>
              <a:t> or </a:t>
            </a:r>
            <a:r>
              <a:rPr lang="en-US" altLang="en-US" b="1" dirty="0">
                <a:ea typeface="ＭＳ Ｐゴシック" panose="020B0600070205080204" pitchFamily="34" charset="-128"/>
              </a:rPr>
              <a:t>inversion</a:t>
            </a:r>
            <a:r>
              <a:rPr lang="en-US" altLang="en-US" dirty="0">
                <a:ea typeface="ＭＳ Ｐゴシック" panose="020B0600070205080204" pitchFamily="34" charset="-128"/>
              </a:rPr>
              <a:t> conditions.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Sometimes weak or absent, </a:t>
            </a:r>
            <a:r>
              <a:rPr lang="en-US" altLang="en-US" b="1" dirty="0">
                <a:ea typeface="ＭＳ Ｐゴシック" panose="020B0600070205080204" pitchFamily="34" charset="-128"/>
              </a:rPr>
              <a:t>particularly near jet cores.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Can have </a:t>
            </a:r>
            <a:r>
              <a:rPr lang="en-US" altLang="en-US" b="1" dirty="0">
                <a:ea typeface="ＭＳ Ｐゴシック" panose="020B0600070205080204" pitchFamily="34" charset="-128"/>
              </a:rPr>
              <a:t>multiple tropopauses </a:t>
            </a:r>
            <a:r>
              <a:rPr lang="en-US" altLang="en-US" dirty="0">
                <a:ea typeface="ＭＳ Ｐゴシック" panose="020B0600070205080204" pitchFamily="34" charset="-128"/>
              </a:rPr>
              <a:t>above a location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Lower in polar region than in the tropics.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AF69855F-3292-6B4D-B569-2985DE2CEA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Official WMO Definition</a:t>
            </a:r>
          </a:p>
        </p:txBody>
      </p:sp>
      <p:sp>
        <p:nvSpPr>
          <p:cNvPr id="28674" name="Content Placeholder 2">
            <a:extLst>
              <a:ext uri="{FF2B5EF4-FFF2-40B4-BE49-F238E27FC236}">
                <a16:creationId xmlns:a16="http://schemas.microsoft.com/office/drawing/2014/main" id="{7D99375B-E851-1B44-AE2B-10843BFD61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en-US" b="1" dirty="0">
                <a:ea typeface="ＭＳ Ｐゴシック" panose="020B0600070205080204" pitchFamily="34" charset="-128"/>
              </a:rPr>
              <a:t>“the point on soundings where the lapse rate becomes less than 2C per km and remains less than that for a least 2 km”</a:t>
            </a:r>
          </a:p>
        </p:txBody>
      </p:sp>
      <p:pic>
        <p:nvPicPr>
          <p:cNvPr id="28675" name="Picture 2" descr="Text&#10;&#10;Description automatically generated">
            <a:extLst>
              <a:ext uri="{FF2B5EF4-FFF2-40B4-BE49-F238E27FC236}">
                <a16:creationId xmlns:a16="http://schemas.microsoft.com/office/drawing/2014/main" id="{4CCB3740-B557-0448-907E-243C29CC2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114800"/>
            <a:ext cx="4495800" cy="150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727AA949-61D5-6749-A146-571767A53A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Finding the Tropopause</a:t>
            </a:r>
          </a:p>
        </p:txBody>
      </p:sp>
      <p:pic>
        <p:nvPicPr>
          <p:cNvPr id="29698" name="Content Placeholder 4">
            <a:extLst>
              <a:ext uri="{FF2B5EF4-FFF2-40B4-BE49-F238E27FC236}">
                <a16:creationId xmlns:a16="http://schemas.microsoft.com/office/drawing/2014/main" id="{3200714D-9D93-B448-8CD3-345C86F3FCB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057400"/>
            <a:ext cx="3789363" cy="3048000"/>
          </a:xfrm>
        </p:spPr>
      </p:pic>
      <p:pic>
        <p:nvPicPr>
          <p:cNvPr id="29699" name="Picture 6">
            <a:extLst>
              <a:ext uri="{FF2B5EF4-FFF2-40B4-BE49-F238E27FC236}">
                <a16:creationId xmlns:a16="http://schemas.microsoft.com/office/drawing/2014/main" id="{F604668E-AD35-5D4A-804D-7F0162C09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t="6615"/>
          <a:stretch>
            <a:fillRect/>
          </a:stretch>
        </p:blipFill>
        <p:spPr bwMode="auto">
          <a:xfrm>
            <a:off x="3657600" y="1890713"/>
            <a:ext cx="5073650" cy="338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D7FA2D35-77BC-0448-96A3-EB4E0B8A7C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0722" name="Content Placeholder 4">
            <a:extLst>
              <a:ext uri="{FF2B5EF4-FFF2-40B4-BE49-F238E27FC236}">
                <a16:creationId xmlns:a16="http://schemas.microsoft.com/office/drawing/2014/main" id="{6957F779-65D0-0445-B47C-2BAA1944C6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77"/>
          <a:stretch>
            <a:fillRect/>
          </a:stretch>
        </p:blipFill>
        <p:spPr>
          <a:xfrm>
            <a:off x="212889" y="1752600"/>
            <a:ext cx="3673311" cy="2806700"/>
          </a:xfrm>
        </p:spPr>
      </p:pic>
      <p:pic>
        <p:nvPicPr>
          <p:cNvPr id="30723" name="Picture 6">
            <a:extLst>
              <a:ext uri="{FF2B5EF4-FFF2-40B4-BE49-F238E27FC236}">
                <a16:creationId xmlns:a16="http://schemas.microsoft.com/office/drawing/2014/main" id="{4BBA183D-3D59-BC45-A3EB-913CE789D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6" r="19786" b="6772"/>
          <a:stretch>
            <a:fillRect/>
          </a:stretch>
        </p:blipFill>
        <p:spPr bwMode="auto">
          <a:xfrm>
            <a:off x="3696880" y="762000"/>
            <a:ext cx="520681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>
            <a:extLst>
              <a:ext uri="{FF2B5EF4-FFF2-40B4-BE49-F238E27FC236}">
                <a16:creationId xmlns:a16="http://schemas.microsoft.com/office/drawing/2014/main" id="{9673A092-E0CF-1244-BB4D-9082AF773F1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3400" y="8382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Jet Streams and Jets</a:t>
            </a:r>
          </a:p>
        </p:txBody>
      </p:sp>
      <p:sp>
        <p:nvSpPr>
          <p:cNvPr id="15362" name="Rectangle 3">
            <a:extLst>
              <a:ext uri="{FF2B5EF4-FFF2-40B4-BE49-F238E27FC236}">
                <a16:creationId xmlns:a16="http://schemas.microsoft.com/office/drawing/2014/main" id="{400DB256-C031-EE49-82D2-35F28AE3529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219200" y="22860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panose="020B0600070205080204" pitchFamily="34" charset="-128"/>
              </a:rPr>
              <a:t>A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jet stream (or jet) </a:t>
            </a:r>
            <a:r>
              <a:rPr lang="en-US" altLang="en-US" sz="3600" dirty="0">
                <a:ea typeface="ＭＳ Ｐゴシック" panose="020B0600070205080204" pitchFamily="34" charset="-128"/>
              </a:rPr>
              <a:t>is a narrow current of strong winds.  </a:t>
            </a:r>
          </a:p>
          <a:p>
            <a:pPr eaLnBrk="1" hangingPunct="1"/>
            <a:r>
              <a:rPr lang="en-US" altLang="en-US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Can exist at several levels, but the term is most often applied to the high velocity winds in the vicinity of the midlatitude tropopause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303358F1-8300-224F-9A6E-E30728AD36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Real World Examples: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sz="2800" dirty="0">
                <a:ea typeface="ＭＳ Ｐゴシック" panose="020B0600070205080204" pitchFamily="34" charset="-128"/>
                <a:hlinkClick r:id="rId2"/>
              </a:rPr>
              <a:t>http://weather.uwyo.edu/upperair/sounding.html</a:t>
            </a:r>
            <a:endParaRPr lang="en-US" altLang="en-US" sz="2800" dirty="0">
              <a:ea typeface="ＭＳ Ｐゴシック" panose="020B0600070205080204" pitchFamily="34" charset="-128"/>
            </a:endParaRPr>
          </a:p>
        </p:txBody>
      </p:sp>
      <p:pic>
        <p:nvPicPr>
          <p:cNvPr id="31746" name="Content Placeholder 4">
            <a:extLst>
              <a:ext uri="{FF2B5EF4-FFF2-40B4-BE49-F238E27FC236}">
                <a16:creationId xmlns:a16="http://schemas.microsoft.com/office/drawing/2014/main" id="{74FA8BF2-0FD5-BA47-B4AE-47BDE2E1AE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27225" y="2133600"/>
            <a:ext cx="5616575" cy="43688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2C62DBE1-FB9E-844F-B86C-D6D47EB60D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52400" y="227013"/>
            <a:ext cx="9448800" cy="114300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Tropopause is modulated synoptically</a:t>
            </a: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3CEB356A-7F47-8E40-BA1A-32643A7ACC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High in ridges, low in troughs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Higher in tropics, lower towards poles</a:t>
            </a:r>
          </a:p>
        </p:txBody>
      </p:sp>
      <p:pic>
        <p:nvPicPr>
          <p:cNvPr id="32771" name="Picture 12">
            <a:extLst>
              <a:ext uri="{FF2B5EF4-FFF2-40B4-BE49-F238E27FC236}">
                <a16:creationId xmlns:a16="http://schemas.microsoft.com/office/drawing/2014/main" id="{A9F54125-451F-8A43-ADEB-D38C69D8C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88"/>
          <a:stretch>
            <a:fillRect/>
          </a:stretch>
        </p:blipFill>
        <p:spPr bwMode="auto">
          <a:xfrm>
            <a:off x="1073150" y="2901950"/>
            <a:ext cx="69977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1">
            <a:extLst>
              <a:ext uri="{FF2B5EF4-FFF2-40B4-BE49-F238E27FC236}">
                <a16:creationId xmlns:a16="http://schemas.microsoft.com/office/drawing/2014/main" id="{DDC7231F-A37F-9E4F-8234-8ECD09BBDC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8813" y="6019800"/>
            <a:ext cx="4984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000" dirty="0"/>
              <a:t>L</a:t>
            </a:r>
          </a:p>
        </p:txBody>
      </p:sp>
      <p:sp>
        <p:nvSpPr>
          <p:cNvPr id="32773" name="TextBox 2">
            <a:extLst>
              <a:ext uri="{FF2B5EF4-FFF2-40B4-BE49-F238E27FC236}">
                <a16:creationId xmlns:a16="http://schemas.microsoft.com/office/drawing/2014/main" id="{0794BE3E-719F-9247-B0D6-27FB029CA4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6049963"/>
            <a:ext cx="517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dirty="0"/>
              <a:t>H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>
            <a:extLst>
              <a:ext uri="{FF2B5EF4-FFF2-40B4-BE49-F238E27FC236}">
                <a16:creationId xmlns:a16="http://schemas.microsoft.com/office/drawing/2014/main" id="{EE1B675F-E409-074C-8D0D-88A71C0094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590800"/>
            <a:ext cx="7772400" cy="1143000"/>
          </a:xfrm>
        </p:spPr>
        <p:txBody>
          <a:bodyPr/>
          <a:lstStyle/>
          <a:p>
            <a:r>
              <a:rPr lang="en-US" altLang="en-US" b="1" dirty="0">
                <a:ea typeface="ＭＳ Ｐゴシック" panose="020B0600070205080204" pitchFamily="34" charset="-128"/>
              </a:rPr>
              <a:t>Tropopause Height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  <a:hlinkClick r:id="rId2"/>
              </a:rPr>
              <a:t>https://atmos.washington.edu/~hakim/tropo/trop_pres.html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9702A52A-4703-004E-A130-CD7379420F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4818" name="Picture 2" descr="tropheight.tiff">
            <a:extLst>
              <a:ext uri="{FF2B5EF4-FFF2-40B4-BE49-F238E27FC236}">
                <a16:creationId xmlns:a16="http://schemas.microsoft.com/office/drawing/2014/main" id="{F1AC5449-3C91-1A4C-80EA-4ABC20A9B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28600"/>
            <a:ext cx="636905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86EF1AB9-6561-4D4C-920B-C281D7CECC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There are TWO types of upper tropospheric jet streams</a:t>
            </a:r>
          </a:p>
        </p:txBody>
      </p:sp>
      <p:sp>
        <p:nvSpPr>
          <p:cNvPr id="36866" name="Content Placeholder 2">
            <a:extLst>
              <a:ext uri="{FF2B5EF4-FFF2-40B4-BE49-F238E27FC236}">
                <a16:creationId xmlns:a16="http://schemas.microsoft.com/office/drawing/2014/main" id="{A454B216-7833-9948-A126-CD5ECCFB00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2209800"/>
            <a:ext cx="7772400" cy="41148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Polar front jet (a.k.a. midlatitude jet)</a:t>
            </a:r>
            <a:r>
              <a:rPr lang="en-US" altLang="en-US" dirty="0">
                <a:ea typeface="ＭＳ Ｐゴシック" panose="020B0600070205080204" pitchFamily="34" charset="-128"/>
              </a:rPr>
              <a:t>:  associated with main midlatitude frontal/baroclinic zone.  Typically 30-45N, ~250-300 hPa</a:t>
            </a:r>
          </a:p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Subtropical jet:  </a:t>
            </a:r>
            <a:r>
              <a:rPr lang="en-US" altLang="en-US" dirty="0">
                <a:ea typeface="ＭＳ Ｐゴシック" panose="020B0600070205080204" pitchFamily="34" charset="-128"/>
              </a:rPr>
              <a:t>associated with the northern portion of the tropical Hadley circulation.  Typically around 30N, ~200 hPa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C028382A-2517-B342-960E-66A243A5D2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7700" y="609600"/>
            <a:ext cx="8153400" cy="5334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Two Jet Streams</a:t>
            </a:r>
          </a:p>
        </p:txBody>
      </p:sp>
      <p:pic>
        <p:nvPicPr>
          <p:cNvPr id="37890" name="Picture 2" descr="250mbwinds_jan08_0202.gif">
            <a:extLst>
              <a:ext uri="{FF2B5EF4-FFF2-40B4-BE49-F238E27FC236}">
                <a16:creationId xmlns:a16="http://schemas.microsoft.com/office/drawing/2014/main" id="{79493E37-7F50-3C45-B826-CFEB5CDAED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7620000" cy="5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17F03FC8-1A07-784A-B5A9-F1FBA9284C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38914" name="Content Placeholder 3" descr="subtrop.png">
            <a:extLst>
              <a:ext uri="{FF2B5EF4-FFF2-40B4-BE49-F238E27FC236}">
                <a16:creationId xmlns:a16="http://schemas.microsoft.com/office/drawing/2014/main" id="{354C8872-226E-D547-B1D0-2A840F1FA8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769" r="-20769"/>
          <a:stretch>
            <a:fillRect/>
          </a:stretch>
        </p:blipFill>
        <p:spPr/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F09D6CAC-9CD9-8144-913A-5E08232715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Two Jet Streams, Both Located Near the Tropopause</a:t>
            </a:r>
          </a:p>
        </p:txBody>
      </p:sp>
      <p:pic>
        <p:nvPicPr>
          <p:cNvPr id="39938" name="Content Placeholder 4" descr="Jetcrosssection.jpg">
            <a:extLst>
              <a:ext uri="{FF2B5EF4-FFF2-40B4-BE49-F238E27FC236}">
                <a16:creationId xmlns:a16="http://schemas.microsoft.com/office/drawing/2014/main" id="{FA1AD92C-8833-8349-A3A5-EDD06245AE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176" b="-16176"/>
          <a:stretch>
            <a:fillRect/>
          </a:stretch>
        </p:blipFill>
        <p:spPr>
          <a:xfrm>
            <a:off x="762000" y="1752600"/>
            <a:ext cx="8153400" cy="4316506"/>
          </a:xfrm>
        </p:spPr>
      </p:pic>
      <p:sp>
        <p:nvSpPr>
          <p:cNvPr id="39939" name="Rectangle 3">
            <a:extLst>
              <a:ext uri="{FF2B5EF4-FFF2-40B4-BE49-F238E27FC236}">
                <a16:creationId xmlns:a16="http://schemas.microsoft.com/office/drawing/2014/main" id="{C4ED220F-6958-5943-990F-E79ED326F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3338" y="3198813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F09D6CAC-9CD9-8144-913A-5E08232715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Note:  Tropopause in Three Segments</a:t>
            </a:r>
          </a:p>
        </p:txBody>
      </p:sp>
      <p:pic>
        <p:nvPicPr>
          <p:cNvPr id="39938" name="Content Placeholder 4" descr="Jetcrosssection.jpg">
            <a:extLst>
              <a:ext uri="{FF2B5EF4-FFF2-40B4-BE49-F238E27FC236}">
                <a16:creationId xmlns:a16="http://schemas.microsoft.com/office/drawing/2014/main" id="{FA1AD92C-8833-8349-A3A5-EDD06245AE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176" b="-16176"/>
          <a:stretch>
            <a:fillRect/>
          </a:stretch>
        </p:blipFill>
        <p:spPr>
          <a:xfrm>
            <a:off x="762000" y="1752600"/>
            <a:ext cx="8153400" cy="4316506"/>
          </a:xfrm>
        </p:spPr>
      </p:pic>
      <p:sp>
        <p:nvSpPr>
          <p:cNvPr id="39939" name="Rectangle 3">
            <a:extLst>
              <a:ext uri="{FF2B5EF4-FFF2-40B4-BE49-F238E27FC236}">
                <a16:creationId xmlns:a16="http://schemas.microsoft.com/office/drawing/2014/main" id="{C4ED220F-6958-5943-990F-E79ED326F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3338" y="3198813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824400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C28F21C3-B951-D240-B139-2F64C9BDA2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Subtropical Jet Stream Often Associated with a cloud band</a:t>
            </a:r>
          </a:p>
        </p:txBody>
      </p:sp>
      <p:pic>
        <p:nvPicPr>
          <p:cNvPr id="40962" name="Picture 4" descr="subtropicaljet.gif                                             001DDF1D&#10;Cliff Disk                     BB5EA40C:">
            <a:extLst>
              <a:ext uri="{FF2B5EF4-FFF2-40B4-BE49-F238E27FC236}">
                <a16:creationId xmlns:a16="http://schemas.microsoft.com/office/drawing/2014/main" id="{269DDFA3-017C-CE45-9984-93EB8E83C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05000"/>
            <a:ext cx="6248400" cy="424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5D743-C34B-4D49-90FA-D1459B4EB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B8215FD7-E055-664E-A744-10EF26DA25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4823" y="727836"/>
            <a:ext cx="4494353" cy="5520564"/>
          </a:xfrm>
        </p:spPr>
      </p:pic>
    </p:spTree>
    <p:extLst>
      <p:ext uri="{BB962C8B-B14F-4D97-AF65-F5344CB8AC3E}">
        <p14:creationId xmlns:p14="http://schemas.microsoft.com/office/powerpoint/2010/main" val="11614478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86DF208F-5E94-5B45-BCD2-377F4D3E96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1987" name="Picture 4" descr="Subtropical.tiff                                               001DDF1D&#10;Cliff Disk                     BB5EA40C:">
            <a:extLst>
              <a:ext uri="{FF2B5EF4-FFF2-40B4-BE49-F238E27FC236}">
                <a16:creationId xmlns:a16="http://schemas.microsoft.com/office/drawing/2014/main" id="{9C29E76C-8BB7-5A46-88D1-E2DD4194B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54" y="609600"/>
            <a:ext cx="7639291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eft Arrow 2">
            <a:extLst>
              <a:ext uri="{FF2B5EF4-FFF2-40B4-BE49-F238E27FC236}">
                <a16:creationId xmlns:a16="http://schemas.microsoft.com/office/drawing/2014/main" id="{AB27117C-B17C-FF4E-9924-1AE847202AF5}"/>
              </a:ext>
            </a:extLst>
          </p:cNvPr>
          <p:cNvSpPr/>
          <p:nvPr/>
        </p:nvSpPr>
        <p:spPr bwMode="auto">
          <a:xfrm rot="1776508">
            <a:off x="3504391" y="3332566"/>
            <a:ext cx="2895600" cy="7620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0E15C4A1-C4D2-6A42-A6D2-27A69D8673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2860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Jet Stream’s Relationship to Horizontal Temperature Gradient Can Be Explained Through Thermal Wind Arguments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73DA4DC1-E3EB-E641-9125-97FA648D40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Thermal Wind Equation</a:t>
            </a:r>
          </a:p>
        </p:txBody>
      </p:sp>
      <p:pic>
        <p:nvPicPr>
          <p:cNvPr id="44034" name="Content Placeholder 4">
            <a:extLst>
              <a:ext uri="{FF2B5EF4-FFF2-40B4-BE49-F238E27FC236}">
                <a16:creationId xmlns:a16="http://schemas.microsoft.com/office/drawing/2014/main" id="{34E925F0-09E9-164C-8FC7-18DD72FBBB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0" y="1806575"/>
            <a:ext cx="3429000" cy="3244850"/>
          </a:xfrm>
        </p:spPr>
      </p:pic>
      <p:sp>
        <p:nvSpPr>
          <p:cNvPr id="44035" name="TextBox 1">
            <a:extLst>
              <a:ext uri="{FF2B5EF4-FFF2-40B4-BE49-F238E27FC236}">
                <a16:creationId xmlns:a16="http://schemas.microsoft.com/office/drawing/2014/main" id="{EA76EBB4-DD6C-614E-B468-7EAE21F5A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969" y="5092456"/>
            <a:ext cx="8001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The large wind shear associated with a jet stream is directly connected to large horizontal temperature gradient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810A4F94-CAC2-494A-9606-007120391C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250 mb isotach</a:t>
            </a:r>
          </a:p>
        </p:txBody>
      </p:sp>
      <p:pic>
        <p:nvPicPr>
          <p:cNvPr id="45058" name="Content Placeholder 3" descr="isotachJan10.tiff">
            <a:extLst>
              <a:ext uri="{FF2B5EF4-FFF2-40B4-BE49-F238E27FC236}">
                <a16:creationId xmlns:a16="http://schemas.microsoft.com/office/drawing/2014/main" id="{52A73D3E-F8D1-0047-A461-DD2415BF2F1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336" r="-14336"/>
          <a:stretch>
            <a:fillRect/>
          </a:stretch>
        </p:blipFill>
        <p:spPr/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355CFF49-637E-8942-9A21-20479541FA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533400"/>
            <a:ext cx="8305800" cy="1143000"/>
          </a:xfrm>
        </p:spPr>
        <p:txBody>
          <a:bodyPr/>
          <a:lstStyle/>
          <a:p>
            <a:r>
              <a:rPr lang="en-US" altLang="en-US" sz="3600" dirty="0">
                <a:ea typeface="ＭＳ Ｐゴシック" panose="020B0600070205080204" pitchFamily="34" charset="-128"/>
              </a:rPr>
              <a:t>1000-500 mb thickness gradient is large near jet core</a:t>
            </a:r>
          </a:p>
        </p:txBody>
      </p:sp>
      <p:pic>
        <p:nvPicPr>
          <p:cNvPr id="46082" name="Content Placeholder 3" descr="thickness.tiff">
            <a:extLst>
              <a:ext uri="{FF2B5EF4-FFF2-40B4-BE49-F238E27FC236}">
                <a16:creationId xmlns:a16="http://schemas.microsoft.com/office/drawing/2014/main" id="{59107D72-B740-244D-8CF8-35E55F33F3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23" r="-14223"/>
          <a:stretch>
            <a:fillRect/>
          </a:stretch>
        </p:blipFill>
        <p:spPr>
          <a:xfrm>
            <a:off x="685800" y="1828800"/>
            <a:ext cx="7772400" cy="411480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61C5F2DF-FE4D-C848-85D2-8F737BC1C4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7106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558A5120-A7E4-0245-9D41-C3DED9C57A1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604838"/>
            <a:ext cx="5943600" cy="594360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F72A3F42-AED3-9545-BF4F-6D3C384063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48130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D70CD38C-604B-F34F-98E8-53C0F15F48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2200" y="419100"/>
            <a:ext cx="6019800" cy="6019800"/>
          </a:xfr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>
            <a:extLst>
              <a:ext uri="{FF2B5EF4-FFF2-40B4-BE49-F238E27FC236}">
                <a16:creationId xmlns:a16="http://schemas.microsoft.com/office/drawing/2014/main" id="{CA4ABFF1-260C-AF4A-B687-88549BBA4D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190500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An alternative viewpoint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63BAF782-F295-E842-A0B4-FE20B1FD4D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31763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Jet Stream</a:t>
            </a:r>
          </a:p>
        </p:txBody>
      </p:sp>
      <p:sp>
        <p:nvSpPr>
          <p:cNvPr id="50178" name="Text Box 3">
            <a:extLst>
              <a:ext uri="{FF2B5EF4-FFF2-40B4-BE49-F238E27FC236}">
                <a16:creationId xmlns:a16="http://schemas.microsoft.com/office/drawing/2014/main" id="{6240F2BE-F20C-F74A-966C-EE801BACF8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274763"/>
            <a:ext cx="62484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/>
              <a:t>Horizonal temperature gradients can produce pressure gradients</a:t>
            </a:r>
          </a:p>
        </p:txBody>
      </p:sp>
      <p:sp>
        <p:nvSpPr>
          <p:cNvPr id="50179" name="Line 4">
            <a:extLst>
              <a:ext uri="{FF2B5EF4-FFF2-40B4-BE49-F238E27FC236}">
                <a16:creationId xmlns:a16="http://schemas.microsoft.com/office/drawing/2014/main" id="{0847A7B8-FDA4-B842-BE6C-13F68C502220}"/>
              </a:ext>
            </a:extLst>
          </p:cNvPr>
          <p:cNvSpPr>
            <a:spLocks noChangeShapeType="1"/>
          </p:cNvSpPr>
          <p:nvPr/>
        </p:nvSpPr>
        <p:spPr bwMode="auto">
          <a:xfrm>
            <a:off x="838200" y="5867400"/>
            <a:ext cx="6934200" cy="0"/>
          </a:xfrm>
          <a:prstGeom prst="line">
            <a:avLst/>
          </a:prstGeom>
          <a:noFill/>
          <a:ln w="101600" cap="rnd">
            <a:solidFill>
              <a:srgbClr val="FFCC99"/>
            </a:solidFill>
            <a:round/>
            <a:headEnd type="none" w="sm" len="sm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0180" name="Rectangle 5">
            <a:extLst>
              <a:ext uri="{FF2B5EF4-FFF2-40B4-BE49-F238E27FC236}">
                <a16:creationId xmlns:a16="http://schemas.microsoft.com/office/drawing/2014/main" id="{074685AF-52D5-274B-ABA5-538EABB6D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895600"/>
            <a:ext cx="1371600" cy="2895600"/>
          </a:xfrm>
          <a:prstGeom prst="rect">
            <a:avLst/>
          </a:prstGeom>
          <a:solidFill>
            <a:srgbClr val="FF3300"/>
          </a:solidFill>
          <a:ln w="50800" cap="rnd">
            <a:solidFill>
              <a:srgbClr val="FF3300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50181" name="Rectangle 6">
            <a:extLst>
              <a:ext uri="{FF2B5EF4-FFF2-40B4-BE49-F238E27FC236}">
                <a16:creationId xmlns:a16="http://schemas.microsoft.com/office/drawing/2014/main" id="{FCA5644F-76B5-F44D-B6C2-9E73D65A1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495800"/>
            <a:ext cx="1371600" cy="1295400"/>
          </a:xfrm>
          <a:prstGeom prst="rect">
            <a:avLst/>
          </a:prstGeom>
          <a:solidFill>
            <a:srgbClr val="00CCFF"/>
          </a:solidFill>
          <a:ln w="50800" cap="rnd">
            <a:solidFill>
              <a:srgbClr val="00CCFF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Lesser Thickness</a:t>
            </a:r>
          </a:p>
        </p:txBody>
      </p:sp>
      <p:sp>
        <p:nvSpPr>
          <p:cNvPr id="50182" name="Line 7">
            <a:extLst>
              <a:ext uri="{FF2B5EF4-FFF2-40B4-BE49-F238E27FC236}">
                <a16:creationId xmlns:a16="http://schemas.microsoft.com/office/drawing/2014/main" id="{5289173F-187C-F74F-9AE0-FB1383538F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968500" y="2844800"/>
            <a:ext cx="4800600" cy="1600200"/>
          </a:xfrm>
          <a:prstGeom prst="line">
            <a:avLst/>
          </a:prstGeom>
          <a:noFill/>
          <a:ln w="50800" cap="rnd">
            <a:solidFill>
              <a:srgbClr val="00FF00"/>
            </a:solidFill>
            <a:round/>
            <a:headEnd type="none" w="sm" len="sm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0183" name="Line 8">
            <a:extLst>
              <a:ext uri="{FF2B5EF4-FFF2-40B4-BE49-F238E27FC236}">
                <a16:creationId xmlns:a16="http://schemas.microsoft.com/office/drawing/2014/main" id="{901D9D8B-7126-4E41-AC01-A481E3DDE7FD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5105400"/>
            <a:ext cx="4800600" cy="457200"/>
          </a:xfrm>
          <a:prstGeom prst="line">
            <a:avLst/>
          </a:prstGeom>
          <a:noFill/>
          <a:ln w="50800" cap="rnd">
            <a:solidFill>
              <a:srgbClr val="00FF00"/>
            </a:solidFill>
            <a:round/>
            <a:headEnd type="none" w="sm" len="sm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0184" name="Line 9">
            <a:extLst>
              <a:ext uri="{FF2B5EF4-FFF2-40B4-BE49-F238E27FC236}">
                <a16:creationId xmlns:a16="http://schemas.microsoft.com/office/drawing/2014/main" id="{C3D06A3A-8C3A-A740-B396-217CF8DAAD8D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3962400"/>
            <a:ext cx="4800600" cy="1143000"/>
          </a:xfrm>
          <a:prstGeom prst="line">
            <a:avLst/>
          </a:prstGeom>
          <a:noFill/>
          <a:ln w="50800" cap="rnd">
            <a:solidFill>
              <a:srgbClr val="00FF00"/>
            </a:solidFill>
            <a:round/>
            <a:headEnd type="none" w="sm" len="sm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0185" name="Text Box 10">
            <a:extLst>
              <a:ext uri="{FF2B5EF4-FFF2-40B4-BE49-F238E27FC236}">
                <a16:creationId xmlns:a16="http://schemas.microsoft.com/office/drawing/2014/main" id="{D566B5C3-0B1C-A24B-B2EF-8DEEAFB405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3124200"/>
            <a:ext cx="1201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500 mb</a:t>
            </a:r>
          </a:p>
        </p:txBody>
      </p:sp>
      <p:sp>
        <p:nvSpPr>
          <p:cNvPr id="50186" name="Text Box 11">
            <a:extLst>
              <a:ext uri="{FF2B5EF4-FFF2-40B4-BE49-F238E27FC236}">
                <a16:creationId xmlns:a16="http://schemas.microsoft.com/office/drawing/2014/main" id="{0A1F22E3-3BE5-744F-A912-372D7EB69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038600"/>
            <a:ext cx="1201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700 mb</a:t>
            </a:r>
          </a:p>
        </p:txBody>
      </p:sp>
      <p:sp>
        <p:nvSpPr>
          <p:cNvPr id="50187" name="Text Box 12">
            <a:extLst>
              <a:ext uri="{FF2B5EF4-FFF2-40B4-BE49-F238E27FC236}">
                <a16:creationId xmlns:a16="http://schemas.microsoft.com/office/drawing/2014/main" id="{3E62881C-30A7-BC41-A673-8E7D94E1A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8600" y="4889500"/>
            <a:ext cx="12017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850 mb</a:t>
            </a:r>
          </a:p>
        </p:txBody>
      </p:sp>
      <p:sp>
        <p:nvSpPr>
          <p:cNvPr id="50188" name="Text Box 13">
            <a:extLst>
              <a:ext uri="{FF2B5EF4-FFF2-40B4-BE49-F238E27FC236}">
                <a16:creationId xmlns:a16="http://schemas.microsoft.com/office/drawing/2014/main" id="{56C8E39B-D598-3C4D-A176-87B90DC4F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922963"/>
            <a:ext cx="1031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Warm</a:t>
            </a:r>
            <a:endParaRPr lang="en-US" altLang="en-US" sz="2400" dirty="0"/>
          </a:p>
        </p:txBody>
      </p:sp>
      <p:sp>
        <p:nvSpPr>
          <p:cNvPr id="50189" name="Text Box 14">
            <a:extLst>
              <a:ext uri="{FF2B5EF4-FFF2-40B4-BE49-F238E27FC236}">
                <a16:creationId xmlns:a16="http://schemas.microsoft.com/office/drawing/2014/main" id="{07D7ACD5-7339-A145-8E1D-8D19EF5F6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5922963"/>
            <a:ext cx="860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Cold</a:t>
            </a:r>
            <a:endParaRPr lang="en-US" altLang="en-US" sz="2400" dirty="0"/>
          </a:p>
        </p:txBody>
      </p:sp>
      <p:sp>
        <p:nvSpPr>
          <p:cNvPr id="50190" name="Text Box 15">
            <a:extLst>
              <a:ext uri="{FF2B5EF4-FFF2-40B4-BE49-F238E27FC236}">
                <a16:creationId xmlns:a16="http://schemas.microsoft.com/office/drawing/2014/main" id="{8029D681-62D6-B245-9518-E3DEA9290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2725" y="5754688"/>
            <a:ext cx="1109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P</a:t>
            </a:r>
            <a:r>
              <a:rPr lang="en-US" altLang="en-US" sz="2400" b="1" baseline="-25000" dirty="0"/>
              <a:t>surface</a:t>
            </a:r>
            <a:endParaRPr lang="en-US" altLang="en-US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FC1C46C-E79B-B04A-A9E3-1F8621E6CE69}"/>
              </a:ext>
            </a:extLst>
          </p:cNvPr>
          <p:cNvSpPr txBox="1"/>
          <p:nvPr/>
        </p:nvSpPr>
        <p:spPr>
          <a:xfrm>
            <a:off x="990600" y="4445000"/>
            <a:ext cx="23278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Greater thickness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B2B26F7F-8589-E64C-B479-2B7AFBFC5B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Jet Stream</a:t>
            </a:r>
          </a:p>
        </p:txBody>
      </p:sp>
      <p:sp>
        <p:nvSpPr>
          <p:cNvPr id="51202" name="Text Box 3">
            <a:extLst>
              <a:ext uri="{FF2B5EF4-FFF2-40B4-BE49-F238E27FC236}">
                <a16:creationId xmlns:a16="http://schemas.microsoft.com/office/drawing/2014/main" id="{9E1CB976-85B3-674D-A0BC-B4D4B1109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6638" y="960438"/>
            <a:ext cx="661352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/>
              <a:t>The pressure gradients in turn produce wind.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/>
              <a:t>Consider the balance of forces at each level:</a:t>
            </a:r>
          </a:p>
        </p:txBody>
      </p:sp>
      <p:sp>
        <p:nvSpPr>
          <p:cNvPr id="51203" name="Line 4">
            <a:extLst>
              <a:ext uri="{FF2B5EF4-FFF2-40B4-BE49-F238E27FC236}">
                <a16:creationId xmlns:a16="http://schemas.microsoft.com/office/drawing/2014/main" id="{BD12DE9A-252C-724C-A7F5-39C812CFC663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" y="5953125"/>
            <a:ext cx="6934200" cy="0"/>
          </a:xfrm>
          <a:prstGeom prst="line">
            <a:avLst/>
          </a:prstGeom>
          <a:noFill/>
          <a:ln w="101600" cap="rnd">
            <a:solidFill>
              <a:srgbClr val="FFCC99"/>
            </a:solidFill>
            <a:round/>
            <a:headEnd type="none" w="sm" len="sm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04" name="Rectangle 5">
            <a:extLst>
              <a:ext uri="{FF2B5EF4-FFF2-40B4-BE49-F238E27FC236}">
                <a16:creationId xmlns:a16="http://schemas.microsoft.com/office/drawing/2014/main" id="{1E9BC3E2-D8D7-944A-98F8-047BE665B9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2057400"/>
            <a:ext cx="1371600" cy="3795713"/>
          </a:xfrm>
          <a:prstGeom prst="rect">
            <a:avLst/>
          </a:prstGeom>
          <a:solidFill>
            <a:srgbClr val="FF3300"/>
          </a:solidFill>
          <a:ln w="50800" cap="rnd">
            <a:solidFill>
              <a:srgbClr val="FF3300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51205" name="Rectangle 6">
            <a:extLst>
              <a:ext uri="{FF2B5EF4-FFF2-40B4-BE49-F238E27FC236}">
                <a16:creationId xmlns:a16="http://schemas.microsoft.com/office/drawing/2014/main" id="{74F08D50-B418-304C-893B-D133B4380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4154488"/>
            <a:ext cx="1371600" cy="1698625"/>
          </a:xfrm>
          <a:prstGeom prst="rect">
            <a:avLst/>
          </a:prstGeom>
          <a:solidFill>
            <a:srgbClr val="00CCFF"/>
          </a:solidFill>
          <a:ln w="50800" cap="rnd">
            <a:solidFill>
              <a:srgbClr val="00CCFF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51206" name="Line 7">
            <a:extLst>
              <a:ext uri="{FF2B5EF4-FFF2-40B4-BE49-F238E27FC236}">
                <a16:creationId xmlns:a16="http://schemas.microsoft.com/office/drawing/2014/main" id="{BD49AD5C-B1D3-6C45-B4A7-1430F5F8C1ED}"/>
              </a:ext>
            </a:extLst>
          </p:cNvPr>
          <p:cNvSpPr>
            <a:spLocks noChangeShapeType="1"/>
          </p:cNvSpPr>
          <p:nvPr/>
        </p:nvSpPr>
        <p:spPr bwMode="auto">
          <a:xfrm>
            <a:off x="1892300" y="1990725"/>
            <a:ext cx="4800600" cy="2097088"/>
          </a:xfrm>
          <a:prstGeom prst="line">
            <a:avLst/>
          </a:prstGeom>
          <a:noFill/>
          <a:ln w="50800" cap="rnd">
            <a:solidFill>
              <a:srgbClr val="00FF00"/>
            </a:solidFill>
            <a:round/>
            <a:headEnd type="none" w="sm" len="sm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07" name="Line 8">
            <a:extLst>
              <a:ext uri="{FF2B5EF4-FFF2-40B4-BE49-F238E27FC236}">
                <a16:creationId xmlns:a16="http://schemas.microsoft.com/office/drawing/2014/main" id="{50D23027-24F6-224C-94D2-73D6BEA9B09F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4954588"/>
            <a:ext cx="4800600" cy="598487"/>
          </a:xfrm>
          <a:prstGeom prst="line">
            <a:avLst/>
          </a:prstGeom>
          <a:noFill/>
          <a:ln w="50800" cap="rnd">
            <a:solidFill>
              <a:srgbClr val="00FF00"/>
            </a:solidFill>
            <a:round/>
            <a:headEnd type="none" w="sm" len="sm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08" name="Line 9">
            <a:extLst>
              <a:ext uri="{FF2B5EF4-FFF2-40B4-BE49-F238E27FC236}">
                <a16:creationId xmlns:a16="http://schemas.microsoft.com/office/drawing/2014/main" id="{151C11F0-4243-744B-ABF3-A4A2ED7E18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3854450"/>
            <a:ext cx="4800600" cy="1100138"/>
          </a:xfrm>
          <a:prstGeom prst="line">
            <a:avLst/>
          </a:prstGeom>
          <a:noFill/>
          <a:ln w="50800" cap="rnd">
            <a:solidFill>
              <a:srgbClr val="00FF00"/>
            </a:solidFill>
            <a:round/>
            <a:headEnd type="none" w="sm" len="sm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1209" name="Text Box 10">
            <a:extLst>
              <a:ext uri="{FF2B5EF4-FFF2-40B4-BE49-F238E27FC236}">
                <a16:creationId xmlns:a16="http://schemas.microsoft.com/office/drawing/2014/main" id="{CD265265-42A3-6B40-AB69-68A5B4FC0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3895725"/>
            <a:ext cx="123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500 mb</a:t>
            </a:r>
            <a:endParaRPr lang="en-US" altLang="en-US" sz="2400" dirty="0"/>
          </a:p>
        </p:txBody>
      </p:sp>
      <p:sp>
        <p:nvSpPr>
          <p:cNvPr id="51210" name="Text Box 11">
            <a:extLst>
              <a:ext uri="{FF2B5EF4-FFF2-40B4-BE49-F238E27FC236}">
                <a16:creationId xmlns:a16="http://schemas.microsoft.com/office/drawing/2014/main" id="{A729394D-BA26-0049-B6BE-EAAC9B1234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4733925"/>
            <a:ext cx="123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700 mb</a:t>
            </a:r>
            <a:endParaRPr lang="en-US" altLang="en-US" sz="2400" dirty="0"/>
          </a:p>
        </p:txBody>
      </p:sp>
      <p:sp>
        <p:nvSpPr>
          <p:cNvPr id="51211" name="Text Box 12">
            <a:extLst>
              <a:ext uri="{FF2B5EF4-FFF2-40B4-BE49-F238E27FC236}">
                <a16:creationId xmlns:a16="http://schemas.microsoft.com/office/drawing/2014/main" id="{01007B6F-B86D-EB4D-84C4-CFEFD1498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343525"/>
            <a:ext cx="1235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850 mb</a:t>
            </a:r>
            <a:endParaRPr lang="en-US" altLang="en-US" sz="2400" dirty="0"/>
          </a:p>
        </p:txBody>
      </p:sp>
      <p:sp>
        <p:nvSpPr>
          <p:cNvPr id="51212" name="Text Box 13">
            <a:extLst>
              <a:ext uri="{FF2B5EF4-FFF2-40B4-BE49-F238E27FC236}">
                <a16:creationId xmlns:a16="http://schemas.microsoft.com/office/drawing/2014/main" id="{F156435A-ABF9-9547-A8AA-83525FBF3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8438" y="6065838"/>
            <a:ext cx="11318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 Black" panose="020B0604020202020204" pitchFamily="34" charset="0"/>
              </a:rPr>
              <a:t>Warm</a:t>
            </a:r>
            <a:endParaRPr lang="en-US" altLang="en-US" sz="2400" dirty="0"/>
          </a:p>
        </p:txBody>
      </p:sp>
      <p:sp>
        <p:nvSpPr>
          <p:cNvPr id="51213" name="Text Box 14">
            <a:extLst>
              <a:ext uri="{FF2B5EF4-FFF2-40B4-BE49-F238E27FC236}">
                <a16:creationId xmlns:a16="http://schemas.microsoft.com/office/drawing/2014/main" id="{AB21C4E3-3481-D040-AC50-CB59A6FA0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5238" y="6065838"/>
            <a:ext cx="928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Arial Black" panose="020B0604020202020204" pitchFamily="34" charset="0"/>
              </a:rPr>
              <a:t>Cold</a:t>
            </a:r>
            <a:endParaRPr lang="en-US" altLang="en-US" sz="2400" dirty="0"/>
          </a:p>
        </p:txBody>
      </p:sp>
      <p:sp>
        <p:nvSpPr>
          <p:cNvPr id="51214" name="Text Box 15">
            <a:extLst>
              <a:ext uri="{FF2B5EF4-FFF2-40B4-BE49-F238E27FC236}">
                <a16:creationId xmlns:a16="http://schemas.microsoft.com/office/drawing/2014/main" id="{86C82DF1-8720-8C40-9FB7-C98A951D17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56525" y="5805488"/>
            <a:ext cx="500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P</a:t>
            </a:r>
            <a:r>
              <a:rPr lang="en-US" altLang="en-US" sz="2400" b="1" baseline="-25000" dirty="0"/>
              <a:t>s</a:t>
            </a:r>
            <a:endParaRPr lang="en-US" altLang="en-US" sz="2400" dirty="0"/>
          </a:p>
        </p:txBody>
      </p:sp>
      <p:sp>
        <p:nvSpPr>
          <p:cNvPr id="51215" name="AutoShape 16">
            <a:extLst>
              <a:ext uri="{FF2B5EF4-FFF2-40B4-BE49-F238E27FC236}">
                <a16:creationId xmlns:a16="http://schemas.microsoft.com/office/drawing/2014/main" id="{C4E74F85-9F0E-A845-B550-39F11B394A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3032125"/>
            <a:ext cx="1295400" cy="177800"/>
          </a:xfrm>
          <a:prstGeom prst="rightArrow">
            <a:avLst>
              <a:gd name="adj1" fmla="val 50000"/>
              <a:gd name="adj2" fmla="val 182143"/>
            </a:avLst>
          </a:prstGeom>
          <a:solidFill>
            <a:schemeClr val="accent1"/>
          </a:solidFill>
          <a:ln w="50800" cap="rnd">
            <a:solidFill>
              <a:schemeClr val="accent1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grpSp>
        <p:nvGrpSpPr>
          <p:cNvPr id="51216" name="Group 17">
            <a:extLst>
              <a:ext uri="{FF2B5EF4-FFF2-40B4-BE49-F238E27FC236}">
                <a16:creationId xmlns:a16="http://schemas.microsoft.com/office/drawing/2014/main" id="{9381EE08-5967-554B-9419-F9EFC4FDBF5A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2981325"/>
            <a:ext cx="304800" cy="304800"/>
            <a:chOff x="2784" y="2064"/>
            <a:chExt cx="192" cy="192"/>
          </a:xfrm>
        </p:grpSpPr>
        <p:sp>
          <p:nvSpPr>
            <p:cNvPr id="51230" name="Oval 18">
              <a:extLst>
                <a:ext uri="{FF2B5EF4-FFF2-40B4-BE49-F238E27FC236}">
                  <a16:creationId xmlns:a16="http://schemas.microsoft.com/office/drawing/2014/main" id="{490102C5-8F93-3C48-8C87-A6B10012B4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064"/>
              <a:ext cx="192" cy="192"/>
            </a:xfrm>
            <a:prstGeom prst="ellipse">
              <a:avLst/>
            </a:prstGeom>
            <a:noFill/>
            <a:ln w="50800" cap="rnd">
              <a:solidFill>
                <a:schemeClr val="tx1"/>
              </a:solidFill>
              <a:round/>
              <a:headEnd type="none" w="sm" len="sm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dirty="0"/>
            </a:p>
          </p:txBody>
        </p:sp>
        <p:sp>
          <p:nvSpPr>
            <p:cNvPr id="51231" name="Oval 19">
              <a:extLst>
                <a:ext uri="{FF2B5EF4-FFF2-40B4-BE49-F238E27FC236}">
                  <a16:creationId xmlns:a16="http://schemas.microsoft.com/office/drawing/2014/main" id="{CB962419-1428-6444-8BB5-68B63BC682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6" y="2136"/>
              <a:ext cx="48" cy="48"/>
            </a:xfrm>
            <a:prstGeom prst="ellipse">
              <a:avLst/>
            </a:prstGeom>
            <a:solidFill>
              <a:schemeClr val="tx1"/>
            </a:solidFill>
            <a:ln w="50800" cap="rnd">
              <a:solidFill>
                <a:schemeClr val="tx1"/>
              </a:solidFill>
              <a:round/>
              <a:headEnd type="none" w="sm" len="sm"/>
              <a:tailEnd type="none" w="med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dirty="0"/>
            </a:p>
          </p:txBody>
        </p:sp>
      </p:grpSp>
      <p:sp>
        <p:nvSpPr>
          <p:cNvPr id="51217" name="AutoShape 20">
            <a:extLst>
              <a:ext uri="{FF2B5EF4-FFF2-40B4-BE49-F238E27FC236}">
                <a16:creationId xmlns:a16="http://schemas.microsoft.com/office/drawing/2014/main" id="{0A3A3419-ACBF-EF45-8578-EB65EB5E8E4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009900" y="3032125"/>
            <a:ext cx="1295400" cy="177800"/>
          </a:xfrm>
          <a:prstGeom prst="rightArrow">
            <a:avLst>
              <a:gd name="adj1" fmla="val 50000"/>
              <a:gd name="adj2" fmla="val 182143"/>
            </a:avLst>
          </a:prstGeom>
          <a:solidFill>
            <a:srgbClr val="FF00FF"/>
          </a:solidFill>
          <a:ln w="50800" cap="rnd">
            <a:solidFill>
              <a:srgbClr val="FF00FF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51218" name="Text Box 21">
            <a:extLst>
              <a:ext uri="{FF2B5EF4-FFF2-40B4-BE49-F238E27FC236}">
                <a16:creationId xmlns:a16="http://schemas.microsoft.com/office/drawing/2014/main" id="{59B0D697-4295-CC43-8490-15C4C80E3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2524125"/>
            <a:ext cx="809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PGF</a:t>
            </a:r>
          </a:p>
        </p:txBody>
      </p:sp>
      <p:sp>
        <p:nvSpPr>
          <p:cNvPr id="51219" name="Text Box 22">
            <a:extLst>
              <a:ext uri="{FF2B5EF4-FFF2-40B4-BE49-F238E27FC236}">
                <a16:creationId xmlns:a16="http://schemas.microsoft.com/office/drawing/2014/main" id="{FD04B4BB-BCE7-7F43-A9C2-8479DE226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7325" y="2487613"/>
            <a:ext cx="5286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0800" cap="rnd">
                <a:solidFill>
                  <a:srgbClr val="000000"/>
                </a:solidFill>
                <a:miter lim="800000"/>
                <a:headEnd type="none" w="sm" len="sm"/>
                <a:tailEnd type="none" w="med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C</a:t>
            </a:r>
            <a:r>
              <a:rPr lang="en-US" altLang="en-US" sz="2400" b="1" baseline="-25000" dirty="0"/>
              <a:t>o</a:t>
            </a:r>
            <a:endParaRPr lang="en-US" altLang="en-US" sz="2400" dirty="0"/>
          </a:p>
        </p:txBody>
      </p:sp>
      <p:sp>
        <p:nvSpPr>
          <p:cNvPr id="51220" name="AutoShape 23">
            <a:extLst>
              <a:ext uri="{FF2B5EF4-FFF2-40B4-BE49-F238E27FC236}">
                <a16:creationId xmlns:a16="http://schemas.microsoft.com/office/drawing/2014/main" id="{32651C4D-AE46-434F-B6BE-012A6FCF91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3600" y="4340225"/>
            <a:ext cx="889000" cy="165100"/>
          </a:xfrm>
          <a:prstGeom prst="rightArrow">
            <a:avLst>
              <a:gd name="adj1" fmla="val 50000"/>
              <a:gd name="adj2" fmla="val 134615"/>
            </a:avLst>
          </a:prstGeom>
          <a:solidFill>
            <a:schemeClr val="accent1"/>
          </a:solidFill>
          <a:ln w="50800" cap="rnd">
            <a:solidFill>
              <a:schemeClr val="accent1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51221" name="AutoShape 24">
            <a:extLst>
              <a:ext uri="{FF2B5EF4-FFF2-40B4-BE49-F238E27FC236}">
                <a16:creationId xmlns:a16="http://schemas.microsoft.com/office/drawing/2014/main" id="{A5E970FF-3F46-2C43-B4A1-7D18301F1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3600" y="5191125"/>
            <a:ext cx="431800" cy="152400"/>
          </a:xfrm>
          <a:prstGeom prst="rightArrow">
            <a:avLst>
              <a:gd name="adj1" fmla="val 50000"/>
              <a:gd name="adj2" fmla="val 70833"/>
            </a:avLst>
          </a:prstGeom>
          <a:solidFill>
            <a:schemeClr val="accent1"/>
          </a:solidFill>
          <a:ln w="50800" cap="rnd">
            <a:solidFill>
              <a:schemeClr val="accent1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51222" name="AutoShape 25">
            <a:extLst>
              <a:ext uri="{FF2B5EF4-FFF2-40B4-BE49-F238E27FC236}">
                <a16:creationId xmlns:a16="http://schemas.microsoft.com/office/drawing/2014/main" id="{8AD4081E-EB48-D84C-A011-04500040ABC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429000" y="4352925"/>
            <a:ext cx="889000" cy="165100"/>
          </a:xfrm>
          <a:prstGeom prst="rightArrow">
            <a:avLst>
              <a:gd name="adj1" fmla="val 50000"/>
              <a:gd name="adj2" fmla="val 134615"/>
            </a:avLst>
          </a:prstGeom>
          <a:solidFill>
            <a:srgbClr val="FF00FF"/>
          </a:solidFill>
          <a:ln w="50800" cap="rnd">
            <a:solidFill>
              <a:srgbClr val="FF00FF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sp>
        <p:nvSpPr>
          <p:cNvPr id="51223" name="AutoShape 26">
            <a:extLst>
              <a:ext uri="{FF2B5EF4-FFF2-40B4-BE49-F238E27FC236}">
                <a16:creationId xmlns:a16="http://schemas.microsoft.com/office/drawing/2014/main" id="{DC3709B9-DC30-8843-9B75-9D7CFC3896BF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886200" y="5203825"/>
            <a:ext cx="431800" cy="152400"/>
          </a:xfrm>
          <a:prstGeom prst="rightArrow">
            <a:avLst>
              <a:gd name="adj1" fmla="val 50000"/>
              <a:gd name="adj2" fmla="val 70833"/>
            </a:avLst>
          </a:prstGeom>
          <a:solidFill>
            <a:srgbClr val="FF00FF"/>
          </a:solidFill>
          <a:ln w="50800" cap="rnd">
            <a:solidFill>
              <a:srgbClr val="FF00FF"/>
            </a:solidFill>
            <a:miter lim="800000"/>
            <a:headEnd type="none" w="sm" len="sm"/>
            <a:tailEnd type="none" w="med" len="lg"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grpSp>
        <p:nvGrpSpPr>
          <p:cNvPr id="51224" name="Group 27">
            <a:extLst>
              <a:ext uri="{FF2B5EF4-FFF2-40B4-BE49-F238E27FC236}">
                <a16:creationId xmlns:a16="http://schemas.microsoft.com/office/drawing/2014/main" id="{2327CA25-A202-2E45-9D5A-233EDDFBC06B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4276725"/>
            <a:ext cx="304800" cy="304800"/>
            <a:chOff x="2784" y="2064"/>
            <a:chExt cx="192" cy="192"/>
          </a:xfrm>
        </p:grpSpPr>
        <p:sp>
          <p:nvSpPr>
            <p:cNvPr id="51228" name="Oval 28">
              <a:extLst>
                <a:ext uri="{FF2B5EF4-FFF2-40B4-BE49-F238E27FC236}">
                  <a16:creationId xmlns:a16="http://schemas.microsoft.com/office/drawing/2014/main" id="{655D8EBC-6570-C841-9945-61F7B3A405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064"/>
              <a:ext cx="192" cy="192"/>
            </a:xfrm>
            <a:prstGeom prst="ellipse">
              <a:avLst/>
            </a:prstGeom>
            <a:noFill/>
            <a:ln w="50800" cap="rnd">
              <a:solidFill>
                <a:schemeClr val="tx1"/>
              </a:solidFill>
              <a:round/>
              <a:headEnd type="none" w="sm" len="sm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dirty="0"/>
            </a:p>
          </p:txBody>
        </p:sp>
        <p:sp>
          <p:nvSpPr>
            <p:cNvPr id="51229" name="Oval 29">
              <a:extLst>
                <a:ext uri="{FF2B5EF4-FFF2-40B4-BE49-F238E27FC236}">
                  <a16:creationId xmlns:a16="http://schemas.microsoft.com/office/drawing/2014/main" id="{59973E1B-CB70-FE43-BA1C-66591C7A84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6" y="2136"/>
              <a:ext cx="48" cy="48"/>
            </a:xfrm>
            <a:prstGeom prst="ellipse">
              <a:avLst/>
            </a:prstGeom>
            <a:solidFill>
              <a:schemeClr val="tx1"/>
            </a:solidFill>
            <a:ln w="50800" cap="rnd">
              <a:solidFill>
                <a:schemeClr val="tx1"/>
              </a:solidFill>
              <a:round/>
              <a:headEnd type="none" w="sm" len="sm"/>
              <a:tailEnd type="none" w="med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dirty="0"/>
            </a:p>
          </p:txBody>
        </p:sp>
      </p:grpSp>
      <p:grpSp>
        <p:nvGrpSpPr>
          <p:cNvPr id="51225" name="Group 30">
            <a:extLst>
              <a:ext uri="{FF2B5EF4-FFF2-40B4-BE49-F238E27FC236}">
                <a16:creationId xmlns:a16="http://schemas.microsoft.com/office/drawing/2014/main" id="{595B929A-BFF1-634D-80BC-158EFB1B9AB1}"/>
              </a:ext>
            </a:extLst>
          </p:cNvPr>
          <p:cNvGrpSpPr>
            <a:grpSpLocks/>
          </p:cNvGrpSpPr>
          <p:nvPr/>
        </p:nvGrpSpPr>
        <p:grpSpPr bwMode="auto">
          <a:xfrm>
            <a:off x="4343400" y="5114925"/>
            <a:ext cx="304800" cy="304800"/>
            <a:chOff x="2784" y="2064"/>
            <a:chExt cx="192" cy="192"/>
          </a:xfrm>
        </p:grpSpPr>
        <p:sp>
          <p:nvSpPr>
            <p:cNvPr id="51226" name="Oval 31">
              <a:extLst>
                <a:ext uri="{FF2B5EF4-FFF2-40B4-BE49-F238E27FC236}">
                  <a16:creationId xmlns:a16="http://schemas.microsoft.com/office/drawing/2014/main" id="{92D3CEF5-D5AD-8845-A503-024E2F9D2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84" y="2064"/>
              <a:ext cx="192" cy="192"/>
            </a:xfrm>
            <a:prstGeom prst="ellipse">
              <a:avLst/>
            </a:prstGeom>
            <a:noFill/>
            <a:ln w="50800" cap="rnd">
              <a:solidFill>
                <a:schemeClr val="tx1"/>
              </a:solidFill>
              <a:round/>
              <a:headEnd type="none" w="sm" len="sm"/>
              <a:tailEnd type="none" w="med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dirty="0"/>
            </a:p>
          </p:txBody>
        </p:sp>
        <p:sp>
          <p:nvSpPr>
            <p:cNvPr id="51227" name="Oval 32">
              <a:extLst>
                <a:ext uri="{FF2B5EF4-FFF2-40B4-BE49-F238E27FC236}">
                  <a16:creationId xmlns:a16="http://schemas.microsoft.com/office/drawing/2014/main" id="{D96EF047-6399-8A44-99DD-E9091759F2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6" y="2136"/>
              <a:ext cx="48" cy="48"/>
            </a:xfrm>
            <a:prstGeom prst="ellipse">
              <a:avLst/>
            </a:prstGeom>
            <a:solidFill>
              <a:schemeClr val="tx1"/>
            </a:solidFill>
            <a:ln w="50800" cap="rnd">
              <a:solidFill>
                <a:schemeClr val="tx1"/>
              </a:solidFill>
              <a:round/>
              <a:headEnd type="none" w="sm" len="sm"/>
              <a:tailEnd type="none" w="med" len="lg"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400" dirty="0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DE3BF455-DB83-B449-84B3-963487E4E2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7015" y="4191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Midlatitude Jet Stream Facts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0B0C47D4-62F3-A349-A170-7CAA3A65859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7311" y="1447800"/>
            <a:ext cx="8145462" cy="41148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Can reach 250 mph (or more)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Centered on the upper troposphere…around 250 hPa</a:t>
            </a:r>
          </a:p>
          <a:p>
            <a:r>
              <a:rPr lang="en-US" altLang="en-US" b="1" dirty="0">
                <a:ea typeface="ＭＳ Ｐゴシック" panose="020B0600070205080204" pitchFamily="34" charset="-128"/>
              </a:rPr>
              <a:t>Stronger in winter</a:t>
            </a:r>
            <a:r>
              <a:rPr lang="en-US" altLang="en-US" dirty="0">
                <a:ea typeface="ＭＳ Ｐゴシック" panose="020B0600070205080204" pitchFamily="34" charset="-128"/>
              </a:rPr>
              <a:t>.  Generally, weakens and moves northward during summer.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Closely associated with a tropospheric horizontal temperature gradient (thermal wind!)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Not uniform zonally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940D1C51-CBA4-F046-BC60-89F6732939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is the jet stream typically located at the tropopause</a:t>
            </a:r>
            <a:r>
              <a:rPr lang="en-US" altLang="en-US" dirty="0">
                <a:ea typeface="ＭＳ Ｐゴシック" panose="020B0600070205080204" pitchFamily="34" charset="-128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4047CE-3BE3-724D-93FE-35F469132016}"/>
              </a:ext>
            </a:extLst>
          </p:cNvPr>
          <p:cNvSpPr txBox="1"/>
          <p:nvPr/>
        </p:nvSpPr>
        <p:spPr>
          <a:xfrm>
            <a:off x="4038600" y="2438400"/>
            <a:ext cx="132279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dirty="0">
                <a:solidFill>
                  <a:srgbClr val="FF0000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0">
            <a:extLst>
              <a:ext uri="{FF2B5EF4-FFF2-40B4-BE49-F238E27FC236}">
                <a16:creationId xmlns:a16="http://schemas.microsoft.com/office/drawing/2014/main" id="{1D53BA9F-C584-4622-8DA4-73E1ADC3B08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8" r="6211"/>
          <a:stretch/>
        </p:blipFill>
        <p:spPr bwMode="auto">
          <a:xfrm>
            <a:off x="228600" y="881222"/>
            <a:ext cx="8290705" cy="509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19960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DA910211-527F-7C4D-BFF3-84B229C4BD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Because the horizontal temperature gradient reverses in the stratosphere.</a:t>
            </a:r>
          </a:p>
        </p:txBody>
      </p:sp>
      <p:sp>
        <p:nvSpPr>
          <p:cNvPr id="53250" name="Content Placeholder 2">
            <a:extLst>
              <a:ext uri="{FF2B5EF4-FFF2-40B4-BE49-F238E27FC236}">
                <a16:creationId xmlns:a16="http://schemas.microsoft.com/office/drawing/2014/main" id="{2341FD18-0F30-D747-A99B-E9E8FAFC574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3251" name="Picture 3">
            <a:extLst>
              <a:ext uri="{FF2B5EF4-FFF2-40B4-BE49-F238E27FC236}">
                <a16:creationId xmlns:a16="http://schemas.microsoft.com/office/drawing/2014/main" id="{754689D2-1239-6D42-B41B-4CF2286F6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t="6615" r="9302" b="1315"/>
          <a:stretch>
            <a:fillRect/>
          </a:stretch>
        </p:blipFill>
        <p:spPr bwMode="auto">
          <a:xfrm>
            <a:off x="2362200" y="2557463"/>
            <a:ext cx="533400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B24C8-D508-C641-8E23-F388C03CB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700 and 100 hPa Temperatures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93E84B44-A245-834F-BF79-94E8EBB292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286" r="6857"/>
          <a:stretch/>
        </p:blipFill>
        <p:spPr>
          <a:xfrm>
            <a:off x="4431323" y="1752600"/>
            <a:ext cx="4191000" cy="3916417"/>
          </a:xfr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A88B0E0-646F-5240-882B-F1499CE106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85" r="5714"/>
          <a:stretch/>
        </p:blipFill>
        <p:spPr>
          <a:xfrm>
            <a:off x="295839" y="1752600"/>
            <a:ext cx="4248807" cy="391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491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C973F494-3282-9143-8E2F-765D4653BD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593725"/>
            <a:ext cx="876300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Consider the Thermal Wind Equation for the Zonal (E-W) Winds</a:t>
            </a:r>
          </a:p>
        </p:txBody>
      </p:sp>
      <p:sp>
        <p:nvSpPr>
          <p:cNvPr id="54274" name="Content Placeholder 2">
            <a:extLst>
              <a:ext uri="{FF2B5EF4-FFF2-40B4-BE49-F238E27FC236}">
                <a16:creationId xmlns:a16="http://schemas.microsoft.com/office/drawing/2014/main" id="{2CF5FEA4-8F05-014D-B32C-D796B900E81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95400" y="3733800"/>
            <a:ext cx="6324600" cy="20574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3600" b="1" dirty="0">
                <a:ea typeface="ＭＳ Ｐゴシック" panose="020B0600070205080204" pitchFamily="34" charset="-128"/>
              </a:rPr>
              <a:t>The sign and magnitude of the vertical wind shear depends  on the </a:t>
            </a:r>
            <a:r>
              <a:rPr lang="en-US" altLang="en-US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horizontal temperature gradient</a:t>
            </a:r>
          </a:p>
        </p:txBody>
      </p:sp>
      <p:pic>
        <p:nvPicPr>
          <p:cNvPr id="54275" name="Content Placeholder 4">
            <a:extLst>
              <a:ext uri="{FF2B5EF4-FFF2-40B4-BE49-F238E27FC236}">
                <a16:creationId xmlns:a16="http://schemas.microsoft.com/office/drawing/2014/main" id="{5D6A69F3-D8EB-724F-96EB-D41267F9B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63"/>
          <a:stretch>
            <a:fillRect/>
          </a:stretch>
        </p:blipFill>
        <p:spPr bwMode="auto">
          <a:xfrm>
            <a:off x="2667000" y="1860550"/>
            <a:ext cx="3429000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581FBDA-FE99-0E45-BC48-4475190ACA20}"/>
              </a:ext>
            </a:extLst>
          </p:cNvPr>
          <p:cNvCxnSpPr/>
          <p:nvPr/>
        </p:nvCxnSpPr>
        <p:spPr bwMode="auto">
          <a:xfrm>
            <a:off x="1295400" y="5029200"/>
            <a:ext cx="6553200" cy="0"/>
          </a:xfrm>
          <a:prstGeom prst="line">
            <a:avLst/>
          </a:prstGeom>
          <a:solidFill>
            <a:schemeClr val="accent1"/>
          </a:solidFill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09C322DF-238A-F045-B286-1030C1092DE7}"/>
              </a:ext>
            </a:extLst>
          </p:cNvPr>
          <p:cNvSpPr/>
          <p:nvPr/>
        </p:nvSpPr>
        <p:spPr bwMode="auto">
          <a:xfrm>
            <a:off x="1332175" y="4698893"/>
            <a:ext cx="6702846" cy="533400"/>
          </a:xfrm>
          <a:prstGeom prst="rect">
            <a:avLst/>
          </a:prstGeom>
          <a:pattFill prst="wdDnDiag">
            <a:fgClr>
              <a:srgbClr val="404040"/>
            </a:fgClr>
            <a:bgClr>
              <a:schemeClr val="bg1"/>
            </a:bgClr>
          </a:patt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" pitchFamily="-106" charset="0"/>
              </a:rPr>
              <a:t>North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A93474-E551-5E43-9581-E710F46A0546}"/>
              </a:ext>
            </a:extLst>
          </p:cNvPr>
          <p:cNvSpPr txBox="1"/>
          <p:nvPr/>
        </p:nvSpPr>
        <p:spPr>
          <a:xfrm>
            <a:off x="6665904" y="4734760"/>
            <a:ext cx="902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South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579DBC0-3D3F-9541-AA96-FCE80E303804}"/>
              </a:ext>
            </a:extLst>
          </p:cNvPr>
          <p:cNvCxnSpPr/>
          <p:nvPr/>
        </p:nvCxnSpPr>
        <p:spPr bwMode="auto">
          <a:xfrm>
            <a:off x="1600200" y="2438400"/>
            <a:ext cx="5943600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7DE655B-BA9C-184B-AB9A-B8BED7D2D93C}"/>
              </a:ext>
            </a:extLst>
          </p:cNvPr>
          <p:cNvSpPr txBox="1"/>
          <p:nvPr/>
        </p:nvSpPr>
        <p:spPr>
          <a:xfrm>
            <a:off x="3886200" y="2022901"/>
            <a:ext cx="4924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J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BE4E3F-E659-3E45-A7AB-5184D7B753B3}"/>
              </a:ext>
            </a:extLst>
          </p:cNvPr>
          <p:cNvSpPr txBox="1"/>
          <p:nvPr/>
        </p:nvSpPr>
        <p:spPr>
          <a:xfrm>
            <a:off x="6466008" y="2392233"/>
            <a:ext cx="1534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tropopause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10C0BF-02E0-9146-B3D7-43A22FAD1FFF}"/>
              </a:ext>
            </a:extLst>
          </p:cNvPr>
          <p:cNvSpPr txBox="1"/>
          <p:nvPr/>
        </p:nvSpPr>
        <p:spPr>
          <a:xfrm>
            <a:off x="1466319" y="1351138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warm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2239EE-43C9-A94E-9473-02E036F210CE}"/>
              </a:ext>
            </a:extLst>
          </p:cNvPr>
          <p:cNvSpPr txBox="1"/>
          <p:nvPr/>
        </p:nvSpPr>
        <p:spPr>
          <a:xfrm>
            <a:off x="7117310" y="1275602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cold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348B90-9EED-C746-8CA9-5628B2FC6C56}"/>
              </a:ext>
            </a:extLst>
          </p:cNvPr>
          <p:cNvSpPr txBox="1"/>
          <p:nvPr/>
        </p:nvSpPr>
        <p:spPr>
          <a:xfrm>
            <a:off x="1605708" y="3502968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cold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D7C6047-A5F3-0D40-A694-9CEFE49FF211}"/>
              </a:ext>
            </a:extLst>
          </p:cNvPr>
          <p:cNvSpPr txBox="1"/>
          <p:nvPr/>
        </p:nvSpPr>
        <p:spPr>
          <a:xfrm>
            <a:off x="7233205" y="3743378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warm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927CC36-8C21-734C-BD1C-E012BC32FA37}"/>
                  </a:ext>
                </a:extLst>
              </p:cNvPr>
              <p:cNvSpPr txBox="1"/>
              <p:nvPr/>
            </p:nvSpPr>
            <p:spPr>
              <a:xfrm>
                <a:off x="2781474" y="1258396"/>
                <a:ext cx="920060" cy="7645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927CC36-8C21-734C-BD1C-E012BC32F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474" y="1258396"/>
                <a:ext cx="920060" cy="764505"/>
              </a:xfrm>
              <a:prstGeom prst="rect">
                <a:avLst/>
              </a:prstGeom>
              <a:blipFill>
                <a:blip r:embed="rId2"/>
                <a:stretch>
                  <a:fillRect l="-6757" r="-5405" b="-17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2E1B896-85A2-0E44-BF3B-4BEF8EC2EACA}"/>
                  </a:ext>
                </a:extLst>
              </p:cNvPr>
              <p:cNvSpPr/>
              <p:nvPr/>
            </p:nvSpPr>
            <p:spPr>
              <a:xfrm>
                <a:off x="2781474" y="3382833"/>
                <a:ext cx="1104726" cy="8568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2E1B896-85A2-0E44-BF3B-4BEF8EC2EAC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81474" y="3382833"/>
                <a:ext cx="1104726" cy="856838"/>
              </a:xfrm>
              <a:prstGeom prst="rect">
                <a:avLst/>
              </a:prstGeom>
              <a:blipFill>
                <a:blip r:embed="rId3"/>
                <a:stretch>
                  <a:fillRect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059749F-DE78-2549-BCC0-7873A273343E}"/>
                  </a:ext>
                </a:extLst>
              </p:cNvPr>
              <p:cNvSpPr/>
              <p:nvPr/>
            </p:nvSpPr>
            <p:spPr>
              <a:xfrm>
                <a:off x="5029200" y="1140024"/>
                <a:ext cx="987578" cy="8577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059749F-DE78-2549-BCC0-7873A27334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1140024"/>
                <a:ext cx="987578" cy="857735"/>
              </a:xfrm>
              <a:prstGeom prst="rect">
                <a:avLst/>
              </a:prstGeom>
              <a:blipFill>
                <a:blip r:embed="rId4"/>
                <a:stretch>
                  <a:fillRect b="-57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Content Placeholder 4">
            <a:extLst>
              <a:ext uri="{FF2B5EF4-FFF2-40B4-BE49-F238E27FC236}">
                <a16:creationId xmlns:a16="http://schemas.microsoft.com/office/drawing/2014/main" id="{F73EC817-CE0C-FD4C-BBB7-344A9BEE8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63"/>
          <a:stretch>
            <a:fillRect/>
          </a:stretch>
        </p:blipFill>
        <p:spPr bwMode="auto">
          <a:xfrm>
            <a:off x="1600200" y="5562600"/>
            <a:ext cx="2492566" cy="114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47B2022-A8B0-DC46-A1EE-A231960B24C8}"/>
                  </a:ext>
                </a:extLst>
              </p:cNvPr>
              <p:cNvSpPr/>
              <p:nvPr/>
            </p:nvSpPr>
            <p:spPr>
              <a:xfrm>
                <a:off x="5030108" y="3347528"/>
                <a:ext cx="987578" cy="8577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347B2022-A8B0-DC46-A1EE-A231960B24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0108" y="3347528"/>
                <a:ext cx="987578" cy="857735"/>
              </a:xfrm>
              <a:prstGeom prst="rect">
                <a:avLst/>
              </a:prstGeom>
              <a:blipFill>
                <a:blip r:embed="rId6"/>
                <a:stretch>
                  <a:fillRect b="-10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D7BFA1E-06DE-524C-8E38-12FF95733AAA}"/>
                  </a:ext>
                </a:extLst>
              </p:cNvPr>
              <p:cNvSpPr/>
              <p:nvPr/>
            </p:nvSpPr>
            <p:spPr>
              <a:xfrm>
                <a:off x="4624503" y="5660384"/>
                <a:ext cx="1104725" cy="85683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D7BFA1E-06DE-524C-8E38-12FF95733AA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4503" y="5660384"/>
                <a:ext cx="1104725" cy="856838"/>
              </a:xfrm>
              <a:prstGeom prst="rect">
                <a:avLst/>
              </a:prstGeom>
              <a:blipFill>
                <a:blip r:embed="rId7"/>
                <a:stretch>
                  <a:fillRect b="-101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C9B806C-30E7-9F46-8FB3-A2A009A23A80}"/>
                  </a:ext>
                </a:extLst>
              </p:cNvPr>
              <p:cNvSpPr/>
              <p:nvPr/>
            </p:nvSpPr>
            <p:spPr>
              <a:xfrm>
                <a:off x="6680842" y="5691515"/>
                <a:ext cx="1104725" cy="7945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+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6C9B806C-30E7-9F46-8FB3-A2A009A23A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0842" y="5691515"/>
                <a:ext cx="1104725" cy="794576"/>
              </a:xfrm>
              <a:prstGeom prst="rect">
                <a:avLst/>
              </a:prstGeom>
              <a:blipFill>
                <a:blip r:embed="rId8"/>
                <a:stretch>
                  <a:fillRect b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ight Arrow 25">
            <a:extLst>
              <a:ext uri="{FF2B5EF4-FFF2-40B4-BE49-F238E27FC236}">
                <a16:creationId xmlns:a16="http://schemas.microsoft.com/office/drawing/2014/main" id="{22C532B5-BB40-A146-B432-599E45800A33}"/>
              </a:ext>
            </a:extLst>
          </p:cNvPr>
          <p:cNvSpPr/>
          <p:nvPr/>
        </p:nvSpPr>
        <p:spPr bwMode="auto">
          <a:xfrm>
            <a:off x="5882338" y="5890159"/>
            <a:ext cx="798504" cy="39728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1199AE-4C25-C348-AE46-39D631B30A3F}"/>
              </a:ext>
            </a:extLst>
          </p:cNvPr>
          <p:cNvSpPr txBox="1"/>
          <p:nvPr/>
        </p:nvSpPr>
        <p:spPr>
          <a:xfrm>
            <a:off x="4132421" y="4740057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surface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E76F09-CDDD-4B45-9107-D38105077168}"/>
              </a:ext>
            </a:extLst>
          </p:cNvPr>
          <p:cNvSpPr txBox="1"/>
          <p:nvPr/>
        </p:nvSpPr>
        <p:spPr>
          <a:xfrm>
            <a:off x="3657600" y="2749566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troposphere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8640C4-169E-ED43-9326-416C7E5FFB11}"/>
              </a:ext>
            </a:extLst>
          </p:cNvPr>
          <p:cNvSpPr txBox="1"/>
          <p:nvPr/>
        </p:nvSpPr>
        <p:spPr>
          <a:xfrm>
            <a:off x="3358550" y="631577"/>
            <a:ext cx="1670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stratosphere</a:t>
            </a:r>
          </a:p>
        </p:txBody>
      </p:sp>
    </p:spTree>
    <p:extLst>
      <p:ext uri="{BB962C8B-B14F-4D97-AF65-F5344CB8AC3E}">
        <p14:creationId xmlns:p14="http://schemas.microsoft.com/office/powerpoint/2010/main" val="25827495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61F40D66-B307-2D40-B865-243A172BD4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04800"/>
            <a:ext cx="7848600" cy="22098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midlatitude jet stream is not uniform, which has to do with the non-uniform temperature gradients</a:t>
            </a:r>
          </a:p>
        </p:txBody>
      </p:sp>
      <p:pic>
        <p:nvPicPr>
          <p:cNvPr id="55298" name="Picture 2" descr="250wind.tiff">
            <a:extLst>
              <a:ext uri="{FF2B5EF4-FFF2-40B4-BE49-F238E27FC236}">
                <a16:creationId xmlns:a16="http://schemas.microsoft.com/office/drawing/2014/main" id="{3100B2E7-CA0D-0D40-8EB4-E9771EAC90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667000"/>
            <a:ext cx="5873750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BDB65837-EF7B-5542-AABE-F7956F2D7E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Why strongest off Japan and the eastern U.S?</a:t>
            </a:r>
          </a:p>
        </p:txBody>
      </p:sp>
      <p:pic>
        <p:nvPicPr>
          <p:cNvPr id="56322" name="Picture 2" descr="250wind4.tiff">
            <a:extLst>
              <a:ext uri="{FF2B5EF4-FFF2-40B4-BE49-F238E27FC236}">
                <a16:creationId xmlns:a16="http://schemas.microsoft.com/office/drawing/2014/main" id="{B0C35B89-AEC7-CA44-BA5F-71992885CE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1700213"/>
            <a:ext cx="643890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>
            <a:extLst>
              <a:ext uri="{FF2B5EF4-FFF2-40B4-BE49-F238E27FC236}">
                <a16:creationId xmlns:a16="http://schemas.microsoft.com/office/drawing/2014/main" id="{2CA8E18D-BD1F-AB40-A38B-62BDB7AF00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5146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That is where there are the largest tropospheric temperature gradients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02F872DC-5AD3-8446-8CCC-843DFE679B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8370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348CA49-BD42-7B4E-A56B-81E6B5D79AE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82575"/>
            <a:ext cx="8128000" cy="629285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A0BDA5D9-4D9A-A148-BC2B-78EF1232F7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Wasaburo Oishi, Japanese Discoverer (1920s)</a:t>
            </a:r>
          </a:p>
        </p:txBody>
      </p:sp>
      <p:pic>
        <p:nvPicPr>
          <p:cNvPr id="17410" name="Content Placeholder 3">
            <a:extLst>
              <a:ext uri="{FF2B5EF4-FFF2-40B4-BE49-F238E27FC236}">
                <a16:creationId xmlns:a16="http://schemas.microsoft.com/office/drawing/2014/main" id="{86B26A37-66B4-064B-ADCE-2078A668E2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7813" y="1981200"/>
            <a:ext cx="3508375" cy="4114800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02F872DC-5AD3-8446-8CCC-843DFE679B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B2E9D02-0C24-CC4A-9824-931624515C26}"/>
              </a:ext>
            </a:extLst>
          </p:cNvPr>
          <p:cNvSpPr/>
          <p:nvPr/>
        </p:nvSpPr>
        <p:spPr bwMode="auto">
          <a:xfrm>
            <a:off x="3657600" y="2133600"/>
            <a:ext cx="1447800" cy="1295400"/>
          </a:xfrm>
          <a:prstGeom prst="ellipse">
            <a:avLst/>
          </a:prstGeom>
          <a:noFill/>
          <a:ln w="698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pic>
        <p:nvPicPr>
          <p:cNvPr id="6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B7F64B5-A701-8A44-A359-239AD7412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128000" cy="629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C67813E-6B76-D04E-B742-96CD5ED6D95A}"/>
              </a:ext>
            </a:extLst>
          </p:cNvPr>
          <p:cNvSpPr/>
          <p:nvPr/>
        </p:nvSpPr>
        <p:spPr bwMode="auto">
          <a:xfrm>
            <a:off x="3429000" y="2232025"/>
            <a:ext cx="1447800" cy="1295400"/>
          </a:xfrm>
          <a:prstGeom prst="ellipse">
            <a:avLst/>
          </a:prstGeom>
          <a:noFill/>
          <a:ln w="698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5C2D1B5-ABBD-FA41-81D7-FA62F007DFBB}"/>
              </a:ext>
            </a:extLst>
          </p:cNvPr>
          <p:cNvSpPr/>
          <p:nvPr/>
        </p:nvSpPr>
        <p:spPr bwMode="auto">
          <a:xfrm>
            <a:off x="5990492" y="2096477"/>
            <a:ext cx="1447800" cy="1295400"/>
          </a:xfrm>
          <a:prstGeom prst="ellipse">
            <a:avLst/>
          </a:prstGeom>
          <a:noFill/>
          <a:ln w="698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0837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4E6AEA22-AAB9-2345-B15E-FDFEB4E78D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59394" name="Content Placeholder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D474106-09A9-9443-BD94-C53449A18F6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52400"/>
            <a:ext cx="7942263" cy="6149975"/>
          </a:xfr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>
            <a:extLst>
              <a:ext uri="{FF2B5EF4-FFF2-40B4-BE49-F238E27FC236}">
                <a16:creationId xmlns:a16="http://schemas.microsoft.com/office/drawing/2014/main" id="{B45627E1-20DD-0749-A308-5FF3E7F66F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thermal wind equation is a </a:t>
            </a:r>
            <a:r>
              <a:rPr lang="en-US" altLang="en-US" b="1" u="sng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diagnostic equation</a:t>
            </a:r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.  Something needs to supply the momentum for the jets</a:t>
            </a:r>
          </a:p>
        </p:txBody>
      </p:sp>
      <p:sp>
        <p:nvSpPr>
          <p:cNvPr id="60418" name="Content Placeholder 2">
            <a:extLst>
              <a:ext uri="{FF2B5EF4-FFF2-40B4-BE49-F238E27FC236}">
                <a16:creationId xmlns:a16="http://schemas.microsoft.com/office/drawing/2014/main" id="{22A7C464-3A64-EA4D-A6A9-2DD371EC402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2971800"/>
            <a:ext cx="7924800" cy="31242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The </a:t>
            </a:r>
            <a:r>
              <a:rPr lang="en-US" altLang="en-US" b="1" dirty="0">
                <a:ea typeface="ＭＳ Ｐゴシック" panose="020B0600070205080204" pitchFamily="34" charset="-128"/>
              </a:rPr>
              <a:t>polar or midlatitude jet </a:t>
            </a:r>
            <a:r>
              <a:rPr lang="en-US" altLang="en-US" dirty="0">
                <a:ea typeface="ＭＳ Ｐゴシック" panose="020B0600070205080204" pitchFamily="34" charset="-128"/>
              </a:rPr>
              <a:t>is often called the </a:t>
            </a:r>
            <a:r>
              <a:rPr lang="en-US" altLang="en-US" i="1" dirty="0">
                <a:ea typeface="ＭＳ Ｐゴシック" panose="020B0600070205080204" pitchFamily="34" charset="-128"/>
              </a:rPr>
              <a:t>“eddy driven jet</a:t>
            </a:r>
            <a:r>
              <a:rPr lang="en-US" altLang="en-US" dirty="0">
                <a:ea typeface="ＭＳ Ｐゴシック" panose="020B0600070205080204" pitchFamily="34" charset="-128"/>
              </a:rPr>
              <a:t>” because the convergence of momentum by eddies (weather disturbances/storms) is important.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The </a:t>
            </a:r>
            <a:r>
              <a:rPr lang="en-US" altLang="en-US" b="1" dirty="0">
                <a:ea typeface="ＭＳ Ｐゴシック" panose="020B0600070205080204" pitchFamily="34" charset="-128"/>
              </a:rPr>
              <a:t>subtropical jet </a:t>
            </a:r>
            <a:r>
              <a:rPr lang="en-US" altLang="en-US" dirty="0">
                <a:ea typeface="ＭＳ Ｐゴシック" panose="020B0600070205080204" pitchFamily="34" charset="-128"/>
              </a:rPr>
              <a:t>is associated with Coriolis force acceleration of the upper branch of the subtropical jet.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>
            <a:extLst>
              <a:ext uri="{FF2B5EF4-FFF2-40B4-BE49-F238E27FC236}">
                <a16:creationId xmlns:a16="http://schemas.microsoft.com/office/drawing/2014/main" id="{FAA44034-B267-474C-A1A6-84DE6F5F61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Northward motion in upper tropical troposphere produces westerly acceleration</a:t>
            </a:r>
          </a:p>
        </p:txBody>
      </p:sp>
      <p:pic>
        <p:nvPicPr>
          <p:cNvPr id="61442" name="Content Placeholder 4" descr="Jetcrosssection.jpg">
            <a:extLst>
              <a:ext uri="{FF2B5EF4-FFF2-40B4-BE49-F238E27FC236}">
                <a16:creationId xmlns:a16="http://schemas.microsoft.com/office/drawing/2014/main" id="{FCD1BF2A-EA5D-9141-ACD5-EB98363783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176" b="-16176"/>
          <a:stretch>
            <a:fillRect/>
          </a:stretch>
        </p:blipFill>
        <p:spPr/>
      </p:pic>
      <p:sp>
        <p:nvSpPr>
          <p:cNvPr id="61443" name="Rectangle 3">
            <a:extLst>
              <a:ext uri="{FF2B5EF4-FFF2-40B4-BE49-F238E27FC236}">
                <a16:creationId xmlns:a16="http://schemas.microsoft.com/office/drawing/2014/main" id="{42A92073-D1AB-6241-A05F-B1C252CC1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3338" y="3198813"/>
            <a:ext cx="1841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>
            <a:extLst>
              <a:ext uri="{FF2B5EF4-FFF2-40B4-BE49-F238E27FC236}">
                <a16:creationId xmlns:a16="http://schemas.microsoft.com/office/drawing/2014/main" id="{50CF73E4-58BC-6245-9875-12FAB464CB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42900" y="990600"/>
            <a:ext cx="8458200" cy="552450"/>
          </a:xfrm>
        </p:spPr>
        <p:txBody>
          <a:bodyPr/>
          <a:lstStyle/>
          <a:p>
            <a:r>
              <a:rPr lang="en-US" altLang="en-US" sz="40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There are a variety of jet stream configurations that are well-known: </a:t>
            </a:r>
            <a:r>
              <a:rPr lang="en-US" altLang="en-US" sz="4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blocks are one of them</a:t>
            </a:r>
          </a:p>
        </p:txBody>
      </p:sp>
      <p:sp>
        <p:nvSpPr>
          <p:cNvPr id="62467" name="TextBox 1">
            <a:extLst>
              <a:ext uri="{FF2B5EF4-FFF2-40B4-BE49-F238E27FC236}">
                <a16:creationId xmlns:a16="http://schemas.microsoft.com/office/drawing/2014/main" id="{784BB016-0DE1-3944-AD48-631EE3CFF6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4038600"/>
            <a:ext cx="10731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Omega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Block</a:t>
            </a:r>
          </a:p>
        </p:txBody>
      </p:sp>
      <p:pic>
        <p:nvPicPr>
          <p:cNvPr id="3" name="Picture 2" descr="A picture containing text, indoor, watch&#10;&#10;Description automatically generated">
            <a:extLst>
              <a:ext uri="{FF2B5EF4-FFF2-40B4-BE49-F238E27FC236}">
                <a16:creationId xmlns:a16="http://schemas.microsoft.com/office/drawing/2014/main" id="{E7B395F6-9275-D04C-A045-E5CC361E9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58" y="3048000"/>
            <a:ext cx="6008370" cy="263525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BF640-C2C3-2D45-8FBF-E8E6E63F6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E518D3E-8437-5B4A-8F6C-EC71CF9E1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889000"/>
            <a:ext cx="5715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3312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>
            <a:extLst>
              <a:ext uri="{FF2B5EF4-FFF2-40B4-BE49-F238E27FC236}">
                <a16:creationId xmlns:a16="http://schemas.microsoft.com/office/drawing/2014/main" id="{D07DC394-22D3-354B-BE32-6983586427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63490" name="Picture 2" descr="Nov18th500mbProg.gif">
            <a:extLst>
              <a:ext uri="{FF2B5EF4-FFF2-40B4-BE49-F238E27FC236}">
                <a16:creationId xmlns:a16="http://schemas.microsoft.com/office/drawing/2014/main" id="{8DF6247E-FCEC-7D48-8D15-6BAEA7374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7667625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>
            <a:extLst>
              <a:ext uri="{FF2B5EF4-FFF2-40B4-BE49-F238E27FC236}">
                <a16:creationId xmlns:a16="http://schemas.microsoft.com/office/drawing/2014/main" id="{24690020-BD66-9449-8415-3BAA530B4A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65539" name="TextBox 1">
            <a:extLst>
              <a:ext uri="{FF2B5EF4-FFF2-40B4-BE49-F238E27FC236}">
                <a16:creationId xmlns:a16="http://schemas.microsoft.com/office/drawing/2014/main" id="{0E0DBBC6-31E0-DE47-BD75-5049EA265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7054" y="1447800"/>
            <a:ext cx="2402389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</a:rPr>
              <a:t>Rex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</a:rPr>
              <a:t>Block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Ridge with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A Trough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/>
              <a:t>To the South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C577D33-E420-7043-A403-9BA0A7B39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078" y="872331"/>
            <a:ext cx="5930900" cy="4554931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>
            <a:extLst>
              <a:ext uri="{FF2B5EF4-FFF2-40B4-BE49-F238E27FC236}">
                <a16:creationId xmlns:a16="http://schemas.microsoft.com/office/drawing/2014/main" id="{027C8B81-1D8D-6644-9AE4-844D6F9AB2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66562" name="Picture 2" descr="Rex-Block1.gif">
            <a:extLst>
              <a:ext uri="{FF2B5EF4-FFF2-40B4-BE49-F238E27FC236}">
                <a16:creationId xmlns:a16="http://schemas.microsoft.com/office/drawing/2014/main" id="{737038E8-03F4-5240-ABAA-2FF8CF73A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85800"/>
            <a:ext cx="74168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8D51D-844D-1F4C-9A1F-40946E0D7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0070C0"/>
                </a:solidFill>
              </a:rPr>
              <a:t>Cut Off Low:  A Low/trough separates from the main jet stream</a:t>
            </a:r>
          </a:p>
        </p:txBody>
      </p:sp>
      <p:pic>
        <p:nvPicPr>
          <p:cNvPr id="4" name="Picture 3" descr="Diagram, map&#10;&#10;Description automatically generated">
            <a:extLst>
              <a:ext uri="{FF2B5EF4-FFF2-40B4-BE49-F238E27FC236}">
                <a16:creationId xmlns:a16="http://schemas.microsoft.com/office/drawing/2014/main" id="{B8FDE00F-43F7-FA43-A2A9-0653CBFC7D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2362200"/>
            <a:ext cx="5168900" cy="396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66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C5563966-BB06-B047-83C4-48599C5AB6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18434" name="Content Placeholder 3">
            <a:extLst>
              <a:ext uri="{FF2B5EF4-FFF2-40B4-BE49-F238E27FC236}">
                <a16:creationId xmlns:a16="http://schemas.microsoft.com/office/drawing/2014/main" id="{45CB9FFA-D4A4-F242-9D2C-4CD23686BEC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609600"/>
            <a:ext cx="7199026" cy="5486400"/>
          </a:xfr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>
            <a:extLst>
              <a:ext uri="{FF2B5EF4-FFF2-40B4-BE49-F238E27FC236}">
                <a16:creationId xmlns:a16="http://schemas.microsoft.com/office/drawing/2014/main" id="{B8442354-7433-6549-B444-757812BB72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68610" name="Picture 2" descr="cutoff_low.gif">
            <a:extLst>
              <a:ext uri="{FF2B5EF4-FFF2-40B4-BE49-F238E27FC236}">
                <a16:creationId xmlns:a16="http://schemas.microsoft.com/office/drawing/2014/main" id="{4C26B40A-E1F6-134F-B09A-CAE3BF222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304800"/>
            <a:ext cx="81280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>
            <a:extLst>
              <a:ext uri="{FF2B5EF4-FFF2-40B4-BE49-F238E27FC236}">
                <a16:creationId xmlns:a16="http://schemas.microsoft.com/office/drawing/2014/main" id="{0BBA4F79-BEAA-934E-87DC-C604CDA3A8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914400"/>
            <a:ext cx="77724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Horizontal maps and cross sections through the troposphere, jet, and stratosphere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8D302-2CEB-5B48-BF0F-85EA325BA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677" y="2362200"/>
            <a:ext cx="7772400" cy="411480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/>
              <a:t>Some major features to watch for include:</a:t>
            </a:r>
          </a:p>
          <a:p>
            <a:pPr lvl="1">
              <a:defRPr/>
            </a:pPr>
            <a:r>
              <a:rPr lang="en-US" sz="3200" dirty="0"/>
              <a:t>Reversal of </a:t>
            </a:r>
            <a:r>
              <a:rPr lang="en-US" sz="3200" b="1" dirty="0"/>
              <a:t>horizontal temperature gradient </a:t>
            </a:r>
            <a:r>
              <a:rPr lang="en-US" sz="3200" dirty="0"/>
              <a:t>between troposphere and stratosphere</a:t>
            </a:r>
          </a:p>
          <a:p>
            <a:pPr lvl="1">
              <a:defRPr/>
            </a:pPr>
            <a:r>
              <a:rPr lang="en-US" sz="3200" dirty="0"/>
              <a:t>Tropopause break at jet.</a:t>
            </a:r>
          </a:p>
          <a:p>
            <a:pPr lvl="1">
              <a:defRPr/>
            </a:pPr>
            <a:r>
              <a:rPr lang="en-US" sz="3200" dirty="0"/>
              <a:t>Reversal of vertical wind shear above to below the jet</a:t>
            </a:r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>
            <a:extLst>
              <a:ext uri="{FF2B5EF4-FFF2-40B4-BE49-F238E27FC236}">
                <a16:creationId xmlns:a16="http://schemas.microsoft.com/office/drawing/2014/main" id="{8D99F90E-4E68-C44C-BB42-251ACE31814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1682" name="Content Placeholder 4">
            <a:extLst>
              <a:ext uri="{FF2B5EF4-FFF2-40B4-BE49-F238E27FC236}">
                <a16:creationId xmlns:a16="http://schemas.microsoft.com/office/drawing/2014/main" id="{686C5C86-5191-EC4C-AC1C-D255964719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81000"/>
            <a:ext cx="8229600" cy="6273800"/>
          </a:xfrm>
        </p:spPr>
      </p:pic>
      <p:sp>
        <p:nvSpPr>
          <p:cNvPr id="71683" name="TextBox 5">
            <a:extLst>
              <a:ext uri="{FF2B5EF4-FFF2-40B4-BE49-F238E27FC236}">
                <a16:creationId xmlns:a16="http://schemas.microsoft.com/office/drawing/2014/main" id="{A0698889-D733-7F4A-A1D1-340AA9910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6172200"/>
            <a:ext cx="1184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850 hPa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">
            <a:extLst>
              <a:ext uri="{FF2B5EF4-FFF2-40B4-BE49-F238E27FC236}">
                <a16:creationId xmlns:a16="http://schemas.microsoft.com/office/drawing/2014/main" id="{D30C0894-6ACF-C148-92AA-77F9ACFDAB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2706" name="Content Placeholder 4">
            <a:extLst>
              <a:ext uri="{FF2B5EF4-FFF2-40B4-BE49-F238E27FC236}">
                <a16:creationId xmlns:a16="http://schemas.microsoft.com/office/drawing/2014/main" id="{2BCC8767-7A37-664A-8667-276736CF90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" y="228600"/>
            <a:ext cx="8458200" cy="6272213"/>
          </a:xfrm>
        </p:spPr>
      </p:pic>
      <p:sp>
        <p:nvSpPr>
          <p:cNvPr id="72707" name="TextBox 5">
            <a:extLst>
              <a:ext uri="{FF2B5EF4-FFF2-40B4-BE49-F238E27FC236}">
                <a16:creationId xmlns:a16="http://schemas.microsoft.com/office/drawing/2014/main" id="{C62ECF1B-ED6B-714C-91FF-7E413F7259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3925" y="5791200"/>
            <a:ext cx="1184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700 hPa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>
            <a:extLst>
              <a:ext uri="{FF2B5EF4-FFF2-40B4-BE49-F238E27FC236}">
                <a16:creationId xmlns:a16="http://schemas.microsoft.com/office/drawing/2014/main" id="{A8B0E095-FBB8-6B42-A483-80D2CE0BEE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3730" name="Content Placeholder 4">
            <a:extLst>
              <a:ext uri="{FF2B5EF4-FFF2-40B4-BE49-F238E27FC236}">
                <a16:creationId xmlns:a16="http://schemas.microsoft.com/office/drawing/2014/main" id="{767FC61A-25A0-7A43-9D14-0D51AF5509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04800"/>
            <a:ext cx="8221663" cy="6096000"/>
          </a:xfrm>
        </p:spPr>
      </p:pic>
      <p:sp>
        <p:nvSpPr>
          <p:cNvPr id="73731" name="TextBox 5">
            <a:extLst>
              <a:ext uri="{FF2B5EF4-FFF2-40B4-BE49-F238E27FC236}">
                <a16:creationId xmlns:a16="http://schemas.microsoft.com/office/drawing/2014/main" id="{C84AED9E-9ACF-0347-9946-AFDE5E44D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5715000"/>
            <a:ext cx="1184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500 hPa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>
            <a:extLst>
              <a:ext uri="{FF2B5EF4-FFF2-40B4-BE49-F238E27FC236}">
                <a16:creationId xmlns:a16="http://schemas.microsoft.com/office/drawing/2014/main" id="{B26DD2F3-AB0C-9D47-AB83-57F3C36DA9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4754" name="Content Placeholder 4">
            <a:extLst>
              <a:ext uri="{FF2B5EF4-FFF2-40B4-BE49-F238E27FC236}">
                <a16:creationId xmlns:a16="http://schemas.microsoft.com/office/drawing/2014/main" id="{F2CDB73D-6D55-B04F-BDD2-1D37FE9BCB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800" y="228600"/>
            <a:ext cx="8026400" cy="6280150"/>
          </a:xfrm>
        </p:spPr>
      </p:pic>
      <p:sp>
        <p:nvSpPr>
          <p:cNvPr id="74755" name="TextBox 5">
            <a:extLst>
              <a:ext uri="{FF2B5EF4-FFF2-40B4-BE49-F238E27FC236}">
                <a16:creationId xmlns:a16="http://schemas.microsoft.com/office/drawing/2014/main" id="{9D0223A4-28A6-FE48-86D1-CC23927B9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9175" y="6048375"/>
            <a:ext cx="1184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250 hPa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>
            <a:extLst>
              <a:ext uri="{FF2B5EF4-FFF2-40B4-BE49-F238E27FC236}">
                <a16:creationId xmlns:a16="http://schemas.microsoft.com/office/drawing/2014/main" id="{3890A964-2825-9942-887E-754AB55B80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5778" name="Content Placeholder 4">
            <a:extLst>
              <a:ext uri="{FF2B5EF4-FFF2-40B4-BE49-F238E27FC236}">
                <a16:creationId xmlns:a16="http://schemas.microsoft.com/office/drawing/2014/main" id="{C69AD976-39F3-2247-84F6-5367134CDD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52400"/>
            <a:ext cx="8235950" cy="6443663"/>
          </a:xfrm>
        </p:spPr>
      </p:pic>
      <p:sp>
        <p:nvSpPr>
          <p:cNvPr id="75779" name="TextBox 5">
            <a:extLst>
              <a:ext uri="{FF2B5EF4-FFF2-40B4-BE49-F238E27FC236}">
                <a16:creationId xmlns:a16="http://schemas.microsoft.com/office/drawing/2014/main" id="{5EA6AFD2-6334-5049-9F1B-3DC9B8F3B9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5164138"/>
            <a:ext cx="1184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100 hPa</a:t>
            </a:r>
          </a:p>
        </p:txBody>
      </p:sp>
      <p:sp>
        <p:nvSpPr>
          <p:cNvPr id="75780" name="TextBox 1">
            <a:extLst>
              <a:ext uri="{FF2B5EF4-FFF2-40B4-BE49-F238E27FC236}">
                <a16:creationId xmlns:a16="http://schemas.microsoft.com/office/drawing/2014/main" id="{0163EA86-D795-DD48-9C81-C88DCF3F7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6650" y="5665788"/>
            <a:ext cx="20955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Note temperature reversal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itle 1">
            <a:extLst>
              <a:ext uri="{FF2B5EF4-FFF2-40B4-BE49-F238E27FC236}">
                <a16:creationId xmlns:a16="http://schemas.microsoft.com/office/drawing/2014/main" id="{FF700403-5201-314B-A455-D65A335BD0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sp>
        <p:nvSpPr>
          <p:cNvPr id="76802" name="Content Placeholder 2">
            <a:extLst>
              <a:ext uri="{FF2B5EF4-FFF2-40B4-BE49-F238E27FC236}">
                <a16:creationId xmlns:a16="http://schemas.microsoft.com/office/drawing/2014/main" id="{3495AF2E-F389-4C49-9CA2-76757D414BB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6803" name="Picture 3">
            <a:extLst>
              <a:ext uri="{FF2B5EF4-FFF2-40B4-BE49-F238E27FC236}">
                <a16:creationId xmlns:a16="http://schemas.microsoft.com/office/drawing/2014/main" id="{085C422D-3EE3-6D4C-9AF6-C5E9CF5B6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7" t="6615" r="9302" b="1315"/>
          <a:stretch>
            <a:fillRect/>
          </a:stretch>
        </p:blipFill>
        <p:spPr bwMode="auto">
          <a:xfrm>
            <a:off x="320675" y="381000"/>
            <a:ext cx="8442325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CCED63A-D3AB-8444-A1C7-46601E3A99B0}"/>
              </a:ext>
            </a:extLst>
          </p:cNvPr>
          <p:cNvSpPr txBox="1"/>
          <p:nvPr/>
        </p:nvSpPr>
        <p:spPr>
          <a:xfrm>
            <a:off x="5791200" y="4038600"/>
            <a:ext cx="2389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>
            <a:extLst>
              <a:ext uri="{FF2B5EF4-FFF2-40B4-BE49-F238E27FC236}">
                <a16:creationId xmlns:a16="http://schemas.microsoft.com/office/drawing/2014/main" id="{D927C394-35DF-2F4A-9657-82AADFF260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7826" name="Content Placeholder 4">
            <a:extLst>
              <a:ext uri="{FF2B5EF4-FFF2-40B4-BE49-F238E27FC236}">
                <a16:creationId xmlns:a16="http://schemas.microsoft.com/office/drawing/2014/main" id="{2B39978E-03A5-CD4C-9EF5-3538DDBBEE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457200"/>
            <a:ext cx="8382000" cy="6059488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032701-7789-154C-8BC7-BE76799DFFAA}"/>
              </a:ext>
            </a:extLst>
          </p:cNvPr>
          <p:cNvSpPr txBox="1"/>
          <p:nvPr/>
        </p:nvSpPr>
        <p:spPr>
          <a:xfrm>
            <a:off x="4315206" y="3901857"/>
            <a:ext cx="41429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POTENTIAL TEMPERATURE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">
            <a:extLst>
              <a:ext uri="{FF2B5EF4-FFF2-40B4-BE49-F238E27FC236}">
                <a16:creationId xmlns:a16="http://schemas.microsoft.com/office/drawing/2014/main" id="{01C53374-58EF-784A-980A-E1F45C40A2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9550" y="269875"/>
            <a:ext cx="8724900" cy="1143000"/>
          </a:xfrm>
        </p:spPr>
        <p:txBody>
          <a:bodyPr/>
          <a:lstStyle/>
          <a:p>
            <a:r>
              <a:rPr lang="en-US" altLang="en-US" sz="3200" b="1" dirty="0">
                <a:ea typeface="ＭＳ Ｐゴシック" panose="020B0600070205080204" pitchFamily="34" charset="-128"/>
              </a:rPr>
              <a:t>Potential Temperature (temperature air would have if compressed adiabatically to 1000 hPa)</a:t>
            </a:r>
          </a:p>
        </p:txBody>
      </p:sp>
      <p:pic>
        <p:nvPicPr>
          <p:cNvPr id="78850" name="Content Placeholder 4">
            <a:extLst>
              <a:ext uri="{FF2B5EF4-FFF2-40B4-BE49-F238E27FC236}">
                <a16:creationId xmlns:a16="http://schemas.microsoft.com/office/drawing/2014/main" id="{D84087DD-0A04-464B-B0FD-8D226D065D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407" y="2057400"/>
            <a:ext cx="5943600" cy="4297363"/>
          </a:xfrm>
        </p:spPr>
      </p:pic>
      <p:sp>
        <p:nvSpPr>
          <p:cNvPr id="78851" name="TextBox 1">
            <a:extLst>
              <a:ext uri="{FF2B5EF4-FFF2-40B4-BE49-F238E27FC236}">
                <a16:creationId xmlns:a16="http://schemas.microsoft.com/office/drawing/2014/main" id="{919D9617-2B36-5547-9D77-2ADD4A7311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1412875"/>
            <a:ext cx="5735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More stable in stratosphere than troposphere.</a:t>
            </a:r>
          </a:p>
        </p:txBody>
      </p:sp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3C142A94-6E4B-0672-4621-951A46988D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82"/>
          <a:stretch/>
        </p:blipFill>
        <p:spPr>
          <a:xfrm>
            <a:off x="5871029" y="3177381"/>
            <a:ext cx="3085193" cy="2057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8A60D114-892B-B74A-899C-3D82A07E5E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Strongest Jet Stream in the World</a:t>
            </a:r>
            <a:br>
              <a:rPr lang="en-US" altLang="en-US" dirty="0">
                <a:ea typeface="ＭＳ Ｐゴシック" panose="020B0600070205080204" pitchFamily="34" charset="-128"/>
              </a:rPr>
            </a:br>
            <a:r>
              <a:rPr lang="en-US" altLang="en-US" dirty="0">
                <a:ea typeface="ＭＳ Ｐゴシック" panose="020B0600070205080204" pitchFamily="34" charset="-128"/>
              </a:rPr>
              <a:t>Crosses Southern Japan</a:t>
            </a:r>
          </a:p>
        </p:txBody>
      </p:sp>
      <p:pic>
        <p:nvPicPr>
          <p:cNvPr id="20482" name="Content Placeholder 3">
            <a:extLst>
              <a:ext uri="{FF2B5EF4-FFF2-40B4-BE49-F238E27FC236}">
                <a16:creationId xmlns:a16="http://schemas.microsoft.com/office/drawing/2014/main" id="{DC7BF850-4660-5A4D-95FF-DEC7B87759D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2375" y="1524000"/>
            <a:ext cx="6699250" cy="5180012"/>
          </a:xfr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6E144-9C1D-EE4A-83FC-87552F03F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90500"/>
            <a:ext cx="86868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Not all jets are near the tropopause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4952F-55F3-0741-AF35-4C04081D98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7772400" cy="4114800"/>
          </a:xfrm>
        </p:spPr>
        <p:txBody>
          <a:bodyPr/>
          <a:lstStyle/>
          <a:p>
            <a:r>
              <a:rPr lang="en-US" dirty="0"/>
              <a:t>There are a variety of lower-tropospheric jets, many associated with terrain</a:t>
            </a:r>
          </a:p>
          <a:p>
            <a:r>
              <a:rPr lang="en-US" dirty="0"/>
              <a:t>Examples include: the Sierra Nevada jet (western slopes), the jet on eastern slopes of the Cascades, cold air damming jet on the eastern slopes of the Appalachians and many more.</a:t>
            </a:r>
          </a:p>
          <a:p>
            <a:r>
              <a:rPr lang="en-US" dirty="0"/>
              <a:t>Often called </a:t>
            </a:r>
            <a:r>
              <a:rPr lang="en-US" b="1" dirty="0"/>
              <a:t>barrier jets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11B3240-1301-7447-9534-933091B71F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143" y="4445000"/>
            <a:ext cx="3246057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5735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3567C-98B8-5340-B98B-A59C9BC86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Sierra Nevada Barrier Jet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95D65F03-A443-6B45-B24E-6FE6061AA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1" y="1752600"/>
            <a:ext cx="3886200" cy="4599158"/>
          </a:xfr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8E18F8F2-EC39-9242-9D35-7630E42D6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208" y="2693853"/>
            <a:ext cx="3832726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2643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9D7D4EA0-5E6D-214F-A172-37E6B5939DC3}"/>
              </a:ext>
            </a:extLst>
          </p:cNvPr>
          <p:cNvSpPr/>
          <p:nvPr/>
        </p:nvSpPr>
        <p:spPr bwMode="auto">
          <a:xfrm>
            <a:off x="685800" y="1524000"/>
            <a:ext cx="7924800" cy="2968203"/>
          </a:xfrm>
          <a:custGeom>
            <a:avLst/>
            <a:gdLst>
              <a:gd name="connsiteX0" fmla="*/ 0 w 7149947"/>
              <a:gd name="connsiteY0" fmla="*/ 2739603 h 2739603"/>
              <a:gd name="connsiteX1" fmla="*/ 1344058 w 7149947"/>
              <a:gd name="connsiteY1" fmla="*/ 2673502 h 2739603"/>
              <a:gd name="connsiteX2" fmla="*/ 2126256 w 7149947"/>
              <a:gd name="connsiteY2" fmla="*/ 2409097 h 2739603"/>
              <a:gd name="connsiteX3" fmla="*/ 2820318 w 7149947"/>
              <a:gd name="connsiteY3" fmla="*/ 1880287 h 2739603"/>
              <a:gd name="connsiteX4" fmla="*/ 3172858 w 7149947"/>
              <a:gd name="connsiteY4" fmla="*/ 1472663 h 2739603"/>
              <a:gd name="connsiteX5" fmla="*/ 3844887 w 7149947"/>
              <a:gd name="connsiteY5" fmla="*/ 866736 h 2739603"/>
              <a:gd name="connsiteX6" fmla="*/ 4527933 w 7149947"/>
              <a:gd name="connsiteY6" fmla="*/ 404027 h 2739603"/>
              <a:gd name="connsiteX7" fmla="*/ 5067759 w 7149947"/>
              <a:gd name="connsiteY7" fmla="*/ 227757 h 2739603"/>
              <a:gd name="connsiteX8" fmla="*/ 5761822 w 7149947"/>
              <a:gd name="connsiteY8" fmla="*/ 84538 h 2739603"/>
              <a:gd name="connsiteX9" fmla="*/ 6312665 w 7149947"/>
              <a:gd name="connsiteY9" fmla="*/ 7420 h 2739603"/>
              <a:gd name="connsiteX10" fmla="*/ 7149947 w 7149947"/>
              <a:gd name="connsiteY10" fmla="*/ 7420 h 2739603"/>
              <a:gd name="connsiteX0" fmla="*/ 0 w 7149947"/>
              <a:gd name="connsiteY0" fmla="*/ 2739603 h 2739603"/>
              <a:gd name="connsiteX1" fmla="*/ 1344058 w 7149947"/>
              <a:gd name="connsiteY1" fmla="*/ 2673502 h 2739603"/>
              <a:gd name="connsiteX2" fmla="*/ 2126256 w 7149947"/>
              <a:gd name="connsiteY2" fmla="*/ 2409097 h 2739603"/>
              <a:gd name="connsiteX3" fmla="*/ 2820318 w 7149947"/>
              <a:gd name="connsiteY3" fmla="*/ 1880287 h 2739603"/>
              <a:gd name="connsiteX4" fmla="*/ 3172858 w 7149947"/>
              <a:gd name="connsiteY4" fmla="*/ 1472663 h 2739603"/>
              <a:gd name="connsiteX5" fmla="*/ 3844887 w 7149947"/>
              <a:gd name="connsiteY5" fmla="*/ 866736 h 2739603"/>
              <a:gd name="connsiteX6" fmla="*/ 4527933 w 7149947"/>
              <a:gd name="connsiteY6" fmla="*/ 404027 h 2739603"/>
              <a:gd name="connsiteX7" fmla="*/ 5111826 w 7149947"/>
              <a:gd name="connsiteY7" fmla="*/ 172673 h 2739603"/>
              <a:gd name="connsiteX8" fmla="*/ 5761822 w 7149947"/>
              <a:gd name="connsiteY8" fmla="*/ 84538 h 2739603"/>
              <a:gd name="connsiteX9" fmla="*/ 6312665 w 7149947"/>
              <a:gd name="connsiteY9" fmla="*/ 7420 h 2739603"/>
              <a:gd name="connsiteX10" fmla="*/ 7149947 w 7149947"/>
              <a:gd name="connsiteY10" fmla="*/ 7420 h 2739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49947" h="2739603">
                <a:moveTo>
                  <a:pt x="0" y="2739603"/>
                </a:moveTo>
                <a:cubicBezTo>
                  <a:pt x="494841" y="2734094"/>
                  <a:pt x="989682" y="2728586"/>
                  <a:pt x="1344058" y="2673502"/>
                </a:cubicBezTo>
                <a:cubicBezTo>
                  <a:pt x="1698434" y="2618418"/>
                  <a:pt x="1880213" y="2541299"/>
                  <a:pt x="2126256" y="2409097"/>
                </a:cubicBezTo>
                <a:cubicBezTo>
                  <a:pt x="2372299" y="2276895"/>
                  <a:pt x="2645885" y="2036359"/>
                  <a:pt x="2820318" y="1880287"/>
                </a:cubicBezTo>
                <a:cubicBezTo>
                  <a:pt x="2994751" y="1724215"/>
                  <a:pt x="3002097" y="1641588"/>
                  <a:pt x="3172858" y="1472663"/>
                </a:cubicBezTo>
                <a:cubicBezTo>
                  <a:pt x="3343620" y="1303738"/>
                  <a:pt x="3619041" y="1044842"/>
                  <a:pt x="3844887" y="866736"/>
                </a:cubicBezTo>
                <a:cubicBezTo>
                  <a:pt x="4070733" y="688630"/>
                  <a:pt x="4316777" y="519704"/>
                  <a:pt x="4527933" y="404027"/>
                </a:cubicBezTo>
                <a:cubicBezTo>
                  <a:pt x="4739089" y="288350"/>
                  <a:pt x="4906178" y="225921"/>
                  <a:pt x="5111826" y="172673"/>
                </a:cubicBezTo>
                <a:cubicBezTo>
                  <a:pt x="5317474" y="119425"/>
                  <a:pt x="5561682" y="112080"/>
                  <a:pt x="5761822" y="84538"/>
                </a:cubicBezTo>
                <a:cubicBezTo>
                  <a:pt x="5961962" y="56996"/>
                  <a:pt x="6081311" y="20273"/>
                  <a:pt x="6312665" y="7420"/>
                </a:cubicBezTo>
                <a:cubicBezTo>
                  <a:pt x="6544019" y="-5433"/>
                  <a:pt x="6846983" y="993"/>
                  <a:pt x="7149947" y="7420"/>
                </a:cubicBezTo>
              </a:path>
            </a:pathLst>
          </a:custGeom>
          <a:noFill/>
          <a:ln w="730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EE2C9B-E23C-FD4E-84E0-59004FC8D0FA}"/>
              </a:ext>
            </a:extLst>
          </p:cNvPr>
          <p:cNvSpPr txBox="1"/>
          <p:nvPr/>
        </p:nvSpPr>
        <p:spPr>
          <a:xfrm>
            <a:off x="7595961" y="4927850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13B3A2-E236-6345-BD0E-E405F10D0D35}"/>
              </a:ext>
            </a:extLst>
          </p:cNvPr>
          <p:cNvSpPr txBox="1"/>
          <p:nvPr/>
        </p:nvSpPr>
        <p:spPr>
          <a:xfrm>
            <a:off x="685800" y="4927850"/>
            <a:ext cx="791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A5EF3B2-59FD-A64B-8D2C-93125B4B018E}"/>
              </a:ext>
            </a:extLst>
          </p:cNvPr>
          <p:cNvCxnSpPr/>
          <p:nvPr/>
        </p:nvCxnSpPr>
        <p:spPr bwMode="auto">
          <a:xfrm>
            <a:off x="763898" y="609600"/>
            <a:ext cx="4798702" cy="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C0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AC8BF37-ADD6-C745-883B-6C9A248DAD7A}"/>
              </a:ext>
            </a:extLst>
          </p:cNvPr>
          <p:cNvSpPr txBox="1"/>
          <p:nvPr/>
        </p:nvSpPr>
        <p:spPr>
          <a:xfrm>
            <a:off x="1477555" y="176396"/>
            <a:ext cx="3543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Pressure Gradient Aloft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A22737C-C02C-6C4E-92DD-73D39797F3D3}"/>
              </a:ext>
            </a:extLst>
          </p:cNvPr>
          <p:cNvSpPr/>
          <p:nvPr/>
        </p:nvSpPr>
        <p:spPr bwMode="auto">
          <a:xfrm>
            <a:off x="2133600" y="2514600"/>
            <a:ext cx="1029649" cy="914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J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65718C8-536C-6540-BC23-29139DF32661}"/>
              </a:ext>
            </a:extLst>
          </p:cNvPr>
          <p:cNvSpPr txBox="1"/>
          <p:nvPr/>
        </p:nvSpPr>
        <p:spPr>
          <a:xfrm>
            <a:off x="5257800" y="2514600"/>
            <a:ext cx="230063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Sierra</a:t>
            </a:r>
          </a:p>
          <a:p>
            <a:r>
              <a:rPr lang="en-US" sz="5400" dirty="0"/>
              <a:t>Nevada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F904C39A-A39C-BC4C-B2E9-7B3C71474B94}"/>
              </a:ext>
            </a:extLst>
          </p:cNvPr>
          <p:cNvSpPr/>
          <p:nvPr/>
        </p:nvSpPr>
        <p:spPr bwMode="auto">
          <a:xfrm>
            <a:off x="533401" y="2309765"/>
            <a:ext cx="4494124" cy="1182902"/>
          </a:xfrm>
          <a:custGeom>
            <a:avLst/>
            <a:gdLst>
              <a:gd name="connsiteX0" fmla="*/ 0 w 3734718"/>
              <a:gd name="connsiteY0" fmla="*/ 1003595 h 1014612"/>
              <a:gd name="connsiteX1" fmla="*/ 771180 w 3734718"/>
              <a:gd name="connsiteY1" fmla="*/ 1014612 h 1014612"/>
              <a:gd name="connsiteX2" fmla="*/ 881349 w 3734718"/>
              <a:gd name="connsiteY2" fmla="*/ 981561 h 1014612"/>
              <a:gd name="connsiteX3" fmla="*/ 1233889 w 3734718"/>
              <a:gd name="connsiteY3" fmla="*/ 915460 h 1014612"/>
              <a:gd name="connsiteX4" fmla="*/ 1487277 w 3734718"/>
              <a:gd name="connsiteY4" fmla="*/ 849359 h 1014612"/>
              <a:gd name="connsiteX5" fmla="*/ 1696597 w 3734718"/>
              <a:gd name="connsiteY5" fmla="*/ 783258 h 1014612"/>
              <a:gd name="connsiteX6" fmla="*/ 1795749 w 3734718"/>
              <a:gd name="connsiteY6" fmla="*/ 728173 h 1014612"/>
              <a:gd name="connsiteX7" fmla="*/ 1949985 w 3734718"/>
              <a:gd name="connsiteY7" fmla="*/ 662072 h 1014612"/>
              <a:gd name="connsiteX8" fmla="*/ 2093204 w 3734718"/>
              <a:gd name="connsiteY8" fmla="*/ 606988 h 1014612"/>
              <a:gd name="connsiteX9" fmla="*/ 2170322 w 3734718"/>
              <a:gd name="connsiteY9" fmla="*/ 551903 h 1014612"/>
              <a:gd name="connsiteX10" fmla="*/ 2291508 w 3734718"/>
              <a:gd name="connsiteY10" fmla="*/ 452752 h 1014612"/>
              <a:gd name="connsiteX11" fmla="*/ 2368626 w 3734718"/>
              <a:gd name="connsiteY11" fmla="*/ 397667 h 1014612"/>
              <a:gd name="connsiteX12" fmla="*/ 2456761 w 3734718"/>
              <a:gd name="connsiteY12" fmla="*/ 298515 h 1014612"/>
              <a:gd name="connsiteX13" fmla="*/ 2566930 w 3734718"/>
              <a:gd name="connsiteY13" fmla="*/ 166313 h 1014612"/>
              <a:gd name="connsiteX14" fmla="*/ 2688115 w 3734718"/>
              <a:gd name="connsiteY14" fmla="*/ 100212 h 1014612"/>
              <a:gd name="connsiteX15" fmla="*/ 2765233 w 3734718"/>
              <a:gd name="connsiteY15" fmla="*/ 56144 h 1014612"/>
              <a:gd name="connsiteX16" fmla="*/ 2820318 w 3734718"/>
              <a:gd name="connsiteY16" fmla="*/ 56144 h 1014612"/>
              <a:gd name="connsiteX17" fmla="*/ 2908453 w 3734718"/>
              <a:gd name="connsiteY17" fmla="*/ 45128 h 1014612"/>
              <a:gd name="connsiteX18" fmla="*/ 3161841 w 3734718"/>
              <a:gd name="connsiteY18" fmla="*/ 34111 h 1014612"/>
              <a:gd name="connsiteX19" fmla="*/ 3205908 w 3734718"/>
              <a:gd name="connsiteY19" fmla="*/ 23094 h 1014612"/>
              <a:gd name="connsiteX20" fmla="*/ 3360144 w 3734718"/>
              <a:gd name="connsiteY20" fmla="*/ 12077 h 1014612"/>
              <a:gd name="connsiteX21" fmla="*/ 3536414 w 3734718"/>
              <a:gd name="connsiteY21" fmla="*/ 1060 h 1014612"/>
              <a:gd name="connsiteX22" fmla="*/ 3734718 w 3734718"/>
              <a:gd name="connsiteY22" fmla="*/ 1060 h 1014612"/>
              <a:gd name="connsiteX0" fmla="*/ 0 w 3734718"/>
              <a:gd name="connsiteY0" fmla="*/ 1003595 h 1003750"/>
              <a:gd name="connsiteX1" fmla="*/ 889714 w 3734718"/>
              <a:gd name="connsiteY1" fmla="*/ 948398 h 1003750"/>
              <a:gd name="connsiteX2" fmla="*/ 881349 w 3734718"/>
              <a:gd name="connsiteY2" fmla="*/ 981561 h 1003750"/>
              <a:gd name="connsiteX3" fmla="*/ 1233889 w 3734718"/>
              <a:gd name="connsiteY3" fmla="*/ 915460 h 1003750"/>
              <a:gd name="connsiteX4" fmla="*/ 1487277 w 3734718"/>
              <a:gd name="connsiteY4" fmla="*/ 849359 h 1003750"/>
              <a:gd name="connsiteX5" fmla="*/ 1696597 w 3734718"/>
              <a:gd name="connsiteY5" fmla="*/ 783258 h 1003750"/>
              <a:gd name="connsiteX6" fmla="*/ 1795749 w 3734718"/>
              <a:gd name="connsiteY6" fmla="*/ 728173 h 1003750"/>
              <a:gd name="connsiteX7" fmla="*/ 1949985 w 3734718"/>
              <a:gd name="connsiteY7" fmla="*/ 662072 h 1003750"/>
              <a:gd name="connsiteX8" fmla="*/ 2093204 w 3734718"/>
              <a:gd name="connsiteY8" fmla="*/ 606988 h 1003750"/>
              <a:gd name="connsiteX9" fmla="*/ 2170322 w 3734718"/>
              <a:gd name="connsiteY9" fmla="*/ 551903 h 1003750"/>
              <a:gd name="connsiteX10" fmla="*/ 2291508 w 3734718"/>
              <a:gd name="connsiteY10" fmla="*/ 452752 h 1003750"/>
              <a:gd name="connsiteX11" fmla="*/ 2368626 w 3734718"/>
              <a:gd name="connsiteY11" fmla="*/ 397667 h 1003750"/>
              <a:gd name="connsiteX12" fmla="*/ 2456761 w 3734718"/>
              <a:gd name="connsiteY12" fmla="*/ 298515 h 1003750"/>
              <a:gd name="connsiteX13" fmla="*/ 2566930 w 3734718"/>
              <a:gd name="connsiteY13" fmla="*/ 166313 h 1003750"/>
              <a:gd name="connsiteX14" fmla="*/ 2688115 w 3734718"/>
              <a:gd name="connsiteY14" fmla="*/ 100212 h 1003750"/>
              <a:gd name="connsiteX15" fmla="*/ 2765233 w 3734718"/>
              <a:gd name="connsiteY15" fmla="*/ 56144 h 1003750"/>
              <a:gd name="connsiteX16" fmla="*/ 2820318 w 3734718"/>
              <a:gd name="connsiteY16" fmla="*/ 56144 h 1003750"/>
              <a:gd name="connsiteX17" fmla="*/ 2908453 w 3734718"/>
              <a:gd name="connsiteY17" fmla="*/ 45128 h 1003750"/>
              <a:gd name="connsiteX18" fmla="*/ 3161841 w 3734718"/>
              <a:gd name="connsiteY18" fmla="*/ 34111 h 1003750"/>
              <a:gd name="connsiteX19" fmla="*/ 3205908 w 3734718"/>
              <a:gd name="connsiteY19" fmla="*/ 23094 h 1003750"/>
              <a:gd name="connsiteX20" fmla="*/ 3360144 w 3734718"/>
              <a:gd name="connsiteY20" fmla="*/ 12077 h 1003750"/>
              <a:gd name="connsiteX21" fmla="*/ 3536414 w 3734718"/>
              <a:gd name="connsiteY21" fmla="*/ 1060 h 1003750"/>
              <a:gd name="connsiteX22" fmla="*/ 3734718 w 3734718"/>
              <a:gd name="connsiteY22" fmla="*/ 1060 h 1003750"/>
              <a:gd name="connsiteX0" fmla="*/ 0 w 3734718"/>
              <a:gd name="connsiteY0" fmla="*/ 1003595 h 1003750"/>
              <a:gd name="connsiteX1" fmla="*/ 889714 w 3734718"/>
              <a:gd name="connsiteY1" fmla="*/ 948398 h 1003750"/>
              <a:gd name="connsiteX2" fmla="*/ 881349 w 3734718"/>
              <a:gd name="connsiteY2" fmla="*/ 981561 h 1003750"/>
              <a:gd name="connsiteX3" fmla="*/ 1233889 w 3734718"/>
              <a:gd name="connsiteY3" fmla="*/ 915460 h 1003750"/>
              <a:gd name="connsiteX4" fmla="*/ 1310159 w 3734718"/>
              <a:gd name="connsiteY4" fmla="*/ 833313 h 1003750"/>
              <a:gd name="connsiteX5" fmla="*/ 1487277 w 3734718"/>
              <a:gd name="connsiteY5" fmla="*/ 849359 h 1003750"/>
              <a:gd name="connsiteX6" fmla="*/ 1696597 w 3734718"/>
              <a:gd name="connsiteY6" fmla="*/ 783258 h 1003750"/>
              <a:gd name="connsiteX7" fmla="*/ 1795749 w 3734718"/>
              <a:gd name="connsiteY7" fmla="*/ 728173 h 1003750"/>
              <a:gd name="connsiteX8" fmla="*/ 1949985 w 3734718"/>
              <a:gd name="connsiteY8" fmla="*/ 662072 h 1003750"/>
              <a:gd name="connsiteX9" fmla="*/ 2093204 w 3734718"/>
              <a:gd name="connsiteY9" fmla="*/ 606988 h 1003750"/>
              <a:gd name="connsiteX10" fmla="*/ 2170322 w 3734718"/>
              <a:gd name="connsiteY10" fmla="*/ 551903 h 1003750"/>
              <a:gd name="connsiteX11" fmla="*/ 2291508 w 3734718"/>
              <a:gd name="connsiteY11" fmla="*/ 452752 h 1003750"/>
              <a:gd name="connsiteX12" fmla="*/ 2368626 w 3734718"/>
              <a:gd name="connsiteY12" fmla="*/ 397667 h 1003750"/>
              <a:gd name="connsiteX13" fmla="*/ 2456761 w 3734718"/>
              <a:gd name="connsiteY13" fmla="*/ 298515 h 1003750"/>
              <a:gd name="connsiteX14" fmla="*/ 2566930 w 3734718"/>
              <a:gd name="connsiteY14" fmla="*/ 166313 h 1003750"/>
              <a:gd name="connsiteX15" fmla="*/ 2688115 w 3734718"/>
              <a:gd name="connsiteY15" fmla="*/ 100212 h 1003750"/>
              <a:gd name="connsiteX16" fmla="*/ 2765233 w 3734718"/>
              <a:gd name="connsiteY16" fmla="*/ 56144 h 1003750"/>
              <a:gd name="connsiteX17" fmla="*/ 2820318 w 3734718"/>
              <a:gd name="connsiteY17" fmla="*/ 56144 h 1003750"/>
              <a:gd name="connsiteX18" fmla="*/ 2908453 w 3734718"/>
              <a:gd name="connsiteY18" fmla="*/ 45128 h 1003750"/>
              <a:gd name="connsiteX19" fmla="*/ 3161841 w 3734718"/>
              <a:gd name="connsiteY19" fmla="*/ 34111 h 1003750"/>
              <a:gd name="connsiteX20" fmla="*/ 3205908 w 3734718"/>
              <a:gd name="connsiteY20" fmla="*/ 23094 h 1003750"/>
              <a:gd name="connsiteX21" fmla="*/ 3360144 w 3734718"/>
              <a:gd name="connsiteY21" fmla="*/ 12077 h 1003750"/>
              <a:gd name="connsiteX22" fmla="*/ 3536414 w 3734718"/>
              <a:gd name="connsiteY22" fmla="*/ 1060 h 1003750"/>
              <a:gd name="connsiteX23" fmla="*/ 3734718 w 3734718"/>
              <a:gd name="connsiteY23" fmla="*/ 1060 h 1003750"/>
              <a:gd name="connsiteX0" fmla="*/ 0 w 3734718"/>
              <a:gd name="connsiteY0" fmla="*/ 1003595 h 1003750"/>
              <a:gd name="connsiteX1" fmla="*/ 889714 w 3734718"/>
              <a:gd name="connsiteY1" fmla="*/ 948398 h 1003750"/>
              <a:gd name="connsiteX2" fmla="*/ 881349 w 3734718"/>
              <a:gd name="connsiteY2" fmla="*/ 981561 h 1003750"/>
              <a:gd name="connsiteX3" fmla="*/ 1233889 w 3734718"/>
              <a:gd name="connsiteY3" fmla="*/ 915460 h 1003750"/>
              <a:gd name="connsiteX4" fmla="*/ 1378211 w 3734718"/>
              <a:gd name="connsiteY4" fmla="*/ 884516 h 1003750"/>
              <a:gd name="connsiteX5" fmla="*/ 1487277 w 3734718"/>
              <a:gd name="connsiteY5" fmla="*/ 849359 h 1003750"/>
              <a:gd name="connsiteX6" fmla="*/ 1696597 w 3734718"/>
              <a:gd name="connsiteY6" fmla="*/ 783258 h 1003750"/>
              <a:gd name="connsiteX7" fmla="*/ 1795749 w 3734718"/>
              <a:gd name="connsiteY7" fmla="*/ 728173 h 1003750"/>
              <a:gd name="connsiteX8" fmla="*/ 1949985 w 3734718"/>
              <a:gd name="connsiteY8" fmla="*/ 662072 h 1003750"/>
              <a:gd name="connsiteX9" fmla="*/ 2093204 w 3734718"/>
              <a:gd name="connsiteY9" fmla="*/ 606988 h 1003750"/>
              <a:gd name="connsiteX10" fmla="*/ 2170322 w 3734718"/>
              <a:gd name="connsiteY10" fmla="*/ 551903 h 1003750"/>
              <a:gd name="connsiteX11" fmla="*/ 2291508 w 3734718"/>
              <a:gd name="connsiteY11" fmla="*/ 452752 h 1003750"/>
              <a:gd name="connsiteX12" fmla="*/ 2368626 w 3734718"/>
              <a:gd name="connsiteY12" fmla="*/ 397667 h 1003750"/>
              <a:gd name="connsiteX13" fmla="*/ 2456761 w 3734718"/>
              <a:gd name="connsiteY13" fmla="*/ 298515 h 1003750"/>
              <a:gd name="connsiteX14" fmla="*/ 2566930 w 3734718"/>
              <a:gd name="connsiteY14" fmla="*/ 166313 h 1003750"/>
              <a:gd name="connsiteX15" fmla="*/ 2688115 w 3734718"/>
              <a:gd name="connsiteY15" fmla="*/ 100212 h 1003750"/>
              <a:gd name="connsiteX16" fmla="*/ 2765233 w 3734718"/>
              <a:gd name="connsiteY16" fmla="*/ 56144 h 1003750"/>
              <a:gd name="connsiteX17" fmla="*/ 2820318 w 3734718"/>
              <a:gd name="connsiteY17" fmla="*/ 56144 h 1003750"/>
              <a:gd name="connsiteX18" fmla="*/ 2908453 w 3734718"/>
              <a:gd name="connsiteY18" fmla="*/ 45128 h 1003750"/>
              <a:gd name="connsiteX19" fmla="*/ 3161841 w 3734718"/>
              <a:gd name="connsiteY19" fmla="*/ 34111 h 1003750"/>
              <a:gd name="connsiteX20" fmla="*/ 3205908 w 3734718"/>
              <a:gd name="connsiteY20" fmla="*/ 23094 h 1003750"/>
              <a:gd name="connsiteX21" fmla="*/ 3360144 w 3734718"/>
              <a:gd name="connsiteY21" fmla="*/ 12077 h 1003750"/>
              <a:gd name="connsiteX22" fmla="*/ 3536414 w 3734718"/>
              <a:gd name="connsiteY22" fmla="*/ 1060 h 1003750"/>
              <a:gd name="connsiteX23" fmla="*/ 3734718 w 3734718"/>
              <a:gd name="connsiteY23" fmla="*/ 1060 h 1003750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566930 w 3734718"/>
              <a:gd name="connsiteY14" fmla="*/ 166313 h 1003852"/>
              <a:gd name="connsiteX15" fmla="*/ 2688115 w 3734718"/>
              <a:gd name="connsiteY15" fmla="*/ 100212 h 1003852"/>
              <a:gd name="connsiteX16" fmla="*/ 2765233 w 3734718"/>
              <a:gd name="connsiteY16" fmla="*/ 56144 h 1003852"/>
              <a:gd name="connsiteX17" fmla="*/ 2820318 w 3734718"/>
              <a:gd name="connsiteY17" fmla="*/ 56144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688115 w 3734718"/>
              <a:gd name="connsiteY15" fmla="*/ 100212 h 1003852"/>
              <a:gd name="connsiteX16" fmla="*/ 2765233 w 3734718"/>
              <a:gd name="connsiteY16" fmla="*/ 56144 h 1003852"/>
              <a:gd name="connsiteX17" fmla="*/ 2820318 w 3734718"/>
              <a:gd name="connsiteY17" fmla="*/ 56144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688115 w 3734718"/>
              <a:gd name="connsiteY15" fmla="*/ 100212 h 1003852"/>
              <a:gd name="connsiteX16" fmla="*/ 2765233 w 3734718"/>
              <a:gd name="connsiteY16" fmla="*/ 56144 h 1003852"/>
              <a:gd name="connsiteX17" fmla="*/ 2946700 w 3734718"/>
              <a:gd name="connsiteY17" fmla="*/ 64678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688115 w 3734718"/>
              <a:gd name="connsiteY15" fmla="*/ 100212 h 1003852"/>
              <a:gd name="connsiteX16" fmla="*/ 2969388 w 3734718"/>
              <a:gd name="connsiteY16" fmla="*/ 64678 h 1003852"/>
              <a:gd name="connsiteX17" fmla="*/ 2946700 w 3734718"/>
              <a:gd name="connsiteY17" fmla="*/ 64678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765889 w 3734718"/>
              <a:gd name="connsiteY15" fmla="*/ 125813 h 1003852"/>
              <a:gd name="connsiteX16" fmla="*/ 2969388 w 3734718"/>
              <a:gd name="connsiteY16" fmla="*/ 64678 h 1003852"/>
              <a:gd name="connsiteX17" fmla="*/ 2946700 w 3734718"/>
              <a:gd name="connsiteY17" fmla="*/ 64678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765889 w 3734718"/>
              <a:gd name="connsiteY15" fmla="*/ 125813 h 1003852"/>
              <a:gd name="connsiteX16" fmla="*/ 2969388 w 3734718"/>
              <a:gd name="connsiteY16" fmla="*/ 64678 h 1003852"/>
              <a:gd name="connsiteX17" fmla="*/ 2946700 w 3734718"/>
              <a:gd name="connsiteY17" fmla="*/ 64678 h 1003852"/>
              <a:gd name="connsiteX18" fmla="*/ 3132052 w 3734718"/>
              <a:gd name="connsiteY18" fmla="*/ 49395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4060394"/>
              <a:gd name="connsiteY0" fmla="*/ 1003595 h 1003852"/>
              <a:gd name="connsiteX1" fmla="*/ 831385 w 4060394"/>
              <a:gd name="connsiteY1" fmla="*/ 974000 h 1003852"/>
              <a:gd name="connsiteX2" fmla="*/ 881349 w 4060394"/>
              <a:gd name="connsiteY2" fmla="*/ 981561 h 1003852"/>
              <a:gd name="connsiteX3" fmla="*/ 1233889 w 4060394"/>
              <a:gd name="connsiteY3" fmla="*/ 915460 h 1003852"/>
              <a:gd name="connsiteX4" fmla="*/ 1378211 w 4060394"/>
              <a:gd name="connsiteY4" fmla="*/ 884516 h 1003852"/>
              <a:gd name="connsiteX5" fmla="*/ 1487277 w 4060394"/>
              <a:gd name="connsiteY5" fmla="*/ 849359 h 1003852"/>
              <a:gd name="connsiteX6" fmla="*/ 1696597 w 4060394"/>
              <a:gd name="connsiteY6" fmla="*/ 783258 h 1003852"/>
              <a:gd name="connsiteX7" fmla="*/ 1795749 w 4060394"/>
              <a:gd name="connsiteY7" fmla="*/ 728173 h 1003852"/>
              <a:gd name="connsiteX8" fmla="*/ 1949985 w 4060394"/>
              <a:gd name="connsiteY8" fmla="*/ 662072 h 1003852"/>
              <a:gd name="connsiteX9" fmla="*/ 2093204 w 4060394"/>
              <a:gd name="connsiteY9" fmla="*/ 606988 h 1003852"/>
              <a:gd name="connsiteX10" fmla="*/ 2170322 w 4060394"/>
              <a:gd name="connsiteY10" fmla="*/ 551903 h 1003852"/>
              <a:gd name="connsiteX11" fmla="*/ 2291508 w 4060394"/>
              <a:gd name="connsiteY11" fmla="*/ 452752 h 1003852"/>
              <a:gd name="connsiteX12" fmla="*/ 2368626 w 4060394"/>
              <a:gd name="connsiteY12" fmla="*/ 397667 h 1003852"/>
              <a:gd name="connsiteX13" fmla="*/ 2456761 w 4060394"/>
              <a:gd name="connsiteY13" fmla="*/ 298515 h 1003852"/>
              <a:gd name="connsiteX14" fmla="*/ 2649565 w 4060394"/>
              <a:gd name="connsiteY14" fmla="*/ 187648 h 1003852"/>
              <a:gd name="connsiteX15" fmla="*/ 2765889 w 4060394"/>
              <a:gd name="connsiteY15" fmla="*/ 125813 h 1003852"/>
              <a:gd name="connsiteX16" fmla="*/ 2969388 w 4060394"/>
              <a:gd name="connsiteY16" fmla="*/ 64678 h 1003852"/>
              <a:gd name="connsiteX17" fmla="*/ 2946700 w 4060394"/>
              <a:gd name="connsiteY17" fmla="*/ 64678 h 1003852"/>
              <a:gd name="connsiteX18" fmla="*/ 3132052 w 4060394"/>
              <a:gd name="connsiteY18" fmla="*/ 49395 h 1003852"/>
              <a:gd name="connsiteX19" fmla="*/ 3161841 w 4060394"/>
              <a:gd name="connsiteY19" fmla="*/ 34111 h 1003852"/>
              <a:gd name="connsiteX20" fmla="*/ 3205908 w 4060394"/>
              <a:gd name="connsiteY20" fmla="*/ 23094 h 1003852"/>
              <a:gd name="connsiteX21" fmla="*/ 3360144 w 4060394"/>
              <a:gd name="connsiteY21" fmla="*/ 12077 h 1003852"/>
              <a:gd name="connsiteX22" fmla="*/ 3536414 w 4060394"/>
              <a:gd name="connsiteY22" fmla="*/ 1060 h 1003852"/>
              <a:gd name="connsiteX23" fmla="*/ 4060394 w 4060394"/>
              <a:gd name="connsiteY23" fmla="*/ 1060 h 1003852"/>
              <a:gd name="connsiteX0" fmla="*/ 0 w 4395791"/>
              <a:gd name="connsiteY0" fmla="*/ 1015386 h 1015643"/>
              <a:gd name="connsiteX1" fmla="*/ 831385 w 4395791"/>
              <a:gd name="connsiteY1" fmla="*/ 985791 h 1015643"/>
              <a:gd name="connsiteX2" fmla="*/ 881349 w 4395791"/>
              <a:gd name="connsiteY2" fmla="*/ 993352 h 1015643"/>
              <a:gd name="connsiteX3" fmla="*/ 1233889 w 4395791"/>
              <a:gd name="connsiteY3" fmla="*/ 927251 h 1015643"/>
              <a:gd name="connsiteX4" fmla="*/ 1378211 w 4395791"/>
              <a:gd name="connsiteY4" fmla="*/ 896307 h 1015643"/>
              <a:gd name="connsiteX5" fmla="*/ 1487277 w 4395791"/>
              <a:gd name="connsiteY5" fmla="*/ 861150 h 1015643"/>
              <a:gd name="connsiteX6" fmla="*/ 1696597 w 4395791"/>
              <a:gd name="connsiteY6" fmla="*/ 795049 h 1015643"/>
              <a:gd name="connsiteX7" fmla="*/ 1795749 w 4395791"/>
              <a:gd name="connsiteY7" fmla="*/ 739964 h 1015643"/>
              <a:gd name="connsiteX8" fmla="*/ 1949985 w 4395791"/>
              <a:gd name="connsiteY8" fmla="*/ 673863 h 1015643"/>
              <a:gd name="connsiteX9" fmla="*/ 2093204 w 4395791"/>
              <a:gd name="connsiteY9" fmla="*/ 618779 h 1015643"/>
              <a:gd name="connsiteX10" fmla="*/ 2170322 w 4395791"/>
              <a:gd name="connsiteY10" fmla="*/ 563694 h 1015643"/>
              <a:gd name="connsiteX11" fmla="*/ 2291508 w 4395791"/>
              <a:gd name="connsiteY11" fmla="*/ 464543 h 1015643"/>
              <a:gd name="connsiteX12" fmla="*/ 2368626 w 4395791"/>
              <a:gd name="connsiteY12" fmla="*/ 409458 h 1015643"/>
              <a:gd name="connsiteX13" fmla="*/ 2456761 w 4395791"/>
              <a:gd name="connsiteY13" fmla="*/ 310306 h 1015643"/>
              <a:gd name="connsiteX14" fmla="*/ 2649565 w 4395791"/>
              <a:gd name="connsiteY14" fmla="*/ 199439 h 1015643"/>
              <a:gd name="connsiteX15" fmla="*/ 2765889 w 4395791"/>
              <a:gd name="connsiteY15" fmla="*/ 137604 h 1015643"/>
              <a:gd name="connsiteX16" fmla="*/ 2969388 w 4395791"/>
              <a:gd name="connsiteY16" fmla="*/ 76469 h 1015643"/>
              <a:gd name="connsiteX17" fmla="*/ 2946700 w 4395791"/>
              <a:gd name="connsiteY17" fmla="*/ 76469 h 1015643"/>
              <a:gd name="connsiteX18" fmla="*/ 3132052 w 4395791"/>
              <a:gd name="connsiteY18" fmla="*/ 61186 h 1015643"/>
              <a:gd name="connsiteX19" fmla="*/ 3161841 w 4395791"/>
              <a:gd name="connsiteY19" fmla="*/ 45902 h 1015643"/>
              <a:gd name="connsiteX20" fmla="*/ 3205908 w 4395791"/>
              <a:gd name="connsiteY20" fmla="*/ 34885 h 1015643"/>
              <a:gd name="connsiteX21" fmla="*/ 3360144 w 4395791"/>
              <a:gd name="connsiteY21" fmla="*/ 23868 h 1015643"/>
              <a:gd name="connsiteX22" fmla="*/ 3536414 w 4395791"/>
              <a:gd name="connsiteY22" fmla="*/ 12851 h 1015643"/>
              <a:gd name="connsiteX23" fmla="*/ 4395791 w 4395791"/>
              <a:gd name="connsiteY23" fmla="*/ 50 h 101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395791" h="1015643">
                <a:moveTo>
                  <a:pt x="0" y="1015386"/>
                </a:moveTo>
                <a:cubicBezTo>
                  <a:pt x="257060" y="1019058"/>
                  <a:pt x="574325" y="982119"/>
                  <a:pt x="831385" y="985791"/>
                </a:cubicBezTo>
                <a:cubicBezTo>
                  <a:pt x="978276" y="982119"/>
                  <a:pt x="814265" y="1003109"/>
                  <a:pt x="881349" y="993352"/>
                </a:cubicBezTo>
                <a:cubicBezTo>
                  <a:pt x="948433" y="983595"/>
                  <a:pt x="1151079" y="943425"/>
                  <a:pt x="1233889" y="927251"/>
                </a:cubicBezTo>
                <a:cubicBezTo>
                  <a:pt x="1316699" y="911077"/>
                  <a:pt x="1335980" y="907324"/>
                  <a:pt x="1378211" y="896307"/>
                </a:cubicBezTo>
                <a:cubicBezTo>
                  <a:pt x="1420442" y="885290"/>
                  <a:pt x="1434213" y="878026"/>
                  <a:pt x="1487277" y="861150"/>
                </a:cubicBezTo>
                <a:cubicBezTo>
                  <a:pt x="1540341" y="844274"/>
                  <a:pt x="1645185" y="815247"/>
                  <a:pt x="1696597" y="795049"/>
                </a:cubicBezTo>
                <a:cubicBezTo>
                  <a:pt x="1748009" y="774851"/>
                  <a:pt x="1753518" y="760162"/>
                  <a:pt x="1795749" y="739964"/>
                </a:cubicBezTo>
                <a:cubicBezTo>
                  <a:pt x="1837980" y="719766"/>
                  <a:pt x="1900409" y="694061"/>
                  <a:pt x="1949985" y="673863"/>
                </a:cubicBezTo>
                <a:cubicBezTo>
                  <a:pt x="1999561" y="653665"/>
                  <a:pt x="2056481" y="637140"/>
                  <a:pt x="2093204" y="618779"/>
                </a:cubicBezTo>
                <a:cubicBezTo>
                  <a:pt x="2129927" y="600417"/>
                  <a:pt x="2137271" y="589400"/>
                  <a:pt x="2170322" y="563694"/>
                </a:cubicBezTo>
                <a:cubicBezTo>
                  <a:pt x="2203373" y="537988"/>
                  <a:pt x="2258457" y="490249"/>
                  <a:pt x="2291508" y="464543"/>
                </a:cubicBezTo>
                <a:cubicBezTo>
                  <a:pt x="2324559" y="438837"/>
                  <a:pt x="2341084" y="435164"/>
                  <a:pt x="2368626" y="409458"/>
                </a:cubicBezTo>
                <a:cubicBezTo>
                  <a:pt x="2396168" y="383752"/>
                  <a:pt x="2409938" y="345309"/>
                  <a:pt x="2456761" y="310306"/>
                </a:cubicBezTo>
                <a:cubicBezTo>
                  <a:pt x="2503584" y="275303"/>
                  <a:pt x="2598044" y="228223"/>
                  <a:pt x="2649565" y="199439"/>
                </a:cubicBezTo>
                <a:cubicBezTo>
                  <a:pt x="2701086" y="170655"/>
                  <a:pt x="2712585" y="158099"/>
                  <a:pt x="2765889" y="137604"/>
                </a:cubicBezTo>
                <a:cubicBezTo>
                  <a:pt x="2819193" y="117109"/>
                  <a:pt x="2939253" y="86658"/>
                  <a:pt x="2969388" y="76469"/>
                </a:cubicBezTo>
                <a:cubicBezTo>
                  <a:pt x="2999523" y="66280"/>
                  <a:pt x="2919589" y="79016"/>
                  <a:pt x="2946700" y="76469"/>
                </a:cubicBezTo>
                <a:cubicBezTo>
                  <a:pt x="2973811" y="73922"/>
                  <a:pt x="3096195" y="66281"/>
                  <a:pt x="3132052" y="61186"/>
                </a:cubicBezTo>
                <a:cubicBezTo>
                  <a:pt x="3167909" y="56092"/>
                  <a:pt x="3149532" y="50286"/>
                  <a:pt x="3161841" y="45902"/>
                </a:cubicBezTo>
                <a:cubicBezTo>
                  <a:pt x="3174150" y="41519"/>
                  <a:pt x="3172858" y="38557"/>
                  <a:pt x="3205908" y="34885"/>
                </a:cubicBezTo>
                <a:cubicBezTo>
                  <a:pt x="3238958" y="31213"/>
                  <a:pt x="3360144" y="23868"/>
                  <a:pt x="3360144" y="23868"/>
                </a:cubicBezTo>
                <a:cubicBezTo>
                  <a:pt x="3415228" y="20196"/>
                  <a:pt x="3473985" y="14687"/>
                  <a:pt x="3536414" y="12851"/>
                </a:cubicBezTo>
                <a:cubicBezTo>
                  <a:pt x="3598843" y="11015"/>
                  <a:pt x="4327853" y="-868"/>
                  <a:pt x="4395791" y="50"/>
                </a:cubicBezTo>
              </a:path>
            </a:pathLst>
          </a:custGeom>
          <a:noFill/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1CA6FA4-6A75-C140-A1D9-6E0553CABEA4}"/>
              </a:ext>
            </a:extLst>
          </p:cNvPr>
          <p:cNvSpPr txBox="1"/>
          <p:nvPr/>
        </p:nvSpPr>
        <p:spPr>
          <a:xfrm>
            <a:off x="838827" y="3697502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COOL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2D12F81-7DA2-E84B-B7AB-15C9973162B7}"/>
              </a:ext>
            </a:extLst>
          </p:cNvPr>
          <p:cNvSpPr txBox="1"/>
          <p:nvPr/>
        </p:nvSpPr>
        <p:spPr>
          <a:xfrm>
            <a:off x="3418372" y="2558032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COOL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DF1766B-90E4-AD40-A8B4-9A7287658144}"/>
              </a:ext>
            </a:extLst>
          </p:cNvPr>
          <p:cNvSpPr/>
          <p:nvPr/>
        </p:nvSpPr>
        <p:spPr>
          <a:xfrm>
            <a:off x="2243296" y="3496699"/>
            <a:ext cx="1090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COOL</a:t>
            </a:r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51B5B6C-FBAD-BC45-9F55-1442335FE109}"/>
              </a:ext>
            </a:extLst>
          </p:cNvPr>
          <p:cNvSpPr/>
          <p:nvPr/>
        </p:nvSpPr>
        <p:spPr>
          <a:xfrm>
            <a:off x="511237" y="2542547"/>
            <a:ext cx="1022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Warm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5EA288E-A814-0241-9C48-92A06CFCFB3E}"/>
              </a:ext>
            </a:extLst>
          </p:cNvPr>
          <p:cNvSpPr txBox="1"/>
          <p:nvPr/>
        </p:nvSpPr>
        <p:spPr>
          <a:xfrm>
            <a:off x="1154291" y="5594329"/>
            <a:ext cx="67088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 level cool air is banked on to the western slopes</a:t>
            </a:r>
          </a:p>
          <a:p>
            <a:r>
              <a:rPr lang="en-US" dirty="0"/>
              <a:t>The jet is southerly in this situation</a:t>
            </a:r>
          </a:p>
        </p:txBody>
      </p:sp>
    </p:spTree>
    <p:extLst>
      <p:ext uri="{BB962C8B-B14F-4D97-AF65-F5344CB8AC3E}">
        <p14:creationId xmlns:p14="http://schemas.microsoft.com/office/powerpoint/2010/main" val="12785566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9D7D4EA0-5E6D-214F-A172-37E6B5939DC3}"/>
              </a:ext>
            </a:extLst>
          </p:cNvPr>
          <p:cNvSpPr/>
          <p:nvPr/>
        </p:nvSpPr>
        <p:spPr bwMode="auto">
          <a:xfrm>
            <a:off x="685800" y="1524000"/>
            <a:ext cx="7924800" cy="2968203"/>
          </a:xfrm>
          <a:custGeom>
            <a:avLst/>
            <a:gdLst>
              <a:gd name="connsiteX0" fmla="*/ 0 w 7149947"/>
              <a:gd name="connsiteY0" fmla="*/ 2739603 h 2739603"/>
              <a:gd name="connsiteX1" fmla="*/ 1344058 w 7149947"/>
              <a:gd name="connsiteY1" fmla="*/ 2673502 h 2739603"/>
              <a:gd name="connsiteX2" fmla="*/ 2126256 w 7149947"/>
              <a:gd name="connsiteY2" fmla="*/ 2409097 h 2739603"/>
              <a:gd name="connsiteX3" fmla="*/ 2820318 w 7149947"/>
              <a:gd name="connsiteY3" fmla="*/ 1880287 h 2739603"/>
              <a:gd name="connsiteX4" fmla="*/ 3172858 w 7149947"/>
              <a:gd name="connsiteY4" fmla="*/ 1472663 h 2739603"/>
              <a:gd name="connsiteX5" fmla="*/ 3844887 w 7149947"/>
              <a:gd name="connsiteY5" fmla="*/ 866736 h 2739603"/>
              <a:gd name="connsiteX6" fmla="*/ 4527933 w 7149947"/>
              <a:gd name="connsiteY6" fmla="*/ 404027 h 2739603"/>
              <a:gd name="connsiteX7" fmla="*/ 5067759 w 7149947"/>
              <a:gd name="connsiteY7" fmla="*/ 227757 h 2739603"/>
              <a:gd name="connsiteX8" fmla="*/ 5761822 w 7149947"/>
              <a:gd name="connsiteY8" fmla="*/ 84538 h 2739603"/>
              <a:gd name="connsiteX9" fmla="*/ 6312665 w 7149947"/>
              <a:gd name="connsiteY9" fmla="*/ 7420 h 2739603"/>
              <a:gd name="connsiteX10" fmla="*/ 7149947 w 7149947"/>
              <a:gd name="connsiteY10" fmla="*/ 7420 h 2739603"/>
              <a:gd name="connsiteX0" fmla="*/ 0 w 7149947"/>
              <a:gd name="connsiteY0" fmla="*/ 2739603 h 2739603"/>
              <a:gd name="connsiteX1" fmla="*/ 1344058 w 7149947"/>
              <a:gd name="connsiteY1" fmla="*/ 2673502 h 2739603"/>
              <a:gd name="connsiteX2" fmla="*/ 2126256 w 7149947"/>
              <a:gd name="connsiteY2" fmla="*/ 2409097 h 2739603"/>
              <a:gd name="connsiteX3" fmla="*/ 2820318 w 7149947"/>
              <a:gd name="connsiteY3" fmla="*/ 1880287 h 2739603"/>
              <a:gd name="connsiteX4" fmla="*/ 3172858 w 7149947"/>
              <a:gd name="connsiteY4" fmla="*/ 1472663 h 2739603"/>
              <a:gd name="connsiteX5" fmla="*/ 3844887 w 7149947"/>
              <a:gd name="connsiteY5" fmla="*/ 866736 h 2739603"/>
              <a:gd name="connsiteX6" fmla="*/ 4527933 w 7149947"/>
              <a:gd name="connsiteY6" fmla="*/ 404027 h 2739603"/>
              <a:gd name="connsiteX7" fmla="*/ 5111826 w 7149947"/>
              <a:gd name="connsiteY7" fmla="*/ 172673 h 2739603"/>
              <a:gd name="connsiteX8" fmla="*/ 5761822 w 7149947"/>
              <a:gd name="connsiteY8" fmla="*/ 84538 h 2739603"/>
              <a:gd name="connsiteX9" fmla="*/ 6312665 w 7149947"/>
              <a:gd name="connsiteY9" fmla="*/ 7420 h 2739603"/>
              <a:gd name="connsiteX10" fmla="*/ 7149947 w 7149947"/>
              <a:gd name="connsiteY10" fmla="*/ 7420 h 2739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49947" h="2739603">
                <a:moveTo>
                  <a:pt x="0" y="2739603"/>
                </a:moveTo>
                <a:cubicBezTo>
                  <a:pt x="494841" y="2734094"/>
                  <a:pt x="989682" y="2728586"/>
                  <a:pt x="1344058" y="2673502"/>
                </a:cubicBezTo>
                <a:cubicBezTo>
                  <a:pt x="1698434" y="2618418"/>
                  <a:pt x="1880213" y="2541299"/>
                  <a:pt x="2126256" y="2409097"/>
                </a:cubicBezTo>
                <a:cubicBezTo>
                  <a:pt x="2372299" y="2276895"/>
                  <a:pt x="2645885" y="2036359"/>
                  <a:pt x="2820318" y="1880287"/>
                </a:cubicBezTo>
                <a:cubicBezTo>
                  <a:pt x="2994751" y="1724215"/>
                  <a:pt x="3002097" y="1641588"/>
                  <a:pt x="3172858" y="1472663"/>
                </a:cubicBezTo>
                <a:cubicBezTo>
                  <a:pt x="3343620" y="1303738"/>
                  <a:pt x="3619041" y="1044842"/>
                  <a:pt x="3844887" y="866736"/>
                </a:cubicBezTo>
                <a:cubicBezTo>
                  <a:pt x="4070733" y="688630"/>
                  <a:pt x="4316777" y="519704"/>
                  <a:pt x="4527933" y="404027"/>
                </a:cubicBezTo>
                <a:cubicBezTo>
                  <a:pt x="4739089" y="288350"/>
                  <a:pt x="4906178" y="225921"/>
                  <a:pt x="5111826" y="172673"/>
                </a:cubicBezTo>
                <a:cubicBezTo>
                  <a:pt x="5317474" y="119425"/>
                  <a:pt x="5561682" y="112080"/>
                  <a:pt x="5761822" y="84538"/>
                </a:cubicBezTo>
                <a:cubicBezTo>
                  <a:pt x="5961962" y="56996"/>
                  <a:pt x="6081311" y="20273"/>
                  <a:pt x="6312665" y="7420"/>
                </a:cubicBezTo>
                <a:cubicBezTo>
                  <a:pt x="6544019" y="-5433"/>
                  <a:pt x="6846983" y="993"/>
                  <a:pt x="7149947" y="7420"/>
                </a:cubicBezTo>
              </a:path>
            </a:pathLst>
          </a:custGeom>
          <a:noFill/>
          <a:ln w="730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EE2C9B-E23C-FD4E-84E0-59004FC8D0FA}"/>
              </a:ext>
            </a:extLst>
          </p:cNvPr>
          <p:cNvSpPr txBox="1"/>
          <p:nvPr/>
        </p:nvSpPr>
        <p:spPr>
          <a:xfrm>
            <a:off x="7595961" y="4927850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13B3A2-E236-6345-BD0E-E405F10D0D35}"/>
              </a:ext>
            </a:extLst>
          </p:cNvPr>
          <p:cNvSpPr txBox="1"/>
          <p:nvPr/>
        </p:nvSpPr>
        <p:spPr>
          <a:xfrm>
            <a:off x="685800" y="4927850"/>
            <a:ext cx="791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A5EF3B2-59FD-A64B-8D2C-93125B4B018E}"/>
              </a:ext>
            </a:extLst>
          </p:cNvPr>
          <p:cNvCxnSpPr/>
          <p:nvPr/>
        </p:nvCxnSpPr>
        <p:spPr bwMode="auto">
          <a:xfrm>
            <a:off x="763898" y="609600"/>
            <a:ext cx="4798702" cy="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C0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AC8BF37-ADD6-C745-883B-6C9A248DAD7A}"/>
              </a:ext>
            </a:extLst>
          </p:cNvPr>
          <p:cNvSpPr txBox="1"/>
          <p:nvPr/>
        </p:nvSpPr>
        <p:spPr>
          <a:xfrm>
            <a:off x="1477555" y="176396"/>
            <a:ext cx="3543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Pressure Gradient Aloft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A22737C-C02C-6C4E-92DD-73D39797F3D3}"/>
              </a:ext>
            </a:extLst>
          </p:cNvPr>
          <p:cNvSpPr/>
          <p:nvPr/>
        </p:nvSpPr>
        <p:spPr bwMode="auto">
          <a:xfrm>
            <a:off x="2133600" y="2514600"/>
            <a:ext cx="1029649" cy="9144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J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65718C8-536C-6540-BC23-29139DF32661}"/>
              </a:ext>
            </a:extLst>
          </p:cNvPr>
          <p:cNvSpPr txBox="1"/>
          <p:nvPr/>
        </p:nvSpPr>
        <p:spPr>
          <a:xfrm>
            <a:off x="5257800" y="2514600"/>
            <a:ext cx="230063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/>
              <a:t>Sierra</a:t>
            </a:r>
          </a:p>
          <a:p>
            <a:r>
              <a:rPr lang="en-US" sz="5400" dirty="0"/>
              <a:t>Nevada</a:t>
            </a: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F904C39A-A39C-BC4C-B2E9-7B3C71474B94}"/>
              </a:ext>
            </a:extLst>
          </p:cNvPr>
          <p:cNvSpPr/>
          <p:nvPr/>
        </p:nvSpPr>
        <p:spPr bwMode="auto">
          <a:xfrm>
            <a:off x="533401" y="2309765"/>
            <a:ext cx="4494124" cy="1182902"/>
          </a:xfrm>
          <a:custGeom>
            <a:avLst/>
            <a:gdLst>
              <a:gd name="connsiteX0" fmla="*/ 0 w 3734718"/>
              <a:gd name="connsiteY0" fmla="*/ 1003595 h 1014612"/>
              <a:gd name="connsiteX1" fmla="*/ 771180 w 3734718"/>
              <a:gd name="connsiteY1" fmla="*/ 1014612 h 1014612"/>
              <a:gd name="connsiteX2" fmla="*/ 881349 w 3734718"/>
              <a:gd name="connsiteY2" fmla="*/ 981561 h 1014612"/>
              <a:gd name="connsiteX3" fmla="*/ 1233889 w 3734718"/>
              <a:gd name="connsiteY3" fmla="*/ 915460 h 1014612"/>
              <a:gd name="connsiteX4" fmla="*/ 1487277 w 3734718"/>
              <a:gd name="connsiteY4" fmla="*/ 849359 h 1014612"/>
              <a:gd name="connsiteX5" fmla="*/ 1696597 w 3734718"/>
              <a:gd name="connsiteY5" fmla="*/ 783258 h 1014612"/>
              <a:gd name="connsiteX6" fmla="*/ 1795749 w 3734718"/>
              <a:gd name="connsiteY6" fmla="*/ 728173 h 1014612"/>
              <a:gd name="connsiteX7" fmla="*/ 1949985 w 3734718"/>
              <a:gd name="connsiteY7" fmla="*/ 662072 h 1014612"/>
              <a:gd name="connsiteX8" fmla="*/ 2093204 w 3734718"/>
              <a:gd name="connsiteY8" fmla="*/ 606988 h 1014612"/>
              <a:gd name="connsiteX9" fmla="*/ 2170322 w 3734718"/>
              <a:gd name="connsiteY9" fmla="*/ 551903 h 1014612"/>
              <a:gd name="connsiteX10" fmla="*/ 2291508 w 3734718"/>
              <a:gd name="connsiteY10" fmla="*/ 452752 h 1014612"/>
              <a:gd name="connsiteX11" fmla="*/ 2368626 w 3734718"/>
              <a:gd name="connsiteY11" fmla="*/ 397667 h 1014612"/>
              <a:gd name="connsiteX12" fmla="*/ 2456761 w 3734718"/>
              <a:gd name="connsiteY12" fmla="*/ 298515 h 1014612"/>
              <a:gd name="connsiteX13" fmla="*/ 2566930 w 3734718"/>
              <a:gd name="connsiteY13" fmla="*/ 166313 h 1014612"/>
              <a:gd name="connsiteX14" fmla="*/ 2688115 w 3734718"/>
              <a:gd name="connsiteY14" fmla="*/ 100212 h 1014612"/>
              <a:gd name="connsiteX15" fmla="*/ 2765233 w 3734718"/>
              <a:gd name="connsiteY15" fmla="*/ 56144 h 1014612"/>
              <a:gd name="connsiteX16" fmla="*/ 2820318 w 3734718"/>
              <a:gd name="connsiteY16" fmla="*/ 56144 h 1014612"/>
              <a:gd name="connsiteX17" fmla="*/ 2908453 w 3734718"/>
              <a:gd name="connsiteY17" fmla="*/ 45128 h 1014612"/>
              <a:gd name="connsiteX18" fmla="*/ 3161841 w 3734718"/>
              <a:gd name="connsiteY18" fmla="*/ 34111 h 1014612"/>
              <a:gd name="connsiteX19" fmla="*/ 3205908 w 3734718"/>
              <a:gd name="connsiteY19" fmla="*/ 23094 h 1014612"/>
              <a:gd name="connsiteX20" fmla="*/ 3360144 w 3734718"/>
              <a:gd name="connsiteY20" fmla="*/ 12077 h 1014612"/>
              <a:gd name="connsiteX21" fmla="*/ 3536414 w 3734718"/>
              <a:gd name="connsiteY21" fmla="*/ 1060 h 1014612"/>
              <a:gd name="connsiteX22" fmla="*/ 3734718 w 3734718"/>
              <a:gd name="connsiteY22" fmla="*/ 1060 h 1014612"/>
              <a:gd name="connsiteX0" fmla="*/ 0 w 3734718"/>
              <a:gd name="connsiteY0" fmla="*/ 1003595 h 1003750"/>
              <a:gd name="connsiteX1" fmla="*/ 889714 w 3734718"/>
              <a:gd name="connsiteY1" fmla="*/ 948398 h 1003750"/>
              <a:gd name="connsiteX2" fmla="*/ 881349 w 3734718"/>
              <a:gd name="connsiteY2" fmla="*/ 981561 h 1003750"/>
              <a:gd name="connsiteX3" fmla="*/ 1233889 w 3734718"/>
              <a:gd name="connsiteY3" fmla="*/ 915460 h 1003750"/>
              <a:gd name="connsiteX4" fmla="*/ 1487277 w 3734718"/>
              <a:gd name="connsiteY4" fmla="*/ 849359 h 1003750"/>
              <a:gd name="connsiteX5" fmla="*/ 1696597 w 3734718"/>
              <a:gd name="connsiteY5" fmla="*/ 783258 h 1003750"/>
              <a:gd name="connsiteX6" fmla="*/ 1795749 w 3734718"/>
              <a:gd name="connsiteY6" fmla="*/ 728173 h 1003750"/>
              <a:gd name="connsiteX7" fmla="*/ 1949985 w 3734718"/>
              <a:gd name="connsiteY7" fmla="*/ 662072 h 1003750"/>
              <a:gd name="connsiteX8" fmla="*/ 2093204 w 3734718"/>
              <a:gd name="connsiteY8" fmla="*/ 606988 h 1003750"/>
              <a:gd name="connsiteX9" fmla="*/ 2170322 w 3734718"/>
              <a:gd name="connsiteY9" fmla="*/ 551903 h 1003750"/>
              <a:gd name="connsiteX10" fmla="*/ 2291508 w 3734718"/>
              <a:gd name="connsiteY10" fmla="*/ 452752 h 1003750"/>
              <a:gd name="connsiteX11" fmla="*/ 2368626 w 3734718"/>
              <a:gd name="connsiteY11" fmla="*/ 397667 h 1003750"/>
              <a:gd name="connsiteX12" fmla="*/ 2456761 w 3734718"/>
              <a:gd name="connsiteY12" fmla="*/ 298515 h 1003750"/>
              <a:gd name="connsiteX13" fmla="*/ 2566930 w 3734718"/>
              <a:gd name="connsiteY13" fmla="*/ 166313 h 1003750"/>
              <a:gd name="connsiteX14" fmla="*/ 2688115 w 3734718"/>
              <a:gd name="connsiteY14" fmla="*/ 100212 h 1003750"/>
              <a:gd name="connsiteX15" fmla="*/ 2765233 w 3734718"/>
              <a:gd name="connsiteY15" fmla="*/ 56144 h 1003750"/>
              <a:gd name="connsiteX16" fmla="*/ 2820318 w 3734718"/>
              <a:gd name="connsiteY16" fmla="*/ 56144 h 1003750"/>
              <a:gd name="connsiteX17" fmla="*/ 2908453 w 3734718"/>
              <a:gd name="connsiteY17" fmla="*/ 45128 h 1003750"/>
              <a:gd name="connsiteX18" fmla="*/ 3161841 w 3734718"/>
              <a:gd name="connsiteY18" fmla="*/ 34111 h 1003750"/>
              <a:gd name="connsiteX19" fmla="*/ 3205908 w 3734718"/>
              <a:gd name="connsiteY19" fmla="*/ 23094 h 1003750"/>
              <a:gd name="connsiteX20" fmla="*/ 3360144 w 3734718"/>
              <a:gd name="connsiteY20" fmla="*/ 12077 h 1003750"/>
              <a:gd name="connsiteX21" fmla="*/ 3536414 w 3734718"/>
              <a:gd name="connsiteY21" fmla="*/ 1060 h 1003750"/>
              <a:gd name="connsiteX22" fmla="*/ 3734718 w 3734718"/>
              <a:gd name="connsiteY22" fmla="*/ 1060 h 1003750"/>
              <a:gd name="connsiteX0" fmla="*/ 0 w 3734718"/>
              <a:gd name="connsiteY0" fmla="*/ 1003595 h 1003750"/>
              <a:gd name="connsiteX1" fmla="*/ 889714 w 3734718"/>
              <a:gd name="connsiteY1" fmla="*/ 948398 h 1003750"/>
              <a:gd name="connsiteX2" fmla="*/ 881349 w 3734718"/>
              <a:gd name="connsiteY2" fmla="*/ 981561 h 1003750"/>
              <a:gd name="connsiteX3" fmla="*/ 1233889 w 3734718"/>
              <a:gd name="connsiteY3" fmla="*/ 915460 h 1003750"/>
              <a:gd name="connsiteX4" fmla="*/ 1310159 w 3734718"/>
              <a:gd name="connsiteY4" fmla="*/ 833313 h 1003750"/>
              <a:gd name="connsiteX5" fmla="*/ 1487277 w 3734718"/>
              <a:gd name="connsiteY5" fmla="*/ 849359 h 1003750"/>
              <a:gd name="connsiteX6" fmla="*/ 1696597 w 3734718"/>
              <a:gd name="connsiteY6" fmla="*/ 783258 h 1003750"/>
              <a:gd name="connsiteX7" fmla="*/ 1795749 w 3734718"/>
              <a:gd name="connsiteY7" fmla="*/ 728173 h 1003750"/>
              <a:gd name="connsiteX8" fmla="*/ 1949985 w 3734718"/>
              <a:gd name="connsiteY8" fmla="*/ 662072 h 1003750"/>
              <a:gd name="connsiteX9" fmla="*/ 2093204 w 3734718"/>
              <a:gd name="connsiteY9" fmla="*/ 606988 h 1003750"/>
              <a:gd name="connsiteX10" fmla="*/ 2170322 w 3734718"/>
              <a:gd name="connsiteY10" fmla="*/ 551903 h 1003750"/>
              <a:gd name="connsiteX11" fmla="*/ 2291508 w 3734718"/>
              <a:gd name="connsiteY11" fmla="*/ 452752 h 1003750"/>
              <a:gd name="connsiteX12" fmla="*/ 2368626 w 3734718"/>
              <a:gd name="connsiteY12" fmla="*/ 397667 h 1003750"/>
              <a:gd name="connsiteX13" fmla="*/ 2456761 w 3734718"/>
              <a:gd name="connsiteY13" fmla="*/ 298515 h 1003750"/>
              <a:gd name="connsiteX14" fmla="*/ 2566930 w 3734718"/>
              <a:gd name="connsiteY14" fmla="*/ 166313 h 1003750"/>
              <a:gd name="connsiteX15" fmla="*/ 2688115 w 3734718"/>
              <a:gd name="connsiteY15" fmla="*/ 100212 h 1003750"/>
              <a:gd name="connsiteX16" fmla="*/ 2765233 w 3734718"/>
              <a:gd name="connsiteY16" fmla="*/ 56144 h 1003750"/>
              <a:gd name="connsiteX17" fmla="*/ 2820318 w 3734718"/>
              <a:gd name="connsiteY17" fmla="*/ 56144 h 1003750"/>
              <a:gd name="connsiteX18" fmla="*/ 2908453 w 3734718"/>
              <a:gd name="connsiteY18" fmla="*/ 45128 h 1003750"/>
              <a:gd name="connsiteX19" fmla="*/ 3161841 w 3734718"/>
              <a:gd name="connsiteY19" fmla="*/ 34111 h 1003750"/>
              <a:gd name="connsiteX20" fmla="*/ 3205908 w 3734718"/>
              <a:gd name="connsiteY20" fmla="*/ 23094 h 1003750"/>
              <a:gd name="connsiteX21" fmla="*/ 3360144 w 3734718"/>
              <a:gd name="connsiteY21" fmla="*/ 12077 h 1003750"/>
              <a:gd name="connsiteX22" fmla="*/ 3536414 w 3734718"/>
              <a:gd name="connsiteY22" fmla="*/ 1060 h 1003750"/>
              <a:gd name="connsiteX23" fmla="*/ 3734718 w 3734718"/>
              <a:gd name="connsiteY23" fmla="*/ 1060 h 1003750"/>
              <a:gd name="connsiteX0" fmla="*/ 0 w 3734718"/>
              <a:gd name="connsiteY0" fmla="*/ 1003595 h 1003750"/>
              <a:gd name="connsiteX1" fmla="*/ 889714 w 3734718"/>
              <a:gd name="connsiteY1" fmla="*/ 948398 h 1003750"/>
              <a:gd name="connsiteX2" fmla="*/ 881349 w 3734718"/>
              <a:gd name="connsiteY2" fmla="*/ 981561 h 1003750"/>
              <a:gd name="connsiteX3" fmla="*/ 1233889 w 3734718"/>
              <a:gd name="connsiteY3" fmla="*/ 915460 h 1003750"/>
              <a:gd name="connsiteX4" fmla="*/ 1378211 w 3734718"/>
              <a:gd name="connsiteY4" fmla="*/ 884516 h 1003750"/>
              <a:gd name="connsiteX5" fmla="*/ 1487277 w 3734718"/>
              <a:gd name="connsiteY5" fmla="*/ 849359 h 1003750"/>
              <a:gd name="connsiteX6" fmla="*/ 1696597 w 3734718"/>
              <a:gd name="connsiteY6" fmla="*/ 783258 h 1003750"/>
              <a:gd name="connsiteX7" fmla="*/ 1795749 w 3734718"/>
              <a:gd name="connsiteY7" fmla="*/ 728173 h 1003750"/>
              <a:gd name="connsiteX8" fmla="*/ 1949985 w 3734718"/>
              <a:gd name="connsiteY8" fmla="*/ 662072 h 1003750"/>
              <a:gd name="connsiteX9" fmla="*/ 2093204 w 3734718"/>
              <a:gd name="connsiteY9" fmla="*/ 606988 h 1003750"/>
              <a:gd name="connsiteX10" fmla="*/ 2170322 w 3734718"/>
              <a:gd name="connsiteY10" fmla="*/ 551903 h 1003750"/>
              <a:gd name="connsiteX11" fmla="*/ 2291508 w 3734718"/>
              <a:gd name="connsiteY11" fmla="*/ 452752 h 1003750"/>
              <a:gd name="connsiteX12" fmla="*/ 2368626 w 3734718"/>
              <a:gd name="connsiteY12" fmla="*/ 397667 h 1003750"/>
              <a:gd name="connsiteX13" fmla="*/ 2456761 w 3734718"/>
              <a:gd name="connsiteY13" fmla="*/ 298515 h 1003750"/>
              <a:gd name="connsiteX14" fmla="*/ 2566930 w 3734718"/>
              <a:gd name="connsiteY14" fmla="*/ 166313 h 1003750"/>
              <a:gd name="connsiteX15" fmla="*/ 2688115 w 3734718"/>
              <a:gd name="connsiteY15" fmla="*/ 100212 h 1003750"/>
              <a:gd name="connsiteX16" fmla="*/ 2765233 w 3734718"/>
              <a:gd name="connsiteY16" fmla="*/ 56144 h 1003750"/>
              <a:gd name="connsiteX17" fmla="*/ 2820318 w 3734718"/>
              <a:gd name="connsiteY17" fmla="*/ 56144 h 1003750"/>
              <a:gd name="connsiteX18" fmla="*/ 2908453 w 3734718"/>
              <a:gd name="connsiteY18" fmla="*/ 45128 h 1003750"/>
              <a:gd name="connsiteX19" fmla="*/ 3161841 w 3734718"/>
              <a:gd name="connsiteY19" fmla="*/ 34111 h 1003750"/>
              <a:gd name="connsiteX20" fmla="*/ 3205908 w 3734718"/>
              <a:gd name="connsiteY20" fmla="*/ 23094 h 1003750"/>
              <a:gd name="connsiteX21" fmla="*/ 3360144 w 3734718"/>
              <a:gd name="connsiteY21" fmla="*/ 12077 h 1003750"/>
              <a:gd name="connsiteX22" fmla="*/ 3536414 w 3734718"/>
              <a:gd name="connsiteY22" fmla="*/ 1060 h 1003750"/>
              <a:gd name="connsiteX23" fmla="*/ 3734718 w 3734718"/>
              <a:gd name="connsiteY23" fmla="*/ 1060 h 1003750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566930 w 3734718"/>
              <a:gd name="connsiteY14" fmla="*/ 166313 h 1003852"/>
              <a:gd name="connsiteX15" fmla="*/ 2688115 w 3734718"/>
              <a:gd name="connsiteY15" fmla="*/ 100212 h 1003852"/>
              <a:gd name="connsiteX16" fmla="*/ 2765233 w 3734718"/>
              <a:gd name="connsiteY16" fmla="*/ 56144 h 1003852"/>
              <a:gd name="connsiteX17" fmla="*/ 2820318 w 3734718"/>
              <a:gd name="connsiteY17" fmla="*/ 56144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688115 w 3734718"/>
              <a:gd name="connsiteY15" fmla="*/ 100212 h 1003852"/>
              <a:gd name="connsiteX16" fmla="*/ 2765233 w 3734718"/>
              <a:gd name="connsiteY16" fmla="*/ 56144 h 1003852"/>
              <a:gd name="connsiteX17" fmla="*/ 2820318 w 3734718"/>
              <a:gd name="connsiteY17" fmla="*/ 56144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688115 w 3734718"/>
              <a:gd name="connsiteY15" fmla="*/ 100212 h 1003852"/>
              <a:gd name="connsiteX16" fmla="*/ 2765233 w 3734718"/>
              <a:gd name="connsiteY16" fmla="*/ 56144 h 1003852"/>
              <a:gd name="connsiteX17" fmla="*/ 2946700 w 3734718"/>
              <a:gd name="connsiteY17" fmla="*/ 64678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688115 w 3734718"/>
              <a:gd name="connsiteY15" fmla="*/ 100212 h 1003852"/>
              <a:gd name="connsiteX16" fmla="*/ 2969388 w 3734718"/>
              <a:gd name="connsiteY16" fmla="*/ 64678 h 1003852"/>
              <a:gd name="connsiteX17" fmla="*/ 2946700 w 3734718"/>
              <a:gd name="connsiteY17" fmla="*/ 64678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765889 w 3734718"/>
              <a:gd name="connsiteY15" fmla="*/ 125813 h 1003852"/>
              <a:gd name="connsiteX16" fmla="*/ 2969388 w 3734718"/>
              <a:gd name="connsiteY16" fmla="*/ 64678 h 1003852"/>
              <a:gd name="connsiteX17" fmla="*/ 2946700 w 3734718"/>
              <a:gd name="connsiteY17" fmla="*/ 64678 h 1003852"/>
              <a:gd name="connsiteX18" fmla="*/ 2908453 w 3734718"/>
              <a:gd name="connsiteY18" fmla="*/ 45128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3734718"/>
              <a:gd name="connsiteY0" fmla="*/ 1003595 h 1003852"/>
              <a:gd name="connsiteX1" fmla="*/ 831385 w 3734718"/>
              <a:gd name="connsiteY1" fmla="*/ 974000 h 1003852"/>
              <a:gd name="connsiteX2" fmla="*/ 881349 w 3734718"/>
              <a:gd name="connsiteY2" fmla="*/ 981561 h 1003852"/>
              <a:gd name="connsiteX3" fmla="*/ 1233889 w 3734718"/>
              <a:gd name="connsiteY3" fmla="*/ 915460 h 1003852"/>
              <a:gd name="connsiteX4" fmla="*/ 1378211 w 3734718"/>
              <a:gd name="connsiteY4" fmla="*/ 884516 h 1003852"/>
              <a:gd name="connsiteX5" fmla="*/ 1487277 w 3734718"/>
              <a:gd name="connsiteY5" fmla="*/ 849359 h 1003852"/>
              <a:gd name="connsiteX6" fmla="*/ 1696597 w 3734718"/>
              <a:gd name="connsiteY6" fmla="*/ 783258 h 1003852"/>
              <a:gd name="connsiteX7" fmla="*/ 1795749 w 3734718"/>
              <a:gd name="connsiteY7" fmla="*/ 728173 h 1003852"/>
              <a:gd name="connsiteX8" fmla="*/ 1949985 w 3734718"/>
              <a:gd name="connsiteY8" fmla="*/ 662072 h 1003852"/>
              <a:gd name="connsiteX9" fmla="*/ 2093204 w 3734718"/>
              <a:gd name="connsiteY9" fmla="*/ 606988 h 1003852"/>
              <a:gd name="connsiteX10" fmla="*/ 2170322 w 3734718"/>
              <a:gd name="connsiteY10" fmla="*/ 551903 h 1003852"/>
              <a:gd name="connsiteX11" fmla="*/ 2291508 w 3734718"/>
              <a:gd name="connsiteY11" fmla="*/ 452752 h 1003852"/>
              <a:gd name="connsiteX12" fmla="*/ 2368626 w 3734718"/>
              <a:gd name="connsiteY12" fmla="*/ 397667 h 1003852"/>
              <a:gd name="connsiteX13" fmla="*/ 2456761 w 3734718"/>
              <a:gd name="connsiteY13" fmla="*/ 298515 h 1003852"/>
              <a:gd name="connsiteX14" fmla="*/ 2649565 w 3734718"/>
              <a:gd name="connsiteY14" fmla="*/ 187648 h 1003852"/>
              <a:gd name="connsiteX15" fmla="*/ 2765889 w 3734718"/>
              <a:gd name="connsiteY15" fmla="*/ 125813 h 1003852"/>
              <a:gd name="connsiteX16" fmla="*/ 2969388 w 3734718"/>
              <a:gd name="connsiteY16" fmla="*/ 64678 h 1003852"/>
              <a:gd name="connsiteX17" fmla="*/ 2946700 w 3734718"/>
              <a:gd name="connsiteY17" fmla="*/ 64678 h 1003852"/>
              <a:gd name="connsiteX18" fmla="*/ 3132052 w 3734718"/>
              <a:gd name="connsiteY18" fmla="*/ 49395 h 1003852"/>
              <a:gd name="connsiteX19" fmla="*/ 3161841 w 3734718"/>
              <a:gd name="connsiteY19" fmla="*/ 34111 h 1003852"/>
              <a:gd name="connsiteX20" fmla="*/ 3205908 w 3734718"/>
              <a:gd name="connsiteY20" fmla="*/ 23094 h 1003852"/>
              <a:gd name="connsiteX21" fmla="*/ 3360144 w 3734718"/>
              <a:gd name="connsiteY21" fmla="*/ 12077 h 1003852"/>
              <a:gd name="connsiteX22" fmla="*/ 3536414 w 3734718"/>
              <a:gd name="connsiteY22" fmla="*/ 1060 h 1003852"/>
              <a:gd name="connsiteX23" fmla="*/ 3734718 w 3734718"/>
              <a:gd name="connsiteY23" fmla="*/ 1060 h 1003852"/>
              <a:gd name="connsiteX0" fmla="*/ 0 w 4060394"/>
              <a:gd name="connsiteY0" fmla="*/ 1003595 h 1003852"/>
              <a:gd name="connsiteX1" fmla="*/ 831385 w 4060394"/>
              <a:gd name="connsiteY1" fmla="*/ 974000 h 1003852"/>
              <a:gd name="connsiteX2" fmla="*/ 881349 w 4060394"/>
              <a:gd name="connsiteY2" fmla="*/ 981561 h 1003852"/>
              <a:gd name="connsiteX3" fmla="*/ 1233889 w 4060394"/>
              <a:gd name="connsiteY3" fmla="*/ 915460 h 1003852"/>
              <a:gd name="connsiteX4" fmla="*/ 1378211 w 4060394"/>
              <a:gd name="connsiteY4" fmla="*/ 884516 h 1003852"/>
              <a:gd name="connsiteX5" fmla="*/ 1487277 w 4060394"/>
              <a:gd name="connsiteY5" fmla="*/ 849359 h 1003852"/>
              <a:gd name="connsiteX6" fmla="*/ 1696597 w 4060394"/>
              <a:gd name="connsiteY6" fmla="*/ 783258 h 1003852"/>
              <a:gd name="connsiteX7" fmla="*/ 1795749 w 4060394"/>
              <a:gd name="connsiteY7" fmla="*/ 728173 h 1003852"/>
              <a:gd name="connsiteX8" fmla="*/ 1949985 w 4060394"/>
              <a:gd name="connsiteY8" fmla="*/ 662072 h 1003852"/>
              <a:gd name="connsiteX9" fmla="*/ 2093204 w 4060394"/>
              <a:gd name="connsiteY9" fmla="*/ 606988 h 1003852"/>
              <a:gd name="connsiteX10" fmla="*/ 2170322 w 4060394"/>
              <a:gd name="connsiteY10" fmla="*/ 551903 h 1003852"/>
              <a:gd name="connsiteX11" fmla="*/ 2291508 w 4060394"/>
              <a:gd name="connsiteY11" fmla="*/ 452752 h 1003852"/>
              <a:gd name="connsiteX12" fmla="*/ 2368626 w 4060394"/>
              <a:gd name="connsiteY12" fmla="*/ 397667 h 1003852"/>
              <a:gd name="connsiteX13" fmla="*/ 2456761 w 4060394"/>
              <a:gd name="connsiteY13" fmla="*/ 298515 h 1003852"/>
              <a:gd name="connsiteX14" fmla="*/ 2649565 w 4060394"/>
              <a:gd name="connsiteY14" fmla="*/ 187648 h 1003852"/>
              <a:gd name="connsiteX15" fmla="*/ 2765889 w 4060394"/>
              <a:gd name="connsiteY15" fmla="*/ 125813 h 1003852"/>
              <a:gd name="connsiteX16" fmla="*/ 2969388 w 4060394"/>
              <a:gd name="connsiteY16" fmla="*/ 64678 h 1003852"/>
              <a:gd name="connsiteX17" fmla="*/ 2946700 w 4060394"/>
              <a:gd name="connsiteY17" fmla="*/ 64678 h 1003852"/>
              <a:gd name="connsiteX18" fmla="*/ 3132052 w 4060394"/>
              <a:gd name="connsiteY18" fmla="*/ 49395 h 1003852"/>
              <a:gd name="connsiteX19" fmla="*/ 3161841 w 4060394"/>
              <a:gd name="connsiteY19" fmla="*/ 34111 h 1003852"/>
              <a:gd name="connsiteX20" fmla="*/ 3205908 w 4060394"/>
              <a:gd name="connsiteY20" fmla="*/ 23094 h 1003852"/>
              <a:gd name="connsiteX21" fmla="*/ 3360144 w 4060394"/>
              <a:gd name="connsiteY21" fmla="*/ 12077 h 1003852"/>
              <a:gd name="connsiteX22" fmla="*/ 3536414 w 4060394"/>
              <a:gd name="connsiteY22" fmla="*/ 1060 h 1003852"/>
              <a:gd name="connsiteX23" fmla="*/ 4060394 w 4060394"/>
              <a:gd name="connsiteY23" fmla="*/ 1060 h 1003852"/>
              <a:gd name="connsiteX0" fmla="*/ 0 w 4395791"/>
              <a:gd name="connsiteY0" fmla="*/ 1015386 h 1015643"/>
              <a:gd name="connsiteX1" fmla="*/ 831385 w 4395791"/>
              <a:gd name="connsiteY1" fmla="*/ 985791 h 1015643"/>
              <a:gd name="connsiteX2" fmla="*/ 881349 w 4395791"/>
              <a:gd name="connsiteY2" fmla="*/ 993352 h 1015643"/>
              <a:gd name="connsiteX3" fmla="*/ 1233889 w 4395791"/>
              <a:gd name="connsiteY3" fmla="*/ 927251 h 1015643"/>
              <a:gd name="connsiteX4" fmla="*/ 1378211 w 4395791"/>
              <a:gd name="connsiteY4" fmla="*/ 896307 h 1015643"/>
              <a:gd name="connsiteX5" fmla="*/ 1487277 w 4395791"/>
              <a:gd name="connsiteY5" fmla="*/ 861150 h 1015643"/>
              <a:gd name="connsiteX6" fmla="*/ 1696597 w 4395791"/>
              <a:gd name="connsiteY6" fmla="*/ 795049 h 1015643"/>
              <a:gd name="connsiteX7" fmla="*/ 1795749 w 4395791"/>
              <a:gd name="connsiteY7" fmla="*/ 739964 h 1015643"/>
              <a:gd name="connsiteX8" fmla="*/ 1949985 w 4395791"/>
              <a:gd name="connsiteY8" fmla="*/ 673863 h 1015643"/>
              <a:gd name="connsiteX9" fmla="*/ 2093204 w 4395791"/>
              <a:gd name="connsiteY9" fmla="*/ 618779 h 1015643"/>
              <a:gd name="connsiteX10" fmla="*/ 2170322 w 4395791"/>
              <a:gd name="connsiteY10" fmla="*/ 563694 h 1015643"/>
              <a:gd name="connsiteX11" fmla="*/ 2291508 w 4395791"/>
              <a:gd name="connsiteY11" fmla="*/ 464543 h 1015643"/>
              <a:gd name="connsiteX12" fmla="*/ 2368626 w 4395791"/>
              <a:gd name="connsiteY12" fmla="*/ 409458 h 1015643"/>
              <a:gd name="connsiteX13" fmla="*/ 2456761 w 4395791"/>
              <a:gd name="connsiteY13" fmla="*/ 310306 h 1015643"/>
              <a:gd name="connsiteX14" fmla="*/ 2649565 w 4395791"/>
              <a:gd name="connsiteY14" fmla="*/ 199439 h 1015643"/>
              <a:gd name="connsiteX15" fmla="*/ 2765889 w 4395791"/>
              <a:gd name="connsiteY15" fmla="*/ 137604 h 1015643"/>
              <a:gd name="connsiteX16" fmla="*/ 2969388 w 4395791"/>
              <a:gd name="connsiteY16" fmla="*/ 76469 h 1015643"/>
              <a:gd name="connsiteX17" fmla="*/ 2946700 w 4395791"/>
              <a:gd name="connsiteY17" fmla="*/ 76469 h 1015643"/>
              <a:gd name="connsiteX18" fmla="*/ 3132052 w 4395791"/>
              <a:gd name="connsiteY18" fmla="*/ 61186 h 1015643"/>
              <a:gd name="connsiteX19" fmla="*/ 3161841 w 4395791"/>
              <a:gd name="connsiteY19" fmla="*/ 45902 h 1015643"/>
              <a:gd name="connsiteX20" fmla="*/ 3205908 w 4395791"/>
              <a:gd name="connsiteY20" fmla="*/ 34885 h 1015643"/>
              <a:gd name="connsiteX21" fmla="*/ 3360144 w 4395791"/>
              <a:gd name="connsiteY21" fmla="*/ 23868 h 1015643"/>
              <a:gd name="connsiteX22" fmla="*/ 3536414 w 4395791"/>
              <a:gd name="connsiteY22" fmla="*/ 12851 h 1015643"/>
              <a:gd name="connsiteX23" fmla="*/ 4395791 w 4395791"/>
              <a:gd name="connsiteY23" fmla="*/ 50 h 1015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395791" h="1015643">
                <a:moveTo>
                  <a:pt x="0" y="1015386"/>
                </a:moveTo>
                <a:cubicBezTo>
                  <a:pt x="257060" y="1019058"/>
                  <a:pt x="574325" y="982119"/>
                  <a:pt x="831385" y="985791"/>
                </a:cubicBezTo>
                <a:cubicBezTo>
                  <a:pt x="978276" y="982119"/>
                  <a:pt x="814265" y="1003109"/>
                  <a:pt x="881349" y="993352"/>
                </a:cubicBezTo>
                <a:cubicBezTo>
                  <a:pt x="948433" y="983595"/>
                  <a:pt x="1151079" y="943425"/>
                  <a:pt x="1233889" y="927251"/>
                </a:cubicBezTo>
                <a:cubicBezTo>
                  <a:pt x="1316699" y="911077"/>
                  <a:pt x="1335980" y="907324"/>
                  <a:pt x="1378211" y="896307"/>
                </a:cubicBezTo>
                <a:cubicBezTo>
                  <a:pt x="1420442" y="885290"/>
                  <a:pt x="1434213" y="878026"/>
                  <a:pt x="1487277" y="861150"/>
                </a:cubicBezTo>
                <a:cubicBezTo>
                  <a:pt x="1540341" y="844274"/>
                  <a:pt x="1645185" y="815247"/>
                  <a:pt x="1696597" y="795049"/>
                </a:cubicBezTo>
                <a:cubicBezTo>
                  <a:pt x="1748009" y="774851"/>
                  <a:pt x="1753518" y="760162"/>
                  <a:pt x="1795749" y="739964"/>
                </a:cubicBezTo>
                <a:cubicBezTo>
                  <a:pt x="1837980" y="719766"/>
                  <a:pt x="1900409" y="694061"/>
                  <a:pt x="1949985" y="673863"/>
                </a:cubicBezTo>
                <a:cubicBezTo>
                  <a:pt x="1999561" y="653665"/>
                  <a:pt x="2056481" y="637140"/>
                  <a:pt x="2093204" y="618779"/>
                </a:cubicBezTo>
                <a:cubicBezTo>
                  <a:pt x="2129927" y="600417"/>
                  <a:pt x="2137271" y="589400"/>
                  <a:pt x="2170322" y="563694"/>
                </a:cubicBezTo>
                <a:cubicBezTo>
                  <a:pt x="2203373" y="537988"/>
                  <a:pt x="2258457" y="490249"/>
                  <a:pt x="2291508" y="464543"/>
                </a:cubicBezTo>
                <a:cubicBezTo>
                  <a:pt x="2324559" y="438837"/>
                  <a:pt x="2341084" y="435164"/>
                  <a:pt x="2368626" y="409458"/>
                </a:cubicBezTo>
                <a:cubicBezTo>
                  <a:pt x="2396168" y="383752"/>
                  <a:pt x="2409938" y="345309"/>
                  <a:pt x="2456761" y="310306"/>
                </a:cubicBezTo>
                <a:cubicBezTo>
                  <a:pt x="2503584" y="275303"/>
                  <a:pt x="2598044" y="228223"/>
                  <a:pt x="2649565" y="199439"/>
                </a:cubicBezTo>
                <a:cubicBezTo>
                  <a:pt x="2701086" y="170655"/>
                  <a:pt x="2712585" y="158099"/>
                  <a:pt x="2765889" y="137604"/>
                </a:cubicBezTo>
                <a:cubicBezTo>
                  <a:pt x="2819193" y="117109"/>
                  <a:pt x="2939253" y="86658"/>
                  <a:pt x="2969388" y="76469"/>
                </a:cubicBezTo>
                <a:cubicBezTo>
                  <a:pt x="2999523" y="66280"/>
                  <a:pt x="2919589" y="79016"/>
                  <a:pt x="2946700" y="76469"/>
                </a:cubicBezTo>
                <a:cubicBezTo>
                  <a:pt x="2973811" y="73922"/>
                  <a:pt x="3096195" y="66281"/>
                  <a:pt x="3132052" y="61186"/>
                </a:cubicBezTo>
                <a:cubicBezTo>
                  <a:pt x="3167909" y="56092"/>
                  <a:pt x="3149532" y="50286"/>
                  <a:pt x="3161841" y="45902"/>
                </a:cubicBezTo>
                <a:cubicBezTo>
                  <a:pt x="3174150" y="41519"/>
                  <a:pt x="3172858" y="38557"/>
                  <a:pt x="3205908" y="34885"/>
                </a:cubicBezTo>
                <a:cubicBezTo>
                  <a:pt x="3238958" y="31213"/>
                  <a:pt x="3360144" y="23868"/>
                  <a:pt x="3360144" y="23868"/>
                </a:cubicBezTo>
                <a:cubicBezTo>
                  <a:pt x="3415228" y="20196"/>
                  <a:pt x="3473985" y="14687"/>
                  <a:pt x="3536414" y="12851"/>
                </a:cubicBezTo>
                <a:cubicBezTo>
                  <a:pt x="3598843" y="11015"/>
                  <a:pt x="4327853" y="-868"/>
                  <a:pt x="4395791" y="50"/>
                </a:cubicBezTo>
              </a:path>
            </a:pathLst>
          </a:custGeom>
          <a:noFill/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1CA6FA4-6A75-C140-A1D9-6E0553CABEA4}"/>
              </a:ext>
            </a:extLst>
          </p:cNvPr>
          <p:cNvSpPr txBox="1"/>
          <p:nvPr/>
        </p:nvSpPr>
        <p:spPr>
          <a:xfrm>
            <a:off x="838827" y="3697502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COOL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2D12F81-7DA2-E84B-B7AB-15C9973162B7}"/>
              </a:ext>
            </a:extLst>
          </p:cNvPr>
          <p:cNvSpPr txBox="1"/>
          <p:nvPr/>
        </p:nvSpPr>
        <p:spPr>
          <a:xfrm>
            <a:off x="3523958" y="2365671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COOL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DF1766B-90E4-AD40-A8B4-9A7287658144}"/>
              </a:ext>
            </a:extLst>
          </p:cNvPr>
          <p:cNvSpPr/>
          <p:nvPr/>
        </p:nvSpPr>
        <p:spPr>
          <a:xfrm>
            <a:off x="2243296" y="3496699"/>
            <a:ext cx="1090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COOL</a:t>
            </a:r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51B5B6C-FBAD-BC45-9F55-1442335FE109}"/>
              </a:ext>
            </a:extLst>
          </p:cNvPr>
          <p:cNvSpPr/>
          <p:nvPr/>
        </p:nvSpPr>
        <p:spPr>
          <a:xfrm>
            <a:off x="431012" y="2309145"/>
            <a:ext cx="1022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Warm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5EA288E-A814-0241-9C48-92A06CFCFB3E}"/>
              </a:ext>
            </a:extLst>
          </p:cNvPr>
          <p:cNvSpPr txBox="1"/>
          <p:nvPr/>
        </p:nvSpPr>
        <p:spPr>
          <a:xfrm>
            <a:off x="1154291" y="5594329"/>
            <a:ext cx="6770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jet is southerly in this situation.  High pressure near mountains, lower pressure over lowlands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0E1951-726F-F14C-A498-AC5A2DEB4378}"/>
              </a:ext>
            </a:extLst>
          </p:cNvPr>
          <p:cNvSpPr txBox="1"/>
          <p:nvPr/>
        </p:nvSpPr>
        <p:spPr>
          <a:xfrm>
            <a:off x="3638452" y="2671171"/>
            <a:ext cx="6238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241C7D-BC64-4640-ADDF-50116444B0AD}"/>
              </a:ext>
            </a:extLst>
          </p:cNvPr>
          <p:cNvSpPr/>
          <p:nvPr/>
        </p:nvSpPr>
        <p:spPr>
          <a:xfrm>
            <a:off x="726295" y="2671170"/>
            <a:ext cx="5613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L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491107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3">
            <a:extLst>
              <a:ext uri="{FF2B5EF4-FFF2-40B4-BE49-F238E27FC236}">
                <a16:creationId xmlns:a16="http://schemas.microsoft.com/office/drawing/2014/main" id="{7D7D76F6-1173-E146-AB7F-0030E3EA37F2}"/>
              </a:ext>
            </a:extLst>
          </p:cNvPr>
          <p:cNvSpPr/>
          <p:nvPr/>
        </p:nvSpPr>
        <p:spPr bwMode="auto">
          <a:xfrm>
            <a:off x="6012976" y="685800"/>
            <a:ext cx="1676400" cy="838200"/>
          </a:xfrm>
          <a:prstGeom prst="triangle">
            <a:avLst>
              <a:gd name="adj" fmla="val 4755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366D5DB4-5C8E-5948-BFFB-8E9CF0D187A8}"/>
              </a:ext>
            </a:extLst>
          </p:cNvPr>
          <p:cNvSpPr/>
          <p:nvPr/>
        </p:nvSpPr>
        <p:spPr bwMode="auto">
          <a:xfrm>
            <a:off x="5854321" y="2133600"/>
            <a:ext cx="2064224" cy="666750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3E4B3DA0-140C-6B4D-989C-DABCDA6EC51A}"/>
              </a:ext>
            </a:extLst>
          </p:cNvPr>
          <p:cNvSpPr/>
          <p:nvPr/>
        </p:nvSpPr>
        <p:spPr bwMode="auto">
          <a:xfrm>
            <a:off x="5854320" y="3219451"/>
            <a:ext cx="2127345" cy="838200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36674C67-A019-A74A-A871-C9E5B31E9575}"/>
              </a:ext>
            </a:extLst>
          </p:cNvPr>
          <p:cNvSpPr/>
          <p:nvPr/>
        </p:nvSpPr>
        <p:spPr bwMode="auto">
          <a:xfrm>
            <a:off x="5875929" y="4476752"/>
            <a:ext cx="2277471" cy="933448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537BE106-6AB3-D948-907A-D0D612989963}"/>
              </a:ext>
            </a:extLst>
          </p:cNvPr>
          <p:cNvSpPr/>
          <p:nvPr/>
        </p:nvSpPr>
        <p:spPr bwMode="auto">
          <a:xfrm>
            <a:off x="4876800" y="1447800"/>
            <a:ext cx="457200" cy="3124200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E5B232-6F22-E149-82D7-16F6B64D26AF}"/>
              </a:ext>
            </a:extLst>
          </p:cNvPr>
          <p:cNvCxnSpPr>
            <a:cxnSpLocks/>
          </p:cNvCxnSpPr>
          <p:nvPr/>
        </p:nvCxnSpPr>
        <p:spPr bwMode="auto">
          <a:xfrm>
            <a:off x="3280866" y="438150"/>
            <a:ext cx="21609" cy="628650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2AF89BD-5192-034E-AE14-962821FBEFDB}"/>
              </a:ext>
            </a:extLst>
          </p:cNvPr>
          <p:cNvCxnSpPr>
            <a:cxnSpLocks/>
          </p:cNvCxnSpPr>
          <p:nvPr/>
        </p:nvCxnSpPr>
        <p:spPr bwMode="auto">
          <a:xfrm>
            <a:off x="4764632" y="438150"/>
            <a:ext cx="21609" cy="628650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7DB1208-5D10-5049-A084-7BECF87EE743}"/>
              </a:ext>
            </a:extLst>
          </p:cNvPr>
          <p:cNvCxnSpPr>
            <a:cxnSpLocks/>
          </p:cNvCxnSpPr>
          <p:nvPr/>
        </p:nvCxnSpPr>
        <p:spPr bwMode="auto">
          <a:xfrm>
            <a:off x="6588884" y="438150"/>
            <a:ext cx="21609" cy="628650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468FA84-A2B1-2F4D-9E28-B1095B0181C8}"/>
              </a:ext>
            </a:extLst>
          </p:cNvPr>
          <p:cNvSpPr txBox="1"/>
          <p:nvPr/>
        </p:nvSpPr>
        <p:spPr>
          <a:xfrm>
            <a:off x="6847764" y="2873514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H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141978-1940-A842-9567-2CFA20CC05A2}"/>
              </a:ext>
            </a:extLst>
          </p:cNvPr>
          <p:cNvSpPr/>
          <p:nvPr/>
        </p:nvSpPr>
        <p:spPr>
          <a:xfrm>
            <a:off x="2709481" y="3009900"/>
            <a:ext cx="526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9553516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0D0A152-35AF-8547-90E7-A3A1C091AD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2676" y="479377"/>
            <a:ext cx="4818647" cy="2697181"/>
          </a:xfr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FA8604D-F241-674E-87A6-65CFCDF0CF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15" b="5774"/>
          <a:stretch/>
        </p:blipFill>
        <p:spPr bwMode="auto">
          <a:xfrm>
            <a:off x="981576" y="3944439"/>
            <a:ext cx="4123824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80F8D2E-86DD-2B44-9138-65F84B859538}"/>
                  </a:ext>
                </a:extLst>
              </p:cNvPr>
              <p:cNvSpPr txBox="1"/>
              <p:nvPr/>
            </p:nvSpPr>
            <p:spPr>
              <a:xfrm>
                <a:off x="5892495" y="3060078"/>
                <a:ext cx="3213974" cy="3404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𝑙𝑒𝑣𝑒𝑙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𝑱</m:t>
                      </m:r>
                    </m:oMath>
                  </m:oMathPara>
                </a14:m>
                <a:endParaRPr lang="en-US" b="1" dirty="0">
                  <a:ea typeface="Cambria Math" panose="02040503050406030204" pitchFamily="18" charset="0"/>
                </a:endParaRPr>
              </a:p>
              <a:p>
                <a:endParaRPr lang="en-US" dirty="0"/>
              </a:p>
              <a:p>
                <a:r>
                  <a:rPr lang="en-US" dirty="0"/>
                  <a:t>Thus, by thermal wind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r>
                          <a:rPr lang="en-US" sz="32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32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r>
                          <a:rPr lang="en-US" sz="3200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𝑖𝑠</m:t>
                    </m:r>
                    <m:r>
                      <a:rPr lang="en-US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</m:t>
                    </m:r>
                  </m:oMath>
                </a14:m>
                <a:endParaRPr lang="en-US" sz="3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80F8D2E-86DD-2B44-9138-65F84B859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2495" y="3060078"/>
                <a:ext cx="3213974" cy="3404843"/>
              </a:xfrm>
              <a:prstGeom prst="rect">
                <a:avLst/>
              </a:prstGeom>
              <a:blipFill>
                <a:blip r:embed="rId4"/>
                <a:stretch>
                  <a:fillRect l="-3150" b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>
            <a:extLst>
              <a:ext uri="{FF2B5EF4-FFF2-40B4-BE49-F238E27FC236}">
                <a16:creationId xmlns:a16="http://schemas.microsoft.com/office/drawing/2014/main" id="{511A61CB-B7D4-9145-A696-544CE6D2A1A5}"/>
              </a:ext>
            </a:extLst>
          </p:cNvPr>
          <p:cNvSpPr/>
          <p:nvPr/>
        </p:nvSpPr>
        <p:spPr bwMode="auto">
          <a:xfrm>
            <a:off x="2286000" y="3276600"/>
            <a:ext cx="2819400" cy="152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C82E2C-432E-B847-BFE9-03CA458091D7}"/>
              </a:ext>
            </a:extLst>
          </p:cNvPr>
          <p:cNvSpPr txBox="1"/>
          <p:nvPr/>
        </p:nvSpPr>
        <p:spPr>
          <a:xfrm>
            <a:off x="5163768" y="319816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36AD82-75CF-D344-AD53-9B3DFDD5B055}"/>
              </a:ext>
            </a:extLst>
          </p:cNvPr>
          <p:cNvSpPr txBox="1"/>
          <p:nvPr/>
        </p:nvSpPr>
        <p:spPr>
          <a:xfrm>
            <a:off x="1219200" y="430174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33BD5B-DBA2-6742-BD4E-B86F4FD8B7CF}"/>
              </a:ext>
            </a:extLst>
          </p:cNvPr>
          <p:cNvSpPr txBox="1"/>
          <p:nvPr/>
        </p:nvSpPr>
        <p:spPr>
          <a:xfrm>
            <a:off x="5029200" y="3581400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74B4F7-7B4F-7E4F-96D9-7584D333983C}"/>
              </a:ext>
            </a:extLst>
          </p:cNvPr>
          <p:cNvSpPr txBox="1"/>
          <p:nvPr/>
        </p:nvSpPr>
        <p:spPr>
          <a:xfrm>
            <a:off x="1752600" y="3428999"/>
            <a:ext cx="791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</a:t>
            </a:r>
          </a:p>
        </p:txBody>
      </p:sp>
    </p:spTree>
    <p:extLst>
      <p:ext uri="{BB962C8B-B14F-4D97-AF65-F5344CB8AC3E}">
        <p14:creationId xmlns:p14="http://schemas.microsoft.com/office/powerpoint/2010/main" val="220646897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0D0A152-35AF-8547-90E7-A3A1C091AD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5000" y="609600"/>
            <a:ext cx="4818647" cy="2697181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80F8D2E-86DD-2B44-9138-65F84B859538}"/>
                  </a:ext>
                </a:extLst>
              </p:cNvPr>
              <p:cNvSpPr txBox="1"/>
              <p:nvPr/>
            </p:nvSpPr>
            <p:spPr>
              <a:xfrm>
                <a:off x="2752223" y="3886200"/>
                <a:ext cx="3124200" cy="10287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sz="3200" b="0" i="1" baseline="-2500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num>
                        <m:den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</m:oMath>
                  </m:oMathPara>
                </a14:m>
                <a:endParaRPr lang="en-US" sz="3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80F8D2E-86DD-2B44-9138-65F84B8595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2223" y="3886200"/>
                <a:ext cx="3124200" cy="1028743"/>
              </a:xfrm>
              <a:prstGeom prst="rect">
                <a:avLst/>
              </a:prstGeom>
              <a:blipFill>
                <a:blip r:embed="rId3"/>
                <a:stretch>
                  <a:fillRect t="-3704" b="-86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Arrow 7">
            <a:extLst>
              <a:ext uri="{FF2B5EF4-FFF2-40B4-BE49-F238E27FC236}">
                <a16:creationId xmlns:a16="http://schemas.microsoft.com/office/drawing/2014/main" id="{511A61CB-B7D4-9145-A696-544CE6D2A1A5}"/>
              </a:ext>
            </a:extLst>
          </p:cNvPr>
          <p:cNvSpPr/>
          <p:nvPr/>
        </p:nvSpPr>
        <p:spPr bwMode="auto">
          <a:xfrm>
            <a:off x="2286000" y="3276600"/>
            <a:ext cx="2819400" cy="152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C82E2C-432E-B847-BFE9-03CA458091D7}"/>
              </a:ext>
            </a:extLst>
          </p:cNvPr>
          <p:cNvSpPr txBox="1"/>
          <p:nvPr/>
        </p:nvSpPr>
        <p:spPr>
          <a:xfrm>
            <a:off x="5163768" y="319816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EE2683-FBF6-1F42-BAEB-F8024856A56E}"/>
              </a:ext>
            </a:extLst>
          </p:cNvPr>
          <p:cNvSpPr txBox="1"/>
          <p:nvPr/>
        </p:nvSpPr>
        <p:spPr>
          <a:xfrm>
            <a:off x="774325" y="5263529"/>
            <a:ext cx="7074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implies that southerly winds are decreasing with height above that level</a:t>
            </a:r>
          </a:p>
        </p:txBody>
      </p:sp>
    </p:spTree>
    <p:extLst>
      <p:ext uri="{BB962C8B-B14F-4D97-AF65-F5344CB8AC3E}">
        <p14:creationId xmlns:p14="http://schemas.microsoft.com/office/powerpoint/2010/main" val="18836182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D806F-B630-894F-9BC0-2AD647A1F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sz="4000" b="1" dirty="0">
                <a:solidFill>
                  <a:schemeClr val="accent2"/>
                </a:solidFill>
              </a:rPr>
              <a:t>Eastern Slopes of the Cascades and Appalachians Can Have Northerly Barrier Jets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A4CED980-DF07-2440-9487-D797D42142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3625" y="2514600"/>
            <a:ext cx="4476750" cy="3366238"/>
          </a:xfrm>
        </p:spPr>
      </p:pic>
    </p:spTree>
    <p:extLst>
      <p:ext uri="{BB962C8B-B14F-4D97-AF65-F5344CB8AC3E}">
        <p14:creationId xmlns:p14="http://schemas.microsoft.com/office/powerpoint/2010/main" val="205578141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>
            <a:extLst>
              <a:ext uri="{FF2B5EF4-FFF2-40B4-BE49-F238E27FC236}">
                <a16:creationId xmlns:a16="http://schemas.microsoft.com/office/drawing/2014/main" id="{9D7D4EA0-5E6D-214F-A172-37E6B5939DC3}"/>
              </a:ext>
            </a:extLst>
          </p:cNvPr>
          <p:cNvSpPr/>
          <p:nvPr/>
        </p:nvSpPr>
        <p:spPr bwMode="auto">
          <a:xfrm flipH="1">
            <a:off x="1306363" y="1755510"/>
            <a:ext cx="7007352" cy="3944042"/>
          </a:xfrm>
          <a:custGeom>
            <a:avLst/>
            <a:gdLst>
              <a:gd name="connsiteX0" fmla="*/ 0 w 7149947"/>
              <a:gd name="connsiteY0" fmla="*/ 2739603 h 2739603"/>
              <a:gd name="connsiteX1" fmla="*/ 1344058 w 7149947"/>
              <a:gd name="connsiteY1" fmla="*/ 2673502 h 2739603"/>
              <a:gd name="connsiteX2" fmla="*/ 2126256 w 7149947"/>
              <a:gd name="connsiteY2" fmla="*/ 2409097 h 2739603"/>
              <a:gd name="connsiteX3" fmla="*/ 2820318 w 7149947"/>
              <a:gd name="connsiteY3" fmla="*/ 1880287 h 2739603"/>
              <a:gd name="connsiteX4" fmla="*/ 3172858 w 7149947"/>
              <a:gd name="connsiteY4" fmla="*/ 1472663 h 2739603"/>
              <a:gd name="connsiteX5" fmla="*/ 3844887 w 7149947"/>
              <a:gd name="connsiteY5" fmla="*/ 866736 h 2739603"/>
              <a:gd name="connsiteX6" fmla="*/ 4527933 w 7149947"/>
              <a:gd name="connsiteY6" fmla="*/ 404027 h 2739603"/>
              <a:gd name="connsiteX7" fmla="*/ 5067759 w 7149947"/>
              <a:gd name="connsiteY7" fmla="*/ 227757 h 2739603"/>
              <a:gd name="connsiteX8" fmla="*/ 5761822 w 7149947"/>
              <a:gd name="connsiteY8" fmla="*/ 84538 h 2739603"/>
              <a:gd name="connsiteX9" fmla="*/ 6312665 w 7149947"/>
              <a:gd name="connsiteY9" fmla="*/ 7420 h 2739603"/>
              <a:gd name="connsiteX10" fmla="*/ 7149947 w 7149947"/>
              <a:gd name="connsiteY10" fmla="*/ 7420 h 2739603"/>
              <a:gd name="connsiteX0" fmla="*/ 0 w 7149947"/>
              <a:gd name="connsiteY0" fmla="*/ 2739603 h 2739603"/>
              <a:gd name="connsiteX1" fmla="*/ 1344058 w 7149947"/>
              <a:gd name="connsiteY1" fmla="*/ 2673502 h 2739603"/>
              <a:gd name="connsiteX2" fmla="*/ 2126256 w 7149947"/>
              <a:gd name="connsiteY2" fmla="*/ 2409097 h 2739603"/>
              <a:gd name="connsiteX3" fmla="*/ 2820318 w 7149947"/>
              <a:gd name="connsiteY3" fmla="*/ 1880287 h 2739603"/>
              <a:gd name="connsiteX4" fmla="*/ 3172858 w 7149947"/>
              <a:gd name="connsiteY4" fmla="*/ 1472663 h 2739603"/>
              <a:gd name="connsiteX5" fmla="*/ 3844887 w 7149947"/>
              <a:gd name="connsiteY5" fmla="*/ 866736 h 2739603"/>
              <a:gd name="connsiteX6" fmla="*/ 4527933 w 7149947"/>
              <a:gd name="connsiteY6" fmla="*/ 404027 h 2739603"/>
              <a:gd name="connsiteX7" fmla="*/ 5111826 w 7149947"/>
              <a:gd name="connsiteY7" fmla="*/ 172673 h 2739603"/>
              <a:gd name="connsiteX8" fmla="*/ 5761822 w 7149947"/>
              <a:gd name="connsiteY8" fmla="*/ 84538 h 2739603"/>
              <a:gd name="connsiteX9" fmla="*/ 6312665 w 7149947"/>
              <a:gd name="connsiteY9" fmla="*/ 7420 h 2739603"/>
              <a:gd name="connsiteX10" fmla="*/ 7149947 w 7149947"/>
              <a:gd name="connsiteY10" fmla="*/ 7420 h 2739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49947" h="2739603">
                <a:moveTo>
                  <a:pt x="0" y="2739603"/>
                </a:moveTo>
                <a:cubicBezTo>
                  <a:pt x="494841" y="2734094"/>
                  <a:pt x="989682" y="2728586"/>
                  <a:pt x="1344058" y="2673502"/>
                </a:cubicBezTo>
                <a:cubicBezTo>
                  <a:pt x="1698434" y="2618418"/>
                  <a:pt x="1880213" y="2541299"/>
                  <a:pt x="2126256" y="2409097"/>
                </a:cubicBezTo>
                <a:cubicBezTo>
                  <a:pt x="2372299" y="2276895"/>
                  <a:pt x="2645885" y="2036359"/>
                  <a:pt x="2820318" y="1880287"/>
                </a:cubicBezTo>
                <a:cubicBezTo>
                  <a:pt x="2994751" y="1724215"/>
                  <a:pt x="3002097" y="1641588"/>
                  <a:pt x="3172858" y="1472663"/>
                </a:cubicBezTo>
                <a:cubicBezTo>
                  <a:pt x="3343620" y="1303738"/>
                  <a:pt x="3619041" y="1044842"/>
                  <a:pt x="3844887" y="866736"/>
                </a:cubicBezTo>
                <a:cubicBezTo>
                  <a:pt x="4070733" y="688630"/>
                  <a:pt x="4316777" y="519704"/>
                  <a:pt x="4527933" y="404027"/>
                </a:cubicBezTo>
                <a:cubicBezTo>
                  <a:pt x="4739089" y="288350"/>
                  <a:pt x="4906178" y="225921"/>
                  <a:pt x="5111826" y="172673"/>
                </a:cubicBezTo>
                <a:cubicBezTo>
                  <a:pt x="5317474" y="119425"/>
                  <a:pt x="5561682" y="112080"/>
                  <a:pt x="5761822" y="84538"/>
                </a:cubicBezTo>
                <a:cubicBezTo>
                  <a:pt x="5961962" y="56996"/>
                  <a:pt x="6081311" y="20273"/>
                  <a:pt x="6312665" y="7420"/>
                </a:cubicBezTo>
                <a:cubicBezTo>
                  <a:pt x="6544019" y="-5433"/>
                  <a:pt x="6846983" y="993"/>
                  <a:pt x="7149947" y="7420"/>
                </a:cubicBezTo>
              </a:path>
            </a:pathLst>
          </a:custGeom>
          <a:noFill/>
          <a:ln w="730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EE2C9B-E23C-FD4E-84E0-59004FC8D0FA}"/>
              </a:ext>
            </a:extLst>
          </p:cNvPr>
          <p:cNvSpPr txBox="1"/>
          <p:nvPr/>
        </p:nvSpPr>
        <p:spPr>
          <a:xfrm>
            <a:off x="7956886" y="6019800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East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13B3A2-E236-6345-BD0E-E405F10D0D35}"/>
              </a:ext>
            </a:extLst>
          </p:cNvPr>
          <p:cNvSpPr txBox="1"/>
          <p:nvPr/>
        </p:nvSpPr>
        <p:spPr>
          <a:xfrm>
            <a:off x="1331384" y="5699552"/>
            <a:ext cx="791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West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A5EF3B2-59FD-A64B-8D2C-93125B4B018E}"/>
              </a:ext>
            </a:extLst>
          </p:cNvPr>
          <p:cNvCxnSpPr/>
          <p:nvPr/>
        </p:nvCxnSpPr>
        <p:spPr bwMode="auto">
          <a:xfrm>
            <a:off x="3986528" y="914400"/>
            <a:ext cx="4798702" cy="0"/>
          </a:xfrm>
          <a:prstGeom prst="straightConnector1">
            <a:avLst/>
          </a:prstGeom>
          <a:solidFill>
            <a:schemeClr val="accent1"/>
          </a:solidFill>
          <a:ln w="47625" cap="flat" cmpd="sng" algn="ctr">
            <a:solidFill>
              <a:srgbClr val="C00000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AC8BF37-ADD6-C745-883B-6C9A248DAD7A}"/>
              </a:ext>
            </a:extLst>
          </p:cNvPr>
          <p:cNvSpPr txBox="1"/>
          <p:nvPr/>
        </p:nvSpPr>
        <p:spPr>
          <a:xfrm>
            <a:off x="4762026" y="177021"/>
            <a:ext cx="3543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Pressure Gradient Aloft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1A22737C-C02C-6C4E-92DD-73D39797F3D3}"/>
              </a:ext>
            </a:extLst>
          </p:cNvPr>
          <p:cNvSpPr/>
          <p:nvPr/>
        </p:nvSpPr>
        <p:spPr bwMode="auto">
          <a:xfrm>
            <a:off x="5871055" y="2596502"/>
            <a:ext cx="1467708" cy="1287193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 </a:t>
            </a:r>
            <a:r>
              <a:rPr lang="en-US" sz="4800" dirty="0">
                <a:latin typeface="+mj-lt"/>
              </a:rPr>
              <a:t>N</a:t>
            </a:r>
            <a:r>
              <a:rPr kumimoji="0" lang="en-US" sz="4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  <a:t>J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1CA6FA4-6A75-C140-A1D9-6E0553CABEA4}"/>
              </a:ext>
            </a:extLst>
          </p:cNvPr>
          <p:cNvSpPr txBox="1"/>
          <p:nvPr/>
        </p:nvSpPr>
        <p:spPr>
          <a:xfrm>
            <a:off x="4883464" y="3396907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COOL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2D12F81-7DA2-E84B-B7AB-15C9973162B7}"/>
              </a:ext>
            </a:extLst>
          </p:cNvPr>
          <p:cNvSpPr txBox="1"/>
          <p:nvPr/>
        </p:nvSpPr>
        <p:spPr>
          <a:xfrm>
            <a:off x="8142207" y="4660462"/>
            <a:ext cx="1090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COOL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DF1766B-90E4-AD40-A8B4-9A7287658144}"/>
              </a:ext>
            </a:extLst>
          </p:cNvPr>
          <p:cNvSpPr/>
          <p:nvPr/>
        </p:nvSpPr>
        <p:spPr>
          <a:xfrm>
            <a:off x="6505719" y="4386278"/>
            <a:ext cx="10903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F0"/>
                </a:solidFill>
              </a:rPr>
              <a:t>COOL</a:t>
            </a:r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51B5B6C-FBAD-BC45-9F55-1442335FE109}"/>
              </a:ext>
            </a:extLst>
          </p:cNvPr>
          <p:cNvSpPr/>
          <p:nvPr/>
        </p:nvSpPr>
        <p:spPr>
          <a:xfrm>
            <a:off x="7837637" y="2276255"/>
            <a:ext cx="1022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Warm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0E1951-726F-F14C-A498-AC5A2DEB4378}"/>
              </a:ext>
            </a:extLst>
          </p:cNvPr>
          <p:cNvSpPr txBox="1"/>
          <p:nvPr/>
        </p:nvSpPr>
        <p:spPr>
          <a:xfrm>
            <a:off x="4571520" y="2708322"/>
            <a:ext cx="6238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4241C7D-BC64-4640-ADDF-50116444B0AD}"/>
              </a:ext>
            </a:extLst>
          </p:cNvPr>
          <p:cNvSpPr/>
          <p:nvPr/>
        </p:nvSpPr>
        <p:spPr>
          <a:xfrm>
            <a:off x="7861521" y="2827336"/>
            <a:ext cx="56137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00B050"/>
                </a:solidFill>
              </a:rPr>
              <a:t>L</a:t>
            </a:r>
            <a:endParaRPr lang="en-US" sz="4400" dirty="0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286BA2D8-3031-DC4E-9CB3-7ECB7ECC4D74}"/>
              </a:ext>
            </a:extLst>
          </p:cNvPr>
          <p:cNvSpPr/>
          <p:nvPr/>
        </p:nvSpPr>
        <p:spPr bwMode="auto">
          <a:xfrm>
            <a:off x="4229100" y="2481193"/>
            <a:ext cx="4857750" cy="1195547"/>
          </a:xfrm>
          <a:custGeom>
            <a:avLst/>
            <a:gdLst>
              <a:gd name="connsiteX0" fmla="*/ 0 w 4857750"/>
              <a:gd name="connsiteY0" fmla="*/ 1657 h 1195547"/>
              <a:gd name="connsiteX1" fmla="*/ 749300 w 4857750"/>
              <a:gd name="connsiteY1" fmla="*/ 20707 h 1195547"/>
              <a:gd name="connsiteX2" fmla="*/ 1276350 w 4857750"/>
              <a:gd name="connsiteY2" fmla="*/ 147707 h 1195547"/>
              <a:gd name="connsiteX3" fmla="*/ 1765300 w 4857750"/>
              <a:gd name="connsiteY3" fmla="*/ 414407 h 1195547"/>
              <a:gd name="connsiteX4" fmla="*/ 1987550 w 4857750"/>
              <a:gd name="connsiteY4" fmla="*/ 604907 h 1195547"/>
              <a:gd name="connsiteX5" fmla="*/ 2222500 w 4857750"/>
              <a:gd name="connsiteY5" fmla="*/ 770007 h 1195547"/>
              <a:gd name="connsiteX6" fmla="*/ 2565400 w 4857750"/>
              <a:gd name="connsiteY6" fmla="*/ 960507 h 1195547"/>
              <a:gd name="connsiteX7" fmla="*/ 2673350 w 4857750"/>
              <a:gd name="connsiteY7" fmla="*/ 1011307 h 1195547"/>
              <a:gd name="connsiteX8" fmla="*/ 3028950 w 4857750"/>
              <a:gd name="connsiteY8" fmla="*/ 1074807 h 1195547"/>
              <a:gd name="connsiteX9" fmla="*/ 3422650 w 4857750"/>
              <a:gd name="connsiteY9" fmla="*/ 1176407 h 1195547"/>
              <a:gd name="connsiteX10" fmla="*/ 3994150 w 4857750"/>
              <a:gd name="connsiteY10" fmla="*/ 1195457 h 1195547"/>
              <a:gd name="connsiteX11" fmla="*/ 4406900 w 4857750"/>
              <a:gd name="connsiteY11" fmla="*/ 1182757 h 1195547"/>
              <a:gd name="connsiteX12" fmla="*/ 4667250 w 4857750"/>
              <a:gd name="connsiteY12" fmla="*/ 1163707 h 1195547"/>
              <a:gd name="connsiteX13" fmla="*/ 4857750 w 4857750"/>
              <a:gd name="connsiteY13" fmla="*/ 1182757 h 1195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857750" h="1195547">
                <a:moveTo>
                  <a:pt x="0" y="1657"/>
                </a:moveTo>
                <a:cubicBezTo>
                  <a:pt x="268287" y="-989"/>
                  <a:pt x="536575" y="-3635"/>
                  <a:pt x="749300" y="20707"/>
                </a:cubicBezTo>
                <a:cubicBezTo>
                  <a:pt x="962025" y="45049"/>
                  <a:pt x="1107017" y="82090"/>
                  <a:pt x="1276350" y="147707"/>
                </a:cubicBezTo>
                <a:cubicBezTo>
                  <a:pt x="1445683" y="213324"/>
                  <a:pt x="1646767" y="338207"/>
                  <a:pt x="1765300" y="414407"/>
                </a:cubicBezTo>
                <a:cubicBezTo>
                  <a:pt x="1883833" y="490607"/>
                  <a:pt x="1911350" y="545640"/>
                  <a:pt x="1987550" y="604907"/>
                </a:cubicBezTo>
                <a:cubicBezTo>
                  <a:pt x="2063750" y="664174"/>
                  <a:pt x="2126192" y="710740"/>
                  <a:pt x="2222500" y="770007"/>
                </a:cubicBezTo>
                <a:cubicBezTo>
                  <a:pt x="2318808" y="829274"/>
                  <a:pt x="2490259" y="920290"/>
                  <a:pt x="2565400" y="960507"/>
                </a:cubicBezTo>
                <a:cubicBezTo>
                  <a:pt x="2640541" y="1000724"/>
                  <a:pt x="2596092" y="992257"/>
                  <a:pt x="2673350" y="1011307"/>
                </a:cubicBezTo>
                <a:cubicBezTo>
                  <a:pt x="2750608" y="1030357"/>
                  <a:pt x="2904067" y="1047290"/>
                  <a:pt x="3028950" y="1074807"/>
                </a:cubicBezTo>
                <a:cubicBezTo>
                  <a:pt x="3153833" y="1102324"/>
                  <a:pt x="3261783" y="1156299"/>
                  <a:pt x="3422650" y="1176407"/>
                </a:cubicBezTo>
                <a:cubicBezTo>
                  <a:pt x="3583517" y="1196515"/>
                  <a:pt x="3830108" y="1194399"/>
                  <a:pt x="3994150" y="1195457"/>
                </a:cubicBezTo>
                <a:cubicBezTo>
                  <a:pt x="4158192" y="1196515"/>
                  <a:pt x="4294717" y="1188049"/>
                  <a:pt x="4406900" y="1182757"/>
                </a:cubicBezTo>
                <a:cubicBezTo>
                  <a:pt x="4519083" y="1177465"/>
                  <a:pt x="4592108" y="1163707"/>
                  <a:pt x="4667250" y="1163707"/>
                </a:cubicBezTo>
                <a:cubicBezTo>
                  <a:pt x="4742392" y="1163707"/>
                  <a:pt x="4800071" y="1173232"/>
                  <a:pt x="4857750" y="1182757"/>
                </a:cubicBezTo>
              </a:path>
            </a:pathLst>
          </a:custGeom>
          <a:noFill/>
          <a:ln w="539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23200D-788A-0043-AB66-E7BB995ED2FF}"/>
              </a:ext>
            </a:extLst>
          </p:cNvPr>
          <p:cNvSpPr txBox="1"/>
          <p:nvPr/>
        </p:nvSpPr>
        <p:spPr>
          <a:xfrm>
            <a:off x="470059" y="3802258"/>
            <a:ext cx="45175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 gradient reversed</a:t>
            </a:r>
          </a:p>
          <a:p>
            <a:r>
              <a:rPr lang="en-US" dirty="0"/>
              <a:t>Now northerly winds weaken with </a:t>
            </a:r>
          </a:p>
          <a:p>
            <a:r>
              <a:rPr lang="en-US" dirty="0"/>
              <a:t>height in thermal wind</a:t>
            </a:r>
          </a:p>
        </p:txBody>
      </p:sp>
    </p:spTree>
    <p:extLst>
      <p:ext uri="{BB962C8B-B14F-4D97-AF65-F5344CB8AC3E}">
        <p14:creationId xmlns:p14="http://schemas.microsoft.com/office/powerpoint/2010/main" val="99137432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riangle 3">
            <a:extLst>
              <a:ext uri="{FF2B5EF4-FFF2-40B4-BE49-F238E27FC236}">
                <a16:creationId xmlns:a16="http://schemas.microsoft.com/office/drawing/2014/main" id="{7D7D76F6-1173-E146-AB7F-0030E3EA37F2}"/>
              </a:ext>
            </a:extLst>
          </p:cNvPr>
          <p:cNvSpPr/>
          <p:nvPr/>
        </p:nvSpPr>
        <p:spPr bwMode="auto">
          <a:xfrm>
            <a:off x="1945516" y="643719"/>
            <a:ext cx="1676400" cy="838200"/>
          </a:xfrm>
          <a:prstGeom prst="triangle">
            <a:avLst>
              <a:gd name="adj" fmla="val 47558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8" name="Triangle 7">
            <a:extLst>
              <a:ext uri="{FF2B5EF4-FFF2-40B4-BE49-F238E27FC236}">
                <a16:creationId xmlns:a16="http://schemas.microsoft.com/office/drawing/2014/main" id="{366D5DB4-5C8E-5948-BFFB-8E9CF0D187A8}"/>
              </a:ext>
            </a:extLst>
          </p:cNvPr>
          <p:cNvSpPr/>
          <p:nvPr/>
        </p:nvSpPr>
        <p:spPr bwMode="auto">
          <a:xfrm>
            <a:off x="1735185" y="1841025"/>
            <a:ext cx="2064224" cy="666750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9" name="Triangle 8">
            <a:extLst>
              <a:ext uri="{FF2B5EF4-FFF2-40B4-BE49-F238E27FC236}">
                <a16:creationId xmlns:a16="http://schemas.microsoft.com/office/drawing/2014/main" id="{3E4B3DA0-140C-6B4D-989C-DABCDA6EC51A}"/>
              </a:ext>
            </a:extLst>
          </p:cNvPr>
          <p:cNvSpPr/>
          <p:nvPr/>
        </p:nvSpPr>
        <p:spPr bwMode="auto">
          <a:xfrm>
            <a:off x="1672064" y="3298686"/>
            <a:ext cx="2127345" cy="838200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0" name="Triangle 9">
            <a:extLst>
              <a:ext uri="{FF2B5EF4-FFF2-40B4-BE49-F238E27FC236}">
                <a16:creationId xmlns:a16="http://schemas.microsoft.com/office/drawing/2014/main" id="{36674C67-A019-A74A-A871-C9E5B31E9575}"/>
              </a:ext>
            </a:extLst>
          </p:cNvPr>
          <p:cNvSpPr/>
          <p:nvPr/>
        </p:nvSpPr>
        <p:spPr bwMode="auto">
          <a:xfrm>
            <a:off x="1415314" y="4648200"/>
            <a:ext cx="2277471" cy="933448"/>
          </a:xfrm>
          <a:prstGeom prst="triangl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1" name="Up Arrow 10">
            <a:extLst>
              <a:ext uri="{FF2B5EF4-FFF2-40B4-BE49-F238E27FC236}">
                <a16:creationId xmlns:a16="http://schemas.microsoft.com/office/drawing/2014/main" id="{537BE106-6AB3-D948-907A-D0D612989963}"/>
              </a:ext>
            </a:extLst>
          </p:cNvPr>
          <p:cNvSpPr/>
          <p:nvPr/>
        </p:nvSpPr>
        <p:spPr bwMode="auto">
          <a:xfrm rot="10800000">
            <a:off x="3972053" y="1822406"/>
            <a:ext cx="457200" cy="3124200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E5B232-6F22-E149-82D7-16F6B64D26AF}"/>
              </a:ext>
            </a:extLst>
          </p:cNvPr>
          <p:cNvCxnSpPr>
            <a:cxnSpLocks/>
          </p:cNvCxnSpPr>
          <p:nvPr/>
        </p:nvCxnSpPr>
        <p:spPr bwMode="auto">
          <a:xfrm>
            <a:off x="3280866" y="438150"/>
            <a:ext cx="21609" cy="628650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2AF89BD-5192-034E-AE14-962821FBEFDB}"/>
              </a:ext>
            </a:extLst>
          </p:cNvPr>
          <p:cNvCxnSpPr>
            <a:cxnSpLocks/>
          </p:cNvCxnSpPr>
          <p:nvPr/>
        </p:nvCxnSpPr>
        <p:spPr bwMode="auto">
          <a:xfrm>
            <a:off x="4382627" y="438150"/>
            <a:ext cx="21609" cy="628650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7DB1208-5D10-5049-A084-7BECF87EE743}"/>
              </a:ext>
            </a:extLst>
          </p:cNvPr>
          <p:cNvCxnSpPr>
            <a:cxnSpLocks/>
          </p:cNvCxnSpPr>
          <p:nvPr/>
        </p:nvCxnSpPr>
        <p:spPr bwMode="auto">
          <a:xfrm>
            <a:off x="5163493" y="361948"/>
            <a:ext cx="21609" cy="6286500"/>
          </a:xfrm>
          <a:prstGeom prst="line">
            <a:avLst/>
          </a:prstGeom>
          <a:ln w="2857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468FA84-A2B1-2F4D-9E28-B1095B0181C8}"/>
              </a:ext>
            </a:extLst>
          </p:cNvPr>
          <p:cNvSpPr txBox="1"/>
          <p:nvPr/>
        </p:nvSpPr>
        <p:spPr>
          <a:xfrm>
            <a:off x="2735736" y="3151255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H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2141978-1940-A842-9567-2CFA20CC05A2}"/>
              </a:ext>
            </a:extLst>
          </p:cNvPr>
          <p:cNvSpPr/>
          <p:nvPr/>
        </p:nvSpPr>
        <p:spPr>
          <a:xfrm>
            <a:off x="5882948" y="3227457"/>
            <a:ext cx="5261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/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23687392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B521908D-12AB-364E-8023-368E8B0B9D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Fu-Go Balloon Weapon During WWII Used the Jet Stream</a:t>
            </a:r>
          </a:p>
        </p:txBody>
      </p:sp>
      <p:pic>
        <p:nvPicPr>
          <p:cNvPr id="19458" name="Content Placeholder 3">
            <a:extLst>
              <a:ext uri="{FF2B5EF4-FFF2-40B4-BE49-F238E27FC236}">
                <a16:creationId xmlns:a16="http://schemas.microsoft.com/office/drawing/2014/main" id="{267DF3BB-A10E-5941-9720-FEFB6C0A34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2147888"/>
            <a:ext cx="1989138" cy="4132262"/>
          </a:xfrm>
        </p:spPr>
      </p:pic>
      <p:pic>
        <p:nvPicPr>
          <p:cNvPr id="19459" name="Picture 4">
            <a:extLst>
              <a:ext uri="{FF2B5EF4-FFF2-40B4-BE49-F238E27FC236}">
                <a16:creationId xmlns:a16="http://schemas.microsoft.com/office/drawing/2014/main" id="{4732432D-AAAB-A04D-9F46-84D4A12C1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660650"/>
            <a:ext cx="4992688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B5C65-3F33-8740-89A6-30432552D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accent2"/>
                </a:solidFill>
              </a:rPr>
              <a:t>Example of Low-Level Jet Away from Terrain:  </a:t>
            </a:r>
            <a:r>
              <a:rPr lang="en-US" sz="3600" b="1" dirty="0">
                <a:solidFill>
                  <a:schemeClr val="accent2"/>
                </a:solidFill>
              </a:rPr>
              <a:t>the African Easterly Jet</a:t>
            </a:r>
          </a:p>
        </p:txBody>
      </p:sp>
      <p:pic>
        <p:nvPicPr>
          <p:cNvPr id="5" name="Content Placeholder 4" descr="A picture containing piece, slice, half, eaten&#10;&#10;Description automatically generated">
            <a:extLst>
              <a:ext uri="{FF2B5EF4-FFF2-40B4-BE49-F238E27FC236}">
                <a16:creationId xmlns:a16="http://schemas.microsoft.com/office/drawing/2014/main" id="{DE058CCB-9204-474A-B21B-D939743D84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6975" y="2286000"/>
            <a:ext cx="7321225" cy="4114800"/>
          </a:xfrm>
        </p:spPr>
      </p:pic>
      <p:sp>
        <p:nvSpPr>
          <p:cNvPr id="6" name="Left Arrow 5">
            <a:extLst>
              <a:ext uri="{FF2B5EF4-FFF2-40B4-BE49-F238E27FC236}">
                <a16:creationId xmlns:a16="http://schemas.microsoft.com/office/drawing/2014/main" id="{07676E48-238D-7A41-8BFC-B248FD645AF1}"/>
              </a:ext>
            </a:extLst>
          </p:cNvPr>
          <p:cNvSpPr/>
          <p:nvPr/>
        </p:nvSpPr>
        <p:spPr bwMode="auto">
          <a:xfrm>
            <a:off x="2362200" y="3429000"/>
            <a:ext cx="2514600" cy="3810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F6617B-842C-A845-9DE5-09F613F6B390}"/>
              </a:ext>
            </a:extLst>
          </p:cNvPr>
          <p:cNvSpPr txBox="1"/>
          <p:nvPr/>
        </p:nvSpPr>
        <p:spPr>
          <a:xfrm>
            <a:off x="3694425" y="2895139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0F7478-ED2E-B545-82A8-0FF824F53D1F}"/>
              </a:ext>
            </a:extLst>
          </p:cNvPr>
          <p:cNvSpPr txBox="1"/>
          <p:nvPr/>
        </p:nvSpPr>
        <p:spPr>
          <a:xfrm>
            <a:off x="3200400" y="4193232"/>
            <a:ext cx="95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cooler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7C259E-CF88-F94E-B19A-1972CD162E8C}"/>
              </a:ext>
            </a:extLst>
          </p:cNvPr>
          <p:cNvSpPr txBox="1"/>
          <p:nvPr/>
        </p:nvSpPr>
        <p:spPr>
          <a:xfrm>
            <a:off x="1524000" y="4993827"/>
            <a:ext cx="23006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Centered around</a:t>
            </a:r>
          </a:p>
          <a:p>
            <a:r>
              <a:rPr lang="en-US" dirty="0"/>
              <a:t>10K ft ~ 700 hPa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65F021-44DD-3D4F-B5CD-C427857EE17E}"/>
              </a:ext>
            </a:extLst>
          </p:cNvPr>
          <p:cNvSpPr txBox="1"/>
          <p:nvPr/>
        </p:nvSpPr>
        <p:spPr>
          <a:xfrm>
            <a:off x="6858000" y="2895139"/>
            <a:ext cx="21333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Large low-level</a:t>
            </a:r>
          </a:p>
          <a:p>
            <a:r>
              <a:rPr lang="en-US" dirty="0"/>
              <a:t>Temperature</a:t>
            </a:r>
          </a:p>
          <a:p>
            <a:r>
              <a:rPr lang="en-US" dirty="0"/>
              <a:t>gradient</a:t>
            </a:r>
          </a:p>
        </p:txBody>
      </p:sp>
    </p:spTree>
    <p:extLst>
      <p:ext uri="{BB962C8B-B14F-4D97-AF65-F5344CB8AC3E}">
        <p14:creationId xmlns:p14="http://schemas.microsoft.com/office/powerpoint/2010/main" val="2405454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BE44A-9BFA-5A43-B34A-9E2FBD365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Strongest during the summer</a:t>
            </a:r>
          </a:p>
        </p:txBody>
      </p:sp>
      <p:pic>
        <p:nvPicPr>
          <p:cNvPr id="5" name="Content Placeholder 4" descr="Chart, surface chart&#10;&#10;Description automatically generated">
            <a:extLst>
              <a:ext uri="{FF2B5EF4-FFF2-40B4-BE49-F238E27FC236}">
                <a16:creationId xmlns:a16="http://schemas.microsoft.com/office/drawing/2014/main" id="{C203D42B-981A-624D-936B-8AAE7E6B73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7546" y="2209800"/>
            <a:ext cx="7318375" cy="4120809"/>
          </a:xfrm>
        </p:spPr>
      </p:pic>
    </p:spTree>
    <p:extLst>
      <p:ext uri="{BB962C8B-B14F-4D97-AF65-F5344CB8AC3E}">
        <p14:creationId xmlns:p14="http://schemas.microsoft.com/office/powerpoint/2010/main" val="16903178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225E5-7346-774F-BEAB-6B89C03F3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CDB7202-0650-234E-9B62-4DA69938F43F}"/>
                  </a:ext>
                </a:extLst>
              </p:cNvPr>
              <p:cNvSpPr/>
              <p:nvPr/>
            </p:nvSpPr>
            <p:spPr>
              <a:xfrm>
                <a:off x="1447800" y="3733800"/>
                <a:ext cx="5257800" cy="25493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𝑙𝑜𝑤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𝑙𝑒𝑣𝑒𝑙𝑠</m:t>
                      </m:r>
                    </m:oMath>
                  </m:oMathPara>
                </a14:m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Thus, by thermal wind</a:t>
                </a:r>
              </a:p>
              <a:p>
                <a:endParaRPr lang="en-US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𝑍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</m:t>
                    </m:r>
                  </m:oMath>
                </a14:m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 </a:t>
                </a:r>
              </a:p>
              <a:p>
                <a:r>
                  <a:rPr lang="en-US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Zonal winds more easterly with height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CDB7202-0650-234E-9B62-4DA69938F4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3733800"/>
                <a:ext cx="5257800" cy="2549352"/>
              </a:xfrm>
              <a:prstGeom prst="rect">
                <a:avLst/>
              </a:prstGeom>
              <a:blipFill>
                <a:blip r:embed="rId2"/>
                <a:stretch>
                  <a:fillRect l="-1932" r="-242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DCA7B0F3-F003-054C-9392-867146612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63"/>
          <a:stretch>
            <a:fillRect/>
          </a:stretch>
        </p:blipFill>
        <p:spPr bwMode="auto">
          <a:xfrm>
            <a:off x="5867400" y="4297698"/>
            <a:ext cx="2492566" cy="114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BD9ECA-1879-5C4F-9A8F-C4373116AA95}"/>
              </a:ext>
            </a:extLst>
          </p:cNvPr>
          <p:cNvSpPr txBox="1"/>
          <p:nvPr/>
        </p:nvSpPr>
        <p:spPr>
          <a:xfrm>
            <a:off x="6248400" y="448192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</a:t>
            </a:r>
          </a:p>
        </p:txBody>
      </p:sp>
      <p:pic>
        <p:nvPicPr>
          <p:cNvPr id="11" name="Content Placeholder 10" descr="Map&#10;&#10;Description automatically generated">
            <a:extLst>
              <a:ext uri="{FF2B5EF4-FFF2-40B4-BE49-F238E27FC236}">
                <a16:creationId xmlns:a16="http://schemas.microsoft.com/office/drawing/2014/main" id="{22A4C66E-A69F-BF4A-AD46-F7110CD01B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596698" y="424369"/>
            <a:ext cx="5950604" cy="3065462"/>
          </a:xfrm>
        </p:spPr>
      </p:pic>
    </p:spTree>
    <p:extLst>
      <p:ext uri="{BB962C8B-B14F-4D97-AF65-F5344CB8AC3E}">
        <p14:creationId xmlns:p14="http://schemas.microsoft.com/office/powerpoint/2010/main" val="125012242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Map&#10;&#10;Description automatically generated">
            <a:extLst>
              <a:ext uri="{FF2B5EF4-FFF2-40B4-BE49-F238E27FC236}">
                <a16:creationId xmlns:a16="http://schemas.microsoft.com/office/drawing/2014/main" id="{8D50402D-EF90-1A4F-B78F-0501789A36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036618"/>
            <a:ext cx="7772400" cy="4003963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6AD3311-4357-DA4F-8FC9-F5D2A8004B31}"/>
              </a:ext>
            </a:extLst>
          </p:cNvPr>
          <p:cNvCxnSpPr/>
          <p:nvPr/>
        </p:nvCxnSpPr>
        <p:spPr bwMode="auto">
          <a:xfrm>
            <a:off x="1219200" y="3505200"/>
            <a:ext cx="6324600" cy="0"/>
          </a:xfrm>
          <a:prstGeom prst="line">
            <a:avLst/>
          </a:prstGeom>
          <a:solidFill>
            <a:schemeClr val="accent1"/>
          </a:solidFill>
          <a:ln w="666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721616-CADF-2B48-B531-D87228BB3DBE}"/>
              </a:ext>
            </a:extLst>
          </p:cNvPr>
          <p:cNvCxnSpPr/>
          <p:nvPr/>
        </p:nvCxnSpPr>
        <p:spPr bwMode="auto">
          <a:xfrm>
            <a:off x="914400" y="2514600"/>
            <a:ext cx="6324600" cy="0"/>
          </a:xfrm>
          <a:prstGeom prst="line">
            <a:avLst/>
          </a:prstGeom>
          <a:solidFill>
            <a:schemeClr val="accent1"/>
          </a:solidFill>
          <a:ln w="666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84E8988-5757-FF47-BDC7-0310BE60A6C9}"/>
              </a:ext>
            </a:extLst>
          </p:cNvPr>
          <p:cNvCxnSpPr/>
          <p:nvPr/>
        </p:nvCxnSpPr>
        <p:spPr bwMode="auto">
          <a:xfrm>
            <a:off x="1066800" y="2971800"/>
            <a:ext cx="6324600" cy="0"/>
          </a:xfrm>
          <a:prstGeom prst="line">
            <a:avLst/>
          </a:prstGeom>
          <a:solidFill>
            <a:schemeClr val="accent1"/>
          </a:solidFill>
          <a:ln w="666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6AC591-EBB8-5148-9A15-5033D37B494D}"/>
              </a:ext>
            </a:extLst>
          </p:cNvPr>
          <p:cNvCxnSpPr/>
          <p:nvPr/>
        </p:nvCxnSpPr>
        <p:spPr bwMode="auto">
          <a:xfrm>
            <a:off x="1066800" y="3886200"/>
            <a:ext cx="6324600" cy="0"/>
          </a:xfrm>
          <a:prstGeom prst="line">
            <a:avLst/>
          </a:prstGeom>
          <a:solidFill>
            <a:schemeClr val="accent1"/>
          </a:solidFill>
          <a:ln w="666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8E9C073A-55EA-5A42-9DD5-084205C4D6BA}"/>
              </a:ext>
            </a:extLst>
          </p:cNvPr>
          <p:cNvSpPr txBox="1"/>
          <p:nvPr/>
        </p:nvSpPr>
        <p:spPr>
          <a:xfrm>
            <a:off x="1093381" y="1963811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DD54BF-05C3-8A44-BA90-5A6DB2C9C2CA}"/>
              </a:ext>
            </a:extLst>
          </p:cNvPr>
          <p:cNvSpPr txBox="1"/>
          <p:nvPr/>
        </p:nvSpPr>
        <p:spPr>
          <a:xfrm>
            <a:off x="1093381" y="4085468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Low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F46857-84ED-B14E-9983-AF55B144B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Jet strongest around 10K ft</a:t>
            </a:r>
          </a:p>
        </p:txBody>
      </p:sp>
    </p:spTree>
    <p:extLst>
      <p:ext uri="{BB962C8B-B14F-4D97-AF65-F5344CB8AC3E}">
        <p14:creationId xmlns:p14="http://schemas.microsoft.com/office/powerpoint/2010/main" val="267991244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3364A-850B-4C4E-8B22-52EB18B4E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C71B6909-6EF4-1842-AA29-3B797CC016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857" r="6286" b="4797"/>
          <a:stretch/>
        </p:blipFill>
        <p:spPr>
          <a:xfrm>
            <a:off x="2209800" y="535354"/>
            <a:ext cx="5181600" cy="5713046"/>
          </a:xfrm>
        </p:spPr>
      </p:pic>
    </p:spTree>
    <p:extLst>
      <p:ext uri="{BB962C8B-B14F-4D97-AF65-F5344CB8AC3E}">
        <p14:creationId xmlns:p14="http://schemas.microsoft.com/office/powerpoint/2010/main" val="332954957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DEEA2-AB93-2F4A-8B7A-C5AA8E8E7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77724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2"/>
                </a:solidFill>
              </a:rPr>
              <a:t>Vertical Circulations with Jet Streaks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65ADC-B89E-E34D-978B-13CFC20C7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447800"/>
            <a:ext cx="7924800" cy="3048000"/>
          </a:xfrm>
        </p:spPr>
        <p:txBody>
          <a:bodyPr/>
          <a:lstStyle/>
          <a:p>
            <a:r>
              <a:rPr lang="en-US" dirty="0"/>
              <a:t>Upward and downward motion associated with limited areas of strong winds aloft</a:t>
            </a:r>
          </a:p>
          <a:p>
            <a:r>
              <a:rPr lang="en-US" dirty="0"/>
              <a:t>Often mentioned in National Weather Service discussions</a:t>
            </a:r>
          </a:p>
          <a:p>
            <a:r>
              <a:rPr lang="en-US" dirty="0"/>
              <a:t>Can modulate threats of severe weather</a:t>
            </a:r>
          </a:p>
          <a:p>
            <a:endParaRPr lang="en-US" dirty="0"/>
          </a:p>
        </p:txBody>
      </p:sp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EC469091-16A3-7946-9C46-FB7555193A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65" b="20348"/>
          <a:stretch/>
        </p:blipFill>
        <p:spPr>
          <a:xfrm>
            <a:off x="2362200" y="4432004"/>
            <a:ext cx="4239846" cy="21336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1578B4-B029-AA4D-A3CE-A6A7C2A70150}"/>
              </a:ext>
            </a:extLst>
          </p:cNvPr>
          <p:cNvSpPr txBox="1"/>
          <p:nvPr/>
        </p:nvSpPr>
        <p:spPr>
          <a:xfrm>
            <a:off x="1447800" y="5257800"/>
            <a:ext cx="127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Entrance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C5E943-A93A-EB40-805C-F22F070E1BF8}"/>
              </a:ext>
            </a:extLst>
          </p:cNvPr>
          <p:cNvSpPr txBox="1"/>
          <p:nvPr/>
        </p:nvSpPr>
        <p:spPr>
          <a:xfrm>
            <a:off x="6934200" y="5181600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325871434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1E288-D2E0-AF43-8000-36BB7AB9F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C8942E78-E0BE-B64A-8327-D264999D10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304800"/>
            <a:ext cx="8229600" cy="6367654"/>
          </a:xfrm>
        </p:spPr>
      </p:pic>
      <p:sp>
        <p:nvSpPr>
          <p:cNvPr id="6" name="Up Arrow 5">
            <a:extLst>
              <a:ext uri="{FF2B5EF4-FFF2-40B4-BE49-F238E27FC236}">
                <a16:creationId xmlns:a16="http://schemas.microsoft.com/office/drawing/2014/main" id="{808BF8AC-A8A8-E845-9595-0BA27E0FB367}"/>
              </a:ext>
            </a:extLst>
          </p:cNvPr>
          <p:cNvSpPr/>
          <p:nvPr/>
        </p:nvSpPr>
        <p:spPr bwMode="auto">
          <a:xfrm rot="2154304">
            <a:off x="3367189" y="4308400"/>
            <a:ext cx="609600" cy="1447800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27276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B1224-6E09-204C-963B-E87DDFF6D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740" y="-72852"/>
            <a:ext cx="7772400" cy="1143000"/>
          </a:xfrm>
        </p:spPr>
        <p:txBody>
          <a:bodyPr/>
          <a:lstStyle/>
          <a:p>
            <a:r>
              <a:rPr lang="en-US" sz="3600" dirty="0">
                <a:solidFill>
                  <a:srgbClr val="0070C0"/>
                </a:solidFill>
              </a:rPr>
              <a:t>Four Quadrant Vertical Motion</a:t>
            </a:r>
            <a:br>
              <a:rPr lang="en-US" sz="3600" dirty="0">
                <a:solidFill>
                  <a:srgbClr val="0070C0"/>
                </a:solidFill>
              </a:rPr>
            </a:br>
            <a:r>
              <a:rPr lang="en-US" sz="3600" dirty="0">
                <a:solidFill>
                  <a:srgbClr val="0070C0"/>
                </a:solidFill>
              </a:rPr>
              <a:t>With Jet Streaks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00CBE93-3EED-0844-A705-94643F6346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0920" y="2059632"/>
            <a:ext cx="7269480" cy="41148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DD014F-31E5-734C-AD09-0634DBB8F6C3}"/>
              </a:ext>
            </a:extLst>
          </p:cNvPr>
          <p:cNvSpPr txBox="1"/>
          <p:nvPr/>
        </p:nvSpPr>
        <p:spPr>
          <a:xfrm>
            <a:off x="4114800" y="3733800"/>
            <a:ext cx="1337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 streak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96E83E-545A-AB4D-8C4F-41A1B8F7DE0C}"/>
              </a:ext>
            </a:extLst>
          </p:cNvPr>
          <p:cNvSpPr txBox="1"/>
          <p:nvPr/>
        </p:nvSpPr>
        <p:spPr>
          <a:xfrm>
            <a:off x="2590800" y="4495800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FB677C-D648-F845-983A-A02FCA36C1B3}"/>
              </a:ext>
            </a:extLst>
          </p:cNvPr>
          <p:cNvSpPr txBox="1"/>
          <p:nvPr/>
        </p:nvSpPr>
        <p:spPr>
          <a:xfrm>
            <a:off x="2411263" y="3198167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Down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F8E9B7-76E6-9645-BCC6-D0E0B2486081}"/>
              </a:ext>
            </a:extLst>
          </p:cNvPr>
          <p:cNvSpPr txBox="1"/>
          <p:nvPr/>
        </p:nvSpPr>
        <p:spPr>
          <a:xfrm>
            <a:off x="6400800" y="3198167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43E920-6A96-DA42-B310-C81FF2B8F0F3}"/>
              </a:ext>
            </a:extLst>
          </p:cNvPr>
          <p:cNvSpPr txBox="1"/>
          <p:nvPr/>
        </p:nvSpPr>
        <p:spPr>
          <a:xfrm>
            <a:off x="6400800" y="4572000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Down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515CC6-0E7F-BA42-B477-6F5E8F09DCB9}"/>
              </a:ext>
            </a:extLst>
          </p:cNvPr>
          <p:cNvSpPr txBox="1"/>
          <p:nvPr/>
        </p:nvSpPr>
        <p:spPr>
          <a:xfrm>
            <a:off x="838200" y="1103932"/>
            <a:ext cx="708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Severe weather often breaks out in the right entrance (front) and left exit (rear) quadrants where there is upward motion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FEE62AFE-F387-004B-9E36-0E139CB29756}"/>
              </a:ext>
            </a:extLst>
          </p:cNvPr>
          <p:cNvSpPr/>
          <p:nvPr/>
        </p:nvSpPr>
        <p:spPr bwMode="auto">
          <a:xfrm>
            <a:off x="381000" y="3886200"/>
            <a:ext cx="1524000" cy="381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E3404D-85EA-46CC-CB8C-A8B0CCF76019}"/>
              </a:ext>
            </a:extLst>
          </p:cNvPr>
          <p:cNvSpPr txBox="1"/>
          <p:nvPr/>
        </p:nvSpPr>
        <p:spPr>
          <a:xfrm>
            <a:off x="784860" y="5867400"/>
            <a:ext cx="1276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Entrance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C0BA46-339E-DB2A-C8A4-39DBC8FB7791}"/>
              </a:ext>
            </a:extLst>
          </p:cNvPr>
          <p:cNvSpPr txBox="1"/>
          <p:nvPr/>
        </p:nvSpPr>
        <p:spPr>
          <a:xfrm>
            <a:off x="7162800" y="6174432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Exit</a:t>
            </a:r>
          </a:p>
        </p:txBody>
      </p:sp>
    </p:spTree>
    <p:extLst>
      <p:ext uri="{BB962C8B-B14F-4D97-AF65-F5344CB8AC3E}">
        <p14:creationId xmlns:p14="http://schemas.microsoft.com/office/powerpoint/2010/main" val="58359125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9C501-E62F-7149-8698-7720E7507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615" y="2667000"/>
            <a:ext cx="7772400" cy="1143000"/>
          </a:xfrm>
        </p:spPr>
        <p:txBody>
          <a:bodyPr/>
          <a:lstStyle/>
          <a:p>
            <a:r>
              <a:rPr lang="en-US" dirty="0"/>
              <a:t>Why different vertical motions in the four quadrants of a jet streak?</a:t>
            </a:r>
          </a:p>
        </p:txBody>
      </p:sp>
    </p:spTree>
    <p:extLst>
      <p:ext uri="{BB962C8B-B14F-4D97-AF65-F5344CB8AC3E}">
        <p14:creationId xmlns:p14="http://schemas.microsoft.com/office/powerpoint/2010/main" val="33092162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B3BF8-6E50-064B-B32A-931562809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5916"/>
            <a:ext cx="8229600" cy="1143000"/>
          </a:xfrm>
        </p:spPr>
        <p:txBody>
          <a:bodyPr/>
          <a:lstStyle/>
          <a:p>
            <a:r>
              <a:rPr lang="en-US" sz="3200" dirty="0">
                <a:solidFill>
                  <a:schemeClr val="accent2"/>
                </a:solidFill>
              </a:rPr>
              <a:t>These vertical circulations are the atmosphere’s attempt to maintain thermal wind equilibrium</a:t>
            </a:r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0607AD42-4618-F847-A5A9-3AD32FF673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9800" y="1598319"/>
            <a:ext cx="4953000" cy="4993765"/>
          </a:xfrm>
        </p:spPr>
      </p:pic>
    </p:spTree>
    <p:extLst>
      <p:ext uri="{BB962C8B-B14F-4D97-AF65-F5344CB8AC3E}">
        <p14:creationId xmlns:p14="http://schemas.microsoft.com/office/powerpoint/2010/main" val="204708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502488F0-0BD6-0B46-BF2D-85825A01CB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Strahlstromung (German) for “jet stream” first used in 1939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C6A29767-CB3A-8F4C-802D-BE69DEF401D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Big effects on bomber flights during WWII</a:t>
            </a:r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60A802C5-DFEC-8F41-AD22-122A21F62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743200"/>
            <a:ext cx="5257800" cy="34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2A8C8-B6EC-9F43-84CB-89CB677BD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2EAB662F-2864-7D43-8EFE-ED5B40985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8219" y="307896"/>
            <a:ext cx="6191250" cy="624220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36A0AE-4F10-5D4F-BA8F-CFC2E5C1C45A}"/>
              </a:ext>
            </a:extLst>
          </p:cNvPr>
          <p:cNvSpPr txBox="1"/>
          <p:nvPr/>
        </p:nvSpPr>
        <p:spPr>
          <a:xfrm>
            <a:off x="457200" y="2050760"/>
            <a:ext cx="12763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Entrance</a:t>
            </a:r>
          </a:p>
          <a:p>
            <a:r>
              <a:rPr lang="en-US" dirty="0"/>
              <a:t>Region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DFA78F-6889-6846-BB19-EA6021A1AF3A}"/>
              </a:ext>
            </a:extLst>
          </p:cNvPr>
          <p:cNvSpPr txBox="1"/>
          <p:nvPr/>
        </p:nvSpPr>
        <p:spPr>
          <a:xfrm>
            <a:off x="8001000" y="1752600"/>
            <a:ext cx="10727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Exit</a:t>
            </a:r>
          </a:p>
          <a:p>
            <a:r>
              <a:rPr lang="en-US" dirty="0"/>
              <a:t>Region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BD57E3-B031-0D49-A466-FAB67BE5BB45}"/>
              </a:ext>
            </a:extLst>
          </p:cNvPr>
          <p:cNvSpPr txBox="1"/>
          <p:nvPr/>
        </p:nvSpPr>
        <p:spPr>
          <a:xfrm>
            <a:off x="2209800" y="1209183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72F8AA-A9ED-A14E-BF77-F06123214CBB}"/>
              </a:ext>
            </a:extLst>
          </p:cNvPr>
          <p:cNvSpPr txBox="1"/>
          <p:nvPr/>
        </p:nvSpPr>
        <p:spPr>
          <a:xfrm>
            <a:off x="2209800" y="3276600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warm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FA926283-94CD-714D-9CF3-8F9D03A2FA79}"/>
              </a:ext>
            </a:extLst>
          </p:cNvPr>
          <p:cNvSpPr/>
          <p:nvPr/>
        </p:nvSpPr>
        <p:spPr bwMode="auto">
          <a:xfrm rot="2347048">
            <a:off x="1492865" y="846608"/>
            <a:ext cx="862372" cy="31258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3F427594-D393-E744-AD12-3ADE94B8AB4B}"/>
              </a:ext>
            </a:extLst>
          </p:cNvPr>
          <p:cNvSpPr/>
          <p:nvPr/>
        </p:nvSpPr>
        <p:spPr bwMode="auto">
          <a:xfrm rot="20013965">
            <a:off x="1564641" y="3159524"/>
            <a:ext cx="833117" cy="23415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0EE3E7A3-AEF9-4440-842E-528097552DBC}"/>
              </a:ext>
            </a:extLst>
          </p:cNvPr>
          <p:cNvSpPr/>
          <p:nvPr/>
        </p:nvSpPr>
        <p:spPr bwMode="auto">
          <a:xfrm rot="19468494">
            <a:off x="7170606" y="1288598"/>
            <a:ext cx="727400" cy="215206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93959B3D-448A-0A43-8E39-F3F48B72409A}"/>
              </a:ext>
            </a:extLst>
          </p:cNvPr>
          <p:cNvSpPr/>
          <p:nvPr/>
        </p:nvSpPr>
        <p:spPr bwMode="auto">
          <a:xfrm rot="2248057">
            <a:off x="7636477" y="3273712"/>
            <a:ext cx="901798" cy="31057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33788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25718-EAAF-BE41-BF0B-04DFDCCB6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086600" cy="533400"/>
          </a:xfrm>
        </p:spPr>
        <p:txBody>
          <a:bodyPr/>
          <a:lstStyle/>
          <a:p>
            <a:r>
              <a:rPr lang="en-US" dirty="0"/>
              <a:t>Why</a:t>
            </a:r>
          </a:p>
        </p:txBody>
      </p:sp>
      <p:pic>
        <p:nvPicPr>
          <p:cNvPr id="4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7F6E3CED-3E46-5944-820C-47777271D8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372099" y="1600200"/>
            <a:ext cx="3476587" cy="3505201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720FCB-CD7A-A843-B709-1D1D1B498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905000"/>
            <a:ext cx="4572000" cy="4114800"/>
          </a:xfrm>
        </p:spPr>
        <p:txBody>
          <a:bodyPr/>
          <a:lstStyle/>
          <a:p>
            <a:r>
              <a:rPr lang="en-US" dirty="0"/>
              <a:t>In the entrance, converging flow is increasing the horizontal temperature gradient.</a:t>
            </a:r>
          </a:p>
          <a:p>
            <a:r>
              <a:rPr lang="en-US" dirty="0"/>
              <a:t>The secondary motions are trying to lessen the temperature gradient increases and to increase the vertical shear</a:t>
            </a:r>
          </a:p>
        </p:txBody>
      </p:sp>
    </p:spTree>
    <p:extLst>
      <p:ext uri="{BB962C8B-B14F-4D97-AF65-F5344CB8AC3E}">
        <p14:creationId xmlns:p14="http://schemas.microsoft.com/office/powerpoint/2010/main" val="31908132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25718-EAAF-BE41-BF0B-04DFDCCB6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609600"/>
            <a:ext cx="7086600" cy="533400"/>
          </a:xfrm>
        </p:spPr>
        <p:txBody>
          <a:bodyPr/>
          <a:lstStyle/>
          <a:p>
            <a:r>
              <a:rPr lang="en-US" dirty="0"/>
              <a:t>Why</a:t>
            </a:r>
          </a:p>
        </p:txBody>
      </p:sp>
      <p:pic>
        <p:nvPicPr>
          <p:cNvPr id="4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7F6E3CED-3E46-5944-820C-47777271D8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06305" y="1676399"/>
            <a:ext cx="3476587" cy="3505201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720FCB-CD7A-A843-B709-1D1D1B4985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905000"/>
            <a:ext cx="4572000" cy="4114800"/>
          </a:xfrm>
        </p:spPr>
        <p:txBody>
          <a:bodyPr/>
          <a:lstStyle/>
          <a:p>
            <a:r>
              <a:rPr lang="en-US" dirty="0"/>
              <a:t>In the exit, the gradient is weakening,</a:t>
            </a:r>
          </a:p>
          <a:p>
            <a:r>
              <a:rPr lang="en-US" dirty="0"/>
              <a:t>The secondary motions are trying to increase the temperature gradient and to decrease the vertical shear</a:t>
            </a:r>
          </a:p>
        </p:txBody>
      </p:sp>
    </p:spTree>
    <p:extLst>
      <p:ext uri="{BB962C8B-B14F-4D97-AF65-F5344CB8AC3E}">
        <p14:creationId xmlns:p14="http://schemas.microsoft.com/office/powerpoint/2010/main" val="157811197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8A252-E1A3-C64C-AD68-4161C2403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792" y="838200"/>
            <a:ext cx="8077200" cy="1143000"/>
          </a:xfrm>
        </p:spPr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Really only true for straight jet streaks, many jets are in curved flow that greatly alters the story</a:t>
            </a:r>
          </a:p>
        </p:txBody>
      </p:sp>
      <p:pic>
        <p:nvPicPr>
          <p:cNvPr id="5" name="Content Placeholder 4" descr="A picture containing text, device, gauge&#10;&#10;Description automatically generated">
            <a:extLst>
              <a:ext uri="{FF2B5EF4-FFF2-40B4-BE49-F238E27FC236}">
                <a16:creationId xmlns:a16="http://schemas.microsoft.com/office/drawing/2014/main" id="{38100C4D-88FC-9540-999D-347C31379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2743200"/>
            <a:ext cx="6609184" cy="3454400"/>
          </a:xfrm>
        </p:spPr>
      </p:pic>
    </p:spTree>
    <p:extLst>
      <p:ext uri="{BB962C8B-B14F-4D97-AF65-F5344CB8AC3E}">
        <p14:creationId xmlns:p14="http://schemas.microsoft.com/office/powerpoint/2010/main" val="14951996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FBBB9-4C9E-DD4D-9107-3E846F065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Useful but not perfect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C8FAE89-9340-B142-BE0A-91DD32DBB4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3200" y="1676400"/>
            <a:ext cx="4247657" cy="5042611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E16F9C9-C575-4A48-B997-4E2A79F225D7}"/>
              </a:ext>
            </a:extLst>
          </p:cNvPr>
          <p:cNvSpPr txBox="1"/>
          <p:nvPr/>
        </p:nvSpPr>
        <p:spPr>
          <a:xfrm>
            <a:off x="2971800" y="1905000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Down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B1B2AD-DEF6-CE43-8428-EA5248DDF023}"/>
              </a:ext>
            </a:extLst>
          </p:cNvPr>
          <p:cNvSpPr txBox="1"/>
          <p:nvPr/>
        </p:nvSpPr>
        <p:spPr>
          <a:xfrm>
            <a:off x="3078140" y="2644664"/>
            <a:ext cx="561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DDCF9A-B990-0A44-B315-55E4B1429DA8}"/>
              </a:ext>
            </a:extLst>
          </p:cNvPr>
          <p:cNvSpPr txBox="1"/>
          <p:nvPr/>
        </p:nvSpPr>
        <p:spPr>
          <a:xfrm>
            <a:off x="4033705" y="1975615"/>
            <a:ext cx="579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9E45DE-E894-534B-9BC5-1077C138C681}"/>
              </a:ext>
            </a:extLst>
          </p:cNvPr>
          <p:cNvSpPr txBox="1"/>
          <p:nvPr/>
        </p:nvSpPr>
        <p:spPr>
          <a:xfrm>
            <a:off x="3923422" y="2660295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Down</a:t>
            </a:r>
          </a:p>
        </p:txBody>
      </p:sp>
    </p:spTree>
    <p:extLst>
      <p:ext uri="{BB962C8B-B14F-4D97-AF65-F5344CB8AC3E}">
        <p14:creationId xmlns:p14="http://schemas.microsoft.com/office/powerpoint/2010/main" val="16641737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AFF6A-27DD-4E86-22E5-25B366E49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Midlatitude Jet Stream is Often Associated with Upper Level Fronts:  More Later!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E5004C92-35C0-C8C2-BF50-85BC8DC939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1436" y="2136479"/>
            <a:ext cx="3994164" cy="4416721"/>
          </a:xfrm>
        </p:spPr>
      </p:pic>
    </p:spTree>
    <p:extLst>
      <p:ext uri="{BB962C8B-B14F-4D97-AF65-F5344CB8AC3E}">
        <p14:creationId xmlns:p14="http://schemas.microsoft.com/office/powerpoint/2010/main" val="152266081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pitchFamily="-106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1585</TotalTime>
  <Words>1360</Words>
  <Application>Microsoft Macintosh PowerPoint</Application>
  <PresentationFormat>On-screen Show (4:3)</PresentationFormat>
  <Paragraphs>240</Paragraphs>
  <Slides>95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95</vt:i4>
      </vt:variant>
    </vt:vector>
  </HeadingPairs>
  <TitlesOfParts>
    <vt:vector size="100" baseType="lpstr">
      <vt:lpstr>Arial Black</vt:lpstr>
      <vt:lpstr>Calibri</vt:lpstr>
      <vt:lpstr>Cambria Math</vt:lpstr>
      <vt:lpstr>Times</vt:lpstr>
      <vt:lpstr>Blank Presentation</vt:lpstr>
      <vt:lpstr>Jet Stream ATMS 370 Winter 2023</vt:lpstr>
      <vt:lpstr>Jet Streams and Jets</vt:lpstr>
      <vt:lpstr>PowerPoint Presentation</vt:lpstr>
      <vt:lpstr>Midlatitude Jet Stream Facts</vt:lpstr>
      <vt:lpstr>Wasaburo Oishi, Japanese Discoverer (1920s)</vt:lpstr>
      <vt:lpstr>PowerPoint Presentation</vt:lpstr>
      <vt:lpstr>Strongest Jet Stream in the World Crosses Southern Japan</vt:lpstr>
      <vt:lpstr>Fu-Go Balloon Weapon During WWII Used the Jet Stream</vt:lpstr>
      <vt:lpstr>Strahlstromung (German) for “jet stream” first used in 1939</vt:lpstr>
      <vt:lpstr>PowerPoint Presentation</vt:lpstr>
      <vt:lpstr>Jet Stream winds are not spatially uniform Example: 250 mb isotach</vt:lpstr>
      <vt:lpstr>PowerPoint Presentation</vt:lpstr>
      <vt:lpstr>Shaded 70—110 knot</vt:lpstr>
      <vt:lpstr>Jet Stream versus Jet Streak A matter of size Term ”jet stream” used for features of 1000’s of km in length.  ”Jet streak” used for features of 100’s to 1000 km</vt:lpstr>
      <vt:lpstr>Main Upper Tropospheric Jets Closely Associated with the Tropopause</vt:lpstr>
      <vt:lpstr>Tropopause Definition</vt:lpstr>
      <vt:lpstr>Official WMO Definition</vt:lpstr>
      <vt:lpstr>Finding the Tropopause</vt:lpstr>
      <vt:lpstr>PowerPoint Presentation</vt:lpstr>
      <vt:lpstr>Real World Examples: http://weather.uwyo.edu/upperair/sounding.html</vt:lpstr>
      <vt:lpstr>Tropopause is modulated synoptically</vt:lpstr>
      <vt:lpstr>Tropopause Height  https://atmos.washington.edu/~hakim/tropo/trop_pres.html</vt:lpstr>
      <vt:lpstr>PowerPoint Presentation</vt:lpstr>
      <vt:lpstr>There are TWO types of upper tropospheric jet streams</vt:lpstr>
      <vt:lpstr>Two Jet Streams</vt:lpstr>
      <vt:lpstr>PowerPoint Presentation</vt:lpstr>
      <vt:lpstr>Two Jet Streams, Both Located Near the Tropopause</vt:lpstr>
      <vt:lpstr>Note:  Tropopause in Three Segments</vt:lpstr>
      <vt:lpstr>The Subtropical Jet Stream Often Associated with a cloud band</vt:lpstr>
      <vt:lpstr>PowerPoint Presentation</vt:lpstr>
      <vt:lpstr>Jet Stream’s Relationship to Horizontal Temperature Gradient Can Be Explained Through Thermal Wind Arguments</vt:lpstr>
      <vt:lpstr>Thermal Wind Equation</vt:lpstr>
      <vt:lpstr>250 mb isotach</vt:lpstr>
      <vt:lpstr>1000-500 mb thickness gradient is large near jet core</vt:lpstr>
      <vt:lpstr>PowerPoint Presentation</vt:lpstr>
      <vt:lpstr>PowerPoint Presentation</vt:lpstr>
      <vt:lpstr>An alternative viewpoint</vt:lpstr>
      <vt:lpstr>The Jet Stream</vt:lpstr>
      <vt:lpstr>The Jet Stream</vt:lpstr>
      <vt:lpstr>Why is the jet stream typically located at the tropopause?</vt:lpstr>
      <vt:lpstr>PowerPoint Presentation</vt:lpstr>
      <vt:lpstr>Because the horizontal temperature gradient reverses in the stratosphere.</vt:lpstr>
      <vt:lpstr>700 and 100 hPa Temperatures</vt:lpstr>
      <vt:lpstr>Consider the Thermal Wind Equation for the Zonal (E-W) Winds</vt:lpstr>
      <vt:lpstr>PowerPoint Presentation</vt:lpstr>
      <vt:lpstr>The midlatitude jet stream is not uniform, which has to do with the non-uniform temperature gradients</vt:lpstr>
      <vt:lpstr>Why strongest off Japan and the eastern U.S?</vt:lpstr>
      <vt:lpstr>That is where there are the largest tropospheric temperature gradients</vt:lpstr>
      <vt:lpstr>PowerPoint Presentation</vt:lpstr>
      <vt:lpstr>PowerPoint Presentation</vt:lpstr>
      <vt:lpstr>PowerPoint Presentation</vt:lpstr>
      <vt:lpstr>The thermal wind equation is a diagnostic equation.  Something needs to supply the momentum for the jets</vt:lpstr>
      <vt:lpstr>Northward motion in upper tropical troposphere produces westerly acceleration</vt:lpstr>
      <vt:lpstr>There are a variety of jet stream configurations that are well-known: blocks are one of them</vt:lpstr>
      <vt:lpstr>PowerPoint Presentation</vt:lpstr>
      <vt:lpstr>PowerPoint Presentation</vt:lpstr>
      <vt:lpstr>PowerPoint Presentation</vt:lpstr>
      <vt:lpstr>PowerPoint Presentation</vt:lpstr>
      <vt:lpstr>Cut Off Low:  A Low/trough separates from the main jet stream</vt:lpstr>
      <vt:lpstr>PowerPoint Presentation</vt:lpstr>
      <vt:lpstr>Horizontal maps and cross sections through the troposphere, jet, and stratosphere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Potential Temperature (temperature air would have if compressed adiabatically to 1000 hPa)</vt:lpstr>
      <vt:lpstr>Not all jets are near the tropopause</vt:lpstr>
      <vt:lpstr>Sierra Nevada Barrier Jet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Eastern Slopes of the Cascades and Appalachians Can Have Northerly Barrier Jets</vt:lpstr>
      <vt:lpstr>PowerPoint Presentation</vt:lpstr>
      <vt:lpstr>PowerPoint Presentation</vt:lpstr>
      <vt:lpstr>Example of Low-Level Jet Away from Terrain:  the African Easterly Jet</vt:lpstr>
      <vt:lpstr>Strongest during the summer</vt:lpstr>
      <vt:lpstr>PowerPoint Presentation</vt:lpstr>
      <vt:lpstr>Jet strongest around 10K ft</vt:lpstr>
      <vt:lpstr>PowerPoint Presentation</vt:lpstr>
      <vt:lpstr>Vertical Circulations with Jet Streaks</vt:lpstr>
      <vt:lpstr>PowerPoint Presentation</vt:lpstr>
      <vt:lpstr>Four Quadrant Vertical Motion With Jet Streaks</vt:lpstr>
      <vt:lpstr>Why different vertical motions in the four quadrants of a jet streak?</vt:lpstr>
      <vt:lpstr>These vertical circulations are the atmosphere’s attempt to maintain thermal wind equilibrium</vt:lpstr>
      <vt:lpstr>PowerPoint Presentation</vt:lpstr>
      <vt:lpstr>Why</vt:lpstr>
      <vt:lpstr>Why</vt:lpstr>
      <vt:lpstr>Really only true for straight jet streaks, many jets are in curved flow that greatly alters the story</vt:lpstr>
      <vt:lpstr>Useful but not perfect</vt:lpstr>
      <vt:lpstr>The Midlatitude Jet Stream is Often Associated with Upper Level Fronts:  More Later!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Jet Stream</dc:title>
  <dc:creator>Clifford Mass</dc:creator>
  <cp:lastModifiedBy>Clifford F. Mass</cp:lastModifiedBy>
  <cp:revision>101</cp:revision>
  <dcterms:created xsi:type="dcterms:W3CDTF">2012-01-27T19:33:16Z</dcterms:created>
  <dcterms:modified xsi:type="dcterms:W3CDTF">2023-01-20T21:13:48Z</dcterms:modified>
</cp:coreProperties>
</file>