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12"/>
  </p:notesMasterIdLst>
  <p:sldIdLst>
    <p:sldId id="983" r:id="rId2"/>
    <p:sldId id="898" r:id="rId3"/>
    <p:sldId id="791" r:id="rId4"/>
    <p:sldId id="905" r:id="rId5"/>
    <p:sldId id="906" r:id="rId6"/>
    <p:sldId id="792" r:id="rId7"/>
    <p:sldId id="908" r:id="rId8"/>
    <p:sldId id="957" r:id="rId9"/>
    <p:sldId id="909" r:id="rId10"/>
    <p:sldId id="912" r:id="rId11"/>
    <p:sldId id="910" r:id="rId12"/>
    <p:sldId id="913" r:id="rId13"/>
    <p:sldId id="914" r:id="rId14"/>
    <p:sldId id="918" r:id="rId15"/>
    <p:sldId id="915" r:id="rId16"/>
    <p:sldId id="916" r:id="rId17"/>
    <p:sldId id="887" r:id="rId18"/>
    <p:sldId id="797" r:id="rId19"/>
    <p:sldId id="798" r:id="rId20"/>
    <p:sldId id="795" r:id="rId21"/>
    <p:sldId id="796" r:id="rId22"/>
    <p:sldId id="799" r:id="rId23"/>
    <p:sldId id="811" r:id="rId24"/>
    <p:sldId id="919" r:id="rId25"/>
    <p:sldId id="976" r:id="rId26"/>
    <p:sldId id="920" r:id="rId27"/>
    <p:sldId id="813" r:id="rId28"/>
    <p:sldId id="921" r:id="rId29"/>
    <p:sldId id="922" r:id="rId30"/>
    <p:sldId id="814" r:id="rId31"/>
    <p:sldId id="820" r:id="rId32"/>
    <p:sldId id="923" r:id="rId33"/>
    <p:sldId id="924" r:id="rId34"/>
    <p:sldId id="958" r:id="rId35"/>
    <p:sldId id="959" r:id="rId36"/>
    <p:sldId id="889" r:id="rId37"/>
    <p:sldId id="815" r:id="rId38"/>
    <p:sldId id="823" r:id="rId39"/>
    <p:sldId id="822" r:id="rId40"/>
    <p:sldId id="925" r:id="rId41"/>
    <p:sldId id="982" r:id="rId42"/>
    <p:sldId id="844" r:id="rId43"/>
    <p:sldId id="927" r:id="rId44"/>
    <p:sldId id="852" r:id="rId45"/>
    <p:sldId id="853" r:id="rId46"/>
    <p:sldId id="854" r:id="rId47"/>
    <p:sldId id="855" r:id="rId48"/>
    <p:sldId id="856" r:id="rId49"/>
    <p:sldId id="977" r:id="rId50"/>
    <p:sldId id="978" r:id="rId51"/>
    <p:sldId id="860" r:id="rId52"/>
    <p:sldId id="979" r:id="rId53"/>
    <p:sldId id="928" r:id="rId54"/>
    <p:sldId id="929" r:id="rId55"/>
    <p:sldId id="930" r:id="rId56"/>
    <p:sldId id="597" r:id="rId57"/>
    <p:sldId id="864" r:id="rId58"/>
    <p:sldId id="931" r:id="rId59"/>
    <p:sldId id="865" r:id="rId60"/>
    <p:sldId id="986" r:id="rId61"/>
    <p:sldId id="866" r:id="rId62"/>
    <p:sldId id="867" r:id="rId63"/>
    <p:sldId id="980" r:id="rId64"/>
    <p:sldId id="868" r:id="rId65"/>
    <p:sldId id="869" r:id="rId66"/>
    <p:sldId id="871" r:id="rId67"/>
    <p:sldId id="933" r:id="rId68"/>
    <p:sldId id="960" r:id="rId69"/>
    <p:sldId id="872" r:id="rId70"/>
    <p:sldId id="935" r:id="rId71"/>
    <p:sldId id="529" r:id="rId72"/>
    <p:sldId id="784" r:id="rId73"/>
    <p:sldId id="530" r:id="rId74"/>
    <p:sldId id="936" r:id="rId75"/>
    <p:sldId id="937" r:id="rId76"/>
    <p:sldId id="938" r:id="rId77"/>
    <p:sldId id="939" r:id="rId78"/>
    <p:sldId id="641" r:id="rId79"/>
    <p:sldId id="638" r:id="rId80"/>
    <p:sldId id="984" r:id="rId81"/>
    <p:sldId id="621" r:id="rId82"/>
    <p:sldId id="622" r:id="rId83"/>
    <p:sldId id="528" r:id="rId84"/>
    <p:sldId id="943" r:id="rId85"/>
    <p:sldId id="944" r:id="rId86"/>
    <p:sldId id="945" r:id="rId87"/>
    <p:sldId id="946" r:id="rId88"/>
    <p:sldId id="947" r:id="rId89"/>
    <p:sldId id="948" r:id="rId90"/>
    <p:sldId id="949" r:id="rId91"/>
    <p:sldId id="975" r:id="rId92"/>
    <p:sldId id="961" r:id="rId93"/>
    <p:sldId id="962" r:id="rId94"/>
    <p:sldId id="963" r:id="rId95"/>
    <p:sldId id="981" r:id="rId96"/>
    <p:sldId id="987" r:id="rId97"/>
    <p:sldId id="409" r:id="rId98"/>
    <p:sldId id="410" r:id="rId99"/>
    <p:sldId id="423" r:id="rId100"/>
    <p:sldId id="425" r:id="rId101"/>
    <p:sldId id="411" r:id="rId102"/>
    <p:sldId id="985" r:id="rId103"/>
    <p:sldId id="428" r:id="rId104"/>
    <p:sldId id="969" r:id="rId105"/>
    <p:sldId id="971" r:id="rId106"/>
    <p:sldId id="972" r:id="rId107"/>
    <p:sldId id="973" r:id="rId108"/>
    <p:sldId id="988" r:id="rId109"/>
    <p:sldId id="989" r:id="rId110"/>
    <p:sldId id="974" r:id="rId1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2FEF"/>
    <a:srgbClr val="3B38FF"/>
    <a:srgbClr val="344893"/>
    <a:srgbClr val="1F3DFF"/>
    <a:srgbClr val="202D63"/>
    <a:srgbClr val="12236F"/>
    <a:srgbClr val="2738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65"/>
    <p:restoredTop sz="92980"/>
  </p:normalViewPr>
  <p:slideViewPr>
    <p:cSldViewPr>
      <p:cViewPr varScale="1">
        <p:scale>
          <a:sx n="112" d="100"/>
          <a:sy n="112" d="100"/>
        </p:scale>
        <p:origin x="119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9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7680E98-D581-C645-9942-CDC6692CC0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0282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206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CC4AF36-39B4-1E4A-91C5-6389D91A1649}" type="slidenum">
              <a:rPr lang="en-US" altLang="en-US" sz="1200"/>
              <a:pPr/>
              <a:t>10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36627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F8D3C2ED-2E9A-9B42-A150-76AFEA909893}" type="slidenum">
              <a:rPr lang="en-US" altLang="en-US" sz="1200"/>
              <a:pPr/>
              <a:t>103</a:t>
            </a:fld>
            <a:endParaRPr lang="en-US" altLang="en-US" sz="1200" dirty="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05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833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680E98-D581-C645-9942-CDC6692CC0E7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861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8DD6A367-73AF-9948-BAFF-9ECBFC5A2BCD}" type="slidenum">
              <a:rPr lang="en-US" altLang="en-US" sz="1200"/>
              <a:pPr/>
              <a:t>58</a:t>
            </a:fld>
            <a:endParaRPr lang="en-US" altLang="en-US" sz="1200" dirty="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9307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FECBAC9-3A27-B24B-8FA1-721C77394F15}" type="slidenum">
              <a:rPr lang="en-US" altLang="en-US" sz="1200"/>
              <a:pPr/>
              <a:t>97</a:t>
            </a:fld>
            <a:endParaRPr lang="en-US" altLang="en-US" sz="1200" dirty="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69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4AEFE726-E1D2-2C49-9547-72AD2CD84A18}" type="slidenum">
              <a:rPr lang="en-US" altLang="en-US" sz="1200"/>
              <a:pPr/>
              <a:t>98</a:t>
            </a:fld>
            <a:endParaRPr lang="en-US" altLang="en-US" sz="1200" dirty="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964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CA7774D0-EFD5-1C4C-A2D0-6D099F295B69}" type="slidenum">
              <a:rPr lang="en-US" altLang="en-US" sz="1200"/>
              <a:pPr/>
              <a:t>99</a:t>
            </a:fld>
            <a:endParaRPr lang="en-US" altLang="en-US" sz="1200" dirty="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9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ED1E705E-02F3-4E45-BADA-29CE36A18EFB}" type="slidenum">
              <a:rPr lang="en-US" altLang="en-US" sz="1200"/>
              <a:pPr/>
              <a:t>100</a:t>
            </a:fld>
            <a:endParaRPr lang="en-US" altLang="en-US" sz="1200" dirty="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43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125AB484-0BB5-BD42-9710-BB52227B8A90}" type="slidenum">
              <a:rPr lang="en-US" altLang="en-US" sz="1200"/>
              <a:pPr/>
              <a:t>101</a:t>
            </a:fld>
            <a:endParaRPr lang="en-US" altLang="en-US" sz="1200" dirty="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60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C868C-8243-9E4B-94E7-8887F895D14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79022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9C16-63CD-F04E-BAD0-D65932FBCE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0701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76A61-3E33-AD45-A863-50504A4C5CA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066021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FABCC-A734-414B-88A7-A55BB6261B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8647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B83C1-DBC5-4A46-97CD-92BF83BC44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86531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EE891-3E22-494D-80BD-31E8181E639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3131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CB1CE-BBB5-7941-BC58-D3A98FB96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668665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AC1-2FE6-394A-9F60-2C8B78B230A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56819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C193B-6AA8-9F4F-A26B-D1F2DA7F2A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01645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94909-4DAD-FB4D-9F29-2B6E83547A2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567038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11079-667A-7342-9F93-F47908A818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89784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294E1-6FB9-FF42-9A05-600A2527EE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23388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37B0194-D8BF-B349-A4D1-F6E13788A0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tif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5E7E54-79EF-254F-B951-F9D7C959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History of Weather Forecasting</a:t>
            </a:r>
            <a:br>
              <a:rPr lang="en-US" dirty="0"/>
            </a:br>
            <a:r>
              <a:rPr lang="en-US" dirty="0"/>
              <a:t>Atmospheric Sciences 452</a:t>
            </a:r>
            <a:br>
              <a:rPr lang="en-US" dirty="0"/>
            </a:br>
            <a:r>
              <a:rPr lang="en-US" dirty="0"/>
              <a:t>Spring 2024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5776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itle 1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4800" b="1" dirty="0">
                <a:solidFill>
                  <a:schemeClr val="tx2"/>
                </a:solidFill>
              </a:rPr>
              <a:t>The Transition To Modern Weather Forecasting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43000" y="21336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/>
                </a:solidFill>
              </a:rPr>
              <a:t>Step 1:  You need weather instruments with sufficient accuracy and reproducibility.</a:t>
            </a:r>
          </a:p>
        </p:txBody>
      </p:sp>
      <p:pic>
        <p:nvPicPr>
          <p:cNvPr id="5" name="Picture 4" descr="weathercoll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267200"/>
            <a:ext cx="2981739" cy="2057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Forecast Probabilistically</a:t>
            </a:r>
          </a:p>
        </p:txBody>
      </p:sp>
      <p:sp>
        <p:nvSpPr>
          <p:cNvPr id="15872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Weather forecasters need to tell users about the uncertainties in the forecast</a:t>
            </a:r>
            <a:r>
              <a:rPr lang="en-US" altLang="en-US" sz="3600" dirty="0"/>
              <a:t>.</a:t>
            </a:r>
          </a:p>
          <a:p>
            <a:pPr eaLnBrk="1" hangingPunct="1"/>
            <a:r>
              <a:rPr lang="en-US" altLang="en-US" sz="3600" dirty="0"/>
              <a:t>Give forecasts in terms of probabilities.</a:t>
            </a:r>
          </a:p>
          <a:p>
            <a:pPr eaLnBrk="1" hangingPunct="1"/>
            <a:r>
              <a:rPr lang="en-US" altLang="en-US" sz="3600" dirty="0"/>
              <a:t>There is an approach to produce such guidance …</a:t>
            </a:r>
            <a:r>
              <a:rPr lang="en-US" altLang="en-US" sz="3600" b="1" dirty="0">
                <a:solidFill>
                  <a:srgbClr val="FF0000"/>
                </a:solidFill>
              </a:rPr>
              <a:t>ensemble forecasts</a:t>
            </a:r>
          </a:p>
        </p:txBody>
      </p:sp>
      <p:pic>
        <p:nvPicPr>
          <p:cNvPr id="4" name="Picture 3" descr="poker-odds-and-probabilit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4829908"/>
            <a:ext cx="3895725" cy="17980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Ensemble Prediction</a:t>
            </a:r>
          </a:p>
        </p:txBody>
      </p:sp>
      <p:sp>
        <p:nvSpPr>
          <p:cNvPr id="16077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01267"/>
            <a:ext cx="8001000" cy="3200400"/>
          </a:xfrm>
        </p:spPr>
        <p:txBody>
          <a:bodyPr/>
          <a:lstStyle/>
          <a:p>
            <a:pPr eaLnBrk="1" hangingPunct="1"/>
            <a:r>
              <a:rPr lang="en-US" altLang="en-US" sz="3300" dirty="0"/>
              <a:t>Instead of making one forecast…make many…each with a slightly different initializations or different model physics.</a:t>
            </a:r>
          </a:p>
          <a:p>
            <a:pPr eaLnBrk="1" hangingPunct="1"/>
            <a:r>
              <a:rPr lang="en-US" altLang="en-US" sz="3300" dirty="0"/>
              <a:t>Possible to do this now with the vastly greater computation resources that are available.</a:t>
            </a:r>
          </a:p>
        </p:txBody>
      </p:sp>
      <p:pic>
        <p:nvPicPr>
          <p:cNvPr id="5" name="Picture 4" descr="katia_aug31.gif"/>
          <p:cNvPicPr>
            <a:picLocks noChangeAspect="1"/>
          </p:cNvPicPr>
          <p:nvPr/>
        </p:nvPicPr>
        <p:blipFill>
          <a:blip r:embed="rId3"/>
          <a:srcRect t="22500"/>
          <a:stretch>
            <a:fillRect/>
          </a:stretch>
        </p:blipFill>
        <p:spPr>
          <a:xfrm>
            <a:off x="4457700" y="4191634"/>
            <a:ext cx="4114800" cy="23917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0F5B27-83C4-4243-9F96-B583CAD3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81200"/>
            <a:ext cx="8229600" cy="31652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65FE81-EBE1-3242-87B8-182219AD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UW Ensemble System</a:t>
            </a:r>
          </a:p>
        </p:txBody>
      </p:sp>
    </p:spTree>
    <p:extLst>
      <p:ext uri="{BB962C8B-B14F-4D97-AF65-F5344CB8AC3E}">
        <p14:creationId xmlns:p14="http://schemas.microsoft.com/office/powerpoint/2010/main" val="466205695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4720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1F497D"/>
                </a:solidFill>
                <a:latin typeface="Times New Roman" charset="0"/>
              </a:rPr>
              <a:t>Ensemble Prediction</a:t>
            </a:r>
          </a:p>
        </p:txBody>
      </p:sp>
      <p:sp>
        <p:nvSpPr>
          <p:cNvPr id="164866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53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Ensemble can provide probabilities.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 The ensemble mean is more accurate than any individual member.</a:t>
            </a:r>
          </a:p>
          <a:p>
            <a:pPr eaLnBrk="1" hangingPunct="1">
              <a:buFontTx/>
              <a:buChar char="•"/>
            </a:pPr>
            <a:r>
              <a:rPr lang="en-US" altLang="en-US" sz="3600" dirty="0">
                <a:latin typeface="Times New Roman" charset="0"/>
              </a:rPr>
              <a:t>Ensembles will dominate forecasting in the future.</a:t>
            </a:r>
          </a:p>
        </p:txBody>
      </p:sp>
      <p:pic>
        <p:nvPicPr>
          <p:cNvPr id="5" name="Picture 4" descr="seattletem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0000"/>
            <a:ext cx="8001000" cy="2425700"/>
          </a:xfrm>
          <a:prstGeom prst="rect">
            <a:avLst/>
          </a:prstGeom>
        </p:spPr>
      </p:pic>
      <p:pic>
        <p:nvPicPr>
          <p:cNvPr id="6" name="Picture 5" descr="abssic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096000"/>
            <a:ext cx="8013700" cy="381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37892" name="Picture 4" descr="US058VMET-GIFwxg.EFS#17F36D.gif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575" y="738188"/>
            <a:ext cx="8069263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8382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Evolving Forecasting Technology</a:t>
            </a:r>
            <a:endParaRPr lang="en-US" b="1" dirty="0">
              <a:solidFill>
                <a:srgbClr val="1F497D"/>
              </a:solidFill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534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Prior to ~1955, humans did everything--subjectively forecasting at all scales.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Between 1955 and 1980 numerical weather prediction essentially took over 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synoptic forecasting.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Humans were left with deciding between models or modifying (often unsuccessfully) the computer guidance.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Humans retained the role of translating synoptic guidance to the mesoscale/microscale.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Model Output Statistics (MOS) became competitive with human forecasters during the 1980s. </a:t>
            </a:r>
          </a:p>
        </p:txBody>
      </p:sp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The Evolving Forecasting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Between 2000 and now,  high-resolution modeling is taking over the local forecasting component.</a:t>
            </a:r>
          </a:p>
          <a:p>
            <a:r>
              <a:rPr lang="en-US" dirty="0"/>
              <a:t>Sophisticated model post-processing is getting hard for humans to beat. (e.g., Weather.com)</a:t>
            </a:r>
          </a:p>
          <a:p>
            <a:r>
              <a:rPr lang="en-US" dirty="0"/>
              <a:t>Probabilistic prediction based on ensembles will become dominant in the upcoming decades.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1F497D"/>
                </a:solidFill>
              </a:rPr>
              <a:t>Communication Has Vastly Improved:  From TV to Smartphones</a:t>
            </a:r>
          </a:p>
        </p:txBody>
      </p:sp>
      <p:pic>
        <p:nvPicPr>
          <p:cNvPr id="4" name="Picture 3" descr="tv.png"/>
          <p:cNvPicPr>
            <a:picLocks noChangeAspect="1"/>
          </p:cNvPicPr>
          <p:nvPr/>
        </p:nvPicPr>
        <p:blipFill>
          <a:blip r:embed="rId2"/>
          <a:srcRect r="23397"/>
          <a:stretch>
            <a:fillRect/>
          </a:stretch>
        </p:blipFill>
        <p:spPr>
          <a:xfrm>
            <a:off x="609600" y="2514600"/>
            <a:ext cx="2694449" cy="2651760"/>
          </a:xfrm>
          <a:prstGeom prst="rect">
            <a:avLst/>
          </a:prstGeom>
        </p:spPr>
      </p:pic>
      <p:pic>
        <p:nvPicPr>
          <p:cNvPr id="5" name="Picture 4" descr="smart.png"/>
          <p:cNvPicPr>
            <a:picLocks noChangeAspect="1"/>
          </p:cNvPicPr>
          <p:nvPr/>
        </p:nvPicPr>
        <p:blipFill>
          <a:blip r:embed="rId3"/>
          <a:srcRect r="34137"/>
          <a:stretch>
            <a:fillRect/>
          </a:stretch>
        </p:blipFill>
        <p:spPr>
          <a:xfrm>
            <a:off x="5105400" y="2362200"/>
            <a:ext cx="2999115" cy="27858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886200" y="3352800"/>
            <a:ext cx="914400" cy="685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867400"/>
            <a:ext cx="8209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a thousand weather apps are now available for smartphones</a:t>
            </a:r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3A375-5C53-C246-3E2A-24ABA5CD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Major Question Regards the Role of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3F0B4-0E2A-5489-15EB-155B0FD4B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r>
              <a:rPr lang="en-US" dirty="0"/>
              <a:t>Can ML replace numerical, physics-based models?</a:t>
            </a:r>
          </a:p>
          <a:p>
            <a:r>
              <a:rPr lang="en-US" dirty="0"/>
              <a:t>Certainly, can do better observation quality control and post-processing to remove bias and other errors.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29E8AAE-2796-1154-F704-CA49BECD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07973"/>
            <a:ext cx="7772400" cy="20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4391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6A43-755C-FC26-1E9D-5B2867853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Final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6E1B7-54E6-89B0-EE48-0476AB7A5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1925"/>
            <a:ext cx="8229600" cy="4525963"/>
          </a:xfrm>
        </p:spPr>
        <p:txBody>
          <a:bodyPr/>
          <a:lstStyle/>
          <a:p>
            <a:r>
              <a:rPr lang="en-US" dirty="0"/>
              <a:t>Weather prediction, particularly on the smaller spatial scales, is more skillful and useful that even 20 years ago.</a:t>
            </a:r>
          </a:p>
          <a:p>
            <a:r>
              <a:rPr lang="en-US" dirty="0"/>
              <a:t>Great value economically.  A large weather prediction industry has developed.</a:t>
            </a:r>
          </a:p>
          <a:p>
            <a:r>
              <a:rPr lang="en-US" dirty="0"/>
              <a:t>Far fewer people are being killed and injured by extreme weather.</a:t>
            </a:r>
          </a:p>
          <a:p>
            <a:r>
              <a:rPr lang="en-US" dirty="0"/>
              <a:t>Better weather prediction is an important tool for adaptation to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196175982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1450-1750  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>
                <a:solidFill>
                  <a:schemeClr val="tx2"/>
                </a:solidFill>
              </a:rPr>
              <a:t>The Rise of Weather Instruments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Around 1600 A.D., a number of experimenters, including </a:t>
            </a:r>
            <a:r>
              <a:rPr lang="en-US" altLang="en-US" b="1" dirty="0">
                <a:solidFill>
                  <a:schemeClr val="tx2"/>
                </a:solidFill>
              </a:rPr>
              <a:t>Galileo Galilei</a:t>
            </a:r>
            <a:r>
              <a:rPr lang="en-US" altLang="en-US" dirty="0"/>
              <a:t>, developed air-water </a:t>
            </a:r>
            <a:r>
              <a:rPr lang="en-US" altLang="en-US" b="1" i="1" dirty="0"/>
              <a:t>thermoscopes</a:t>
            </a:r>
          </a:p>
          <a:p>
            <a:pPr eaLnBrk="1" hangingPunct="1"/>
            <a:r>
              <a:rPr lang="en-US" altLang="en-US" dirty="0"/>
              <a:t>A tube and bulb was inserted into water; </a:t>
            </a:r>
            <a:r>
              <a:rPr lang="en-US" altLang="en-US" b="1" dirty="0"/>
              <a:t>as temperature changes, the water level varies in the tube </a:t>
            </a:r>
          </a:p>
        </p:txBody>
      </p:sp>
      <p:pic>
        <p:nvPicPr>
          <p:cNvPr id="28675" name="Picture 3" descr="g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32886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533400" y="8731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Robert Hooke (1660) Invented the </a:t>
            </a:r>
            <a:r>
              <a:rPr lang="en-US" altLang="en-US" b="1" dirty="0"/>
              <a:t>Anemometer</a:t>
            </a:r>
            <a:r>
              <a:rPr lang="en-US" altLang="en-US" b="1" dirty="0">
                <a:solidFill>
                  <a:schemeClr val="tx2"/>
                </a:solidFill>
              </a:rPr>
              <a:t> to Measure Wind Speed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0020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699" name="Picture 1" descr="hookea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8" y="2590800"/>
            <a:ext cx="26431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34000" y="2654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29701" name="Picture 3" descr="origan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0613"/>
            <a:ext cx="205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1905000" y="5603875"/>
            <a:ext cx="177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Hooke, 1660</a:t>
            </a: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5562600" y="5602288"/>
            <a:ext cx="2151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Anderson, 1840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4724400" cy="55927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Torricelli Devised the Mercury Barometer to Measure Air Pressure (1644)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6248400" y="3581400"/>
            <a:ext cx="8229600" cy="4525963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91200" y="1981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pic>
        <p:nvPicPr>
          <p:cNvPr id="30724" name="Picture 1" descr="museum_torricelli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33450"/>
            <a:ext cx="28194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1" y="2057400"/>
            <a:ext cx="5562600" cy="25908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But there was a problem… the absence of universal scales for basic weather parameters such as temperature.</a:t>
            </a:r>
            <a:br>
              <a:rPr lang="en-US" altLang="en-US" b="1" dirty="0">
                <a:solidFill>
                  <a:schemeClr val="tx2"/>
                </a:solidFill>
              </a:rPr>
            </a:br>
            <a:r>
              <a:rPr lang="en-US" altLang="en-US" b="1" dirty="0"/>
              <a:t>Could not exchange weather observations!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04800"/>
            <a:ext cx="1765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736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Title 1"/>
          <p:cNvSpPr>
            <a:spLocks noGrp="1"/>
          </p:cNvSpPr>
          <p:nvPr>
            <p:ph type="title"/>
          </p:nvPr>
        </p:nvSpPr>
        <p:spPr>
          <a:xfrm>
            <a:off x="0" y="219307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Solutions for Temperature</a:t>
            </a:r>
          </a:p>
        </p:txBody>
      </p:sp>
      <p:sp>
        <p:nvSpPr>
          <p:cNvPr id="207874" name="Content Placeholder 2"/>
          <p:cNvSpPr>
            <a:spLocks noGrp="1"/>
          </p:cNvSpPr>
          <p:nvPr>
            <p:ph idx="1"/>
          </p:nvPr>
        </p:nvSpPr>
        <p:spPr>
          <a:xfrm>
            <a:off x="38100" y="1295400"/>
            <a:ext cx="9067800" cy="391636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In 1665 </a:t>
            </a:r>
            <a:r>
              <a:rPr lang="en-US" altLang="en-US" sz="3600" b="1" dirty="0"/>
              <a:t>Christian Huygens </a:t>
            </a:r>
            <a:r>
              <a:rPr lang="en-US" altLang="en-US" sz="3600" dirty="0"/>
              <a:t>suggested the freezing and boiling points of water as standards</a:t>
            </a:r>
          </a:p>
          <a:p>
            <a:pPr eaLnBrk="1" hangingPunct="1"/>
            <a:r>
              <a:rPr lang="en-US" altLang="en-US" sz="3600" dirty="0"/>
              <a:t>1724 </a:t>
            </a:r>
            <a:r>
              <a:rPr lang="en-US" altLang="en-US" sz="3600" b="1" dirty="0"/>
              <a:t>Daniel Fahrenheit </a:t>
            </a:r>
            <a:r>
              <a:rPr lang="en-US" altLang="en-US" sz="3600" dirty="0"/>
              <a:t>proposed a scale with 32F for freezing and 212F for boiling and used this scale in the first mercury thermometers.  </a:t>
            </a:r>
          </a:p>
          <a:p>
            <a:pPr eaLnBrk="1" hangingPunct="1"/>
            <a:r>
              <a:rPr lang="en-US" altLang="en-US" sz="3600" dirty="0"/>
              <a:t>In 1742 </a:t>
            </a:r>
            <a:r>
              <a:rPr lang="en-US" altLang="en-US" sz="3600" b="1" dirty="0"/>
              <a:t>Anders Celsius </a:t>
            </a:r>
            <a:r>
              <a:rPr lang="en-US" altLang="en-US" sz="3600" dirty="0"/>
              <a:t>introduced a temperature scale using 0 and 100C for freezing and boiling points.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ctrTitle"/>
          </p:nvPr>
        </p:nvSpPr>
        <p:spPr>
          <a:xfrm>
            <a:off x="762000" y="511174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By the late 1700’s everything was in place:  decent instruments and universal scales</a:t>
            </a:r>
          </a:p>
        </p:txBody>
      </p:sp>
      <p:sp>
        <p:nvSpPr>
          <p:cNvPr id="31746" name="Subtitle 3"/>
          <p:cNvSpPr>
            <a:spLocks noGrp="1"/>
          </p:cNvSpPr>
          <p:nvPr>
            <p:ph type="subTitle" idx="1"/>
          </p:nvPr>
        </p:nvSpPr>
        <p:spPr>
          <a:xfrm>
            <a:off x="854927" y="2362200"/>
            <a:ext cx="4800600" cy="1066800"/>
          </a:xfrm>
        </p:spPr>
        <p:txBody>
          <a:bodyPr/>
          <a:lstStyle/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chemeClr val="tx1"/>
                </a:solidFill>
              </a:rPr>
              <a:t>The weather observing revolution was about to begin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altLang="en-US" sz="3600" b="1" dirty="0">
                <a:solidFill>
                  <a:srgbClr val="FF0000"/>
                </a:solidFill>
              </a:rPr>
              <a:t>Observing the weather became the high-tech craze of the period</a:t>
            </a:r>
          </a:p>
        </p:txBody>
      </p:sp>
      <p:pic>
        <p:nvPicPr>
          <p:cNvPr id="31747" name="Picture 4" descr="2433.jpg  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7" y="2743200"/>
            <a:ext cx="215106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Early Weather Hobbyists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86200"/>
            <a:ext cx="8458200" cy="26670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Thomas Jefferson maintained a nearly unbroken record of weather observations between 1776 and 1816.  Four weather observations on July 4, 1776!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George Washington collected daily weather observations until only a few days before he died.</a:t>
            </a:r>
          </a:p>
        </p:txBody>
      </p:sp>
      <p:pic>
        <p:nvPicPr>
          <p:cNvPr id="32771" name="Picture 3" descr="George-Washing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196" r="1334" b="9567"/>
          <a:stretch>
            <a:fillRect/>
          </a:stretch>
        </p:blipFill>
        <p:spPr bwMode="auto">
          <a:xfrm>
            <a:off x="990600" y="1143000"/>
            <a:ext cx="2292350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MTE5NDg0MDU1MDEwMjQ4Mj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download (2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1981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Franklin Foresaw Modern Weather Prediction</a:t>
            </a:r>
          </a:p>
        </p:txBody>
      </p:sp>
      <p:pic>
        <p:nvPicPr>
          <p:cNvPr id="33794" name="Content Placeholder 6" descr="17db8dc2ed466effae511891564631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524000"/>
            <a:ext cx="7512050" cy="5140325"/>
          </a:xfr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ＭＳ Ｐゴシック" pitchFamily="-111" charset="-128"/>
                <a:cs typeface="ＭＳ Ｐゴシック" pitchFamily="-111" charset="-128"/>
              </a:rPr>
              <a:t>Ben Franklin, the Weather Forecaster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638800" cy="47244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Franklin concluded, based on the visibility of a 1743 lunar eclipse at various locations, that the relevant storm moved to the northeast.</a:t>
            </a:r>
          </a:p>
          <a:p>
            <a:pPr eaLnBrk="1" hangingPunct="1"/>
            <a:r>
              <a:rPr lang="en-US" altLang="en-US" sz="2800" dirty="0"/>
              <a:t>Thus, it might be possible to </a:t>
            </a:r>
            <a:r>
              <a:rPr lang="en-US" altLang="en-US" sz="2800" i="1" dirty="0"/>
              <a:t>predict</a:t>
            </a:r>
            <a:r>
              <a:rPr lang="en-US" altLang="en-US" sz="2800" dirty="0"/>
              <a:t> storm movement if the information could move faster than the storm.</a:t>
            </a:r>
          </a:p>
          <a:p>
            <a:pPr eaLnBrk="1" hangingPunct="1"/>
            <a:r>
              <a:rPr lang="en-US" altLang="en-US" sz="2800" dirty="0"/>
              <a:t>Produced some of the first written weather forecasts in Poor Richard’s Almanac</a:t>
            </a:r>
          </a:p>
        </p:txBody>
      </p:sp>
      <p:pic>
        <p:nvPicPr>
          <p:cNvPr id="34819" name="Picture 3" descr="bf005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0368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0090"/>
                </a:solidFill>
                <a:ea typeface="+mj-ea"/>
              </a:rPr>
              <a:t>Weather forecasting is as old as our species</a:t>
            </a:r>
          </a:p>
        </p:txBody>
      </p:sp>
      <p:pic>
        <p:nvPicPr>
          <p:cNvPr id="25602" name="Content Placeholder 3" descr="early-humans-tuberculosi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3" r="-5293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457200"/>
            <a:ext cx="8293100" cy="6858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The Weather Observing Craze</a:t>
            </a:r>
          </a:p>
        </p:txBody>
      </p:sp>
      <p:sp>
        <p:nvSpPr>
          <p:cNvPr id="35842" name="Content Placeholder 1"/>
          <p:cNvSpPr>
            <a:spLocks noGrp="1"/>
          </p:cNvSpPr>
          <p:nvPr>
            <p:ph idx="1"/>
          </p:nvPr>
        </p:nvSpPr>
        <p:spPr>
          <a:xfrm>
            <a:off x="533400" y="1166018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More and more people took weather observations during the late 1700s and early 1800s</a:t>
            </a:r>
          </a:p>
          <a:p>
            <a:pPr eaLnBrk="1" hangingPunct="1"/>
            <a:r>
              <a:rPr lang="en-US" altLang="en-US" dirty="0"/>
              <a:t>Folks mailed weather observations to each other and </a:t>
            </a:r>
            <a:r>
              <a:rPr lang="en-US" altLang="en-US" b="1" dirty="0"/>
              <a:t>the first weather networks were established</a:t>
            </a:r>
          </a:p>
          <a:p>
            <a:pPr eaLnBrk="1" hangingPunct="1"/>
            <a:r>
              <a:rPr lang="en-US" altLang="en-US" dirty="0"/>
              <a:t>Example: 1792 the Mannheim (or Palatine) network included 39 stations from France, Germany, Italy, Scandinavia, Poland, and Russia.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U.S. Government Gets Involved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5168900" cy="3810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In 1816 all U.S. army surgeons were required to take three weather observations daily.  </a:t>
            </a: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31641" b="16667"/>
          <a:stretch>
            <a:fillRect/>
          </a:stretch>
        </p:blipFill>
        <p:spPr bwMode="auto">
          <a:xfrm>
            <a:off x="5219700" y="1600200"/>
            <a:ext cx="373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2"/>
          <p:cNvSpPr txBox="1">
            <a:spLocks noChangeArrowheads="1"/>
          </p:cNvSpPr>
          <p:nvPr/>
        </p:nvSpPr>
        <p:spPr bwMode="auto">
          <a:xfrm>
            <a:off x="228600" y="3962400"/>
            <a:ext cx="49403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>
                <a:latin typeface="+mn-lt"/>
              </a:rPr>
              <a:t>Other American weather networks were organized under the auspices of the U.S. Navy and the Smithsonian Institution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The First Weather Map (1820)</a:t>
            </a:r>
          </a:p>
        </p:txBody>
      </p:sp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381000" y="1676400"/>
            <a:ext cx="3657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sz="3200" dirty="0"/>
              <a:t> Created by H. W. Brandes for March 6, 1783.  </a:t>
            </a:r>
          </a:p>
          <a:p>
            <a:pPr>
              <a:buFont typeface="Arial" charset="0"/>
              <a:buChar char="•"/>
            </a:pPr>
            <a:r>
              <a:rPr lang="en-US" altLang="en-US" sz="3200" dirty="0"/>
              <a:t> The arrows indicate wind direction and the lines show the deviation of pressure from average conditions </a:t>
            </a:r>
          </a:p>
        </p:txBody>
      </p:sp>
      <p:pic>
        <p:nvPicPr>
          <p:cNvPr id="37891" name="Picture 4" descr="Brandes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39850"/>
            <a:ext cx="4343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Advent of Operational Weather Forecasting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48" y="2057400"/>
            <a:ext cx="6232904" cy="4038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439737"/>
            <a:ext cx="86868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By the early 1800s, there were many weather observations taken but their value was limited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6324600" cy="464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Without a means for rapid communication, weather maps were created weeks or months after the observations were taken.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Weather forecasting was limited to the "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local method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," in which local surface and cloud observations were combined with past experience.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62" y="2971800"/>
            <a:ext cx="2326238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2823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Similar Methodology Used Today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Inexpensive Home Weather Stations with “forecasts”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BE99C72-B78F-804A-8957-7F2F6F02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286000"/>
            <a:ext cx="3886200" cy="43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5796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Telegraph Changes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58200" cy="4525963"/>
          </a:xfrm>
        </p:spPr>
        <p:txBody>
          <a:bodyPr/>
          <a:lstStyle/>
          <a:p>
            <a:r>
              <a:rPr lang="en-US" sz="2800" dirty="0"/>
              <a:t>The first practical electrical telegraph was built by Samuel Morse and Alfred Vail in 1837</a:t>
            </a:r>
          </a:p>
          <a:p>
            <a:r>
              <a:rPr lang="en-US" sz="2800" dirty="0"/>
              <a:t>In 1844,  the “what hath God wrought?” message was transmitted between Baltimore and Washington, D.C.</a:t>
            </a:r>
            <a:r>
              <a:rPr lang="en-US" sz="2800" dirty="0">
                <a:effectLst/>
              </a:rPr>
              <a:t> </a:t>
            </a:r>
            <a:endParaRPr lang="en-US" sz="2800" dirty="0"/>
          </a:p>
        </p:txBody>
      </p:sp>
      <p:pic>
        <p:nvPicPr>
          <p:cNvPr id="4" name="Picture 4" descr="&#10;tel_34.jpg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340468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67" y="3962400"/>
            <a:ext cx="3015733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1435" y="3975100"/>
            <a:ext cx="2073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Internet of the 1840s</a:t>
            </a:r>
          </a:p>
        </p:txBody>
      </p:sp>
    </p:spTree>
    <p:extLst>
      <p:ext uri="{BB962C8B-B14F-4D97-AF65-F5344CB8AC3E}">
        <p14:creationId xmlns:p14="http://schemas.microsoft.com/office/powerpoint/2010/main" val="79602395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609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It was immediately recognized that the telegraph made weather prediction possible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2362200"/>
            <a:ext cx="5727700" cy="3962400"/>
          </a:xfrm>
        </p:spPr>
        <p:txBody>
          <a:bodyPr rtlCol="0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Joseph Henry in 1847 provided the vision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b="1" dirty="0"/>
              <a:t>“… extended lines of telegraph will furnish a ready means of warning the more northern and eastern observers to be on the watch for the first appearance of an advancing storm.”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06" y="2362200"/>
            <a:ext cx="2601820" cy="3352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Weather-Telegraph Revolution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1849, the Smithsonian created a network of </a:t>
            </a:r>
            <a:r>
              <a:rPr lang="en-US" b="1" dirty="0"/>
              <a:t>two-dozen telegraph operators/observers, </a:t>
            </a:r>
            <a:r>
              <a:rPr lang="en-US" dirty="0"/>
              <a:t>distributing</a:t>
            </a:r>
            <a:r>
              <a:rPr lang="en-US" b="1" dirty="0"/>
              <a:t> </a:t>
            </a:r>
            <a:r>
              <a:rPr lang="en-US" dirty="0"/>
              <a:t>daily weather reports from around the nation. </a:t>
            </a:r>
          </a:p>
          <a:p>
            <a:r>
              <a:rPr lang="en-US" b="1" dirty="0"/>
              <a:t>A weather map</a:t>
            </a:r>
            <a:r>
              <a:rPr lang="en-US" dirty="0"/>
              <a:t>, updated daily and based on telegraphic reports, was posted in the lobby of the Smithsonian Institution.  The Washington Evening Star newspaper published the maps in each issue.</a:t>
            </a:r>
          </a:p>
        </p:txBody>
      </p:sp>
    </p:spTree>
    <p:extLst>
      <p:ext uri="{BB962C8B-B14F-4D97-AF65-F5344CB8AC3E}">
        <p14:creationId xmlns:p14="http://schemas.microsoft.com/office/powerpoint/2010/main" val="8517952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Smithsonian Weather Display 1858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82" y="1417638"/>
            <a:ext cx="6061456" cy="4521159"/>
          </a:xfrm>
        </p:spPr>
      </p:pic>
    </p:spTree>
    <p:extLst>
      <p:ext uri="{BB962C8B-B14F-4D97-AF65-F5344CB8AC3E}">
        <p14:creationId xmlns:p14="http://schemas.microsoft.com/office/powerpoint/2010/main" val="9085067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7630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people were keen observers of the sky and developed practical weather forecasting rules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41148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Book of Job (37:22) states, </a:t>
            </a:r>
            <a:r>
              <a:rPr lang="en-US" altLang="en-US" sz="2800" b="1" dirty="0">
                <a:solidFill>
                  <a:srgbClr val="FF0000"/>
                </a:solidFill>
              </a:rPr>
              <a:t>“Fair weather cometh out of the north”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/>
              <a:t>Which is true </a:t>
            </a:r>
            <a:r>
              <a:rPr lang="en-US" altLang="en-US" sz="2800" dirty="0"/>
              <a:t>for many midlatitude locations where northerly flow is typically cool and dry.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300649" y="342900"/>
            <a:ext cx="8534400" cy="914400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</a:rPr>
              <a:t>Operational Weather Prediction Begins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65100" y="1257300"/>
            <a:ext cx="5473700" cy="50673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With telegraphic weather information, </a:t>
            </a:r>
            <a:r>
              <a:rPr lang="en-US" sz="2800" b="1" dirty="0">
                <a:ea typeface="ＭＳ Ｐゴシック" pitchFamily="-111" charset="-128"/>
                <a:cs typeface="ＭＳ Ｐゴシック" pitchFamily="-111" charset="-128"/>
              </a:rPr>
              <a:t>governments around the globe began to establish operational meteorological services</a:t>
            </a: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.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In 1854 Admiral Fitzroy, famed captain of Darwin's ship the Beagle, was appointed head of the new </a:t>
            </a:r>
            <a:r>
              <a:rPr lang="en-US" sz="2800" b="1" dirty="0">
                <a:ea typeface="ＭＳ Ｐゴシック" pitchFamily="-111" charset="-128"/>
                <a:cs typeface="ＭＳ Ｐゴシック" pitchFamily="-111" charset="-128"/>
              </a:rPr>
              <a:t>British Meteorological Service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sz="2800" dirty="0">
                <a:ea typeface="ＭＳ Ｐゴシック" pitchFamily="-111" charset="-128"/>
                <a:cs typeface="ＭＳ Ｐゴシック" pitchFamily="-111" charset="-128"/>
              </a:rPr>
              <a:t>In 1861 began issuing daily forecasts and storm warnings.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524000"/>
            <a:ext cx="3196249" cy="419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263" y="5791200"/>
            <a:ext cx="3540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Admiral Robert Fitzroy</a:t>
            </a:r>
          </a:p>
          <a:p>
            <a:r>
              <a:rPr lang="en-US" dirty="0"/>
              <a:t>Created “</a:t>
            </a:r>
            <a:r>
              <a:rPr lang="en-US" i="1" dirty="0"/>
              <a:t>weather forecast</a:t>
            </a:r>
            <a:r>
              <a:rPr lang="en-US" dirty="0"/>
              <a:t>”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Push Back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26015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The scientific establishment saw weather forecasting as </a:t>
            </a:r>
            <a:r>
              <a:rPr lang="en-US" altLang="en-US" sz="3000" dirty="0">
                <a:solidFill>
                  <a:srgbClr val="FF0000"/>
                </a:solidFill>
              </a:rPr>
              <a:t>inconsistent </a:t>
            </a:r>
            <a:r>
              <a:rPr lang="en-US" altLang="en-US" sz="3000" dirty="0"/>
              <a:t>with proper scientific inquiry.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Fishing fleet owners objected to storm warnings, which kept ships in port. 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000" dirty="0"/>
              <a:t>A committee of the British Royal Society recommended that storm warnings and daily forecasts be discontinued, and in December 1866 </a:t>
            </a:r>
            <a:r>
              <a:rPr lang="en-US" altLang="en-US" sz="3000" b="1" dirty="0"/>
              <a:t>weather forecasts were terminated</a:t>
            </a:r>
            <a:r>
              <a:rPr lang="en-US" altLang="en-US" sz="3000" dirty="0"/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181100"/>
            <a:ext cx="3579048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6096000"/>
            <a:ext cx="252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1861 Weather Map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5715000" cy="16002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</a:rPr>
              <a:t>French physicist François Arago, the Director of the Paris Observatory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352800"/>
            <a:ext cx="7950200" cy="1752600"/>
          </a:xfrm>
        </p:spPr>
        <p:txBody>
          <a:bodyPr/>
          <a:lstStyle/>
          <a:p>
            <a:pPr marL="457200" lvl="1" indent="0" eaLnBrk="1" hangingPunct="1">
              <a:lnSpc>
                <a:spcPct val="80000"/>
              </a:lnSpc>
              <a:buNone/>
            </a:pPr>
            <a:r>
              <a:rPr lang="en-US" altLang="en-US" sz="4000" i="1" dirty="0"/>
              <a:t>“Whatever may be the progress of sciences, </a:t>
            </a:r>
            <a:r>
              <a:rPr lang="en-US" altLang="en-US" sz="4000" b="1" i="1" dirty="0"/>
              <a:t>never </a:t>
            </a:r>
            <a:r>
              <a:rPr lang="en-US" altLang="en-US" sz="4000" i="1" dirty="0"/>
              <a:t>will observers that are trustworthy, and careful of their reputation, venture to foretell the state of the weather.”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33400"/>
            <a:ext cx="2270420" cy="24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4501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8382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Forget Europe: The U.S. Moves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52536"/>
            <a:ext cx="5867400" cy="4525963"/>
          </a:xfrm>
        </p:spPr>
        <p:txBody>
          <a:bodyPr/>
          <a:lstStyle/>
          <a:p>
            <a:r>
              <a:rPr lang="en-US" dirty="0"/>
              <a:t>Meteorologist Cleveland Abbe, released the first U.S. public weather forecast on September 1, 1869 for Cincinnati, Ohio</a:t>
            </a:r>
          </a:p>
          <a:p>
            <a:r>
              <a:rPr lang="en-US" dirty="0"/>
              <a:t>In 1870, President Ulysses S. Grant </a:t>
            </a:r>
            <a:r>
              <a:rPr lang="en-US" b="1" dirty="0"/>
              <a:t>authorized the establishment of a new national weather service located within the Signal Service of the U.S. Army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204836"/>
              </p:ext>
            </p:extLst>
          </p:nvPr>
        </p:nvGraphicFramePr>
        <p:xfrm>
          <a:off x="6019800" y="1343818"/>
          <a:ext cx="28543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288889" imgH="4990476" progId="Word.Document.8">
                  <p:embed/>
                </p:oleObj>
              </mc:Choice>
              <mc:Fallback>
                <p:oleObj name="Document" r:id="rId2" imgW="3288889" imgH="4990476" progId="Word.Document.8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343818"/>
                        <a:ext cx="2854325" cy="4343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81800" y="5867400"/>
            <a:ext cx="154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Ol’ Probs</a:t>
            </a:r>
          </a:p>
        </p:txBody>
      </p:sp>
    </p:spTree>
    <p:extLst>
      <p:ext uri="{BB962C8B-B14F-4D97-AF65-F5344CB8AC3E}">
        <p14:creationId xmlns:p14="http://schemas.microsoft.com/office/powerpoint/2010/main" val="10731457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610600" cy="41148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</a:t>
            </a: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	</a:t>
            </a:r>
            <a:r>
              <a:rPr lang="en-US" b="1" dirty="0">
                <a:ea typeface="ＭＳ Ｐゴシック" pitchFamily="-108" charset="-128"/>
                <a:cs typeface="ＭＳ Ｐゴシック" pitchFamily="-108" charset="-128"/>
              </a:rPr>
              <a:t>On February 19, 1871, Abbe issued the first “official” public Weather Synopsis and Probabilities based on observations taken at 7:35 a.m.</a:t>
            </a:r>
            <a:r>
              <a:rPr lang="en-US" b="1" dirty="0">
                <a:solidFill>
                  <a:srgbClr val="000080"/>
                </a:solidFill>
                <a:ea typeface="ＭＳ Ｐゴシック" pitchFamily="-108" charset="-128"/>
                <a:cs typeface="ＭＳ Ｐゴシック" pitchFamily="-108" charset="-128"/>
              </a:rPr>
              <a:t> </a:t>
            </a:r>
            <a:endParaRPr lang="en-US" b="1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229600" cy="4191000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8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	"Synopsis for past twenty-four hours; the barometric pressure had diminished in the southern and Gulf states this morning; it has remained nearly stationary on the Lakes. A decided diminution has appeared unannounced in Missouri accompanied with a rapid rise in the thermometer which is felt as far east as Cincinnati; the barometer in Missouri is about four-tenths of an inch lower than on Erie and on the Gulf. Fresh north and west winds are prevailing in the north; southerly winds in the south. </a:t>
            </a:r>
            <a:r>
              <a:rPr lang="en-US" sz="2800" i="1" dirty="0">
                <a:ea typeface="ＭＳ Ｐゴシック" pitchFamily="-108" charset="-128"/>
                <a:cs typeface="ＭＳ Ｐゴシック" pitchFamily="-108" charset="-128"/>
              </a:rPr>
              <a:t>Probabilities</a:t>
            </a:r>
            <a:r>
              <a:rPr lang="en-US" sz="2800" dirty="0">
                <a:ea typeface="ＭＳ Ｐゴシック" pitchFamily="-108" charset="-128"/>
                <a:cs typeface="ＭＳ Ｐゴシック" pitchFamily="-108" charset="-128"/>
              </a:rPr>
              <a:t>; it is probable that the low pressure in Missouri will make itself felt decidedly tomorrow with northerly winds and clouds on the Lakes, and brisk southerly winds on the Gulf."</a:t>
            </a:r>
            <a:endParaRPr lang="en-US" sz="28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solidFill>
                <a:srgbClr val="000080"/>
              </a:solidFill>
              <a:ea typeface="ＭＳ Ｐゴシック" pitchFamily="-108" charset="-128"/>
              <a:cs typeface="ＭＳ Ｐゴシック" pitchFamily="-108" charset="-128"/>
            </a:endParaRPr>
          </a:p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600" dirty="0">
              <a:ea typeface="ＭＳ Ｐゴシック" pitchFamily="-108" charset="-128"/>
              <a:cs typeface="ＭＳ Ｐゴシック" pitchFamily="-108" charset="-128"/>
            </a:endParaRPr>
          </a:p>
          <a:p>
            <a:pPr algn="just"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>
              <a:lnSpc>
                <a:spcPct val="90000"/>
              </a:lnSpc>
            </a:pPr>
            <a:endParaRPr lang="en-US" sz="2000" dirty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 </a:t>
            </a:r>
            <a:r>
              <a:rPr lang="en-US" altLang="en-US" sz="3600" b="1" dirty="0">
                <a:solidFill>
                  <a:schemeClr val="tx2"/>
                </a:solidFill>
              </a:rPr>
              <a:t>(1872) U.S. Operational Weather Map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3011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0777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A18E1C-BB02-1483-BD65-D0EC4E5928DE}"/>
              </a:ext>
            </a:extLst>
          </p:cNvPr>
          <p:cNvSpPr txBox="1"/>
          <p:nvPr/>
        </p:nvSpPr>
        <p:spPr>
          <a:xfrm>
            <a:off x="3855669" y="6347367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fronts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01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</a:rPr>
              <a:t>1880’s Forecasting Technology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1203" name="Picture 4" descr="wea01800.jpg                                                   001D196A&#10;Cliff Disk                     BB5EA40C:"/>
          <p:cNvPicPr>
            <a:picLocks noChangeAspect="1" noChangeArrowheads="1"/>
          </p:cNvPicPr>
          <p:nvPr/>
        </p:nvPicPr>
        <p:blipFill>
          <a:blip r:embed="rId2">
            <a:lum brigh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8358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32004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46482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6096000" y="3581400"/>
            <a:ext cx="5603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400" b="1" dirty="0"/>
              <a:t>L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8100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181600" y="3886200"/>
            <a:ext cx="6858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1209" name="TextBox 10"/>
          <p:cNvSpPr txBox="1">
            <a:spLocks noChangeArrowheads="1"/>
          </p:cNvSpPr>
          <p:nvPr/>
        </p:nvSpPr>
        <p:spPr bwMode="auto">
          <a:xfrm>
            <a:off x="2819400" y="4267200"/>
            <a:ext cx="1401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Yesterday</a:t>
            </a:r>
          </a:p>
        </p:txBody>
      </p:sp>
      <p:sp>
        <p:nvSpPr>
          <p:cNvPr id="51210" name="TextBox 11"/>
          <p:cNvSpPr txBox="1">
            <a:spLocks noChangeArrowheads="1"/>
          </p:cNvSpPr>
          <p:nvPr/>
        </p:nvSpPr>
        <p:spPr bwMode="auto">
          <a:xfrm>
            <a:off x="4419600" y="4343400"/>
            <a:ext cx="94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Today</a:t>
            </a:r>
          </a:p>
        </p:txBody>
      </p:sp>
      <p:sp>
        <p:nvSpPr>
          <p:cNvPr id="51211" name="TextBox 12"/>
          <p:cNvSpPr txBox="1">
            <a:spLocks noChangeArrowheads="1"/>
          </p:cNvSpPr>
          <p:nvPr/>
        </p:nvSpPr>
        <p:spPr bwMode="auto">
          <a:xfrm>
            <a:off x="5791200" y="4343400"/>
            <a:ext cx="1492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Tomorrow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1890’s Atmospheric “Model</a:t>
            </a:r>
            <a:r>
              <a:rPr lang="en-US" altLang="en-US" dirty="0"/>
              <a:t>”</a:t>
            </a:r>
          </a:p>
        </p:txBody>
      </p:sp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52227" name="Picture 4" descr="weathermodel.jpg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03" y="1228736"/>
            <a:ext cx="6452394" cy="526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Forecast Skill Plateaus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3038"/>
            <a:ext cx="84201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Forecasting skill increased during the 1870s and 1880s as more observations became available.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Little understanding of the evolution of weather systems.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By the turn of the century, predictive skill had leveled off.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4" t="13889" r="25925" b="19444"/>
          <a:stretch/>
        </p:blipFill>
        <p:spPr>
          <a:xfrm>
            <a:off x="3429000" y="4223471"/>
            <a:ext cx="3276600" cy="23829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Greek Weather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5181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In </a:t>
            </a:r>
            <a:r>
              <a:rPr lang="en-US" altLang="en-US" i="1" dirty="0"/>
              <a:t>Meteorologica</a:t>
            </a:r>
            <a:r>
              <a:rPr lang="en-US" altLang="en-US" dirty="0"/>
              <a:t>, Aristotle (384-322 BC) suggested that a close examination of the sky could provide useful forecasts.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One of Aristotle’s pupils, </a:t>
            </a:r>
            <a:r>
              <a:rPr lang="en-US" altLang="en-US" b="1" dirty="0"/>
              <a:t>Theophrastus of Ereos, </a:t>
            </a:r>
            <a:r>
              <a:rPr lang="en-US" altLang="en-US" dirty="0"/>
              <a:t>wrote a volume </a:t>
            </a:r>
            <a:r>
              <a:rPr lang="en-US" altLang="en-US" b="1" i="1" dirty="0"/>
              <a:t>On Weather Signs</a:t>
            </a:r>
            <a:r>
              <a:rPr lang="en-US" altLang="en-US" b="1" dirty="0"/>
              <a:t>,</a:t>
            </a:r>
            <a:r>
              <a:rPr lang="en-US" altLang="en-US" dirty="0"/>
              <a:t> which had many correct insights.</a:t>
            </a: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1976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279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Norwegians to the Rescue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752600"/>
            <a:ext cx="2986077" cy="3763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24063"/>
            <a:ext cx="2440855" cy="349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600200" y="5826125"/>
            <a:ext cx="2087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Jacob Bjerknes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9257" y="5826125"/>
            <a:ext cx="234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Vilhelm Bjerknes</a:t>
            </a:r>
          </a:p>
        </p:txBody>
      </p:sp>
    </p:spTree>
    <p:extLst>
      <p:ext uri="{BB962C8B-B14F-4D97-AF65-F5344CB8AC3E}">
        <p14:creationId xmlns:p14="http://schemas.microsoft.com/office/powerpoint/2010/main" val="11563907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3A68-362F-5843-AF73-E235049C8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 Cyclone Model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1A4CBFC2-36B8-F341-87D7-319D83C36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1421267"/>
            <a:ext cx="4114800" cy="5214175"/>
          </a:xfrm>
        </p:spPr>
      </p:pic>
    </p:spTree>
    <p:extLst>
      <p:ext uri="{BB962C8B-B14F-4D97-AF65-F5344CB8AC3E}">
        <p14:creationId xmlns:p14="http://schemas.microsoft.com/office/powerpoint/2010/main" val="344328267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5973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Concept of the Evolution of Cyclones</a:t>
            </a:r>
            <a:br>
              <a:rPr lang="en-US" dirty="0">
                <a:ea typeface="+mj-ea"/>
              </a:rPr>
            </a:br>
            <a:br>
              <a:rPr lang="en-US" dirty="0">
                <a:ea typeface="+mj-ea"/>
              </a:rPr>
            </a:br>
            <a:r>
              <a:rPr lang="en-US" sz="3200" dirty="0">
                <a:ea typeface="+mj-ea"/>
              </a:rPr>
              <a:t>Bjerknes and Solberg</a:t>
            </a:r>
            <a:br>
              <a:rPr lang="en-US" sz="3200" dirty="0">
                <a:ea typeface="+mj-ea"/>
              </a:rPr>
            </a:br>
            <a:r>
              <a:rPr lang="en-US" sz="3200" dirty="0">
                <a:ea typeface="+mj-ea"/>
              </a:rPr>
              <a:t>1922</a:t>
            </a:r>
          </a:p>
        </p:txBody>
      </p:sp>
      <p:pic>
        <p:nvPicPr>
          <p:cNvPr id="69634" name="Content Placeholder 3" descr="BjerknesSolberg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93676"/>
            <a:ext cx="3657600" cy="6508302"/>
          </a:xfr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Norwegian Contribution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537" y="1242110"/>
            <a:ext cx="6400800" cy="4906962"/>
          </a:xfrm>
        </p:spPr>
        <p:txBody>
          <a:bodyPr/>
          <a:lstStyle/>
          <a:p>
            <a:r>
              <a:rPr lang="en-US" dirty="0"/>
              <a:t>Gave meteorologists some guidance on how weather systems evolved over time.</a:t>
            </a:r>
          </a:p>
          <a:p>
            <a:r>
              <a:rPr lang="en-US" dirty="0"/>
              <a:t>Provided a conceptual model of the connection between fronts and weather.</a:t>
            </a:r>
          </a:p>
          <a:p>
            <a:r>
              <a:rPr lang="en-US" dirty="0"/>
              <a:t>Major aid to weather prediction.</a:t>
            </a:r>
          </a:p>
          <a:p>
            <a:r>
              <a:rPr lang="en-US" dirty="0"/>
              <a:t>But still basically qualitative.</a:t>
            </a:r>
          </a:p>
          <a:p>
            <a:r>
              <a:rPr lang="en-US" dirty="0"/>
              <a:t>Lack of understanding of interactions with upper levels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1"/>
          <a:stretch/>
        </p:blipFill>
        <p:spPr>
          <a:xfrm>
            <a:off x="6429160" y="2971800"/>
            <a:ext cx="2410039" cy="20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3594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 Lack of Upper Air Observations Undermined Weather Prediction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304800" y="2438401"/>
            <a:ext cx="6858000" cy="3733800"/>
          </a:xfrm>
        </p:spPr>
        <p:txBody>
          <a:bodyPr/>
          <a:lstStyle/>
          <a:p>
            <a:pPr eaLnBrk="1" hangingPunct="1"/>
            <a:r>
              <a:rPr lang="en-US" altLang="en-US" dirty="0"/>
              <a:t>The atmosphere is three dimensional and what happens aloft matters.</a:t>
            </a:r>
          </a:p>
          <a:p>
            <a:pPr eaLnBrk="1" hangingPunct="1"/>
            <a:r>
              <a:rPr lang="en-US" altLang="en-US" dirty="0"/>
              <a:t>In 1920,  a very sparse upper-air observational network:</a:t>
            </a:r>
          </a:p>
          <a:p>
            <a:pPr lvl="1" eaLnBrk="1" hangingPunct="1"/>
            <a:r>
              <a:rPr lang="en-US" altLang="en-US" sz="3200" dirty="0"/>
              <a:t>Mountain stations</a:t>
            </a:r>
          </a:p>
          <a:p>
            <a:pPr lvl="1" eaLnBrk="1" hangingPunct="1"/>
            <a:r>
              <a:rPr lang="en-US" altLang="en-US" sz="3200" dirty="0"/>
              <a:t>Kites and pilot balloons</a:t>
            </a:r>
          </a:p>
          <a:p>
            <a:pPr lvl="1" eaLnBrk="1" hangingPunct="1"/>
            <a:r>
              <a:rPr lang="en-US" altLang="en-US" sz="3200" dirty="0"/>
              <a:t>Limited aircraft observations.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" r="51204" b="12150"/>
          <a:stretch/>
        </p:blipFill>
        <p:spPr>
          <a:xfrm>
            <a:off x="6705600" y="3119436"/>
            <a:ext cx="2286000" cy="335756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8850" name="Content Placeholder 3" descr="wea0115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" t="12903" r="1565"/>
          <a:stretch/>
        </p:blipFill>
        <p:spPr>
          <a:xfrm>
            <a:off x="1143000" y="533400"/>
            <a:ext cx="7086600" cy="4610559"/>
          </a:xfrm>
        </p:spPr>
      </p:pic>
      <p:sp>
        <p:nvSpPr>
          <p:cNvPr id="78851" name="TextBox 4"/>
          <p:cNvSpPr txBox="1">
            <a:spLocks noChangeArrowheads="1"/>
          </p:cNvSpPr>
          <p:nvPr/>
        </p:nvSpPr>
        <p:spPr bwMode="auto">
          <a:xfrm>
            <a:off x="1104900" y="5198367"/>
            <a:ext cx="71628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 dirty="0"/>
              <a:t>Navy bi-plane with meteorgraph on wing strut, taking measurements of pressure, temperature, and humidity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79874" name="Content Placeholder 3" descr="weatherkite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t="1821" r="9793" b="16049"/>
          <a:stretch/>
        </p:blipFill>
        <p:spPr>
          <a:xfrm>
            <a:off x="2743200" y="609600"/>
            <a:ext cx="5410200" cy="5805052"/>
          </a:xfrm>
        </p:spPr>
      </p:pic>
      <p:sp>
        <p:nvSpPr>
          <p:cNvPr id="2" name="TextBox 1"/>
          <p:cNvSpPr txBox="1"/>
          <p:nvPr/>
        </p:nvSpPr>
        <p:spPr>
          <a:xfrm>
            <a:off x="457200" y="3124200"/>
            <a:ext cx="1981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Weather Kites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Pilot Balloons Provided Winds Aloft</a:t>
            </a:r>
          </a:p>
        </p:txBody>
      </p:sp>
      <p:pic>
        <p:nvPicPr>
          <p:cNvPr id="80898" name="Content Placeholder 3" descr="wea011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57" r="-70657"/>
          <a:stretch>
            <a:fillRect/>
          </a:stretch>
        </p:blipFill>
        <p:spPr>
          <a:xfrm>
            <a:off x="685800" y="1676400"/>
            <a:ext cx="8229600" cy="4525963"/>
          </a:xfr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Big Breakthrough:  The Radiosonde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457200" y="1766160"/>
            <a:ext cx="4419600" cy="4419600"/>
          </a:xfrm>
        </p:spPr>
        <p:txBody>
          <a:bodyPr/>
          <a:lstStyle/>
          <a:p>
            <a:pPr eaLnBrk="1" hangingPunct="1"/>
            <a:r>
              <a:rPr lang="en-US" altLang="en-US" dirty="0"/>
              <a:t>Mobile weather station lofted by a balloon.</a:t>
            </a:r>
          </a:p>
          <a:p>
            <a:pPr eaLnBrk="1" hangingPunct="1"/>
            <a:r>
              <a:rPr lang="en-US" altLang="en-US" dirty="0"/>
              <a:t>Sends observations back by radio. </a:t>
            </a:r>
          </a:p>
          <a:p>
            <a:pPr eaLnBrk="1" hangingPunct="1"/>
            <a:r>
              <a:rPr lang="en-US" altLang="en-US" dirty="0"/>
              <a:t>The first instrument launched on January 7, 1929.</a:t>
            </a:r>
          </a:p>
        </p:txBody>
      </p:sp>
      <p:pic>
        <p:nvPicPr>
          <p:cNvPr id="4" name="Picture 4" descr="Snd-ph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r="4651"/>
          <a:stretch/>
        </p:blipFill>
        <p:spPr bwMode="auto">
          <a:xfrm>
            <a:off x="5029200" y="1600201"/>
            <a:ext cx="3124200" cy="475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51" y="731837"/>
            <a:ext cx="8229600" cy="1143000"/>
          </a:xfrm>
        </p:spPr>
        <p:txBody>
          <a:bodyPr/>
          <a:lstStyle/>
          <a:p>
            <a:r>
              <a:rPr lang="en-US" altLang="x-none" b="1" dirty="0">
                <a:solidFill>
                  <a:schemeClr val="accent1"/>
                </a:solidFill>
              </a:rPr>
              <a:t>Rapid Expansion of the Upper Air Network During the 1930s and 1940s.</a:t>
            </a:r>
          </a:p>
        </p:txBody>
      </p:sp>
      <p:pic>
        <p:nvPicPr>
          <p:cNvPr id="83971" name="Content Placeholder 4" descr="tableupper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728" b="-31728"/>
          <a:stretch>
            <a:fillRect/>
          </a:stretch>
        </p:blipFill>
        <p:spPr>
          <a:xfrm>
            <a:off x="468351" y="1752600"/>
            <a:ext cx="8229600" cy="452596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117A7-359F-D24F-9813-A161C2ED5BE3}"/>
              </a:ext>
            </a:extLst>
          </p:cNvPr>
          <p:cNvSpPr txBox="1"/>
          <p:nvPr/>
        </p:nvSpPr>
        <p:spPr>
          <a:xfrm>
            <a:off x="1752600" y="5805747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that pilot balloons did not go away!</a:t>
            </a:r>
          </a:p>
        </p:txBody>
      </p:sp>
    </p:spTree>
    <p:extLst>
      <p:ext uri="{BB962C8B-B14F-4D97-AF65-F5344CB8AC3E}">
        <p14:creationId xmlns:p14="http://schemas.microsoft.com/office/powerpoint/2010/main" val="7050978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Theophrastus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600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“If the breezes come from the east or south, rain is indicated; if from the west or north, cold weather.” </a:t>
            </a:r>
            <a:r>
              <a:rPr lang="en-US" altLang="en-US" b="1" dirty="0">
                <a:solidFill>
                  <a:schemeClr val="tx2"/>
                </a:solidFill>
              </a:rPr>
              <a:t>(generally true)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3200400"/>
            <a:ext cx="4953000" cy="32937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altLang="x-none"/>
          </a:p>
        </p:txBody>
      </p:sp>
      <p:pic>
        <p:nvPicPr>
          <p:cNvPr id="84995" name="Content Placeholder 3" descr="upperairdistrib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0" r="3"/>
          <a:stretch/>
        </p:blipFill>
        <p:spPr>
          <a:xfrm>
            <a:off x="609601" y="381000"/>
            <a:ext cx="8077200" cy="6206690"/>
          </a:xfrm>
        </p:spPr>
      </p:pic>
    </p:spTree>
    <p:extLst>
      <p:ext uri="{BB962C8B-B14F-4D97-AF65-F5344CB8AC3E}">
        <p14:creationId xmlns:p14="http://schemas.microsoft.com/office/powerpoint/2010/main" val="76555711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Radiosonde Data Changes Weather Prediction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64008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Provided a 3D picture of what was happening aloft</a:t>
            </a:r>
          </a:p>
          <a:p>
            <a:pPr eaLnBrk="1" hangingPunct="1"/>
            <a:r>
              <a:rPr lang="en-US" altLang="en-US" dirty="0"/>
              <a:t>Defined upper-level disturbances and how they influence weather</a:t>
            </a:r>
          </a:p>
          <a:p>
            <a:pPr eaLnBrk="1" hangingPunct="1"/>
            <a:r>
              <a:rPr lang="en-US" altLang="en-US" dirty="0"/>
              <a:t>Jet streams noted and described</a:t>
            </a:r>
          </a:p>
          <a:p>
            <a:pPr eaLnBrk="1" hangingPunct="1"/>
            <a:r>
              <a:rPr lang="en-US" altLang="en-US" dirty="0"/>
              <a:t>Upper-level flow steered storms, and thus predicted storm movement.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7475" b="21250"/>
          <a:stretch/>
        </p:blipFill>
        <p:spPr>
          <a:xfrm>
            <a:off x="6456362" y="2042318"/>
            <a:ext cx="2600855" cy="39012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612438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tx2"/>
                </a:solidFill>
              </a:rPr>
              <a:t>A Lot of the Seminal Work on Upper-Level Structures Done By the Chicago School (late 1940s and 1950s)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31" y="2377998"/>
            <a:ext cx="2720753" cy="3581400"/>
          </a:xfrm>
        </p:spPr>
      </p:pic>
      <p:pic>
        <p:nvPicPr>
          <p:cNvPr id="5" name="Content Placeholder 3" descr="waves_500.gif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r="934"/>
          <a:stretch/>
        </p:blipFill>
        <p:spPr bwMode="auto">
          <a:xfrm>
            <a:off x="469900" y="2362200"/>
            <a:ext cx="29225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92437" y="2400300"/>
            <a:ext cx="280516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Long waves and short waves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Rossby wave dynamics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/>
          </a:p>
          <a:p>
            <a:pPr marL="457200" indent="-457200">
              <a:buFont typeface="Arial" charset="0"/>
              <a:buChar char="•"/>
            </a:pPr>
            <a:r>
              <a:rPr lang="en-US" sz="2800" dirty="0"/>
              <a:t>Jet Streams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8633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&#10;ua_500.gif                                                     00000010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934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43277" y="2404408"/>
            <a:ext cx="158088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chemeClr val="tx2"/>
                </a:solidFill>
              </a:rPr>
              <a:t>Upper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Level</a:t>
            </a:r>
          </a:p>
          <a:p>
            <a:r>
              <a:rPr lang="en-US" altLang="en-US" sz="4000" b="1" dirty="0">
                <a:solidFill>
                  <a:schemeClr val="tx2"/>
                </a:solidFill>
              </a:rPr>
              <a:t>Chart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1828800" y="2667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2819400" y="3048000"/>
            <a:ext cx="533400" cy="2286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3733800" y="3657600"/>
            <a:ext cx="4572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V="1">
            <a:off x="5486400" y="3886200"/>
            <a:ext cx="3048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V="1">
            <a:off x="5334000" y="4876800"/>
            <a:ext cx="457200" cy="3810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825" name="Line 9"/>
          <p:cNvSpPr>
            <a:spLocks noChangeShapeType="1"/>
          </p:cNvSpPr>
          <p:nvPr/>
        </p:nvSpPr>
        <p:spPr bwMode="auto">
          <a:xfrm flipV="1">
            <a:off x="5867400" y="2743200"/>
            <a:ext cx="152400" cy="457200"/>
          </a:xfrm>
          <a:prstGeom prst="line">
            <a:avLst/>
          </a:prstGeom>
          <a:noFill/>
          <a:ln w="34925">
            <a:solidFill>
              <a:srgbClr val="ED18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3813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Development of Numerical Weather Prediction (NWP)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fs_namer_021_precip_p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739622" y="2055018"/>
            <a:ext cx="7664756" cy="405844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8570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The Equations Are Revealed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077200" cy="3810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During the late 19</a:t>
            </a:r>
            <a:r>
              <a:rPr lang="en-US" baseline="30000" dirty="0"/>
              <a:t>th</a:t>
            </a:r>
            <a:r>
              <a:rPr lang="en-US" dirty="0"/>
              <a:t> century, all the basic equations describing the physics of the atmosphere became known.</a:t>
            </a:r>
          </a:p>
          <a:p>
            <a:pPr lvl="1"/>
            <a:r>
              <a:rPr lang="en-US" dirty="0"/>
              <a:t>Conservation of momentum </a:t>
            </a:r>
          </a:p>
          <a:p>
            <a:pPr lvl="1"/>
            <a:r>
              <a:rPr lang="en-US" dirty="0"/>
              <a:t>Conservation of energy</a:t>
            </a:r>
          </a:p>
          <a:p>
            <a:pPr lvl="1"/>
            <a:r>
              <a:rPr lang="en-US" dirty="0"/>
              <a:t>Conservation of mass</a:t>
            </a:r>
          </a:p>
          <a:p>
            <a:pPr lvl="1"/>
            <a:r>
              <a:rPr lang="en-US" dirty="0"/>
              <a:t>Conservation of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b="57778"/>
          <a:stretch/>
        </p:blipFill>
        <p:spPr>
          <a:xfrm>
            <a:off x="990600" y="5257800"/>
            <a:ext cx="6802449" cy="106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2244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139390" y="685800"/>
            <a:ext cx="3352800" cy="4876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Encompassed In the </a:t>
            </a:r>
            <a:r>
              <a:rPr lang="ja-JP" altLang="en-US" b="1">
                <a:solidFill>
                  <a:schemeClr val="tx2"/>
                </a:solidFill>
              </a:rPr>
              <a:t>“</a:t>
            </a:r>
            <a:r>
              <a:rPr lang="en-US" altLang="ja-JP" b="1" dirty="0">
                <a:solidFill>
                  <a:schemeClr val="tx2"/>
                </a:solidFill>
              </a:rPr>
              <a:t>Primitive</a:t>
            </a:r>
            <a:r>
              <a:rPr lang="ja-JP" altLang="en-US" b="1">
                <a:solidFill>
                  <a:schemeClr val="tx2"/>
                </a:solidFill>
              </a:rPr>
              <a:t>”</a:t>
            </a:r>
            <a:r>
              <a:rPr lang="en-US" altLang="ja-JP" b="1" dirty="0">
                <a:solidFill>
                  <a:schemeClr val="tx2"/>
                </a:solidFill>
              </a:rPr>
              <a:t> Equations</a:t>
            </a:r>
            <a:endParaRPr lang="en-US" altLang="en-US" b="1" dirty="0">
              <a:solidFill>
                <a:schemeClr val="tx2"/>
              </a:solidFill>
            </a:endParaRPr>
          </a:p>
        </p:txBody>
      </p:sp>
      <p:pic>
        <p:nvPicPr>
          <p:cNvPr id="123906" name="Content Placeholder 5" descr="modeleqn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r="1292"/>
          <a:stretch/>
        </p:blipFill>
        <p:spPr>
          <a:xfrm>
            <a:off x="3505200" y="685800"/>
            <a:ext cx="5486399" cy="5724938"/>
          </a:xfr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Idea of NWP is Born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524000"/>
            <a:ext cx="6019800" cy="44196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en-US" altLang="en-US" sz="4000" dirty="0">
                <a:latin typeface="+mj-lt"/>
              </a:rPr>
              <a:t>In 1904, </a:t>
            </a:r>
            <a:r>
              <a:rPr lang="en-US" altLang="en-US" sz="4000" b="1" dirty="0">
                <a:latin typeface="+mj-lt"/>
              </a:rPr>
              <a:t>Vilhelm Bjerknes </a:t>
            </a:r>
            <a:r>
              <a:rPr lang="en-US" altLang="en-US" sz="4000" dirty="0">
                <a:latin typeface="+mj-lt"/>
              </a:rPr>
              <a:t>suggested that the primitive equations could predict the future atmosphere.</a:t>
            </a:r>
          </a:p>
          <a:p>
            <a:pPr>
              <a:lnSpc>
                <a:spcPct val="70000"/>
              </a:lnSpc>
            </a:pPr>
            <a:r>
              <a:rPr lang="en-US" altLang="en-US" sz="4000" dirty="0">
                <a:latin typeface="+mj-lt"/>
              </a:rPr>
              <a:t>But NWP </a:t>
            </a:r>
            <a:r>
              <a:rPr lang="en-US" altLang="en-US" sz="4000" b="1" dirty="0">
                <a:latin typeface="+mj-lt"/>
              </a:rPr>
              <a:t>wasn’t practical </a:t>
            </a:r>
            <a:r>
              <a:rPr lang="en-US" altLang="en-US" sz="4000" dirty="0">
                <a:latin typeface="+mj-lt"/>
              </a:rPr>
              <a:t>because there was no way to do the computations quickly  and 3D data for starting the forecasts did not exist.</a:t>
            </a:r>
          </a:p>
        </p:txBody>
      </p:sp>
      <p:pic>
        <p:nvPicPr>
          <p:cNvPr id="89091" name="Picture 4" descr="bjerknes_vilhelm.gif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95400"/>
            <a:ext cx="1147763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5" descr="bjerknes.jpg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7208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7467600" cy="53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tx2"/>
                </a:solidFill>
              </a:rPr>
              <a:t>Example: Predicting the Future</a:t>
            </a:r>
            <a:br>
              <a:rPr lang="en-US" altLang="en-US" sz="4000" b="1" dirty="0">
                <a:solidFill>
                  <a:schemeClr val="tx2"/>
                </a:solidFill>
              </a:rPr>
            </a:br>
            <a:endParaRPr lang="en-US" altLang="en-US" sz="4000" b="1" dirty="0">
              <a:solidFill>
                <a:schemeClr val="tx2"/>
              </a:solidFill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20019"/>
            <a:ext cx="8305800" cy="4330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F = ma</a:t>
            </a:r>
          </a:p>
          <a:p>
            <a:r>
              <a:rPr lang="en-US" altLang="en-US" dirty="0"/>
              <a:t>If we can observe the atmosphere, we know </a:t>
            </a:r>
            <a:r>
              <a:rPr lang="en-US" altLang="en-US" b="1" dirty="0"/>
              <a:t>m</a:t>
            </a:r>
            <a:r>
              <a:rPr lang="en-US" altLang="en-US" dirty="0"/>
              <a:t>, the amount of mass</a:t>
            </a:r>
          </a:p>
          <a:p>
            <a:r>
              <a:rPr lang="en-US" altLang="en-US" dirty="0"/>
              <a:t>We also can calculate all the forces, </a:t>
            </a:r>
            <a:r>
              <a:rPr lang="en-US" altLang="en-US" b="1" dirty="0"/>
              <a:t>F</a:t>
            </a:r>
            <a:r>
              <a:rPr lang="en-US" altLang="en-US" dirty="0"/>
              <a:t> (such as forces due to differences in pressure)</a:t>
            </a:r>
          </a:p>
          <a:p>
            <a:r>
              <a:rPr lang="en-US" altLang="en-US" dirty="0"/>
              <a:t>Thus, we can calculate the acceleration, </a:t>
            </a:r>
            <a:r>
              <a:rPr lang="en-US" altLang="en-US" b="1" dirty="0"/>
              <a:t>a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Acceleration is the </a:t>
            </a:r>
            <a:r>
              <a:rPr lang="en-US" altLang="en-US" b="1" dirty="0"/>
              <a:t>change of velocity in time</a:t>
            </a:r>
            <a:r>
              <a:rPr lang="en-US" altLang="en-US" dirty="0"/>
              <a:t>.</a:t>
            </a:r>
          </a:p>
          <a:p>
            <a:r>
              <a:rPr lang="en-US" altLang="en-US" b="1" dirty="0"/>
              <a:t>THUS, WE KNOW THE FUTURE!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3802063" y="54864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200" dirty="0">
              <a:solidFill>
                <a:srgbClr val="ED18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0155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33450" y="457200"/>
            <a:ext cx="78867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L. F. Richardson:  An Insightful But Unsuccessful Attempt at Numerical Prediction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343400"/>
          </a:xfrm>
          <a:ln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As a Quaker ambulance driver during WWI he worked on the problem.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1922 Richardson published a book </a:t>
            </a:r>
            <a:r>
              <a:rPr lang="en-US" altLang="en-US" sz="2800" i="1" dirty="0"/>
              <a:t>Weather Prediction by Numerical Process </a:t>
            </a:r>
            <a:r>
              <a:rPr lang="en-US" altLang="en-US" sz="2800" dirty="0"/>
              <a:t>that described an approach to using the primitive equations:  </a:t>
            </a:r>
            <a:r>
              <a:rPr lang="en-US" altLang="en-US" sz="2800" b="1" dirty="0"/>
              <a:t>solving the equations on a grid using finite differences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"/>
          <a:stretch/>
        </p:blipFill>
        <p:spPr>
          <a:xfrm>
            <a:off x="5576094" y="2057400"/>
            <a:ext cx="3047206" cy="44323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888" y="304800"/>
            <a:ext cx="8393112" cy="1295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</a:rPr>
              <a:t>Ancient  And Pre-Modern Societies Summarized Forecasting Wisdom in Proverbs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2019300"/>
            <a:ext cx="5014912" cy="43053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"Red sky at night, sailor's delight.  Red sky in the morning, sailor take warning.”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"Clear moon, frost soon.”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050" b="1" dirty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+mj-lt"/>
              </a:rPr>
              <a:t>"Halo around the sun or moon, rain or snow soon."</a:t>
            </a:r>
          </a:p>
          <a:p>
            <a:pPr eaLnBrk="1" hangingPunct="1">
              <a:lnSpc>
                <a:spcPct val="90000"/>
              </a:lnSpc>
            </a:pPr>
            <a:endParaRPr lang="en-US" altLang="en-US" sz="800" b="1" dirty="0">
              <a:latin typeface="Lucida Grande" charset="0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en-US" sz="1800" b="1" dirty="0">
              <a:latin typeface="Lucida Grande" charset="0"/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-1820" r="10667" b="1820"/>
          <a:stretch>
            <a:fillRect/>
          </a:stretch>
        </p:blipFill>
        <p:spPr bwMode="auto">
          <a:xfrm>
            <a:off x="5562600" y="2057400"/>
            <a:ext cx="3251200" cy="330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8C33E-0F2D-46B4-D5D8-54A99421B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 on a Grid</a:t>
            </a:r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C622C1C1-D7EF-2712-7AEC-25663BEA1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50" y="1600200"/>
            <a:ext cx="7302500" cy="4194187"/>
          </a:xfrm>
        </p:spPr>
      </p:pic>
    </p:spTree>
    <p:extLst>
      <p:ext uri="{BB962C8B-B14F-4D97-AF65-F5344CB8AC3E}">
        <p14:creationId xmlns:p14="http://schemas.microsoft.com/office/powerpoint/2010/main" val="299247668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He attempted to make a numerical forecast using a mechanical calculator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Unfortunately, the results were not good, probably because of problems with his initial conditions and an excessive time step.</a:t>
            </a:r>
          </a:p>
        </p:txBody>
      </p:sp>
      <p:pic>
        <p:nvPicPr>
          <p:cNvPr id="91139" name="Picture 3" descr="mapgrid.gif      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00400"/>
            <a:ext cx="35253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L. F. Richardson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622300" y="1219200"/>
            <a:ext cx="81407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/>
              <a:t>He imagined a giant theater filled with humans using mechanical calculators…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/>
              <a:t>Practical NWP had to wait until a way of doing the computations quickly was developed and more data…especially aloft… became available.</a:t>
            </a:r>
          </a:p>
          <a:p>
            <a:pPr eaLnBrk="1" hangingPunct="1"/>
            <a:endParaRPr lang="en-US" altLang="en-US" dirty="0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3905250" cy="26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686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World War II:  Radiosondes, Weather Radar, Observing Systems, Computers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590800"/>
            <a:ext cx="4068763" cy="4068763"/>
          </a:xfrm>
        </p:spPr>
      </p:pic>
    </p:spTree>
    <p:extLst>
      <p:ext uri="{BB962C8B-B14F-4D97-AF65-F5344CB8AC3E}">
        <p14:creationId xmlns:p14="http://schemas.microsoft.com/office/powerpoint/2010/main" val="191326099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Dream Becomes Possible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Facilitated by WWII, by the mid to late 1940’s there was an extensive upper-air radiosonde network. Thus, a reasonable 3-D description of the atmosphere was possible.</a:t>
            </a:r>
          </a:p>
          <a:p>
            <a:pPr eaLnBrk="1" hangingPunct="1"/>
            <a:r>
              <a:rPr lang="en-US" altLang="en-US" sz="3600" dirty="0"/>
              <a:t>During this period, digital programmable computers were becoming available …the first  being the </a:t>
            </a:r>
            <a:r>
              <a:rPr lang="en-US" altLang="en-US" sz="3600" b="1" dirty="0">
                <a:solidFill>
                  <a:schemeClr val="tx2"/>
                </a:solidFill>
              </a:rPr>
              <a:t>ENIAC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Eniac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94211" name="Picture 4" descr="eniac_580x443.jpg                                              0017F222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62725" cy="501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The First Successful Numerical Weather Prediction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669073" y="2057400"/>
            <a:ext cx="7772400" cy="4114800"/>
          </a:xfrm>
          <a:ln>
            <a:noFill/>
          </a:ln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Took place in April 1950, using the ENIAC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The prediction was for 500-mb height over  North America, using a two-dimensional grid with 270 points about </a:t>
            </a:r>
            <a:r>
              <a:rPr lang="en-US" dirty="0">
                <a:solidFill>
                  <a:srgbClr val="FF0000"/>
                </a:solidFill>
                <a:ea typeface="ＭＳ Ｐゴシック" pitchFamily="-111" charset="-128"/>
                <a:cs typeface="ＭＳ Ｐゴシック" pitchFamily="-111" charset="-128"/>
              </a:rPr>
              <a:t>700 km 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apart.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One level barotropic model (</a:t>
            </a:r>
            <a:r>
              <a:rPr lang="en-US" b="1" dirty="0">
                <a:ea typeface="ＭＳ Ｐゴシック" pitchFamily="-111" charset="-128"/>
                <a:cs typeface="ＭＳ Ｐゴシック" pitchFamily="-111" charset="-128"/>
              </a:rPr>
              <a:t>conservation of absolute vorticity)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The results were clearly superior to human subjective prediction. 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tx2"/>
                </a:solidFill>
                <a:ea typeface="ＭＳ Ｐゴシック" pitchFamily="-111" charset="-128"/>
                <a:cs typeface="ＭＳ Ｐゴシック" pitchFamily="-111" charset="-128"/>
              </a:rPr>
              <a:t>The NWP era had begun</a:t>
            </a:r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.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First Numerical Weather Forecast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556250" cy="4723780"/>
          </a:xfrm>
        </p:spPr>
      </p:pic>
    </p:spTree>
    <p:extLst>
      <p:ext uri="{BB962C8B-B14F-4D97-AF65-F5344CB8AC3E}">
        <p14:creationId xmlns:p14="http://schemas.microsoft.com/office/powerpoint/2010/main" val="1833836420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Evolving NWP Models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Early 50s:  one-level barotropic model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Late 50s:  two-level baroclinic QG model (just like Holton!)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1960s and beyond:  Primitive equation models of increasing resolution and number of levels.  Better physics.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NWP Developed Rapidly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idx="1"/>
          </p:nvPr>
        </p:nvSpPr>
        <p:spPr>
          <a:xfrm>
            <a:off x="414337" y="457200"/>
            <a:ext cx="8458200" cy="3810000"/>
          </a:xfrm>
        </p:spPr>
        <p:txBody>
          <a:bodyPr/>
          <a:lstStyle/>
          <a:p>
            <a:pPr eaLnBrk="1" hangingPunct="1"/>
            <a:endParaRPr lang="en-US" altLang="en-US" sz="3600" dirty="0"/>
          </a:p>
          <a:p>
            <a:pPr eaLnBrk="1" hangingPunct="1"/>
            <a:r>
              <a:rPr lang="en-US" altLang="en-US" sz="3600" b="1" dirty="0"/>
              <a:t>Resolution increases </a:t>
            </a:r>
            <a:r>
              <a:rPr lang="en-US" altLang="en-US" sz="3600" dirty="0"/>
              <a:t>(distance between grid points decrease):  1958:  380 km, 1985: 80 km, 1995: 40 km, 2000:  22 km, 2002: 12 km, 2008: 4 km</a:t>
            </a:r>
          </a:p>
          <a:p>
            <a:pPr eaLnBrk="1" hangingPunct="1"/>
            <a:r>
              <a:rPr lang="en-US" altLang="en-US" sz="3600" b="1" dirty="0"/>
              <a:t>Better description of physical processes</a:t>
            </a:r>
            <a:r>
              <a:rPr lang="en-US" altLang="en-US" sz="3600" dirty="0"/>
              <a:t>. Like clouds and radiation.</a:t>
            </a:r>
          </a:p>
          <a:p>
            <a:pPr eaLnBrk="1" hangingPunct="1"/>
            <a:r>
              <a:rPr lang="en-US" altLang="en-US" sz="3600" b="1" dirty="0"/>
              <a:t>Better use of observations</a:t>
            </a:r>
            <a:r>
              <a:rPr lang="en-US" altLang="en-US" sz="3600" dirty="0"/>
              <a:t>:  improved </a:t>
            </a:r>
            <a:r>
              <a:rPr lang="en-US" altLang="en-US" sz="3600" b="1" dirty="0"/>
              <a:t>data assimilation</a:t>
            </a:r>
          </a:p>
          <a:p>
            <a:pPr eaLnBrk="1" hangingPunct="1"/>
            <a:r>
              <a:rPr lang="en-US" altLang="en-US" sz="3600" b="1" dirty="0"/>
              <a:t>More observations (e.g., satellite)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1730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419600" cy="4038600"/>
          </a:xfrm>
        </p:spPr>
        <p:txBody>
          <a:bodyPr/>
          <a:lstStyle/>
          <a:p>
            <a:pPr eaLnBrk="1" hangingPunct="1"/>
            <a:r>
              <a:rPr lang="en-US" altLang="en-US" dirty="0"/>
              <a:t>Wind vanes were perhaps the most ancient meteorological instruments.</a:t>
            </a:r>
          </a:p>
          <a:p>
            <a:pPr eaLnBrk="1" hangingPunct="1"/>
            <a:r>
              <a:rPr lang="en-US" altLang="en-US" dirty="0"/>
              <a:t>Mesopotamian and Sumerian documents, dating back nearly 4,000 years, describe primitive wind vanes, and streamers.</a:t>
            </a:r>
          </a:p>
        </p:txBody>
      </p:sp>
      <p:pic>
        <p:nvPicPr>
          <p:cNvPr id="2017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9225" y="1754186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Box 5"/>
          <p:cNvSpPr txBox="1">
            <a:spLocks noChangeArrowheads="1"/>
          </p:cNvSpPr>
          <p:nvPr/>
        </p:nvSpPr>
        <p:spPr bwMode="auto">
          <a:xfrm>
            <a:off x="5029200" y="5818186"/>
            <a:ext cx="3751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dirty="0"/>
              <a:t>Tower of the Winds, 50 BCE</a:t>
            </a:r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E3F11BC3-F92E-71BB-6CFD-46631DE36B45}"/>
              </a:ext>
            </a:extLst>
          </p:cNvPr>
          <p:cNvSpPr/>
          <p:nvPr/>
        </p:nvSpPr>
        <p:spPr>
          <a:xfrm rot="17683752">
            <a:off x="6459568" y="1533978"/>
            <a:ext cx="1295400" cy="45561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077200" cy="5871270"/>
          </a:xfrm>
        </p:spPr>
      </p:pic>
    </p:spTree>
    <p:extLst>
      <p:ext uri="{BB962C8B-B14F-4D97-AF65-F5344CB8AC3E}">
        <p14:creationId xmlns:p14="http://schemas.microsoft.com/office/powerpoint/2010/main" val="1671408086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 idx="4294967295"/>
          </p:nvPr>
        </p:nvSpPr>
        <p:spPr>
          <a:xfrm>
            <a:off x="7391400" y="228600"/>
            <a:ext cx="1447800" cy="5592762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</a:rPr>
              <a:t>NGM, 80 km,</a:t>
            </a:r>
            <a:br>
              <a:rPr lang="en-US" altLang="en-US" sz="3200" b="1" dirty="0">
                <a:solidFill>
                  <a:schemeClr val="tx2"/>
                </a:solidFill>
              </a:rPr>
            </a:br>
            <a:r>
              <a:rPr lang="en-US" altLang="en-US" sz="3200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6978" name="Content Placeholder 3" descr="NGM Preci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2238"/>
            <a:ext cx="7315200" cy="6651625"/>
          </a:xfrm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0772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1995</a:t>
            </a:r>
          </a:p>
        </p:txBody>
      </p:sp>
      <p:pic>
        <p:nvPicPr>
          <p:cNvPr id="128002" name="Picture 5" descr="blow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50292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 idx="4294967295"/>
          </p:nvPr>
        </p:nvSpPr>
        <p:spPr>
          <a:xfrm>
            <a:off x="533400" y="228600"/>
            <a:ext cx="84582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  <a:cs typeface="ＭＳ Ｐゴシック" pitchFamily="-111" charset="-128"/>
              </a:rPr>
              <a:t>2007-2008</a:t>
            </a:r>
          </a:p>
        </p:txBody>
      </p:sp>
      <p:pic>
        <p:nvPicPr>
          <p:cNvPr id="129026" name="Content Placeholder 3" descr="wa_pcp3.12.0000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18900" r="8800"/>
          <a:stretch>
            <a:fillRect/>
          </a:stretch>
        </p:blipFill>
        <p:spPr>
          <a:xfrm>
            <a:off x="533400" y="990600"/>
            <a:ext cx="6553200" cy="5734050"/>
          </a:xfrm>
        </p:spPr>
      </p:pic>
      <p:sp>
        <p:nvSpPr>
          <p:cNvPr id="129027" name="TextBox 4"/>
          <p:cNvSpPr txBox="1">
            <a:spLocks noChangeArrowheads="1"/>
          </p:cNvSpPr>
          <p:nvPr/>
        </p:nvSpPr>
        <p:spPr bwMode="auto">
          <a:xfrm>
            <a:off x="7162800" y="2667000"/>
            <a:ext cx="1714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>
                <a:latin typeface="Arial" charset="0"/>
              </a:rPr>
              <a:t>4-km grid spacing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6324600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3048000"/>
            <a:ext cx="22108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1.3 km grid</a:t>
            </a:r>
          </a:p>
          <a:p>
            <a:r>
              <a:rPr lang="en-US" sz="3200" b="1" dirty="0"/>
              <a:t>spacing</a:t>
            </a:r>
          </a:p>
        </p:txBody>
      </p:sp>
    </p:spTree>
    <p:extLst>
      <p:ext uri="{BB962C8B-B14F-4D97-AF65-F5344CB8AC3E}">
        <p14:creationId xmlns:p14="http://schemas.microsoft.com/office/powerpoint/2010/main" val="699259211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187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But there was another revolution-- in weather observations-- with weather satellites taking the lead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4686300" cy="3992563"/>
          </a:xfrm>
        </p:spPr>
        <p:txBody>
          <a:bodyPr/>
          <a:lstStyle/>
          <a:p>
            <a:r>
              <a:rPr lang="en-US" dirty="0"/>
              <a:t>Before 1960 there was little data over most of the planet (oceans, polar regions)</a:t>
            </a:r>
          </a:p>
          <a:p>
            <a:r>
              <a:rPr lang="en-US" dirty="0"/>
              <a:t>Storms could approach coasts without warning and numerical modeling was crippled by lack of data.</a:t>
            </a:r>
          </a:p>
        </p:txBody>
      </p:sp>
      <p:pic>
        <p:nvPicPr>
          <p:cNvPr id="4" name="Picture 2" descr="boston_evening_globe_1938_hurric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30" y="2642988"/>
            <a:ext cx="4168247" cy="312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3754" y="5943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1938 Hurricane</a:t>
            </a:r>
          </a:p>
        </p:txBody>
      </p:sp>
    </p:spTree>
    <p:extLst>
      <p:ext uri="{BB962C8B-B14F-4D97-AF65-F5344CB8AC3E}">
        <p14:creationId xmlns:p14="http://schemas.microsoft.com/office/powerpoint/2010/main" val="1319325239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 p202a.jpg 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29845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" descr="&#10;SP35G2.jpg                                                     001C16A5&#10;Cliff Disk                     BB5EA40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5487988" cy="385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3810000" y="4572000"/>
            <a:ext cx="487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/>
              <a:t>TIROS-1:  The First Weather Satellite (polar orbiter)--1960</a:t>
            </a:r>
          </a:p>
        </p:txBody>
      </p:sp>
    </p:spTree>
    <p:extLst>
      <p:ext uri="{BB962C8B-B14F-4D97-AF65-F5344CB8AC3E}">
        <p14:creationId xmlns:p14="http://schemas.microsoft.com/office/powerpoint/2010/main" val="15807730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TIROS_I_image_Spac0102-repair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67056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981200"/>
            <a:ext cx="226215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2"/>
                </a:solidFill>
              </a:rPr>
              <a:t>First 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Weather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Satellite </a:t>
            </a:r>
          </a:p>
          <a:p>
            <a:r>
              <a:rPr lang="en-US" sz="4400" b="1" dirty="0">
                <a:solidFill>
                  <a:schemeClr val="tx2"/>
                </a:solidFill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67960182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108" y="2514600"/>
            <a:ext cx="5547183" cy="3982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28600"/>
            <a:ext cx="68399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F497D"/>
                </a:solidFill>
              </a:rPr>
              <a:t>Starting in 1974, NOAA GOES (Geostationary) Satellite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762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</a:rPr>
              <a:t>Weather Satellites Now View the Entire Planet</a:t>
            </a:r>
          </a:p>
        </p:txBody>
      </p:sp>
      <p:pic>
        <p:nvPicPr>
          <p:cNvPr id="138242" name="Chart Placeholder 3" descr="201211082100.gif"/>
          <p:cNvPicPr>
            <a:picLocks noGrp="1" noChangeAspect="1"/>
          </p:cNvPicPr>
          <p:nvPr>
            <p:ph type="chart" idx="1"/>
          </p:nvPr>
        </p:nvPicPr>
        <p:blipFill>
          <a:blip r:embed="rId2"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219200"/>
            <a:ext cx="6685091" cy="5378824"/>
          </a:xfr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Tower of the Winds</a:t>
            </a:r>
          </a:p>
        </p:txBody>
      </p:sp>
      <p:pic>
        <p:nvPicPr>
          <p:cNvPr id="4" name="Content Placeholder 3" descr="tower-of-the-win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428" r="-7428"/>
          <a:stretch>
            <a:fillRect/>
          </a:stretch>
        </p:blipFill>
        <p:spPr/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2B51-6A25-3140-85DF-1AA13AC1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67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But it is more than just imagery</a:t>
            </a:r>
          </a:p>
        </p:txBody>
      </p:sp>
    </p:spTree>
    <p:extLst>
      <p:ext uri="{BB962C8B-B14F-4D97-AF65-F5344CB8AC3E}">
        <p14:creationId xmlns:p14="http://schemas.microsoft.com/office/powerpoint/2010/main" val="383785014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wg10visR-1.GIF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262813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TextBox 2"/>
          <p:cNvSpPr txBox="1">
            <a:spLocks noChangeArrowheads="1"/>
          </p:cNvSpPr>
          <p:nvPr/>
        </p:nvSpPr>
        <p:spPr bwMode="auto">
          <a:xfrm>
            <a:off x="2133600" y="381000"/>
            <a:ext cx="44812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4000" b="1" dirty="0">
                <a:solidFill>
                  <a:srgbClr val="1F497D"/>
                </a:solidFill>
              </a:rPr>
              <a:t>Cloud Track Winds</a:t>
            </a: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 samp2.gif                                                      001319E4&#10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2769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Text Box 3"/>
          <p:cNvSpPr txBox="1">
            <a:spLocks noChangeArrowheads="1"/>
          </p:cNvSpPr>
          <p:nvPr/>
        </p:nvSpPr>
        <p:spPr bwMode="auto">
          <a:xfrm>
            <a:off x="762000" y="152400"/>
            <a:ext cx="8001000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1F497D"/>
                </a:solidFill>
                <a:latin typeface="Calibri" charset="0"/>
              </a:rPr>
              <a:t>Satellite Sensors Provide Thousands of High Quality Vertical Soundings Daily over the Pacific</a:t>
            </a: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lIns="85725" tIns="42862" rIns="85725" bIns="42862"/>
          <a:lstStyle/>
          <a:p>
            <a:pPr defTabSz="852488" eaLnBrk="1" hangingPunct="1"/>
            <a:r>
              <a:rPr lang="en-GB" altLang="en-US" sz="3200" b="1" dirty="0">
                <a:solidFill>
                  <a:srgbClr val="1F497D"/>
                </a:solidFill>
              </a:rPr>
              <a:t>Because of weather satellites, forecast skill is the same in the northern and southern hemispheres</a:t>
            </a:r>
            <a:endParaRPr lang="en-US" altLang="en-US" sz="3200" b="1" dirty="0">
              <a:solidFill>
                <a:srgbClr val="1F497D"/>
              </a:solidFill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0B65507-BFF2-C649-9F97-CCF1B5D08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61171"/>
            <a:ext cx="8719533" cy="506822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98488" y="547688"/>
            <a:ext cx="7897812" cy="2562225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 Weather Radar Revolutionizes Short-Term Prediction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  </a:t>
            </a:r>
            <a:br>
              <a:rPr lang="en-US" dirty="0">
                <a:ea typeface="ＭＳ Ｐゴシック" pitchFamily="-108" charset="-128"/>
                <a:cs typeface="ＭＳ Ｐゴシック" pitchFamily="-108" charset="-128"/>
              </a:rPr>
            </a:br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graphicFrame>
        <p:nvGraphicFramePr>
          <p:cNvPr id="24578" name="Rectangle 2"/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0" imgH="0" progId="">
                  <p:embed/>
                </p:oleObj>
              </mc:Choice>
              <mc:Fallback>
                <p:oleObj name="Clip" r:id="rId2" imgW="0" imgH="0" progId="">
                  <p:embed/>
                  <p:pic>
                    <p:nvPicPr>
                      <p:cNvPr id="0" name="AutoShape 5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0" name="Picture 18" descr="&#10;tower2.gif                                                     000CFAB2&#10;Macintosh2 HD                  ABA78158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514600"/>
            <a:ext cx="4312166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5725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Radar was first used operationally in WWII by the British to track German planes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391400" cy="1143000"/>
          </a:xfrm>
        </p:spPr>
        <p:txBody>
          <a:bodyPr/>
          <a:lstStyle/>
          <a:p>
            <a:pPr>
              <a:buNone/>
            </a:pP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But heavy precipitation got in the way!</a:t>
            </a:r>
          </a:p>
        </p:txBody>
      </p:sp>
      <p:pic>
        <p:nvPicPr>
          <p:cNvPr id="25604" name="Picture 3" descr="radar-in-purbeck-250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95600"/>
            <a:ext cx="1676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wwaf_radar_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895600"/>
            <a:ext cx="441483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After WWII Meteorologists Experimented with Military Radars</a:t>
            </a:r>
          </a:p>
        </p:txBody>
      </p:sp>
      <p:pic>
        <p:nvPicPr>
          <p:cNvPr id="26627" name="Picture 4" descr="earlyradar.jpg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743200"/>
            <a:ext cx="345122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WbmrMSWnhNxm.jpg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738" y="3176588"/>
            <a:ext cx="299085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noFill/>
        </p:spPr>
        <p:txBody>
          <a:bodyPr anchor="t"/>
          <a:lstStyle/>
          <a:p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Hurricane Radar Image</a:t>
            </a:r>
          </a:p>
        </p:txBody>
      </p:sp>
      <p:pic>
        <p:nvPicPr>
          <p:cNvPr id="27652" name="Picture 4" descr="wea01226_small.jpg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527717"/>
            <a:ext cx="5446713" cy="467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rtlCol="0"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  <a:cs typeface="+mj-cs"/>
              </a:rPr>
              <a:t>In the late 1950’s a dedicated meteorological radar network was established in the U.S.</a:t>
            </a:r>
          </a:p>
        </p:txBody>
      </p:sp>
      <p:pic>
        <p:nvPicPr>
          <p:cNvPr id="28676" name="Picture 4" descr="Slide27.jpg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 t="6667" b="8000"/>
          <a:stretch>
            <a:fillRect/>
          </a:stretch>
        </p:blipFill>
        <p:spPr bwMode="auto">
          <a:xfrm>
            <a:off x="474663" y="2716213"/>
            <a:ext cx="5097462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 descr="&#10;radar1957.jpg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34000" y="304800"/>
            <a:ext cx="3581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In the late 1980s,</a:t>
            </a:r>
          </a:p>
          <a:p>
            <a:r>
              <a:rPr lang="en-US" sz="3200" b="1" dirty="0">
                <a:solidFill>
                  <a:srgbClr val="1F497D"/>
                </a:solidFill>
                <a:latin typeface="Calibri" pitchFamily="-108" charset="0"/>
              </a:rPr>
              <a:t> the NWS put in a network of Doppler weather radars</a:t>
            </a:r>
          </a:p>
        </p:txBody>
      </p:sp>
      <p:pic>
        <p:nvPicPr>
          <p:cNvPr id="4" name="Picture 3" descr="santee-doppler-rader-ks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4536222" cy="3429000"/>
          </a:xfrm>
          <a:prstGeom prst="rect">
            <a:avLst/>
          </a:prstGeom>
        </p:spPr>
      </p:pic>
      <p:pic>
        <p:nvPicPr>
          <p:cNvPr id="5" name="Picture 4" descr="WSR-88DCONUSCoverage2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035" y="2971800"/>
            <a:ext cx="4733365" cy="3657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</a:rPr>
              <a:t>Ancient Weather Instruments</a:t>
            </a:r>
          </a:p>
        </p:txBody>
      </p:sp>
      <p:sp>
        <p:nvSpPr>
          <p:cNvPr id="202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Bowls were used as </a:t>
            </a:r>
            <a:r>
              <a:rPr lang="en-US" altLang="en-US" b="1" dirty="0"/>
              <a:t>rain gauges </a:t>
            </a:r>
            <a:r>
              <a:rPr lang="en-US" altLang="en-US" dirty="0"/>
              <a:t>(India, 4</a:t>
            </a:r>
            <a:r>
              <a:rPr lang="en-US" altLang="en-US" baseline="30000" dirty="0"/>
              <a:t>th</a:t>
            </a:r>
            <a:r>
              <a:rPr lang="en-US" altLang="en-US" dirty="0"/>
              <a:t> century BC)</a:t>
            </a:r>
          </a:p>
          <a:p>
            <a:pPr eaLnBrk="1" hangingPunct="1"/>
            <a:r>
              <a:rPr lang="en-US" altLang="en-US" dirty="0"/>
              <a:t>First </a:t>
            </a:r>
            <a:r>
              <a:rPr lang="en-US" altLang="en-US" b="1" dirty="0"/>
              <a:t>thermometer</a:t>
            </a:r>
            <a:r>
              <a:rPr lang="en-US" altLang="en-US" dirty="0"/>
              <a:t> (Philo of Byzantium, 240 BC)</a:t>
            </a:r>
          </a:p>
        </p:txBody>
      </p:sp>
      <p:pic>
        <p:nvPicPr>
          <p:cNvPr id="20275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51" y="3763962"/>
            <a:ext cx="2611762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0" y="4419600"/>
            <a:ext cx="24176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Philo’s</a:t>
            </a:r>
          </a:p>
          <a:p>
            <a:r>
              <a:rPr lang="en-US" sz="3200" dirty="0"/>
              <a:t>Thermometer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oppler.gif                                                    001C1C6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3988" y="1071563"/>
            <a:ext cx="65849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51621" y="5410200"/>
            <a:ext cx="829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Hook Echo of Supercell Thunderstorm with Tornado</a:t>
            </a: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1F497D"/>
                </a:solidFill>
              </a:rPr>
              <a:t>Weather Radar Data is Now Being Used for Initialization of High-Resolution Weather Models, Such as HRRR</a:t>
            </a:r>
          </a:p>
        </p:txBody>
      </p:sp>
      <p:pic>
        <p:nvPicPr>
          <p:cNvPr id="4" name="Content Placeholder 3" descr="HRRRd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6765" r="-16765"/>
          <a:stretch>
            <a:fillRect/>
          </a:stretch>
        </p:blipFill>
        <p:spPr>
          <a:xfrm>
            <a:off x="609600" y="2133600"/>
            <a:ext cx="8229600" cy="4525963"/>
          </a:xfrm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The Advent Of Statistical Post-Processing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828800"/>
            <a:ext cx="8610600" cy="4525963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In the 1960s and 1970s, the NWS developed and began using statistical post-processing of model output…known to most as </a:t>
            </a:r>
            <a:r>
              <a:rPr lang="en-US" dirty="0">
                <a:solidFill>
                  <a:srgbClr val="FF0000"/>
                </a:solidFill>
                <a:ea typeface="ＭＳ Ｐゴシック" pitchFamily="-108" charset="-128"/>
                <a:cs typeface="ＭＳ Ｐゴシック" pitchFamily="-108" charset="-128"/>
              </a:rPr>
              <a:t>Model Output Statistics</a:t>
            </a:r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…MOS.</a:t>
            </a: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The idea:  models have systematic biases …why not remove them based on past performance?</a:t>
            </a:r>
          </a:p>
          <a:p>
            <a:pPr eaLnBrk="1" hangingPunct="1"/>
            <a:r>
              <a:rPr lang="en-US" dirty="0">
                <a:ea typeface="ＭＳ Ｐゴシック" pitchFamily="-108" charset="-128"/>
                <a:cs typeface="ＭＳ Ｐゴシック" pitchFamily="-108" charset="-128"/>
              </a:rPr>
              <a:t>Also, might be able to statistically add the effects of local features not resolved by the model.</a:t>
            </a: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>
                <a:solidFill>
                  <a:srgbClr val="1F497D"/>
                </a:solidFill>
                <a:ea typeface="ＭＳ Ｐゴシック" pitchFamily="-108" charset="-128"/>
                <a:cs typeface="ＭＳ Ｐゴシック" pitchFamily="-108" charset="-128"/>
              </a:rPr>
              <a:t>MOS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Based on linear regression: Y=a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0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1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+ a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X</a:t>
            </a:r>
            <a:r>
              <a:rPr lang="en-US" sz="3600" baseline="-25000" dirty="0">
                <a:ea typeface="ＭＳ Ｐゴシック" pitchFamily="-108" charset="-128"/>
                <a:cs typeface="ＭＳ Ｐゴシック" pitchFamily="-108" charset="-128"/>
              </a:rPr>
              <a:t>3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+ …</a:t>
            </a:r>
          </a:p>
          <a:p>
            <a:pPr eaLnBrk="1" hangingPunct="1"/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MOS is available for </a:t>
            </a:r>
            <a:r>
              <a:rPr lang="en-US" sz="3600" b="1" dirty="0">
                <a:ea typeface="ＭＳ Ｐゴシック" pitchFamily="-108" charset="-128"/>
                <a:cs typeface="ＭＳ Ｐゴシック" pitchFamily="-108" charset="-128"/>
              </a:rPr>
              <a:t>many</a:t>
            </a:r>
            <a:r>
              <a:rPr lang="en-US" sz="3600" dirty="0">
                <a:ea typeface="ＭＳ Ｐゴシック" pitchFamily="-108" charset="-128"/>
                <a:cs typeface="ＭＳ Ｐゴシック" pitchFamily="-108" charset="-128"/>
              </a:rPr>
              <a:t> parameters and projection times and greatly improves the quality of most model predictions.</a:t>
            </a: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52228" name="Picture 4" descr=" MOS1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3400"/>
            <a:ext cx="84074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 MOS2.tiff                                                      0017DA0C&#10;Cliff Disk                     BB5EA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124200"/>
            <a:ext cx="789940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55C7-3C95-ED49-B977-160BF69F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Post Processing Is Now More Advanced in the Private Sector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DEA12-58A2-B34F-B20E-B39057901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691" y="1634332"/>
            <a:ext cx="6293909" cy="472043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E88D4-F12D-DE6C-4ACA-3F1840E577A1}"/>
              </a:ext>
            </a:extLst>
          </p:cNvPr>
          <p:cNvSpPr txBox="1"/>
          <p:nvPr/>
        </p:nvSpPr>
        <p:spPr>
          <a:xfrm>
            <a:off x="3276600" y="6436022"/>
            <a:ext cx="3879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Weather.com</a:t>
            </a:r>
            <a:r>
              <a:rPr lang="en-US" dirty="0"/>
              <a:t>/weather channel</a:t>
            </a:r>
          </a:p>
        </p:txBody>
      </p:sp>
    </p:spTree>
    <p:extLst>
      <p:ext uri="{BB962C8B-B14F-4D97-AF65-F5344CB8AC3E}">
        <p14:creationId xmlns:p14="http://schemas.microsoft.com/office/powerpoint/2010/main" val="3409947515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7772-6D16-CC70-56FD-301C2B3A8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" y="503237"/>
            <a:ext cx="90678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2"/>
                </a:solidFill>
              </a:rPr>
              <a:t>Better Post-Processing of Model Forecasts Explains Private Sector Superiority</a:t>
            </a:r>
          </a:p>
        </p:txBody>
      </p:sp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784CE8D4-4B01-53E9-C90E-1EB18DFFC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981200"/>
            <a:ext cx="7671548" cy="4525963"/>
          </a:xfrm>
        </p:spPr>
      </p:pic>
    </p:spTree>
    <p:extLst>
      <p:ext uri="{BB962C8B-B14F-4D97-AF65-F5344CB8AC3E}">
        <p14:creationId xmlns:p14="http://schemas.microsoft.com/office/powerpoint/2010/main" val="949851952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52578" name="Rectangle 3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6477000" cy="5334000"/>
          </a:xfrm>
        </p:spPr>
        <p:txBody>
          <a:bodyPr/>
          <a:lstStyle/>
          <a:p>
            <a:pPr eaLnBrk="1" hangingPunct="1"/>
            <a:r>
              <a:rPr lang="en-US" altLang="en-US" sz="3400" dirty="0"/>
              <a:t>The way we have been forecasting has been </a:t>
            </a:r>
            <a:r>
              <a:rPr lang="en-US" altLang="en-US" sz="3400" b="1" dirty="0"/>
              <a:t>essentially flawed.</a:t>
            </a:r>
          </a:p>
          <a:p>
            <a:pPr eaLnBrk="1" hangingPunct="1"/>
            <a:r>
              <a:rPr lang="en-US" altLang="en-US" sz="3400" dirty="0"/>
              <a:t>The atmosphere is a </a:t>
            </a:r>
            <a:r>
              <a:rPr lang="en-US" altLang="en-US" sz="3400" dirty="0">
                <a:solidFill>
                  <a:srgbClr val="ED181E"/>
                </a:solidFill>
              </a:rPr>
              <a:t>chaotic</a:t>
            </a:r>
            <a:r>
              <a:rPr lang="en-US" altLang="en-US" sz="3400" dirty="0"/>
              <a:t> system, in which small uncertainties in how we start the forecast (the </a:t>
            </a:r>
            <a:r>
              <a:rPr lang="en-US" altLang="en-US" sz="3400" b="1" i="1" dirty="0"/>
              <a:t>initialization</a:t>
            </a:r>
            <a:r>
              <a:rPr lang="en-US" altLang="en-US" sz="3400" dirty="0"/>
              <a:t>) have large impacts on the forecasts.</a:t>
            </a:r>
          </a:p>
          <a:p>
            <a:pPr eaLnBrk="1" hangingPunct="1"/>
            <a:r>
              <a:rPr lang="en-US" altLang="en-US" sz="3400" dirty="0"/>
              <a:t>Not unlike a pinball game….</a:t>
            </a:r>
          </a:p>
          <a:p>
            <a:pPr eaLnBrk="1" hangingPunct="1"/>
            <a:endParaRPr lang="en-US" altLang="en-US" sz="2800" dirty="0"/>
          </a:p>
        </p:txBody>
      </p:sp>
      <p:pic>
        <p:nvPicPr>
          <p:cNvPr id="152579" name="Picture 4" descr="superman-pin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1447800"/>
            <a:ext cx="2584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848600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1F497D"/>
                </a:solidFill>
                <a:ea typeface="+mj-ea"/>
              </a:rPr>
              <a:t>A Fundamental Problem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609600"/>
            <a:ext cx="8153400" cy="3048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Similarly, there are uncertainties in processes, like the development of clouds and precipitation, which produce uncertainty in forecasts.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rgbClr val="1F497D"/>
                </a:solidFill>
                <a:ea typeface="+mn-ea"/>
              </a:rPr>
              <a:t>Thus, all forecasts have uncertainty.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 uncertainty generally increases in time.</a:t>
            </a:r>
          </a:p>
        </p:txBody>
      </p:sp>
      <p:pic>
        <p:nvPicPr>
          <p:cNvPr id="154627" name="Picture 1" descr="uncertain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2667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1F497D"/>
                </a:solidFill>
              </a:rPr>
              <a:t>This is Ridiculous!</a:t>
            </a:r>
          </a:p>
        </p:txBody>
      </p:sp>
      <p:graphicFrame>
        <p:nvGraphicFramePr>
          <p:cNvPr id="156674" name="Object 4"/>
          <p:cNvGraphicFramePr>
            <a:graphicFrameLocks noChangeAspect="1"/>
          </p:cNvGraphicFramePr>
          <p:nvPr/>
        </p:nvGraphicFramePr>
        <p:xfrm>
          <a:off x="2895600" y="1066800"/>
          <a:ext cx="30591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907937" imgH="4711111" progId="Word.Document.8">
                  <p:embed/>
                </p:oleObj>
              </mc:Choice>
              <mc:Fallback>
                <p:oleObj name="Document" r:id="rId3" imgW="2907937" imgH="4711111" progId="Word.Document.8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066800"/>
                        <a:ext cx="3059113" cy="4953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PLUForecastR0313 (1)" id="{9B67E8EF-C876-0F40-89BE-E7FFD53851A5}" vid="{DCB19C56-DD77-FA41-A936-E93EE2F636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KPLUForecastR0314 (1)</Template>
  <TotalTime>1238</TotalTime>
  <Words>3032</Words>
  <Application>Microsoft Macintosh PowerPoint</Application>
  <PresentationFormat>On-screen Show (4:3)</PresentationFormat>
  <Paragraphs>304</Paragraphs>
  <Slides>110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19" baseType="lpstr">
      <vt:lpstr>ＭＳ Ｐゴシック</vt:lpstr>
      <vt:lpstr>Arial</vt:lpstr>
      <vt:lpstr>Calibri</vt:lpstr>
      <vt:lpstr>Lucida Grande</vt:lpstr>
      <vt:lpstr>Times</vt:lpstr>
      <vt:lpstr>Times New Roman</vt:lpstr>
      <vt:lpstr>Office Theme</vt:lpstr>
      <vt:lpstr>Document</vt:lpstr>
      <vt:lpstr>Clip</vt:lpstr>
      <vt:lpstr>History of Weather Forecasting Atmospheric Sciences 452 Spring 2024 </vt:lpstr>
      <vt:lpstr>Weather forecasting is as old as our species</vt:lpstr>
      <vt:lpstr>Ancient people were keen observers of the sky and developed practical weather forecasting rules</vt:lpstr>
      <vt:lpstr>Ancient Greek Weather Advice</vt:lpstr>
      <vt:lpstr>Theophrastus Example</vt:lpstr>
      <vt:lpstr>Ancient  And Pre-Modern Societies Summarized Forecasting Wisdom in Proverbs</vt:lpstr>
      <vt:lpstr>Ancient Weather Instruments</vt:lpstr>
      <vt:lpstr>Tower of the Winds</vt:lpstr>
      <vt:lpstr>Ancient Weather Instruments</vt:lpstr>
      <vt:lpstr>The Transition To Modern Weather Forecasting</vt:lpstr>
      <vt:lpstr>1450-1750   The Rise of Weather Instruments</vt:lpstr>
      <vt:lpstr>Robert Hooke (1660) Invented the Anemometer to Measure Wind Speed</vt:lpstr>
      <vt:lpstr>Torricelli Devised the Mercury Barometer to Measure Air Pressure (1644)</vt:lpstr>
      <vt:lpstr>But there was a problem… the absence of universal scales for basic weather parameters such as temperature. Could not exchange weather observations!</vt:lpstr>
      <vt:lpstr>Solutions for Temperature</vt:lpstr>
      <vt:lpstr>By the late 1700’s everything was in place:  decent instruments and universal scales</vt:lpstr>
      <vt:lpstr>Early Weather Hobbyists</vt:lpstr>
      <vt:lpstr>Franklin Foresaw Modern Weather Prediction</vt:lpstr>
      <vt:lpstr>Ben Franklin, the Weather Forecaster</vt:lpstr>
      <vt:lpstr>The Weather Observing Craze</vt:lpstr>
      <vt:lpstr>The U.S. Government Gets Involved</vt:lpstr>
      <vt:lpstr>The First Weather Map (1820)</vt:lpstr>
      <vt:lpstr>The Advent of Operational Weather Forecasting</vt:lpstr>
      <vt:lpstr>By the early 1800s, there were many weather observations taken but their value was limited</vt:lpstr>
      <vt:lpstr>Similar Methodology Used Today for Inexpensive Home Weather Stations with “forecasts”</vt:lpstr>
      <vt:lpstr>The Telegraph Changes Everything</vt:lpstr>
      <vt:lpstr>It was immediately recognized that the telegraph made weather prediction possible</vt:lpstr>
      <vt:lpstr>The Weather-Telegraph Revolution</vt:lpstr>
      <vt:lpstr>Smithsonian Weather Display 1858</vt:lpstr>
      <vt:lpstr>Operational Weather Prediction Begins</vt:lpstr>
      <vt:lpstr>Push Back</vt:lpstr>
      <vt:lpstr>French physicist François Arago, the Director of the Paris Observatory</vt:lpstr>
      <vt:lpstr>Forget Europe: The U.S. Moves Ahead</vt:lpstr>
      <vt:lpstr>PowerPoint Presentation</vt:lpstr>
      <vt:lpstr>PowerPoint Presentation</vt:lpstr>
      <vt:lpstr> (1872) U.S. Operational Weather Map</vt:lpstr>
      <vt:lpstr>1880’s Forecasting Technology</vt:lpstr>
      <vt:lpstr>1890’s Atmospheric “Model”</vt:lpstr>
      <vt:lpstr>Forecast Skill Plateaus</vt:lpstr>
      <vt:lpstr>Norwegians to the Rescue</vt:lpstr>
      <vt:lpstr>Norwegian Cyclone Model</vt:lpstr>
      <vt:lpstr>Concept of the Evolution of Cyclones  Bjerknes and Solberg 1922</vt:lpstr>
      <vt:lpstr>Norwegian Contribution</vt:lpstr>
      <vt:lpstr>A Lack of Upper Air Observations Undermined Weather Prediction</vt:lpstr>
      <vt:lpstr>PowerPoint Presentation</vt:lpstr>
      <vt:lpstr>PowerPoint Presentation</vt:lpstr>
      <vt:lpstr>Pilot Balloons Provided Winds Aloft</vt:lpstr>
      <vt:lpstr>The Big Breakthrough:  The Radiosonde</vt:lpstr>
      <vt:lpstr>Rapid Expansion of the Upper Air Network During the 1930s and 1940s.</vt:lpstr>
      <vt:lpstr>PowerPoint Presentation</vt:lpstr>
      <vt:lpstr>Radiosonde Data Changes Weather Prediction</vt:lpstr>
      <vt:lpstr>A Lot of the Seminal Work on Upper-Level Structures Done By the Chicago School (late 1940s and 1950s)</vt:lpstr>
      <vt:lpstr>PowerPoint Presentation</vt:lpstr>
      <vt:lpstr>The Development of Numerical Weather Prediction (NWP)</vt:lpstr>
      <vt:lpstr>The Equations Are Revealed</vt:lpstr>
      <vt:lpstr>Encompassed In the “Primitive” Equations</vt:lpstr>
      <vt:lpstr>The Idea of NWP is Born</vt:lpstr>
      <vt:lpstr>Example: Predicting the Future </vt:lpstr>
      <vt:lpstr>L. F. Richardson:  An Insightful But Unsuccessful Attempt at Numerical Prediction</vt:lpstr>
      <vt:lpstr>Finite Differences on a Grid</vt:lpstr>
      <vt:lpstr>L. F. Richardson</vt:lpstr>
      <vt:lpstr>L. F. Richardson</vt:lpstr>
      <vt:lpstr>World War II:  Radiosondes, Weather Radar, Observing Systems, Computers </vt:lpstr>
      <vt:lpstr>The Dream Becomes Possible</vt:lpstr>
      <vt:lpstr>The Eniac</vt:lpstr>
      <vt:lpstr>The First Successful Numerical Weather Prediction</vt:lpstr>
      <vt:lpstr>First Numerical Weather Forecast</vt:lpstr>
      <vt:lpstr>Evolving NWP Models</vt:lpstr>
      <vt:lpstr>NWP Developed Rapidly</vt:lpstr>
      <vt:lpstr>PowerPoint Presentation</vt:lpstr>
      <vt:lpstr>NGM, 80 km, 1995</vt:lpstr>
      <vt:lpstr>1995</vt:lpstr>
      <vt:lpstr>2007-2008</vt:lpstr>
      <vt:lpstr>PowerPoint Presentation</vt:lpstr>
      <vt:lpstr>But there was another revolution-- in weather observations-- with weather satellites taking the lead</vt:lpstr>
      <vt:lpstr>PowerPoint Presentation</vt:lpstr>
      <vt:lpstr>PowerPoint Presentation</vt:lpstr>
      <vt:lpstr>PowerPoint Presentation</vt:lpstr>
      <vt:lpstr>Weather Satellites Now View the Entire Planet</vt:lpstr>
      <vt:lpstr>But it is more than just imagery</vt:lpstr>
      <vt:lpstr>PowerPoint Presentation</vt:lpstr>
      <vt:lpstr>PowerPoint Presentation</vt:lpstr>
      <vt:lpstr>Because of weather satellites, forecast skill is the same in the northern and southern hemispheres</vt:lpstr>
      <vt:lpstr> Weather Radar Revolutionizes Short-Term Prediction    </vt:lpstr>
      <vt:lpstr>Radar was first used operationally in WWII by the British to track German planes</vt:lpstr>
      <vt:lpstr>After WWII Meteorologists Experimented with Military Radars</vt:lpstr>
      <vt:lpstr>Hurricane Radar Image</vt:lpstr>
      <vt:lpstr>In the late 1950’s a dedicated meteorological radar network was established in the U.S.</vt:lpstr>
      <vt:lpstr>PowerPoint Presentation</vt:lpstr>
      <vt:lpstr>PowerPoint Presentation</vt:lpstr>
      <vt:lpstr>Weather Radar Data is Now Being Used for Initialization of High-Resolution Weather Models, Such as HRRR</vt:lpstr>
      <vt:lpstr>The Advent Of Statistical Post-Processing</vt:lpstr>
      <vt:lpstr>MOS</vt:lpstr>
      <vt:lpstr>PowerPoint Presentation</vt:lpstr>
      <vt:lpstr>Post Processing Is Now More Advanced in the Private Sector</vt:lpstr>
      <vt:lpstr>Better Post-Processing of Model Forecasts Explains Private Sector Superiority</vt:lpstr>
      <vt:lpstr>A Fundamental Problem</vt:lpstr>
      <vt:lpstr>A Fundamental Problem</vt:lpstr>
      <vt:lpstr>This is Ridiculous!</vt:lpstr>
      <vt:lpstr>Forecast Probabilistically</vt:lpstr>
      <vt:lpstr>Ensemble Prediction</vt:lpstr>
      <vt:lpstr>UW Ensemble System</vt:lpstr>
      <vt:lpstr>PowerPoint Presentation</vt:lpstr>
      <vt:lpstr>PowerPoint Presentation</vt:lpstr>
      <vt:lpstr>Evolving Forecasting Technology</vt:lpstr>
      <vt:lpstr>The Evolving Forecasting Problem</vt:lpstr>
      <vt:lpstr>Communication Has Vastly Improved:  From TV to Smartphones</vt:lpstr>
      <vt:lpstr>Major Question Regards the Role of Machine Learning</vt:lpstr>
      <vt:lpstr>Final Considerations</vt:lpstr>
      <vt:lpstr>The 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79</cp:revision>
  <dcterms:created xsi:type="dcterms:W3CDTF">2016-03-27T18:11:52Z</dcterms:created>
  <dcterms:modified xsi:type="dcterms:W3CDTF">2024-03-26T23:29:39Z</dcterms:modified>
</cp:coreProperties>
</file>