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tif" ContentType="image/tif"/>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91"/>
  </p:notesMasterIdLst>
  <p:handoutMasterIdLst>
    <p:handoutMasterId r:id="rId92"/>
  </p:handoutMasterIdLst>
  <p:sldIdLst>
    <p:sldId id="256" r:id="rId2"/>
    <p:sldId id="307" r:id="rId3"/>
    <p:sldId id="314" r:id="rId4"/>
    <p:sldId id="364" r:id="rId5"/>
    <p:sldId id="257" r:id="rId6"/>
    <p:sldId id="300" r:id="rId7"/>
    <p:sldId id="308" r:id="rId8"/>
    <p:sldId id="310" r:id="rId9"/>
    <p:sldId id="258" r:id="rId10"/>
    <p:sldId id="299" r:id="rId11"/>
    <p:sldId id="311" r:id="rId12"/>
    <p:sldId id="316" r:id="rId13"/>
    <p:sldId id="301" r:id="rId14"/>
    <p:sldId id="367" r:id="rId15"/>
    <p:sldId id="260" r:id="rId16"/>
    <p:sldId id="261" r:id="rId17"/>
    <p:sldId id="302" r:id="rId18"/>
    <p:sldId id="304" r:id="rId19"/>
    <p:sldId id="303" r:id="rId20"/>
    <p:sldId id="317" r:id="rId21"/>
    <p:sldId id="315" r:id="rId22"/>
    <p:sldId id="305" r:id="rId23"/>
    <p:sldId id="306" r:id="rId24"/>
    <p:sldId id="259" r:id="rId25"/>
    <p:sldId id="312" r:id="rId26"/>
    <p:sldId id="313" r:id="rId27"/>
    <p:sldId id="294" r:id="rId28"/>
    <p:sldId id="298" r:id="rId29"/>
    <p:sldId id="270" r:id="rId30"/>
    <p:sldId id="320" r:id="rId31"/>
    <p:sldId id="321" r:id="rId32"/>
    <p:sldId id="271" r:id="rId33"/>
    <p:sldId id="273" r:id="rId34"/>
    <p:sldId id="274" r:id="rId35"/>
    <p:sldId id="365" r:id="rId36"/>
    <p:sldId id="293" r:id="rId37"/>
    <p:sldId id="354" r:id="rId38"/>
    <p:sldId id="319" r:id="rId39"/>
    <p:sldId id="322" r:id="rId40"/>
    <p:sldId id="323" r:id="rId41"/>
    <p:sldId id="326" r:id="rId42"/>
    <p:sldId id="272" r:id="rId43"/>
    <p:sldId id="355" r:id="rId44"/>
    <p:sldId id="366" r:id="rId45"/>
    <p:sldId id="295" r:id="rId46"/>
    <p:sldId id="297" r:id="rId47"/>
    <p:sldId id="368" r:id="rId48"/>
    <p:sldId id="328" r:id="rId49"/>
    <p:sldId id="329" r:id="rId50"/>
    <p:sldId id="331" r:id="rId51"/>
    <p:sldId id="369" r:id="rId52"/>
    <p:sldId id="371" r:id="rId53"/>
    <p:sldId id="330" r:id="rId54"/>
    <p:sldId id="285" r:id="rId55"/>
    <p:sldId id="288" r:id="rId56"/>
    <p:sldId id="287" r:id="rId57"/>
    <p:sldId id="286" r:id="rId58"/>
    <p:sldId id="282" r:id="rId59"/>
    <p:sldId id="283" r:id="rId60"/>
    <p:sldId id="284" r:id="rId61"/>
    <p:sldId id="291" r:id="rId62"/>
    <p:sldId id="357" r:id="rId63"/>
    <p:sldId id="292" r:id="rId64"/>
    <p:sldId id="358" r:id="rId65"/>
    <p:sldId id="359" r:id="rId66"/>
    <p:sldId id="360" r:id="rId67"/>
    <p:sldId id="361" r:id="rId68"/>
    <p:sldId id="362" r:id="rId69"/>
    <p:sldId id="332" r:id="rId70"/>
    <p:sldId id="333" r:id="rId71"/>
    <p:sldId id="334" r:id="rId72"/>
    <p:sldId id="336" r:id="rId73"/>
    <p:sldId id="337" r:id="rId74"/>
    <p:sldId id="338" r:id="rId75"/>
    <p:sldId id="339" r:id="rId76"/>
    <p:sldId id="340" r:id="rId77"/>
    <p:sldId id="341" r:id="rId78"/>
    <p:sldId id="342" r:id="rId79"/>
    <p:sldId id="343" r:id="rId80"/>
    <p:sldId id="344" r:id="rId81"/>
    <p:sldId id="345" r:id="rId82"/>
    <p:sldId id="346" r:id="rId83"/>
    <p:sldId id="348" r:id="rId84"/>
    <p:sldId id="349" r:id="rId85"/>
    <p:sldId id="350" r:id="rId86"/>
    <p:sldId id="351" r:id="rId87"/>
    <p:sldId id="352" r:id="rId88"/>
    <p:sldId id="353" r:id="rId89"/>
    <p:sldId id="363" r:id="rId90"/>
  </p:sldIdLst>
  <p:sldSz cx="9144000" cy="6858000" type="screen4x3"/>
  <p:notesSz cx="6858000" cy="9144000"/>
  <p:defaultTextStyle>
    <a:defPPr>
      <a:defRPr lang="en-US"/>
    </a:defPPr>
    <a:lvl1pPr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198"/>
    <p:restoredTop sz="94786"/>
  </p:normalViewPr>
  <p:slideViewPr>
    <p:cSldViewPr snapToGrid="0" snapToObjects="1">
      <p:cViewPr varScale="1">
        <p:scale>
          <a:sx n="115" d="100"/>
          <a:sy n="115" d="100"/>
        </p:scale>
        <p:origin x="504" y="19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theme" Target="theme/theme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notesMaster" Target="notesMasters/notesMaster1.xml"/><Relationship Id="rId9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handoutMaster" Target="handoutMasters/handoutMaster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A19F944-2A50-4586-5142-B3AF99F6869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hangingPunct="1">
              <a:defRPr sz="1200">
                <a:latin typeface="Arial" charset="0"/>
                <a:ea typeface="ＭＳ Ｐゴシック" charset="-128"/>
              </a:defRPr>
            </a:lvl1pPr>
          </a:lstStyle>
          <a:p>
            <a:pPr>
              <a:defRPr/>
            </a:pPr>
            <a:endParaRPr lang="en-US"/>
          </a:p>
        </p:txBody>
      </p:sp>
      <p:sp>
        <p:nvSpPr>
          <p:cNvPr id="3" name="Date Placeholder 2">
            <a:extLst>
              <a:ext uri="{FF2B5EF4-FFF2-40B4-BE49-F238E27FC236}">
                <a16:creationId xmlns:a16="http://schemas.microsoft.com/office/drawing/2014/main" id="{1E82E2C2-FA85-24CA-C9BD-8C15C677483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eaLnBrk="1" hangingPunct="1">
              <a:defRPr sz="1200">
                <a:latin typeface="Arial" charset="0"/>
                <a:ea typeface="ＭＳ Ｐゴシック" charset="-128"/>
              </a:defRPr>
            </a:lvl1pPr>
          </a:lstStyle>
          <a:p>
            <a:pPr>
              <a:defRPr/>
            </a:pPr>
            <a:fld id="{CD787065-E392-8C4A-A7E4-4BC4818A17E2}" type="datetimeFigureOut">
              <a:rPr lang="en-US"/>
              <a:pPr>
                <a:defRPr/>
              </a:pPr>
              <a:t>11/19/24</a:t>
            </a:fld>
            <a:endParaRPr lang="en-US"/>
          </a:p>
        </p:txBody>
      </p:sp>
      <p:sp>
        <p:nvSpPr>
          <p:cNvPr id="4" name="Footer Placeholder 3">
            <a:extLst>
              <a:ext uri="{FF2B5EF4-FFF2-40B4-BE49-F238E27FC236}">
                <a16:creationId xmlns:a16="http://schemas.microsoft.com/office/drawing/2014/main" id="{A7E8D3CB-CBB7-1FC4-4CE6-F7CC721390F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eaLnBrk="1" hangingPunct="1">
              <a:defRPr sz="1200">
                <a:latin typeface="Arial" charset="0"/>
                <a:ea typeface="ＭＳ Ｐゴシック" charset="-128"/>
              </a:defRPr>
            </a:lvl1pPr>
          </a:lstStyle>
          <a:p>
            <a:pPr>
              <a:defRPr/>
            </a:pPr>
            <a:endParaRPr lang="en-US"/>
          </a:p>
        </p:txBody>
      </p:sp>
      <p:sp>
        <p:nvSpPr>
          <p:cNvPr id="5" name="Slide Number Placeholder 4">
            <a:extLst>
              <a:ext uri="{FF2B5EF4-FFF2-40B4-BE49-F238E27FC236}">
                <a16:creationId xmlns:a16="http://schemas.microsoft.com/office/drawing/2014/main" id="{70404DD3-8113-794F-533C-C6F601E640D1}"/>
              </a:ext>
            </a:extLst>
          </p:cNvPr>
          <p:cNvSpPr>
            <a:spLocks noGrp="1"/>
          </p:cNvSpPr>
          <p:nvPr>
            <p:ph type="sldNum" sz="quarter" idx="3"/>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B4451A3A-6C2B-F245-BCE7-5963C1A2E9DA}"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C51473C-C753-596A-8B9E-C2CAFFBB633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hangingPunct="1">
              <a:defRPr sz="1200">
                <a:latin typeface="Arial" charset="0"/>
                <a:ea typeface="ＭＳ Ｐゴシック" charset="-128"/>
              </a:defRPr>
            </a:lvl1pPr>
          </a:lstStyle>
          <a:p>
            <a:pPr>
              <a:defRPr/>
            </a:pPr>
            <a:endParaRPr lang="en-US"/>
          </a:p>
        </p:txBody>
      </p:sp>
      <p:sp>
        <p:nvSpPr>
          <p:cNvPr id="3" name="Date Placeholder 2">
            <a:extLst>
              <a:ext uri="{FF2B5EF4-FFF2-40B4-BE49-F238E27FC236}">
                <a16:creationId xmlns:a16="http://schemas.microsoft.com/office/drawing/2014/main" id="{D6580A97-CF82-FD9E-C778-3B02C72A49E3}"/>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hangingPunct="1">
              <a:defRPr sz="1200">
                <a:latin typeface="Arial" charset="0"/>
                <a:ea typeface="ＭＳ Ｐゴシック" charset="-128"/>
              </a:defRPr>
            </a:lvl1pPr>
          </a:lstStyle>
          <a:p>
            <a:pPr>
              <a:defRPr/>
            </a:pPr>
            <a:fld id="{9431F6B0-DACB-164D-A494-074A1D2F9CC3}" type="datetimeFigureOut">
              <a:rPr lang="en-US"/>
              <a:pPr>
                <a:defRPr/>
              </a:pPr>
              <a:t>11/19/24</a:t>
            </a:fld>
            <a:endParaRPr lang="en-US"/>
          </a:p>
        </p:txBody>
      </p:sp>
      <p:sp>
        <p:nvSpPr>
          <p:cNvPr id="4" name="Slide Image Placeholder 3">
            <a:extLst>
              <a:ext uri="{FF2B5EF4-FFF2-40B4-BE49-F238E27FC236}">
                <a16:creationId xmlns:a16="http://schemas.microsoft.com/office/drawing/2014/main" id="{886D0002-C8B1-2D08-03EC-F8D0050BDFAD}"/>
              </a:ext>
            </a:extLst>
          </p:cNvPr>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1E6AE6C1-A826-E8BB-813C-6A63369684EF}"/>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778350A3-F105-CABC-4F88-C052A93EB76A}"/>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hangingPunct="1">
              <a:defRPr sz="1200">
                <a:latin typeface="Arial" charset="0"/>
                <a:ea typeface="ＭＳ Ｐゴシック" charset="-128"/>
              </a:defRPr>
            </a:lvl1pPr>
          </a:lstStyle>
          <a:p>
            <a:pPr>
              <a:defRPr/>
            </a:pPr>
            <a:endParaRPr lang="en-US"/>
          </a:p>
        </p:txBody>
      </p:sp>
      <p:sp>
        <p:nvSpPr>
          <p:cNvPr id="7" name="Slide Number Placeholder 6">
            <a:extLst>
              <a:ext uri="{FF2B5EF4-FFF2-40B4-BE49-F238E27FC236}">
                <a16:creationId xmlns:a16="http://schemas.microsoft.com/office/drawing/2014/main" id="{57F67A9D-EFF2-4AB6-7CE8-C118240C220C}"/>
              </a:ext>
            </a:extLst>
          </p:cNvPr>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EFE28C3F-C46E-614B-8935-7658CB98F5D2}"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2">
            <a:extLst>
              <a:ext uri="{FF2B5EF4-FFF2-40B4-BE49-F238E27FC236}">
                <a16:creationId xmlns:a16="http://schemas.microsoft.com/office/drawing/2014/main" id="{ABAA36C9-BA00-ADA3-9629-92CDC86DF4F9}"/>
              </a:ext>
            </a:extLst>
          </p:cNvPr>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95234" name="Rectangle 3">
            <a:extLst>
              <a:ext uri="{FF2B5EF4-FFF2-40B4-BE49-F238E27FC236}">
                <a16:creationId xmlns:a16="http://schemas.microsoft.com/office/drawing/2014/main" id="{7CABFECC-D96B-FE01-71F5-66D77B049726}"/>
              </a:ext>
            </a:extLst>
          </p:cNvPr>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CD783E7A-2940-DFB6-D942-0626AD86FA6D}"/>
              </a:ext>
            </a:extLst>
          </p:cNvPr>
          <p:cNvSpPr>
            <a:spLocks noGrp="1"/>
          </p:cNvSpPr>
          <p:nvPr>
            <p:ph type="dt" sz="half" idx="10"/>
          </p:nvPr>
        </p:nvSpPr>
        <p:spPr/>
        <p:txBody>
          <a:bodyPr/>
          <a:lstStyle>
            <a:lvl1pPr>
              <a:defRPr/>
            </a:lvl1pPr>
          </a:lstStyle>
          <a:p>
            <a:pPr>
              <a:defRPr/>
            </a:pPr>
            <a:fld id="{67265E32-372C-8B4E-A0C2-C41D92BF279A}" type="datetime1">
              <a:rPr lang="en-US" altLang="x-none"/>
              <a:pPr>
                <a:defRPr/>
              </a:pPr>
              <a:t>11/19/24</a:t>
            </a:fld>
            <a:endParaRPr lang="en-US" altLang="x-none"/>
          </a:p>
        </p:txBody>
      </p:sp>
      <p:sp>
        <p:nvSpPr>
          <p:cNvPr id="5" name="Footer Placeholder 4">
            <a:extLst>
              <a:ext uri="{FF2B5EF4-FFF2-40B4-BE49-F238E27FC236}">
                <a16:creationId xmlns:a16="http://schemas.microsoft.com/office/drawing/2014/main" id="{FB2515C1-A31C-72F1-F7C6-74E66E830B4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9687AD9-B814-80CE-6BD9-75C8303C15FF}"/>
              </a:ext>
            </a:extLst>
          </p:cNvPr>
          <p:cNvSpPr>
            <a:spLocks noGrp="1"/>
          </p:cNvSpPr>
          <p:nvPr>
            <p:ph type="sldNum" sz="quarter" idx="12"/>
          </p:nvPr>
        </p:nvSpPr>
        <p:spPr/>
        <p:txBody>
          <a:bodyPr/>
          <a:lstStyle>
            <a:lvl1pPr>
              <a:defRPr/>
            </a:lvl1pPr>
          </a:lstStyle>
          <a:p>
            <a:pPr>
              <a:defRPr/>
            </a:pPr>
            <a:fld id="{243D17E2-DFF9-4045-8396-237C44182D41}" type="slidenum">
              <a:rPr lang="en-US" altLang="en-US"/>
              <a:pPr>
                <a:defRPr/>
              </a:pPr>
              <a:t>‹#›</a:t>
            </a:fld>
            <a:endParaRPr lang="en-US" altLang="en-US"/>
          </a:p>
        </p:txBody>
      </p:sp>
    </p:spTree>
    <p:extLst>
      <p:ext uri="{BB962C8B-B14F-4D97-AF65-F5344CB8AC3E}">
        <p14:creationId xmlns:p14="http://schemas.microsoft.com/office/powerpoint/2010/main" val="21548670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5D860C0-429A-B19F-D40D-3BBBCCA28A82}"/>
              </a:ext>
            </a:extLst>
          </p:cNvPr>
          <p:cNvSpPr>
            <a:spLocks noGrp="1"/>
          </p:cNvSpPr>
          <p:nvPr>
            <p:ph type="dt" sz="half" idx="10"/>
          </p:nvPr>
        </p:nvSpPr>
        <p:spPr/>
        <p:txBody>
          <a:bodyPr/>
          <a:lstStyle>
            <a:lvl1pPr>
              <a:defRPr/>
            </a:lvl1pPr>
          </a:lstStyle>
          <a:p>
            <a:pPr>
              <a:defRPr/>
            </a:pPr>
            <a:fld id="{719F4AA0-F4F9-364C-9454-711656A9CDD1}" type="datetime1">
              <a:rPr lang="en-US" altLang="x-none"/>
              <a:pPr>
                <a:defRPr/>
              </a:pPr>
              <a:t>11/19/24</a:t>
            </a:fld>
            <a:endParaRPr lang="en-US" altLang="x-none"/>
          </a:p>
        </p:txBody>
      </p:sp>
      <p:sp>
        <p:nvSpPr>
          <p:cNvPr id="5" name="Footer Placeholder 4">
            <a:extLst>
              <a:ext uri="{FF2B5EF4-FFF2-40B4-BE49-F238E27FC236}">
                <a16:creationId xmlns:a16="http://schemas.microsoft.com/office/drawing/2014/main" id="{9E15E1B4-5CFB-6549-F012-6D12158839F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B0FF4DF-856A-6730-7C75-2FEA8D2FE27C}"/>
              </a:ext>
            </a:extLst>
          </p:cNvPr>
          <p:cNvSpPr>
            <a:spLocks noGrp="1"/>
          </p:cNvSpPr>
          <p:nvPr>
            <p:ph type="sldNum" sz="quarter" idx="12"/>
          </p:nvPr>
        </p:nvSpPr>
        <p:spPr/>
        <p:txBody>
          <a:bodyPr/>
          <a:lstStyle>
            <a:lvl1pPr>
              <a:defRPr/>
            </a:lvl1pPr>
          </a:lstStyle>
          <a:p>
            <a:pPr>
              <a:defRPr/>
            </a:pPr>
            <a:fld id="{CD65C231-BFDA-2D42-B7D4-3DDD5CA23E00}" type="slidenum">
              <a:rPr lang="en-US" altLang="en-US"/>
              <a:pPr>
                <a:defRPr/>
              </a:pPr>
              <a:t>‹#›</a:t>
            </a:fld>
            <a:endParaRPr lang="en-US" altLang="en-US"/>
          </a:p>
        </p:txBody>
      </p:sp>
    </p:spTree>
    <p:extLst>
      <p:ext uri="{BB962C8B-B14F-4D97-AF65-F5344CB8AC3E}">
        <p14:creationId xmlns:p14="http://schemas.microsoft.com/office/powerpoint/2010/main" val="38436529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CC6DB3-4680-ACF1-B4C6-E0DB439E997F}"/>
              </a:ext>
            </a:extLst>
          </p:cNvPr>
          <p:cNvSpPr>
            <a:spLocks noGrp="1"/>
          </p:cNvSpPr>
          <p:nvPr>
            <p:ph type="dt" sz="half" idx="10"/>
          </p:nvPr>
        </p:nvSpPr>
        <p:spPr/>
        <p:txBody>
          <a:bodyPr/>
          <a:lstStyle>
            <a:lvl1pPr>
              <a:defRPr/>
            </a:lvl1pPr>
          </a:lstStyle>
          <a:p>
            <a:pPr>
              <a:defRPr/>
            </a:pPr>
            <a:fld id="{42BBF2F4-2234-584E-976C-B6FC36D7F0A9}" type="datetime1">
              <a:rPr lang="en-US" altLang="x-none"/>
              <a:pPr>
                <a:defRPr/>
              </a:pPr>
              <a:t>11/19/24</a:t>
            </a:fld>
            <a:endParaRPr lang="en-US" altLang="x-none"/>
          </a:p>
        </p:txBody>
      </p:sp>
      <p:sp>
        <p:nvSpPr>
          <p:cNvPr id="5" name="Footer Placeholder 4">
            <a:extLst>
              <a:ext uri="{FF2B5EF4-FFF2-40B4-BE49-F238E27FC236}">
                <a16:creationId xmlns:a16="http://schemas.microsoft.com/office/drawing/2014/main" id="{DF016A4A-DE6F-81BD-5C30-B9DEB7A38F8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33E3D49-87D5-F7F2-37FA-CA774403413B}"/>
              </a:ext>
            </a:extLst>
          </p:cNvPr>
          <p:cNvSpPr>
            <a:spLocks noGrp="1"/>
          </p:cNvSpPr>
          <p:nvPr>
            <p:ph type="sldNum" sz="quarter" idx="12"/>
          </p:nvPr>
        </p:nvSpPr>
        <p:spPr/>
        <p:txBody>
          <a:bodyPr/>
          <a:lstStyle>
            <a:lvl1pPr>
              <a:defRPr/>
            </a:lvl1pPr>
          </a:lstStyle>
          <a:p>
            <a:pPr>
              <a:defRPr/>
            </a:pPr>
            <a:fld id="{B049DDF7-1AF4-B34A-ADE8-2639D90029CA}" type="slidenum">
              <a:rPr lang="en-US" altLang="en-US"/>
              <a:pPr>
                <a:defRPr/>
              </a:pPr>
              <a:t>‹#›</a:t>
            </a:fld>
            <a:endParaRPr lang="en-US" altLang="en-US"/>
          </a:p>
        </p:txBody>
      </p:sp>
    </p:spTree>
    <p:extLst>
      <p:ext uri="{BB962C8B-B14F-4D97-AF65-F5344CB8AC3E}">
        <p14:creationId xmlns:p14="http://schemas.microsoft.com/office/powerpoint/2010/main" val="2743693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04B7F2-865B-9C7C-83CC-0C6796FA0E28}"/>
              </a:ext>
            </a:extLst>
          </p:cNvPr>
          <p:cNvSpPr>
            <a:spLocks noGrp="1"/>
          </p:cNvSpPr>
          <p:nvPr>
            <p:ph type="dt" sz="half" idx="10"/>
          </p:nvPr>
        </p:nvSpPr>
        <p:spPr/>
        <p:txBody>
          <a:bodyPr/>
          <a:lstStyle>
            <a:lvl1pPr>
              <a:defRPr/>
            </a:lvl1pPr>
          </a:lstStyle>
          <a:p>
            <a:pPr>
              <a:defRPr/>
            </a:pPr>
            <a:fld id="{CA6FA1FC-704A-6449-8F5B-E624E727E03B}" type="datetime1">
              <a:rPr lang="en-US" altLang="x-none"/>
              <a:pPr>
                <a:defRPr/>
              </a:pPr>
              <a:t>11/19/24</a:t>
            </a:fld>
            <a:endParaRPr lang="en-US" altLang="x-none"/>
          </a:p>
        </p:txBody>
      </p:sp>
      <p:sp>
        <p:nvSpPr>
          <p:cNvPr id="5" name="Footer Placeholder 4">
            <a:extLst>
              <a:ext uri="{FF2B5EF4-FFF2-40B4-BE49-F238E27FC236}">
                <a16:creationId xmlns:a16="http://schemas.microsoft.com/office/drawing/2014/main" id="{77732D29-6939-154D-0204-A99C610699E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D16685E-3C7E-A2E0-4816-58F5A763CCC5}"/>
              </a:ext>
            </a:extLst>
          </p:cNvPr>
          <p:cNvSpPr>
            <a:spLocks noGrp="1"/>
          </p:cNvSpPr>
          <p:nvPr>
            <p:ph type="sldNum" sz="quarter" idx="12"/>
          </p:nvPr>
        </p:nvSpPr>
        <p:spPr/>
        <p:txBody>
          <a:bodyPr/>
          <a:lstStyle>
            <a:lvl1pPr>
              <a:defRPr/>
            </a:lvl1pPr>
          </a:lstStyle>
          <a:p>
            <a:pPr>
              <a:defRPr/>
            </a:pPr>
            <a:fld id="{8CE6BD17-AF86-FA4C-91D2-076815B01144}" type="slidenum">
              <a:rPr lang="en-US" altLang="en-US"/>
              <a:pPr>
                <a:defRPr/>
              </a:pPr>
              <a:t>‹#›</a:t>
            </a:fld>
            <a:endParaRPr lang="en-US" altLang="en-US"/>
          </a:p>
        </p:txBody>
      </p:sp>
    </p:spTree>
    <p:extLst>
      <p:ext uri="{BB962C8B-B14F-4D97-AF65-F5344CB8AC3E}">
        <p14:creationId xmlns:p14="http://schemas.microsoft.com/office/powerpoint/2010/main" val="38971729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7F8FA24-2002-89C6-6813-52586067659D}"/>
              </a:ext>
            </a:extLst>
          </p:cNvPr>
          <p:cNvSpPr>
            <a:spLocks noGrp="1"/>
          </p:cNvSpPr>
          <p:nvPr>
            <p:ph type="dt" sz="half" idx="10"/>
          </p:nvPr>
        </p:nvSpPr>
        <p:spPr/>
        <p:txBody>
          <a:bodyPr/>
          <a:lstStyle>
            <a:lvl1pPr>
              <a:defRPr/>
            </a:lvl1pPr>
          </a:lstStyle>
          <a:p>
            <a:pPr>
              <a:defRPr/>
            </a:pPr>
            <a:fld id="{4748B20D-428F-AD4C-A7E2-5E3B37EFE87D}" type="datetime1">
              <a:rPr lang="en-US" altLang="x-none"/>
              <a:pPr>
                <a:defRPr/>
              </a:pPr>
              <a:t>11/19/24</a:t>
            </a:fld>
            <a:endParaRPr lang="en-US" altLang="x-none"/>
          </a:p>
        </p:txBody>
      </p:sp>
      <p:sp>
        <p:nvSpPr>
          <p:cNvPr id="5" name="Footer Placeholder 4">
            <a:extLst>
              <a:ext uri="{FF2B5EF4-FFF2-40B4-BE49-F238E27FC236}">
                <a16:creationId xmlns:a16="http://schemas.microsoft.com/office/drawing/2014/main" id="{56AB1C9D-DA99-62D7-76DC-4E570BFB455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22C8581C-A949-3616-DE7D-E17308EE4B97}"/>
              </a:ext>
            </a:extLst>
          </p:cNvPr>
          <p:cNvSpPr>
            <a:spLocks noGrp="1"/>
          </p:cNvSpPr>
          <p:nvPr>
            <p:ph type="sldNum" sz="quarter" idx="12"/>
          </p:nvPr>
        </p:nvSpPr>
        <p:spPr/>
        <p:txBody>
          <a:bodyPr/>
          <a:lstStyle>
            <a:lvl1pPr>
              <a:defRPr/>
            </a:lvl1pPr>
          </a:lstStyle>
          <a:p>
            <a:pPr>
              <a:defRPr/>
            </a:pPr>
            <a:fld id="{9CC6D282-83DC-A147-8373-739E0AE7A5D3}" type="slidenum">
              <a:rPr lang="en-US" altLang="en-US"/>
              <a:pPr>
                <a:defRPr/>
              </a:pPr>
              <a:t>‹#›</a:t>
            </a:fld>
            <a:endParaRPr lang="en-US" altLang="en-US"/>
          </a:p>
        </p:txBody>
      </p:sp>
    </p:spTree>
    <p:extLst>
      <p:ext uri="{BB962C8B-B14F-4D97-AF65-F5344CB8AC3E}">
        <p14:creationId xmlns:p14="http://schemas.microsoft.com/office/powerpoint/2010/main" val="23075445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E39CA556-1052-7B9F-69F2-CE223F2DE9D6}"/>
              </a:ext>
            </a:extLst>
          </p:cNvPr>
          <p:cNvSpPr>
            <a:spLocks noGrp="1"/>
          </p:cNvSpPr>
          <p:nvPr>
            <p:ph type="dt" sz="half" idx="10"/>
          </p:nvPr>
        </p:nvSpPr>
        <p:spPr/>
        <p:txBody>
          <a:bodyPr/>
          <a:lstStyle>
            <a:lvl1pPr>
              <a:defRPr/>
            </a:lvl1pPr>
          </a:lstStyle>
          <a:p>
            <a:pPr>
              <a:defRPr/>
            </a:pPr>
            <a:fld id="{7386ABCE-E1AD-A440-B1D0-185BB9D684AA}" type="datetime1">
              <a:rPr lang="en-US" altLang="x-none"/>
              <a:pPr>
                <a:defRPr/>
              </a:pPr>
              <a:t>11/19/24</a:t>
            </a:fld>
            <a:endParaRPr lang="en-US" altLang="x-none"/>
          </a:p>
        </p:txBody>
      </p:sp>
      <p:sp>
        <p:nvSpPr>
          <p:cNvPr id="6" name="Footer Placeholder 4">
            <a:extLst>
              <a:ext uri="{FF2B5EF4-FFF2-40B4-BE49-F238E27FC236}">
                <a16:creationId xmlns:a16="http://schemas.microsoft.com/office/drawing/2014/main" id="{D63C9CE2-DB1D-C63D-938B-414C47779FAD}"/>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F565ABC6-D79E-4C49-66ED-BB894DDA253A}"/>
              </a:ext>
            </a:extLst>
          </p:cNvPr>
          <p:cNvSpPr>
            <a:spLocks noGrp="1"/>
          </p:cNvSpPr>
          <p:nvPr>
            <p:ph type="sldNum" sz="quarter" idx="12"/>
          </p:nvPr>
        </p:nvSpPr>
        <p:spPr/>
        <p:txBody>
          <a:bodyPr/>
          <a:lstStyle>
            <a:lvl1pPr>
              <a:defRPr/>
            </a:lvl1pPr>
          </a:lstStyle>
          <a:p>
            <a:pPr>
              <a:defRPr/>
            </a:pPr>
            <a:fld id="{F916B622-7786-EB40-B392-8DE47557F3DA}" type="slidenum">
              <a:rPr lang="en-US" altLang="en-US"/>
              <a:pPr>
                <a:defRPr/>
              </a:pPr>
              <a:t>‹#›</a:t>
            </a:fld>
            <a:endParaRPr lang="en-US" altLang="en-US"/>
          </a:p>
        </p:txBody>
      </p:sp>
    </p:spTree>
    <p:extLst>
      <p:ext uri="{BB962C8B-B14F-4D97-AF65-F5344CB8AC3E}">
        <p14:creationId xmlns:p14="http://schemas.microsoft.com/office/powerpoint/2010/main" val="8957147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7A56E187-0227-AFDD-B666-8877D8E12386}"/>
              </a:ext>
            </a:extLst>
          </p:cNvPr>
          <p:cNvSpPr>
            <a:spLocks noGrp="1"/>
          </p:cNvSpPr>
          <p:nvPr>
            <p:ph type="dt" sz="half" idx="10"/>
          </p:nvPr>
        </p:nvSpPr>
        <p:spPr/>
        <p:txBody>
          <a:bodyPr/>
          <a:lstStyle>
            <a:lvl1pPr>
              <a:defRPr/>
            </a:lvl1pPr>
          </a:lstStyle>
          <a:p>
            <a:pPr>
              <a:defRPr/>
            </a:pPr>
            <a:fld id="{39F6320B-9873-4441-AD9F-5FE21E3EA15C}" type="datetime1">
              <a:rPr lang="en-US" altLang="x-none"/>
              <a:pPr>
                <a:defRPr/>
              </a:pPr>
              <a:t>11/19/24</a:t>
            </a:fld>
            <a:endParaRPr lang="en-US" altLang="x-none"/>
          </a:p>
        </p:txBody>
      </p:sp>
      <p:sp>
        <p:nvSpPr>
          <p:cNvPr id="8" name="Footer Placeholder 4">
            <a:extLst>
              <a:ext uri="{FF2B5EF4-FFF2-40B4-BE49-F238E27FC236}">
                <a16:creationId xmlns:a16="http://schemas.microsoft.com/office/drawing/2014/main" id="{503974CE-82B8-00BA-49D3-7816EC448AD7}"/>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F6551857-78B1-54D7-673F-1A020EB05119}"/>
              </a:ext>
            </a:extLst>
          </p:cNvPr>
          <p:cNvSpPr>
            <a:spLocks noGrp="1"/>
          </p:cNvSpPr>
          <p:nvPr>
            <p:ph type="sldNum" sz="quarter" idx="12"/>
          </p:nvPr>
        </p:nvSpPr>
        <p:spPr/>
        <p:txBody>
          <a:bodyPr/>
          <a:lstStyle>
            <a:lvl1pPr>
              <a:defRPr/>
            </a:lvl1pPr>
          </a:lstStyle>
          <a:p>
            <a:pPr>
              <a:defRPr/>
            </a:pPr>
            <a:fld id="{6F94DBCF-687B-7040-BD09-E646E5CA1921}" type="slidenum">
              <a:rPr lang="en-US" altLang="en-US"/>
              <a:pPr>
                <a:defRPr/>
              </a:pPr>
              <a:t>‹#›</a:t>
            </a:fld>
            <a:endParaRPr lang="en-US" altLang="en-US"/>
          </a:p>
        </p:txBody>
      </p:sp>
    </p:spTree>
    <p:extLst>
      <p:ext uri="{BB962C8B-B14F-4D97-AF65-F5344CB8AC3E}">
        <p14:creationId xmlns:p14="http://schemas.microsoft.com/office/powerpoint/2010/main" val="30303865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961D7990-EA7F-0F33-A2CE-80A36B2DA98E}"/>
              </a:ext>
            </a:extLst>
          </p:cNvPr>
          <p:cNvSpPr>
            <a:spLocks noGrp="1"/>
          </p:cNvSpPr>
          <p:nvPr>
            <p:ph type="dt" sz="half" idx="10"/>
          </p:nvPr>
        </p:nvSpPr>
        <p:spPr/>
        <p:txBody>
          <a:bodyPr/>
          <a:lstStyle>
            <a:lvl1pPr>
              <a:defRPr/>
            </a:lvl1pPr>
          </a:lstStyle>
          <a:p>
            <a:pPr>
              <a:defRPr/>
            </a:pPr>
            <a:fld id="{AD144707-D2A1-854A-BF7C-E9D984384E12}" type="datetime1">
              <a:rPr lang="en-US" altLang="x-none"/>
              <a:pPr>
                <a:defRPr/>
              </a:pPr>
              <a:t>11/19/24</a:t>
            </a:fld>
            <a:endParaRPr lang="en-US" altLang="x-none"/>
          </a:p>
        </p:txBody>
      </p:sp>
      <p:sp>
        <p:nvSpPr>
          <p:cNvPr id="4" name="Footer Placeholder 4">
            <a:extLst>
              <a:ext uri="{FF2B5EF4-FFF2-40B4-BE49-F238E27FC236}">
                <a16:creationId xmlns:a16="http://schemas.microsoft.com/office/drawing/2014/main" id="{BF953CD9-8D03-069C-FA6A-352681AF2CB6}"/>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DE14EA33-A52B-8C47-5C4C-073288A75735}"/>
              </a:ext>
            </a:extLst>
          </p:cNvPr>
          <p:cNvSpPr>
            <a:spLocks noGrp="1"/>
          </p:cNvSpPr>
          <p:nvPr>
            <p:ph type="sldNum" sz="quarter" idx="12"/>
          </p:nvPr>
        </p:nvSpPr>
        <p:spPr/>
        <p:txBody>
          <a:bodyPr/>
          <a:lstStyle>
            <a:lvl1pPr>
              <a:defRPr/>
            </a:lvl1pPr>
          </a:lstStyle>
          <a:p>
            <a:pPr>
              <a:defRPr/>
            </a:pPr>
            <a:fld id="{A00F9705-3C29-1C4D-8D6E-F067CD100217}" type="slidenum">
              <a:rPr lang="en-US" altLang="en-US"/>
              <a:pPr>
                <a:defRPr/>
              </a:pPr>
              <a:t>‹#›</a:t>
            </a:fld>
            <a:endParaRPr lang="en-US" altLang="en-US"/>
          </a:p>
        </p:txBody>
      </p:sp>
    </p:spTree>
    <p:extLst>
      <p:ext uri="{BB962C8B-B14F-4D97-AF65-F5344CB8AC3E}">
        <p14:creationId xmlns:p14="http://schemas.microsoft.com/office/powerpoint/2010/main" val="28492695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A2968AAD-6D96-CD74-33A5-4F0C493C629E}"/>
              </a:ext>
            </a:extLst>
          </p:cNvPr>
          <p:cNvSpPr>
            <a:spLocks noGrp="1"/>
          </p:cNvSpPr>
          <p:nvPr>
            <p:ph type="dt" sz="half" idx="10"/>
          </p:nvPr>
        </p:nvSpPr>
        <p:spPr/>
        <p:txBody>
          <a:bodyPr/>
          <a:lstStyle>
            <a:lvl1pPr>
              <a:defRPr/>
            </a:lvl1pPr>
          </a:lstStyle>
          <a:p>
            <a:pPr>
              <a:defRPr/>
            </a:pPr>
            <a:fld id="{1084A2CF-2F25-EC41-B5E8-CD68A3F1E619}" type="datetime1">
              <a:rPr lang="en-US" altLang="x-none"/>
              <a:pPr>
                <a:defRPr/>
              </a:pPr>
              <a:t>11/19/24</a:t>
            </a:fld>
            <a:endParaRPr lang="en-US" altLang="x-none"/>
          </a:p>
        </p:txBody>
      </p:sp>
      <p:sp>
        <p:nvSpPr>
          <p:cNvPr id="3" name="Footer Placeholder 4">
            <a:extLst>
              <a:ext uri="{FF2B5EF4-FFF2-40B4-BE49-F238E27FC236}">
                <a16:creationId xmlns:a16="http://schemas.microsoft.com/office/drawing/2014/main" id="{141B8838-6134-65FE-3BF5-6A815BD06DC8}"/>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09ECDFE0-BA9B-41DC-094A-BEABD79ADFCC}"/>
              </a:ext>
            </a:extLst>
          </p:cNvPr>
          <p:cNvSpPr>
            <a:spLocks noGrp="1"/>
          </p:cNvSpPr>
          <p:nvPr>
            <p:ph type="sldNum" sz="quarter" idx="12"/>
          </p:nvPr>
        </p:nvSpPr>
        <p:spPr/>
        <p:txBody>
          <a:bodyPr/>
          <a:lstStyle>
            <a:lvl1pPr>
              <a:defRPr/>
            </a:lvl1pPr>
          </a:lstStyle>
          <a:p>
            <a:pPr>
              <a:defRPr/>
            </a:pPr>
            <a:fld id="{F0A12117-9A72-3141-A235-F055B6530562}" type="slidenum">
              <a:rPr lang="en-US" altLang="en-US"/>
              <a:pPr>
                <a:defRPr/>
              </a:pPr>
              <a:t>‹#›</a:t>
            </a:fld>
            <a:endParaRPr lang="en-US" altLang="en-US"/>
          </a:p>
        </p:txBody>
      </p:sp>
    </p:spTree>
    <p:extLst>
      <p:ext uri="{BB962C8B-B14F-4D97-AF65-F5344CB8AC3E}">
        <p14:creationId xmlns:p14="http://schemas.microsoft.com/office/powerpoint/2010/main" val="32997097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A92695CE-233C-158C-4B88-98AECA390C91}"/>
              </a:ext>
            </a:extLst>
          </p:cNvPr>
          <p:cNvSpPr>
            <a:spLocks noGrp="1"/>
          </p:cNvSpPr>
          <p:nvPr>
            <p:ph type="dt" sz="half" idx="10"/>
          </p:nvPr>
        </p:nvSpPr>
        <p:spPr/>
        <p:txBody>
          <a:bodyPr/>
          <a:lstStyle>
            <a:lvl1pPr>
              <a:defRPr/>
            </a:lvl1pPr>
          </a:lstStyle>
          <a:p>
            <a:pPr>
              <a:defRPr/>
            </a:pPr>
            <a:fld id="{5A4A2FD7-8076-334A-A713-50F376A2D40C}" type="datetime1">
              <a:rPr lang="en-US" altLang="x-none"/>
              <a:pPr>
                <a:defRPr/>
              </a:pPr>
              <a:t>11/19/24</a:t>
            </a:fld>
            <a:endParaRPr lang="en-US" altLang="x-none"/>
          </a:p>
        </p:txBody>
      </p:sp>
      <p:sp>
        <p:nvSpPr>
          <p:cNvPr id="6" name="Footer Placeholder 4">
            <a:extLst>
              <a:ext uri="{FF2B5EF4-FFF2-40B4-BE49-F238E27FC236}">
                <a16:creationId xmlns:a16="http://schemas.microsoft.com/office/drawing/2014/main" id="{7B639F92-F796-9039-44C1-B89D06F74FE7}"/>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C5D5D0FF-1EED-0E99-2994-4CA5D3442B37}"/>
              </a:ext>
            </a:extLst>
          </p:cNvPr>
          <p:cNvSpPr>
            <a:spLocks noGrp="1"/>
          </p:cNvSpPr>
          <p:nvPr>
            <p:ph type="sldNum" sz="quarter" idx="12"/>
          </p:nvPr>
        </p:nvSpPr>
        <p:spPr/>
        <p:txBody>
          <a:bodyPr/>
          <a:lstStyle>
            <a:lvl1pPr>
              <a:defRPr/>
            </a:lvl1pPr>
          </a:lstStyle>
          <a:p>
            <a:pPr>
              <a:defRPr/>
            </a:pPr>
            <a:fld id="{739CEC3E-4244-6C44-8BF9-0454D1293837}" type="slidenum">
              <a:rPr lang="en-US" altLang="en-US"/>
              <a:pPr>
                <a:defRPr/>
              </a:pPr>
              <a:t>‹#›</a:t>
            </a:fld>
            <a:endParaRPr lang="en-US" altLang="en-US"/>
          </a:p>
        </p:txBody>
      </p:sp>
    </p:spTree>
    <p:extLst>
      <p:ext uri="{BB962C8B-B14F-4D97-AF65-F5344CB8AC3E}">
        <p14:creationId xmlns:p14="http://schemas.microsoft.com/office/powerpoint/2010/main" val="7169728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AA1C06A6-945B-B972-2A99-4BD446E7FDA4}"/>
              </a:ext>
            </a:extLst>
          </p:cNvPr>
          <p:cNvSpPr>
            <a:spLocks noGrp="1"/>
          </p:cNvSpPr>
          <p:nvPr>
            <p:ph type="dt" sz="half" idx="10"/>
          </p:nvPr>
        </p:nvSpPr>
        <p:spPr/>
        <p:txBody>
          <a:bodyPr/>
          <a:lstStyle>
            <a:lvl1pPr>
              <a:defRPr/>
            </a:lvl1pPr>
          </a:lstStyle>
          <a:p>
            <a:pPr>
              <a:defRPr/>
            </a:pPr>
            <a:fld id="{BC2C0638-E3C2-3D4D-9012-339037CC579D}" type="datetime1">
              <a:rPr lang="en-US" altLang="x-none"/>
              <a:pPr>
                <a:defRPr/>
              </a:pPr>
              <a:t>11/19/24</a:t>
            </a:fld>
            <a:endParaRPr lang="en-US" altLang="x-none"/>
          </a:p>
        </p:txBody>
      </p:sp>
      <p:sp>
        <p:nvSpPr>
          <p:cNvPr id="6" name="Footer Placeholder 4">
            <a:extLst>
              <a:ext uri="{FF2B5EF4-FFF2-40B4-BE49-F238E27FC236}">
                <a16:creationId xmlns:a16="http://schemas.microsoft.com/office/drawing/2014/main" id="{BD7148DB-F946-D1AC-64FC-9B48E3503546}"/>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DFC0EFB6-780E-0DF9-B72B-DC99B40495EA}"/>
              </a:ext>
            </a:extLst>
          </p:cNvPr>
          <p:cNvSpPr>
            <a:spLocks noGrp="1"/>
          </p:cNvSpPr>
          <p:nvPr>
            <p:ph type="sldNum" sz="quarter" idx="12"/>
          </p:nvPr>
        </p:nvSpPr>
        <p:spPr/>
        <p:txBody>
          <a:bodyPr/>
          <a:lstStyle>
            <a:lvl1pPr>
              <a:defRPr/>
            </a:lvl1pPr>
          </a:lstStyle>
          <a:p>
            <a:pPr>
              <a:defRPr/>
            </a:pPr>
            <a:fld id="{E78FDB61-2686-FA40-A8DD-BFEFB2BE64FF}" type="slidenum">
              <a:rPr lang="en-US" altLang="en-US"/>
              <a:pPr>
                <a:defRPr/>
              </a:pPr>
              <a:t>‹#›</a:t>
            </a:fld>
            <a:endParaRPr lang="en-US" altLang="en-US"/>
          </a:p>
        </p:txBody>
      </p:sp>
    </p:spTree>
    <p:extLst>
      <p:ext uri="{BB962C8B-B14F-4D97-AF65-F5344CB8AC3E}">
        <p14:creationId xmlns:p14="http://schemas.microsoft.com/office/powerpoint/2010/main" val="36631979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5BEF72AD-9CE9-9524-8C4A-C1A899817DDB}"/>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62CAA672-865E-3A5B-B263-8BB9F8D62DB9}"/>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BA132ED6-CD2F-79DE-2C1D-AD656AF233D3}"/>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charset="0"/>
                <a:ea typeface="ＭＳ Ｐゴシック" charset="-128"/>
              </a:defRPr>
            </a:lvl1pPr>
          </a:lstStyle>
          <a:p>
            <a:pPr>
              <a:defRPr/>
            </a:pPr>
            <a:fld id="{754A3DB7-90D2-9B49-B222-823AC201C525}" type="datetime1">
              <a:rPr lang="en-US" altLang="x-none"/>
              <a:pPr>
                <a:defRPr/>
              </a:pPr>
              <a:t>11/19/24</a:t>
            </a:fld>
            <a:endParaRPr lang="en-US" altLang="x-none"/>
          </a:p>
        </p:txBody>
      </p:sp>
      <p:sp>
        <p:nvSpPr>
          <p:cNvPr id="5" name="Footer Placeholder 4">
            <a:extLst>
              <a:ext uri="{FF2B5EF4-FFF2-40B4-BE49-F238E27FC236}">
                <a16:creationId xmlns:a16="http://schemas.microsoft.com/office/drawing/2014/main" id="{3A072754-F080-7C9D-9EE7-21577C237E75}"/>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a:extLst>
              <a:ext uri="{FF2B5EF4-FFF2-40B4-BE49-F238E27FC236}">
                <a16:creationId xmlns:a16="http://schemas.microsoft.com/office/drawing/2014/main" id="{CAE89CDC-28D5-C125-84DB-129FC0BB6037}"/>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a:defRPr/>
            </a:pPr>
            <a:fld id="{0447249D-7A2A-CC49-A2CD-0E5D6AE3488E}"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pitchFamily="-1" charset="-128"/>
          <a:cs typeface="ＭＳ Ｐゴシック" pitchFamily="-1" charset="-128"/>
        </a:defRPr>
      </a:lvl1pPr>
      <a:lvl2pPr algn="ctr" defTabSz="457200" rtl="0" eaLnBrk="0" fontAlgn="base" hangingPunct="0">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2pPr>
      <a:lvl3pPr algn="ctr" defTabSz="457200" rtl="0" eaLnBrk="0" fontAlgn="base" hangingPunct="0">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3pPr>
      <a:lvl4pPr algn="ctr" defTabSz="457200" rtl="0" eaLnBrk="0" fontAlgn="base" hangingPunct="0">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4pPr>
      <a:lvl5pPr algn="ctr" defTabSz="457200" rtl="0" eaLnBrk="0" fontAlgn="base" hangingPunct="0">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5pPr>
      <a:lvl6pPr marL="457200" algn="ctr" defTabSz="457200" rtl="0" fontAlgn="base">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6pPr>
      <a:lvl7pPr marL="914400" algn="ctr" defTabSz="457200" rtl="0" fontAlgn="base">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7pPr>
      <a:lvl8pPr marL="1371600" algn="ctr" defTabSz="457200" rtl="0" fontAlgn="base">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8pPr>
      <a:lvl9pPr marL="1828800" algn="ctr" defTabSz="457200" rtl="0" fontAlgn="base">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pitchFamily="-1" charset="-128"/>
          <a:cs typeface="ＭＳ Ｐゴシック" pitchFamily="-1"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pitchFamily="-1"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pitchFamily="-1"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pitchFamily="-1"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pitchFamily="-1"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9.gi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0.tif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9.gif"/><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43.tif"/><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hyperlink" Target="https://vimeo.com/297875063" TargetMode="External"/><Relationship Id="rId2" Type="http://schemas.openxmlformats.org/officeDocument/2006/relationships/slideLayout" Target="../slideLayouts/slideLayout2.xml"/><Relationship Id="rId1" Type="http://schemas.openxmlformats.org/officeDocument/2006/relationships/video" Target="https://player.vimeo.com/video/297875063?app_id=122963" TargetMode="External"/><Relationship Id="rId5" Type="http://schemas.openxmlformats.org/officeDocument/2006/relationships/image" Target="../media/image57.jpeg"/><Relationship Id="rId4" Type="http://schemas.openxmlformats.org/officeDocument/2006/relationships/image" Target="../media/image56.tiff"/></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a:extLst>
              <a:ext uri="{FF2B5EF4-FFF2-40B4-BE49-F238E27FC236}">
                <a16:creationId xmlns:a16="http://schemas.microsoft.com/office/drawing/2014/main" id="{C097800A-EC7D-4603-0EED-2A5FB0E143CB}"/>
              </a:ext>
            </a:extLst>
          </p:cNvPr>
          <p:cNvSpPr>
            <a:spLocks noGrp="1"/>
          </p:cNvSpPr>
          <p:nvPr>
            <p:ph type="ctrTitle"/>
          </p:nvPr>
        </p:nvSpPr>
        <p:spPr/>
        <p:txBody>
          <a:bodyPr/>
          <a:lstStyle/>
          <a:p>
            <a:pPr eaLnBrk="1" hangingPunct="1"/>
            <a:r>
              <a:rPr lang="en-US" altLang="en-US" b="1">
                <a:solidFill>
                  <a:schemeClr val="tx2"/>
                </a:solidFill>
                <a:ea typeface="ＭＳ Ｐゴシック" panose="020B0600070205080204" pitchFamily="34" charset="-128"/>
              </a:rPr>
              <a:t>Global Scale Winds</a:t>
            </a:r>
            <a:br>
              <a:rPr lang="en-US" altLang="en-US" b="1">
                <a:solidFill>
                  <a:schemeClr val="tx2"/>
                </a:solidFill>
                <a:ea typeface="ＭＳ Ｐゴシック" panose="020B0600070205080204" pitchFamily="34" charset="-128"/>
              </a:rPr>
            </a:br>
            <a:r>
              <a:rPr lang="en-US" altLang="en-US" sz="3200">
                <a:ea typeface="ＭＳ Ｐゴシック" panose="020B0600070205080204" pitchFamily="34" charset="-128"/>
              </a:rPr>
              <a:t>Also known as the </a:t>
            </a:r>
            <a:br>
              <a:rPr lang="en-US" altLang="en-US" sz="3200">
                <a:ea typeface="ＭＳ Ｐゴシック" panose="020B0600070205080204" pitchFamily="34" charset="-128"/>
              </a:rPr>
            </a:br>
            <a:r>
              <a:rPr lang="en-US" altLang="en-US" sz="3200" b="1">
                <a:ea typeface="ＭＳ Ｐゴシック" panose="020B0600070205080204" pitchFamily="34" charset="-128"/>
              </a:rPr>
              <a:t>General Circulation of the Atmosphere</a:t>
            </a:r>
          </a:p>
        </p:txBody>
      </p:sp>
      <p:sp>
        <p:nvSpPr>
          <p:cNvPr id="3" name="Subtitle 2">
            <a:extLst>
              <a:ext uri="{FF2B5EF4-FFF2-40B4-BE49-F238E27FC236}">
                <a16:creationId xmlns:a16="http://schemas.microsoft.com/office/drawing/2014/main" id="{2EC76728-F704-CE61-76BC-A7F230CA4B4D}"/>
              </a:ext>
            </a:extLst>
          </p:cNvPr>
          <p:cNvSpPr>
            <a:spLocks noGrp="1"/>
          </p:cNvSpPr>
          <p:nvPr>
            <p:ph type="subTitle" idx="1"/>
          </p:nvPr>
        </p:nvSpPr>
        <p:spPr/>
        <p:txBody>
          <a:bodyPr rtlCol="0">
            <a:normAutofit/>
          </a:bodyPr>
          <a:lstStyle/>
          <a:p>
            <a:pPr eaLnBrk="1" fontAlgn="auto" hangingPunct="1">
              <a:spcAft>
                <a:spcPts val="0"/>
              </a:spcAft>
              <a:buFont typeface="Arial"/>
              <a:buNone/>
              <a:defRPr/>
            </a:pPr>
            <a:r>
              <a:rPr lang="en-US" dirty="0">
                <a:ea typeface="+mn-ea"/>
                <a:cs typeface="+mn-cs"/>
              </a:rPr>
              <a:t>Atmospheric Sciences 101</a:t>
            </a:r>
          </a:p>
          <a:p>
            <a:pPr eaLnBrk="1" fontAlgn="auto" hangingPunct="1">
              <a:spcAft>
                <a:spcPts val="0"/>
              </a:spcAft>
              <a:buFont typeface="Arial"/>
              <a:buNone/>
              <a:defRPr/>
            </a:pPr>
            <a:r>
              <a:rPr lang="en-US" dirty="0">
                <a:ea typeface="+mn-ea"/>
                <a:cs typeface="+mn-cs"/>
              </a:rPr>
              <a:t>Autumn 2024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1">
            <a:extLst>
              <a:ext uri="{FF2B5EF4-FFF2-40B4-BE49-F238E27FC236}">
                <a16:creationId xmlns:a16="http://schemas.microsoft.com/office/drawing/2014/main" id="{63BC2A6B-D5EF-D51B-7F2C-BC97C08E07C6}"/>
              </a:ext>
            </a:extLst>
          </p:cNvPr>
          <p:cNvSpPr>
            <a:spLocks noGrp="1"/>
          </p:cNvSpPr>
          <p:nvPr>
            <p:ph type="title"/>
          </p:nvPr>
        </p:nvSpPr>
        <p:spPr>
          <a:xfrm>
            <a:off x="457200" y="449263"/>
            <a:ext cx="8229600" cy="1143000"/>
          </a:xfrm>
        </p:spPr>
        <p:txBody>
          <a:bodyPr/>
          <a:lstStyle/>
          <a:p>
            <a:r>
              <a:rPr lang="en-US" altLang="en-US" b="1">
                <a:solidFill>
                  <a:schemeClr val="tx2"/>
                </a:solidFill>
                <a:ea typeface="ＭＳ Ｐゴシック" panose="020B0600070205080204" pitchFamily="34" charset="-128"/>
              </a:rPr>
              <a:t>The real global atmosphere is more complicated, with westerly flow in the midlatitudes</a:t>
            </a:r>
          </a:p>
        </p:txBody>
      </p:sp>
      <p:pic>
        <p:nvPicPr>
          <p:cNvPr id="24578" name="Content Placeholder 3">
            <a:extLst>
              <a:ext uri="{FF2B5EF4-FFF2-40B4-BE49-F238E27FC236}">
                <a16:creationId xmlns:a16="http://schemas.microsoft.com/office/drawing/2014/main" id="{4940D419-AB76-FEDD-507E-91171A2114A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66725" y="2143125"/>
            <a:ext cx="8220075" cy="4019550"/>
          </a:xfr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le 1">
            <a:extLst>
              <a:ext uri="{FF2B5EF4-FFF2-40B4-BE49-F238E27FC236}">
                <a16:creationId xmlns:a16="http://schemas.microsoft.com/office/drawing/2014/main" id="{8A941B17-56EA-3299-52FF-9DBDA6A175DC}"/>
              </a:ext>
            </a:extLst>
          </p:cNvPr>
          <p:cNvSpPr>
            <a:spLocks noGrp="1"/>
          </p:cNvSpPr>
          <p:nvPr>
            <p:ph type="title"/>
          </p:nvPr>
        </p:nvSpPr>
        <p:spPr>
          <a:xfrm>
            <a:off x="320675" y="1301750"/>
            <a:ext cx="5332413" cy="4133850"/>
          </a:xfrm>
        </p:spPr>
        <p:txBody>
          <a:bodyPr/>
          <a:lstStyle/>
          <a:p>
            <a:r>
              <a:rPr lang="en-US" altLang="en-US" sz="4000" b="1" dirty="0">
                <a:solidFill>
                  <a:schemeClr val="tx2"/>
                </a:solidFill>
                <a:ea typeface="ＭＳ Ｐゴシック" panose="020B0600070205080204" pitchFamily="34" charset="-128"/>
              </a:rPr>
              <a:t>George Hadley in 1735 suggested that the easterly flow in tropics was due to what became known as the Coriolis Force, which acts to the right of flow wind direction in the northern hemisphere on a rotating planet</a:t>
            </a:r>
          </a:p>
        </p:txBody>
      </p:sp>
      <p:pic>
        <p:nvPicPr>
          <p:cNvPr id="23554" name="Content Placeholder 3">
            <a:extLst>
              <a:ext uri="{FF2B5EF4-FFF2-40B4-BE49-F238E27FC236}">
                <a16:creationId xmlns:a16="http://schemas.microsoft.com/office/drawing/2014/main" id="{11357AFF-436E-0C09-EF5C-E05127D20D0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5653088" y="1509713"/>
            <a:ext cx="3259137" cy="4000500"/>
          </a:xfr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itle 1">
            <a:extLst>
              <a:ext uri="{FF2B5EF4-FFF2-40B4-BE49-F238E27FC236}">
                <a16:creationId xmlns:a16="http://schemas.microsoft.com/office/drawing/2014/main" id="{EBFD42AF-E5AC-620B-3327-6B434CCF2973}"/>
              </a:ext>
            </a:extLst>
          </p:cNvPr>
          <p:cNvSpPr>
            <a:spLocks noGrp="1"/>
          </p:cNvSpPr>
          <p:nvPr>
            <p:ph type="title"/>
          </p:nvPr>
        </p:nvSpPr>
        <p:spPr/>
        <p:txBody>
          <a:bodyPr/>
          <a:lstStyle/>
          <a:p>
            <a:endParaRPr lang="en-US" altLang="en-US">
              <a:ea typeface="ＭＳ Ｐゴシック" panose="020B0600070205080204" pitchFamily="34" charset="-128"/>
            </a:endParaRPr>
          </a:p>
        </p:txBody>
      </p:sp>
      <p:pic>
        <p:nvPicPr>
          <p:cNvPr id="26626" name="Content Placeholder 3">
            <a:extLst>
              <a:ext uri="{FF2B5EF4-FFF2-40B4-BE49-F238E27FC236}">
                <a16:creationId xmlns:a16="http://schemas.microsoft.com/office/drawing/2014/main" id="{A91DB626-F6AE-D779-6798-2F4E33BC3AA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5318" t="25885" r="-4662" b="26920"/>
          <a:stretch>
            <a:fillRect/>
          </a:stretch>
        </p:blipFill>
        <p:spPr>
          <a:xfrm>
            <a:off x="242888" y="2225675"/>
            <a:ext cx="7820025" cy="3489325"/>
          </a:xfr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le 3">
            <a:extLst>
              <a:ext uri="{FF2B5EF4-FFF2-40B4-BE49-F238E27FC236}">
                <a16:creationId xmlns:a16="http://schemas.microsoft.com/office/drawing/2014/main" id="{D554ABFD-EB23-D56B-7E67-6FF60BF3AD6F}"/>
              </a:ext>
            </a:extLst>
          </p:cNvPr>
          <p:cNvSpPr>
            <a:spLocks noGrp="1"/>
          </p:cNvSpPr>
          <p:nvPr>
            <p:ph type="title"/>
          </p:nvPr>
        </p:nvSpPr>
        <p:spPr/>
        <p:txBody>
          <a:bodyPr/>
          <a:lstStyle/>
          <a:p>
            <a:r>
              <a:rPr lang="en-US" altLang="en-US" b="1">
                <a:solidFill>
                  <a:schemeClr val="tx2"/>
                </a:solidFill>
                <a:ea typeface="ＭＳ Ｐゴシック" panose="020B0600070205080204" pitchFamily="34" charset="-128"/>
              </a:rPr>
              <a:t>Intertropical Convergence Zone (ITCZ)</a:t>
            </a:r>
          </a:p>
        </p:txBody>
      </p:sp>
      <p:sp>
        <p:nvSpPr>
          <p:cNvPr id="25602" name="Content Placeholder 4">
            <a:extLst>
              <a:ext uri="{FF2B5EF4-FFF2-40B4-BE49-F238E27FC236}">
                <a16:creationId xmlns:a16="http://schemas.microsoft.com/office/drawing/2014/main" id="{A612C7C4-AF3D-0245-EC82-92D6C5BC184D}"/>
              </a:ext>
            </a:extLst>
          </p:cNvPr>
          <p:cNvSpPr>
            <a:spLocks noGrp="1"/>
          </p:cNvSpPr>
          <p:nvPr>
            <p:ph idx="1"/>
          </p:nvPr>
        </p:nvSpPr>
        <p:spPr>
          <a:xfrm>
            <a:off x="698500" y="1682750"/>
            <a:ext cx="8229600" cy="2252663"/>
          </a:xfrm>
        </p:spPr>
        <p:txBody>
          <a:bodyPr/>
          <a:lstStyle/>
          <a:p>
            <a:r>
              <a:rPr lang="en-US" altLang="en-US">
                <a:ea typeface="ＭＳ Ｐゴシック" panose="020B0600070205080204" pitchFamily="34" charset="-128"/>
              </a:rPr>
              <a:t>Associated with convergence between the NE and SE trades</a:t>
            </a:r>
          </a:p>
          <a:p>
            <a:r>
              <a:rPr lang="en-US" altLang="en-US">
                <a:ea typeface="ＭＳ Ｐゴシック" panose="020B0600070205080204" pitchFamily="34" charset="-128"/>
              </a:rPr>
              <a:t>Not necessarily on the equator (generally north of it)</a:t>
            </a:r>
          </a:p>
          <a:p>
            <a:r>
              <a:rPr lang="en-US" altLang="en-US">
                <a:ea typeface="ＭＳ Ｐゴシック" panose="020B0600070205080204" pitchFamily="34" charset="-128"/>
              </a:rPr>
              <a:t>Also known as the </a:t>
            </a:r>
            <a:r>
              <a:rPr lang="en-US" altLang="en-US" b="1">
                <a:ea typeface="ＭＳ Ｐゴシック" panose="020B0600070205080204" pitchFamily="34" charset="-128"/>
              </a:rPr>
              <a:t>doldrums</a:t>
            </a:r>
          </a:p>
        </p:txBody>
      </p:sp>
      <p:pic>
        <p:nvPicPr>
          <p:cNvPr id="25603" name="Picture 1">
            <a:extLst>
              <a:ext uri="{FF2B5EF4-FFF2-40B4-BE49-F238E27FC236}">
                <a16:creationId xmlns:a16="http://schemas.microsoft.com/office/drawing/2014/main" id="{D8132ED4-5265-0489-085A-98B66E752DE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27300" y="4475163"/>
            <a:ext cx="4649788" cy="2265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1E9A28-8658-48FA-1742-EFE17A861816}"/>
            </a:ext>
          </a:extLst>
        </p:cNvPr>
        <p:cNvGrpSpPr/>
        <p:nvPr/>
      </p:nvGrpSpPr>
      <p:grpSpPr>
        <a:xfrm>
          <a:off x="0" y="0"/>
          <a:ext cx="0" cy="0"/>
          <a:chOff x="0" y="0"/>
          <a:chExt cx="0" cy="0"/>
        </a:xfrm>
      </p:grpSpPr>
      <p:sp>
        <p:nvSpPr>
          <p:cNvPr id="26625" name="Title 1">
            <a:extLst>
              <a:ext uri="{FF2B5EF4-FFF2-40B4-BE49-F238E27FC236}">
                <a16:creationId xmlns:a16="http://schemas.microsoft.com/office/drawing/2014/main" id="{19BDB73B-DEBB-2DBD-39C4-C9FF5D25237A}"/>
              </a:ext>
            </a:extLst>
          </p:cNvPr>
          <p:cNvSpPr>
            <a:spLocks noGrp="1"/>
          </p:cNvSpPr>
          <p:nvPr>
            <p:ph type="title"/>
          </p:nvPr>
        </p:nvSpPr>
        <p:spPr/>
        <p:txBody>
          <a:bodyPr/>
          <a:lstStyle/>
          <a:p>
            <a:endParaRPr lang="en-US" altLang="en-US">
              <a:ea typeface="ＭＳ Ｐゴシック" panose="020B0600070205080204" pitchFamily="34" charset="-128"/>
            </a:endParaRPr>
          </a:p>
        </p:txBody>
      </p:sp>
      <p:pic>
        <p:nvPicPr>
          <p:cNvPr id="26626" name="Content Placeholder 3">
            <a:extLst>
              <a:ext uri="{FF2B5EF4-FFF2-40B4-BE49-F238E27FC236}">
                <a16:creationId xmlns:a16="http://schemas.microsoft.com/office/drawing/2014/main" id="{2A579EC2-509E-8C95-3EED-6AAA907E2AA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5318" t="25885" r="-4662" b="26920"/>
          <a:stretch>
            <a:fillRect/>
          </a:stretch>
        </p:blipFill>
        <p:spPr>
          <a:xfrm>
            <a:off x="242888" y="2225675"/>
            <a:ext cx="7820025" cy="3489325"/>
          </a:xfrm>
        </p:spPr>
      </p:pic>
    </p:spTree>
    <p:extLst>
      <p:ext uri="{BB962C8B-B14F-4D97-AF65-F5344CB8AC3E}">
        <p14:creationId xmlns:p14="http://schemas.microsoft.com/office/powerpoint/2010/main" val="6428179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le 1">
            <a:extLst>
              <a:ext uri="{FF2B5EF4-FFF2-40B4-BE49-F238E27FC236}">
                <a16:creationId xmlns:a16="http://schemas.microsoft.com/office/drawing/2014/main" id="{C2751F65-5850-8E18-D9C3-4D580B527099}"/>
              </a:ext>
            </a:extLst>
          </p:cNvPr>
          <p:cNvSpPr>
            <a:spLocks noGrp="1"/>
          </p:cNvSpPr>
          <p:nvPr>
            <p:ph type="title"/>
          </p:nvPr>
        </p:nvSpPr>
        <p:spPr/>
        <p:txBody>
          <a:bodyPr/>
          <a:lstStyle/>
          <a:p>
            <a:pPr eaLnBrk="1" hangingPunct="1"/>
            <a:endParaRPr lang="en-US" altLang="en-US">
              <a:ea typeface="ＭＳ Ｐゴシック" panose="020B0600070205080204" pitchFamily="34" charset="-128"/>
            </a:endParaRPr>
          </a:p>
        </p:txBody>
      </p:sp>
      <p:pic>
        <p:nvPicPr>
          <p:cNvPr id="27650" name="Content Placeholder 3">
            <a:extLst>
              <a:ext uri="{FF2B5EF4-FFF2-40B4-BE49-F238E27FC236}">
                <a16:creationId xmlns:a16="http://schemas.microsoft.com/office/drawing/2014/main" id="{CECBCFAB-D38E-0B3E-24D7-79031CB85AD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40915" r="-40915"/>
          <a:stretch>
            <a:fillRect/>
          </a:stretch>
        </p:blipFill>
        <p:spPr>
          <a:xfrm>
            <a:off x="-1050925" y="519113"/>
            <a:ext cx="10194925" cy="5607050"/>
          </a:xfr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itle 1">
            <a:extLst>
              <a:ext uri="{FF2B5EF4-FFF2-40B4-BE49-F238E27FC236}">
                <a16:creationId xmlns:a16="http://schemas.microsoft.com/office/drawing/2014/main" id="{79A574ED-1527-5D20-9C0A-013B39707476}"/>
              </a:ext>
            </a:extLst>
          </p:cNvPr>
          <p:cNvSpPr>
            <a:spLocks noGrp="1"/>
          </p:cNvSpPr>
          <p:nvPr>
            <p:ph type="title"/>
          </p:nvPr>
        </p:nvSpPr>
        <p:spPr/>
        <p:txBody>
          <a:bodyPr/>
          <a:lstStyle/>
          <a:p>
            <a:pPr eaLnBrk="1" hangingPunct="1"/>
            <a:r>
              <a:rPr lang="en-US" altLang="en-US" dirty="0">
                <a:ea typeface="ＭＳ Ｐゴシック" panose="020B0600070205080204" pitchFamily="34" charset="-128"/>
              </a:rPr>
              <a:t>Lots of clouds in the ITCZ</a:t>
            </a:r>
          </a:p>
        </p:txBody>
      </p:sp>
      <p:pic>
        <p:nvPicPr>
          <p:cNvPr id="28674" name="Content Placeholder 2">
            <a:extLst>
              <a:ext uri="{FF2B5EF4-FFF2-40B4-BE49-F238E27FC236}">
                <a16:creationId xmlns:a16="http://schemas.microsoft.com/office/drawing/2014/main" id="{F91FBE7D-4459-DF83-1731-A90A810ECF0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2159" t="21169" r="1988" b="19130"/>
          <a:stretch>
            <a:fillRect/>
          </a:stretch>
        </p:blipFill>
        <p:spPr>
          <a:xfrm>
            <a:off x="547688" y="1612900"/>
            <a:ext cx="8226425" cy="3843338"/>
          </a:xfr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itle 1">
            <a:extLst>
              <a:ext uri="{FF2B5EF4-FFF2-40B4-BE49-F238E27FC236}">
                <a16:creationId xmlns:a16="http://schemas.microsoft.com/office/drawing/2014/main" id="{E1F793BF-A384-844C-F911-11DD47F1C97C}"/>
              </a:ext>
            </a:extLst>
          </p:cNvPr>
          <p:cNvSpPr>
            <a:spLocks noGrp="1"/>
          </p:cNvSpPr>
          <p:nvPr>
            <p:ph type="title"/>
          </p:nvPr>
        </p:nvSpPr>
        <p:spPr>
          <a:xfrm>
            <a:off x="233363" y="274638"/>
            <a:ext cx="8653462" cy="1143000"/>
          </a:xfrm>
        </p:spPr>
        <p:txBody>
          <a:bodyPr/>
          <a:lstStyle/>
          <a:p>
            <a:r>
              <a:rPr lang="en-US" altLang="en-US" sz="4000">
                <a:solidFill>
                  <a:schemeClr val="tx2"/>
                </a:solidFill>
                <a:ea typeface="ＭＳ Ｐゴシック" panose="020B0600070205080204" pitchFamily="34" charset="-128"/>
              </a:rPr>
              <a:t>ITCZ composed of cloud clusters </a:t>
            </a:r>
            <a:r>
              <a:rPr lang="en-US" altLang="en-US" sz="4000">
                <a:ea typeface="ＭＳ Ｐゴシック" panose="020B0600070205080204" pitchFamily="34" charset="-128"/>
              </a:rPr>
              <a:t>(cumulonimbus cells with cirrus outflow)</a:t>
            </a:r>
          </a:p>
        </p:txBody>
      </p:sp>
      <p:pic>
        <p:nvPicPr>
          <p:cNvPr id="29698" name="Content Placeholder 3">
            <a:extLst>
              <a:ext uri="{FF2B5EF4-FFF2-40B4-BE49-F238E27FC236}">
                <a16:creationId xmlns:a16="http://schemas.microsoft.com/office/drawing/2014/main" id="{552F2332-9499-4A0A-0562-5798124AA79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57200" y="1944688"/>
            <a:ext cx="8047038" cy="4525962"/>
          </a:xfr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itle 1">
            <a:extLst>
              <a:ext uri="{FF2B5EF4-FFF2-40B4-BE49-F238E27FC236}">
                <a16:creationId xmlns:a16="http://schemas.microsoft.com/office/drawing/2014/main" id="{97A28508-3B30-1655-6185-FCD02509E1C1}"/>
              </a:ext>
            </a:extLst>
          </p:cNvPr>
          <p:cNvSpPr>
            <a:spLocks noGrp="1"/>
          </p:cNvSpPr>
          <p:nvPr>
            <p:ph type="title"/>
          </p:nvPr>
        </p:nvSpPr>
        <p:spPr/>
        <p:txBody>
          <a:bodyPr/>
          <a:lstStyle/>
          <a:p>
            <a:r>
              <a:rPr lang="en-US" altLang="en-US" b="1">
                <a:solidFill>
                  <a:schemeClr val="tx2"/>
                </a:solidFill>
                <a:ea typeface="ＭＳ Ｐゴシック" panose="020B0600070205080204" pitchFamily="34" charset="-128"/>
              </a:rPr>
              <a:t>Cloud Cluster Structure</a:t>
            </a:r>
          </a:p>
        </p:txBody>
      </p:sp>
      <p:pic>
        <p:nvPicPr>
          <p:cNvPr id="30722" name="Content Placeholder 3">
            <a:extLst>
              <a:ext uri="{FF2B5EF4-FFF2-40B4-BE49-F238E27FC236}">
                <a16:creationId xmlns:a16="http://schemas.microsoft.com/office/drawing/2014/main" id="{37B0BA54-F521-CCE3-A7FA-E4854FB3A06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57200" y="1744663"/>
            <a:ext cx="8229600" cy="4237037"/>
          </a:xfr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itle 1">
            <a:extLst>
              <a:ext uri="{FF2B5EF4-FFF2-40B4-BE49-F238E27FC236}">
                <a16:creationId xmlns:a16="http://schemas.microsoft.com/office/drawing/2014/main" id="{B5BB0E2F-B0E1-EBD4-2E39-6354E56F1479}"/>
              </a:ext>
            </a:extLst>
          </p:cNvPr>
          <p:cNvSpPr>
            <a:spLocks noGrp="1"/>
          </p:cNvSpPr>
          <p:nvPr>
            <p:ph type="title"/>
          </p:nvPr>
        </p:nvSpPr>
        <p:spPr/>
        <p:txBody>
          <a:bodyPr/>
          <a:lstStyle/>
          <a:p>
            <a:r>
              <a:rPr lang="en-US" altLang="en-US" b="1">
                <a:solidFill>
                  <a:schemeClr val="tx2"/>
                </a:solidFill>
                <a:ea typeface="ＭＳ Ｐゴシック" panose="020B0600070205080204" pitchFamily="34" charset="-128"/>
              </a:rPr>
              <a:t>ITCZ Necessarily on the Equator</a:t>
            </a:r>
          </a:p>
        </p:txBody>
      </p:sp>
      <p:pic>
        <p:nvPicPr>
          <p:cNvPr id="31746" name="Content Placeholder 3">
            <a:extLst>
              <a:ext uri="{FF2B5EF4-FFF2-40B4-BE49-F238E27FC236}">
                <a16:creationId xmlns:a16="http://schemas.microsoft.com/office/drawing/2014/main" id="{AB729AC3-D4BD-E1A3-24D5-D231E9D9B27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781050" y="1517650"/>
            <a:ext cx="7119938" cy="4840288"/>
          </a:xfr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a:extLst>
              <a:ext uri="{FF2B5EF4-FFF2-40B4-BE49-F238E27FC236}">
                <a16:creationId xmlns:a16="http://schemas.microsoft.com/office/drawing/2014/main" id="{63D9ED69-5868-43C9-EF41-9F1F740E7F96}"/>
              </a:ext>
            </a:extLst>
          </p:cNvPr>
          <p:cNvSpPr>
            <a:spLocks noGrp="1"/>
          </p:cNvSpPr>
          <p:nvPr>
            <p:ph type="title"/>
          </p:nvPr>
        </p:nvSpPr>
        <p:spPr>
          <a:xfrm>
            <a:off x="611188" y="839788"/>
            <a:ext cx="8229600" cy="1143000"/>
          </a:xfrm>
        </p:spPr>
        <p:txBody>
          <a:bodyPr/>
          <a:lstStyle/>
          <a:p>
            <a:r>
              <a:rPr lang="en-US" altLang="en-US" sz="3600" b="1">
                <a:solidFill>
                  <a:schemeClr val="tx2"/>
                </a:solidFill>
                <a:ea typeface="ＭＳ Ｐゴシック" panose="020B0600070205080204" pitchFamily="34" charset="-128"/>
              </a:rPr>
              <a:t>During the age of discovery (1400s-1600s) there was a lot of interest in the large scale wind patterns of the atmosphere</a:t>
            </a:r>
          </a:p>
        </p:txBody>
      </p:sp>
      <p:pic>
        <p:nvPicPr>
          <p:cNvPr id="16386" name="Content Placeholder 3">
            <a:extLst>
              <a:ext uri="{FF2B5EF4-FFF2-40B4-BE49-F238E27FC236}">
                <a16:creationId xmlns:a16="http://schemas.microsoft.com/office/drawing/2014/main" id="{306E5017-7337-F452-21B6-627D43340E2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249488" y="2817813"/>
            <a:ext cx="4973637" cy="3317875"/>
          </a:xfr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itle 1">
            <a:extLst>
              <a:ext uri="{FF2B5EF4-FFF2-40B4-BE49-F238E27FC236}">
                <a16:creationId xmlns:a16="http://schemas.microsoft.com/office/drawing/2014/main" id="{E6826EDE-86CD-107D-2B9D-A40A311BAD4E}"/>
              </a:ext>
            </a:extLst>
          </p:cNvPr>
          <p:cNvSpPr>
            <a:spLocks noGrp="1"/>
          </p:cNvSpPr>
          <p:nvPr>
            <p:ph type="title"/>
          </p:nvPr>
        </p:nvSpPr>
        <p:spPr>
          <a:xfrm>
            <a:off x="457200" y="274638"/>
            <a:ext cx="8307388" cy="647700"/>
          </a:xfrm>
        </p:spPr>
        <p:txBody>
          <a:bodyPr/>
          <a:lstStyle/>
          <a:p>
            <a:endParaRPr lang="en-US" altLang="en-US" dirty="0">
              <a:ea typeface="ＭＳ Ｐゴシック" panose="020B0600070205080204" pitchFamily="34" charset="-128"/>
            </a:endParaRPr>
          </a:p>
        </p:txBody>
      </p:sp>
      <p:pic>
        <p:nvPicPr>
          <p:cNvPr id="32770" name="Content Placeholder 4">
            <a:extLst>
              <a:ext uri="{FF2B5EF4-FFF2-40B4-BE49-F238E27FC236}">
                <a16:creationId xmlns:a16="http://schemas.microsoft.com/office/drawing/2014/main" id="{3C0D324E-FA96-5F13-1B98-92F761FFCE4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285875" y="1135063"/>
            <a:ext cx="6797675" cy="5048250"/>
          </a:xfrm>
        </p:spPr>
      </p:pic>
      <p:sp>
        <p:nvSpPr>
          <p:cNvPr id="6" name="Down Arrow 5">
            <a:extLst>
              <a:ext uri="{FF2B5EF4-FFF2-40B4-BE49-F238E27FC236}">
                <a16:creationId xmlns:a16="http://schemas.microsoft.com/office/drawing/2014/main" id="{EA83540B-2020-0C11-20A3-74CBBF8302DE}"/>
              </a:ext>
            </a:extLst>
          </p:cNvPr>
          <p:cNvSpPr/>
          <p:nvPr/>
        </p:nvSpPr>
        <p:spPr>
          <a:xfrm rot="11867696">
            <a:off x="3695700" y="4449763"/>
            <a:ext cx="771525" cy="1150937"/>
          </a:xfrm>
          <a:prstGeom prst="down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a:extLst>
              <a:ext uri="{FF2B5EF4-FFF2-40B4-BE49-F238E27FC236}">
                <a16:creationId xmlns:a16="http://schemas.microsoft.com/office/drawing/2014/main" id="{4BCBC953-C548-0C08-95E6-C9099DE24389}"/>
              </a:ext>
            </a:extLst>
          </p:cNvPr>
          <p:cNvSpPr>
            <a:spLocks noGrp="1"/>
          </p:cNvSpPr>
          <p:nvPr>
            <p:ph type="title"/>
          </p:nvPr>
        </p:nvSpPr>
        <p:spPr/>
        <p:txBody>
          <a:bodyPr/>
          <a:lstStyle/>
          <a:p>
            <a:r>
              <a:rPr lang="en-US" altLang="en-US" b="1">
                <a:solidFill>
                  <a:schemeClr val="tx2"/>
                </a:solidFill>
                <a:ea typeface="ＭＳ Ｐゴシック" panose="020B0600070205080204" pitchFamily="34" charset="-128"/>
              </a:rPr>
              <a:t>The Actual Hadley Cell is Limited to within 30°of the equator</a:t>
            </a:r>
          </a:p>
        </p:txBody>
      </p:sp>
      <p:sp>
        <p:nvSpPr>
          <p:cNvPr id="33794" name="Content Placeholder 2">
            <a:extLst>
              <a:ext uri="{FF2B5EF4-FFF2-40B4-BE49-F238E27FC236}">
                <a16:creationId xmlns:a16="http://schemas.microsoft.com/office/drawing/2014/main" id="{C40E6472-FD6E-7535-15C5-B370DA769BCF}"/>
              </a:ext>
            </a:extLst>
          </p:cNvPr>
          <p:cNvSpPr>
            <a:spLocks noGrp="1"/>
          </p:cNvSpPr>
          <p:nvPr>
            <p:ph idx="1"/>
          </p:nvPr>
        </p:nvSpPr>
        <p:spPr/>
        <p:txBody>
          <a:bodyPr/>
          <a:lstStyle/>
          <a:p>
            <a:endParaRPr lang="en-US" altLang="en-US">
              <a:ea typeface="ＭＳ Ｐゴシック" panose="020B0600070205080204" pitchFamily="34" charset="-128"/>
            </a:endParaRPr>
          </a:p>
        </p:txBody>
      </p:sp>
      <p:pic>
        <p:nvPicPr>
          <p:cNvPr id="33795" name="Picture 1">
            <a:extLst>
              <a:ext uri="{FF2B5EF4-FFF2-40B4-BE49-F238E27FC236}">
                <a16:creationId xmlns:a16="http://schemas.microsoft.com/office/drawing/2014/main" id="{5032105B-771E-4748-041F-7C3AF912085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2293938"/>
            <a:ext cx="7327900" cy="356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itle 1">
            <a:extLst>
              <a:ext uri="{FF2B5EF4-FFF2-40B4-BE49-F238E27FC236}">
                <a16:creationId xmlns:a16="http://schemas.microsoft.com/office/drawing/2014/main" id="{E9E77A24-98B5-85C5-8DC9-D2C57469C979}"/>
              </a:ext>
            </a:extLst>
          </p:cNvPr>
          <p:cNvSpPr>
            <a:spLocks noGrp="1"/>
          </p:cNvSpPr>
          <p:nvPr>
            <p:ph type="title"/>
          </p:nvPr>
        </p:nvSpPr>
        <p:spPr>
          <a:xfrm>
            <a:off x="393700" y="500063"/>
            <a:ext cx="8407400" cy="1143000"/>
          </a:xfrm>
        </p:spPr>
        <p:txBody>
          <a:bodyPr/>
          <a:lstStyle/>
          <a:p>
            <a:r>
              <a:rPr lang="en-US" altLang="en-US" b="1">
                <a:solidFill>
                  <a:schemeClr val="tx2"/>
                </a:solidFill>
                <a:ea typeface="ＭＳ Ｐゴシック" panose="020B0600070205080204" pitchFamily="34" charset="-128"/>
              </a:rPr>
              <a:t>Descending branch of tropical Hadley cell is associated with subtropical highs</a:t>
            </a:r>
          </a:p>
        </p:txBody>
      </p:sp>
      <p:pic>
        <p:nvPicPr>
          <p:cNvPr id="34818" name="Content Placeholder 3">
            <a:extLst>
              <a:ext uri="{FF2B5EF4-FFF2-40B4-BE49-F238E27FC236}">
                <a16:creationId xmlns:a16="http://schemas.microsoft.com/office/drawing/2014/main" id="{361BFE78-45D3-BF74-6B2C-204094AA0A8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93700" y="2384425"/>
            <a:ext cx="8229600" cy="3903663"/>
          </a:xfr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Title 1">
            <a:extLst>
              <a:ext uri="{FF2B5EF4-FFF2-40B4-BE49-F238E27FC236}">
                <a16:creationId xmlns:a16="http://schemas.microsoft.com/office/drawing/2014/main" id="{74B07073-F13A-9EE1-C5DB-358967F76A47}"/>
              </a:ext>
            </a:extLst>
          </p:cNvPr>
          <p:cNvSpPr>
            <a:spLocks noGrp="1"/>
          </p:cNvSpPr>
          <p:nvPr>
            <p:ph type="title"/>
          </p:nvPr>
        </p:nvSpPr>
        <p:spPr>
          <a:xfrm>
            <a:off x="508000" y="623888"/>
            <a:ext cx="8229600" cy="1143000"/>
          </a:xfrm>
        </p:spPr>
        <p:txBody>
          <a:bodyPr/>
          <a:lstStyle/>
          <a:p>
            <a:r>
              <a:rPr lang="en-US" altLang="en-US" b="1" dirty="0">
                <a:solidFill>
                  <a:schemeClr val="tx2"/>
                </a:solidFill>
                <a:ea typeface="ＭＳ Ｐゴシック" panose="020B0600070205080204" pitchFamily="34" charset="-128"/>
              </a:rPr>
              <a:t>Subtropical Highs are associated with descending air and dry conditions around 30N and 30S</a:t>
            </a:r>
          </a:p>
        </p:txBody>
      </p:sp>
      <p:pic>
        <p:nvPicPr>
          <p:cNvPr id="35842" name="Content Placeholder 3">
            <a:extLst>
              <a:ext uri="{FF2B5EF4-FFF2-40B4-BE49-F238E27FC236}">
                <a16:creationId xmlns:a16="http://schemas.microsoft.com/office/drawing/2014/main" id="{0ADDBE3C-8AD7-C00E-4B2E-A1879C373C2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739900" y="2355850"/>
            <a:ext cx="5610225" cy="3973513"/>
          </a:xfr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Title 1">
            <a:extLst>
              <a:ext uri="{FF2B5EF4-FFF2-40B4-BE49-F238E27FC236}">
                <a16:creationId xmlns:a16="http://schemas.microsoft.com/office/drawing/2014/main" id="{D970D940-BF41-C99B-9C91-D32E2F0AADCF}"/>
              </a:ext>
            </a:extLst>
          </p:cNvPr>
          <p:cNvSpPr>
            <a:spLocks noGrp="1"/>
          </p:cNvSpPr>
          <p:nvPr>
            <p:ph type="title"/>
          </p:nvPr>
        </p:nvSpPr>
        <p:spPr/>
        <p:txBody>
          <a:bodyPr/>
          <a:lstStyle/>
          <a:p>
            <a:pPr eaLnBrk="1" hangingPunct="1"/>
            <a:r>
              <a:rPr lang="en-US" altLang="en-US" b="1">
                <a:solidFill>
                  <a:schemeClr val="tx2"/>
                </a:solidFill>
                <a:ea typeface="ＭＳ Ｐゴシック" panose="020B0600070205080204" pitchFamily="34" charset="-128"/>
              </a:rPr>
              <a:t>Many desert/arid areas in descending branch</a:t>
            </a:r>
          </a:p>
        </p:txBody>
      </p:sp>
      <p:pic>
        <p:nvPicPr>
          <p:cNvPr id="36866" name="Content Placeholder 3">
            <a:extLst>
              <a:ext uri="{FF2B5EF4-FFF2-40B4-BE49-F238E27FC236}">
                <a16:creationId xmlns:a16="http://schemas.microsoft.com/office/drawing/2014/main" id="{8D20F007-7576-5AD8-572A-E72E5C9512E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7265" r="-7265"/>
          <a:stretch>
            <a:fillRect/>
          </a:stretch>
        </p:blipFill>
        <p:spPr>
          <a:xfrm>
            <a:off x="708025" y="1838325"/>
            <a:ext cx="8181975" cy="4498975"/>
          </a:xfr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Title 1">
            <a:extLst>
              <a:ext uri="{FF2B5EF4-FFF2-40B4-BE49-F238E27FC236}">
                <a16:creationId xmlns:a16="http://schemas.microsoft.com/office/drawing/2014/main" id="{154CC673-9DFE-5FC8-39CD-D44DE7019E05}"/>
              </a:ext>
            </a:extLst>
          </p:cNvPr>
          <p:cNvSpPr>
            <a:spLocks noGrp="1"/>
          </p:cNvSpPr>
          <p:nvPr>
            <p:ph type="title"/>
          </p:nvPr>
        </p:nvSpPr>
        <p:spPr>
          <a:xfrm>
            <a:off x="427038" y="479425"/>
            <a:ext cx="8229600" cy="1143000"/>
          </a:xfrm>
        </p:spPr>
        <p:txBody>
          <a:bodyPr/>
          <a:lstStyle/>
          <a:p>
            <a:pPr>
              <a:defRPr/>
            </a:pPr>
            <a:r>
              <a:rPr lang="en-US" altLang="en-US" b="1" dirty="0">
                <a:solidFill>
                  <a:schemeClr val="tx2"/>
                </a:solidFill>
                <a:latin typeface="+mn-lt"/>
                <a:ea typeface="ＭＳ Ｐゴシック" panose="020B0600070205080204" pitchFamily="34" charset="-128"/>
              </a:rPr>
              <a:t>North of the subtropical highs there are the midlatitude westerlies and the Ferrell Cell</a:t>
            </a:r>
          </a:p>
        </p:txBody>
      </p:sp>
      <p:pic>
        <p:nvPicPr>
          <p:cNvPr id="37890" name="Content Placeholder 3">
            <a:extLst>
              <a:ext uri="{FF2B5EF4-FFF2-40B4-BE49-F238E27FC236}">
                <a16:creationId xmlns:a16="http://schemas.microsoft.com/office/drawing/2014/main" id="{22C976F6-0E9A-F6D8-60CE-C09FF7E442B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919163" y="2422525"/>
            <a:ext cx="7531100" cy="3683000"/>
          </a:xfr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itle 1">
            <a:extLst>
              <a:ext uri="{FF2B5EF4-FFF2-40B4-BE49-F238E27FC236}">
                <a16:creationId xmlns:a16="http://schemas.microsoft.com/office/drawing/2014/main" id="{8EEE7612-F120-18B6-A6B9-037D7ECB1789}"/>
              </a:ext>
            </a:extLst>
          </p:cNvPr>
          <p:cNvSpPr>
            <a:spLocks noGrp="1"/>
          </p:cNvSpPr>
          <p:nvPr>
            <p:ph type="title"/>
          </p:nvPr>
        </p:nvSpPr>
        <p:spPr/>
        <p:txBody>
          <a:bodyPr/>
          <a:lstStyle/>
          <a:p>
            <a:r>
              <a:rPr lang="en-US" altLang="en-US" b="1">
                <a:solidFill>
                  <a:schemeClr val="tx2"/>
                </a:solidFill>
                <a:ea typeface="ＭＳ Ｐゴシック" panose="020B0600070205080204" pitchFamily="34" charset="-128"/>
              </a:rPr>
              <a:t>Ferrell Cell,Two Jet Streams, and the Polar Cell</a:t>
            </a:r>
          </a:p>
        </p:txBody>
      </p:sp>
      <p:pic>
        <p:nvPicPr>
          <p:cNvPr id="38914" name="Content Placeholder 3">
            <a:extLst>
              <a:ext uri="{FF2B5EF4-FFF2-40B4-BE49-F238E27FC236}">
                <a16:creationId xmlns:a16="http://schemas.microsoft.com/office/drawing/2014/main" id="{F5BE9CE5-3F11-201B-7338-6EC3BA44788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57200" y="1982788"/>
            <a:ext cx="8081963" cy="3595687"/>
          </a:xfr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7" name="Content Placeholder 3">
            <a:extLst>
              <a:ext uri="{FF2B5EF4-FFF2-40B4-BE49-F238E27FC236}">
                <a16:creationId xmlns:a16="http://schemas.microsoft.com/office/drawing/2014/main" id="{45629E2D-7D55-62BD-6F5F-552C681E48D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241300"/>
            <a:ext cx="5334000" cy="3097213"/>
          </a:xfrm>
        </p:spPr>
      </p:pic>
      <p:sp>
        <p:nvSpPr>
          <p:cNvPr id="39938" name="Title 1">
            <a:extLst>
              <a:ext uri="{FF2B5EF4-FFF2-40B4-BE49-F238E27FC236}">
                <a16:creationId xmlns:a16="http://schemas.microsoft.com/office/drawing/2014/main" id="{FA91EB3E-6136-4BDD-741D-6E24ABB3AAEF}"/>
              </a:ext>
            </a:extLst>
          </p:cNvPr>
          <p:cNvSpPr>
            <a:spLocks noGrp="1"/>
          </p:cNvSpPr>
          <p:nvPr>
            <p:ph type="title"/>
          </p:nvPr>
        </p:nvSpPr>
        <p:spPr>
          <a:xfrm>
            <a:off x="5003800" y="241300"/>
            <a:ext cx="3986213" cy="1762125"/>
          </a:xfrm>
        </p:spPr>
        <p:txBody>
          <a:bodyPr/>
          <a:lstStyle/>
          <a:p>
            <a:pPr eaLnBrk="1" hangingPunct="1"/>
            <a:r>
              <a:rPr lang="en-US" altLang="en-US">
                <a:ea typeface="ＭＳ Ｐゴシック" panose="020B0600070205080204" pitchFamily="34" charset="-128"/>
              </a:rPr>
              <a:t>      Polar jet is most important</a:t>
            </a:r>
          </a:p>
        </p:txBody>
      </p:sp>
      <p:sp>
        <p:nvSpPr>
          <p:cNvPr id="39939" name="TextBox 4">
            <a:extLst>
              <a:ext uri="{FF2B5EF4-FFF2-40B4-BE49-F238E27FC236}">
                <a16:creationId xmlns:a16="http://schemas.microsoft.com/office/drawing/2014/main" id="{07B7493D-8BE8-1472-5293-8CF3C8179C1D}"/>
              </a:ext>
            </a:extLst>
          </p:cNvPr>
          <p:cNvSpPr txBox="1">
            <a:spLocks noChangeArrowheads="1"/>
          </p:cNvSpPr>
          <p:nvPr/>
        </p:nvSpPr>
        <p:spPr bwMode="auto">
          <a:xfrm>
            <a:off x="152400" y="6488113"/>
            <a:ext cx="8229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800">
                <a:latin typeface="Arial" panose="020B0604020202020204" pitchFamily="34" charset="0"/>
              </a:rPr>
              <a:t>http://www.srh.noaa.gov/jetstream//global/jet.htm</a:t>
            </a:r>
          </a:p>
        </p:txBody>
      </p:sp>
      <p:grpSp>
        <p:nvGrpSpPr>
          <p:cNvPr id="39940" name="Group 14">
            <a:extLst>
              <a:ext uri="{FF2B5EF4-FFF2-40B4-BE49-F238E27FC236}">
                <a16:creationId xmlns:a16="http://schemas.microsoft.com/office/drawing/2014/main" id="{1919389D-2C4F-9099-0534-6BDA118413BD}"/>
              </a:ext>
            </a:extLst>
          </p:cNvPr>
          <p:cNvGrpSpPr>
            <a:grpSpLocks/>
          </p:cNvGrpSpPr>
          <p:nvPr/>
        </p:nvGrpSpPr>
        <p:grpSpPr bwMode="auto">
          <a:xfrm>
            <a:off x="152400" y="3313113"/>
            <a:ext cx="8534400" cy="3175000"/>
            <a:chOff x="152400" y="3313113"/>
            <a:chExt cx="8534400" cy="3175000"/>
          </a:xfrm>
        </p:grpSpPr>
        <p:pic>
          <p:nvPicPr>
            <p:cNvPr id="39941" name="Picture 6">
              <a:extLst>
                <a:ext uri="{FF2B5EF4-FFF2-40B4-BE49-F238E27FC236}">
                  <a16:creationId xmlns:a16="http://schemas.microsoft.com/office/drawing/2014/main" id="{198219FC-9518-08CB-1451-162C72A911F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 y="3313113"/>
              <a:ext cx="8534400" cy="317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Straight Arrow Connector 7">
              <a:extLst>
                <a:ext uri="{FF2B5EF4-FFF2-40B4-BE49-F238E27FC236}">
                  <a16:creationId xmlns:a16="http://schemas.microsoft.com/office/drawing/2014/main" id="{06724750-E5E9-285E-03BB-9ABEDD43C6C6}"/>
                </a:ext>
              </a:extLst>
            </p:cNvPr>
            <p:cNvCxnSpPr>
              <a:cxnSpLocks noChangeShapeType="1"/>
            </p:cNvCxnSpPr>
            <p:nvPr/>
          </p:nvCxnSpPr>
          <p:spPr bwMode="auto">
            <a:xfrm rot="5400000">
              <a:off x="4683919" y="5222081"/>
              <a:ext cx="1905000" cy="1588"/>
            </a:xfrm>
            <a:prstGeom prst="straightConnector1">
              <a:avLst/>
            </a:prstGeom>
            <a:noFill/>
            <a:ln w="76200">
              <a:solidFill>
                <a:srgbClr val="FFFF00"/>
              </a:solidFill>
              <a:round/>
              <a:headEnd type="arrow" w="med" len="med"/>
              <a:tailEnd type="arrow" w="med" len="med"/>
            </a:ln>
            <a:effectLst>
              <a:outerShdw blurRad="40000" dist="20000" dir="5400000" rotWithShape="0">
                <a:srgbClr val="808080">
                  <a:alpha val="37999"/>
                </a:srgbClr>
              </a:outerShdw>
            </a:effectLst>
          </p:spPr>
        </p:cxnSp>
        <p:cxnSp>
          <p:nvCxnSpPr>
            <p:cNvPr id="11" name="Straight Arrow Connector 10">
              <a:extLst>
                <a:ext uri="{FF2B5EF4-FFF2-40B4-BE49-F238E27FC236}">
                  <a16:creationId xmlns:a16="http://schemas.microsoft.com/office/drawing/2014/main" id="{EA3EBBCC-DA46-6743-F8AA-E2138C1D8304}"/>
                </a:ext>
              </a:extLst>
            </p:cNvPr>
            <p:cNvCxnSpPr>
              <a:cxnSpLocks noChangeShapeType="1"/>
            </p:cNvCxnSpPr>
            <p:nvPr/>
          </p:nvCxnSpPr>
          <p:spPr bwMode="auto">
            <a:xfrm rot="5400000">
              <a:off x="1753394" y="5563394"/>
              <a:ext cx="1222375" cy="1587"/>
            </a:xfrm>
            <a:prstGeom prst="straightConnector1">
              <a:avLst/>
            </a:prstGeom>
            <a:noFill/>
            <a:ln w="76200">
              <a:solidFill>
                <a:srgbClr val="FFFF00"/>
              </a:solidFill>
              <a:round/>
              <a:headEnd type="arrow" w="med" len="med"/>
              <a:tailEnd type="arrow" w="med" len="med"/>
            </a:ln>
            <a:effectLst>
              <a:outerShdw blurRad="40000" dist="20000" dir="5400000" rotWithShape="0">
                <a:srgbClr val="808080">
                  <a:alpha val="37999"/>
                </a:srgbClr>
              </a:outerShdw>
            </a:effectLst>
          </p:spPr>
        </p:cxnSp>
        <p:sp>
          <p:nvSpPr>
            <p:cNvPr id="39944" name="TextBox 12">
              <a:extLst>
                <a:ext uri="{FF2B5EF4-FFF2-40B4-BE49-F238E27FC236}">
                  <a16:creationId xmlns:a16="http://schemas.microsoft.com/office/drawing/2014/main" id="{B9013B14-4CBA-BE2F-1896-2D005E0A44F8}"/>
                </a:ext>
              </a:extLst>
            </p:cNvPr>
            <p:cNvSpPr txBox="1">
              <a:spLocks noChangeArrowheads="1"/>
            </p:cNvSpPr>
            <p:nvPr/>
          </p:nvSpPr>
          <p:spPr bwMode="auto">
            <a:xfrm>
              <a:off x="5905500" y="4269582"/>
              <a:ext cx="13335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800">
                  <a:solidFill>
                    <a:srgbClr val="FFFF00"/>
                  </a:solidFill>
                  <a:latin typeface="Arial" panose="020B0604020202020204" pitchFamily="34" charset="0"/>
                </a:rPr>
                <a:t>10-16km</a:t>
              </a:r>
            </a:p>
          </p:txBody>
        </p:sp>
        <p:sp>
          <p:nvSpPr>
            <p:cNvPr id="39945" name="TextBox 13">
              <a:extLst>
                <a:ext uri="{FF2B5EF4-FFF2-40B4-BE49-F238E27FC236}">
                  <a16:creationId xmlns:a16="http://schemas.microsoft.com/office/drawing/2014/main" id="{F2C35CE1-A352-F7C7-240A-0061FD81458D}"/>
                </a:ext>
              </a:extLst>
            </p:cNvPr>
            <p:cNvSpPr txBox="1">
              <a:spLocks noChangeArrowheads="1"/>
            </p:cNvSpPr>
            <p:nvPr/>
          </p:nvSpPr>
          <p:spPr bwMode="auto">
            <a:xfrm>
              <a:off x="1219200" y="4584462"/>
              <a:ext cx="13335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800">
                  <a:solidFill>
                    <a:srgbClr val="FFFF00"/>
                  </a:solidFill>
                  <a:latin typeface="Arial" panose="020B0604020202020204" pitchFamily="34" charset="0"/>
                </a:rPr>
                <a:t>7-12km</a:t>
              </a:r>
            </a:p>
          </p:txBody>
        </p:sp>
      </p:grpSp>
      <p:sp>
        <p:nvSpPr>
          <p:cNvPr id="2" name="TextBox 1">
            <a:extLst>
              <a:ext uri="{FF2B5EF4-FFF2-40B4-BE49-F238E27FC236}">
                <a16:creationId xmlns:a16="http://schemas.microsoft.com/office/drawing/2014/main" id="{D7003F8C-C29F-E1B7-6381-FF7BD46A9F83}"/>
              </a:ext>
            </a:extLst>
          </p:cNvPr>
          <p:cNvSpPr txBox="1"/>
          <p:nvPr/>
        </p:nvSpPr>
        <p:spPr>
          <a:xfrm>
            <a:off x="2552700" y="3746810"/>
            <a:ext cx="1608133" cy="369332"/>
          </a:xfrm>
          <a:prstGeom prst="rect">
            <a:avLst/>
          </a:prstGeom>
          <a:noFill/>
        </p:spPr>
        <p:txBody>
          <a:bodyPr wrap="none" rtlCol="0">
            <a:spAutoFit/>
          </a:bodyPr>
          <a:lstStyle/>
          <a:p>
            <a:r>
              <a:rPr lang="en-US" b="1" dirty="0">
                <a:solidFill>
                  <a:schemeClr val="bg1"/>
                </a:solidFill>
              </a:rPr>
              <a:t>Stratosphere</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Title 1">
            <a:extLst>
              <a:ext uri="{FF2B5EF4-FFF2-40B4-BE49-F238E27FC236}">
                <a16:creationId xmlns:a16="http://schemas.microsoft.com/office/drawing/2014/main" id="{A76B09AF-8D9B-F312-C022-8266A3026B85}"/>
              </a:ext>
            </a:extLst>
          </p:cNvPr>
          <p:cNvSpPr>
            <a:spLocks noGrp="1"/>
          </p:cNvSpPr>
          <p:nvPr>
            <p:ph type="title"/>
          </p:nvPr>
        </p:nvSpPr>
        <p:spPr/>
        <p:txBody>
          <a:bodyPr/>
          <a:lstStyle/>
          <a:p>
            <a:r>
              <a:rPr lang="en-US" altLang="en-US" b="1" dirty="0">
                <a:solidFill>
                  <a:schemeClr val="tx2"/>
                </a:solidFill>
                <a:ea typeface="ＭＳ Ｐゴシック" panose="020B0600070205080204" pitchFamily="34" charset="-128"/>
              </a:rPr>
              <a:t>Jet Stream: Think of a narrow current of strong winds</a:t>
            </a:r>
          </a:p>
        </p:txBody>
      </p:sp>
      <p:pic>
        <p:nvPicPr>
          <p:cNvPr id="40962" name="Content Placeholder 3">
            <a:extLst>
              <a:ext uri="{FF2B5EF4-FFF2-40B4-BE49-F238E27FC236}">
                <a16:creationId xmlns:a16="http://schemas.microsoft.com/office/drawing/2014/main" id="{77B62326-AD66-3986-41E7-F57F8AE855D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3850" r="-3850"/>
          <a:stretch>
            <a:fillRect/>
          </a:stretch>
        </p:blipFill>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itle 1">
            <a:extLst>
              <a:ext uri="{FF2B5EF4-FFF2-40B4-BE49-F238E27FC236}">
                <a16:creationId xmlns:a16="http://schemas.microsoft.com/office/drawing/2014/main" id="{4020D755-5469-B17F-A1D9-7B8211EDBA9F}"/>
              </a:ext>
            </a:extLst>
          </p:cNvPr>
          <p:cNvSpPr>
            <a:spLocks noGrp="1"/>
          </p:cNvSpPr>
          <p:nvPr>
            <p:ph type="title"/>
          </p:nvPr>
        </p:nvSpPr>
        <p:spPr>
          <a:xfrm>
            <a:off x="376237" y="457200"/>
            <a:ext cx="8645099" cy="1143000"/>
          </a:xfrm>
        </p:spPr>
        <p:txBody>
          <a:bodyPr/>
          <a:lstStyle/>
          <a:p>
            <a:pPr eaLnBrk="1" hangingPunct="1"/>
            <a:r>
              <a:rPr lang="en-US" altLang="en-US" b="1" dirty="0">
                <a:solidFill>
                  <a:schemeClr val="accent1"/>
                </a:solidFill>
                <a:ea typeface="ＭＳ Ｐゴシック" panose="020B0600070205080204" pitchFamily="34" charset="-128"/>
              </a:rPr>
              <a:t>The Midlatitude (or Polar)  Jet Stream</a:t>
            </a:r>
          </a:p>
        </p:txBody>
      </p:sp>
      <p:sp>
        <p:nvSpPr>
          <p:cNvPr id="41986" name="Content Placeholder 2">
            <a:extLst>
              <a:ext uri="{FF2B5EF4-FFF2-40B4-BE49-F238E27FC236}">
                <a16:creationId xmlns:a16="http://schemas.microsoft.com/office/drawing/2014/main" id="{5ECAD2B9-E5D9-B9CB-F149-8C0F8746DD43}"/>
              </a:ext>
            </a:extLst>
          </p:cNvPr>
          <p:cNvSpPr>
            <a:spLocks noGrp="1"/>
          </p:cNvSpPr>
          <p:nvPr>
            <p:ph idx="1"/>
          </p:nvPr>
        </p:nvSpPr>
        <p:spPr/>
        <p:txBody>
          <a:bodyPr/>
          <a:lstStyle/>
          <a:p>
            <a:pPr eaLnBrk="1" hangingPunct="1"/>
            <a:r>
              <a:rPr lang="en-US" altLang="en-US" b="1">
                <a:ea typeface="ＭＳ Ｐゴシック" panose="020B0600070205080204" pitchFamily="34" charset="-128"/>
              </a:rPr>
              <a:t>A long, narrow current of strong winds in the midlatitudes that is generally found in the upper troposphere and lower stratosphere (roughly 25,000-35,000 ft, 400-250 hPa).</a:t>
            </a:r>
          </a:p>
          <a:p>
            <a:pPr eaLnBrk="1" hangingPunct="1"/>
            <a:r>
              <a:rPr lang="en-US" altLang="en-US" b="1">
                <a:ea typeface="ＭＳ Ｐゴシック" panose="020B0600070205080204" pitchFamily="34" charset="-128"/>
              </a:rPr>
              <a:t>First became obvious during WWII as high flying aircraft was sped up or slowed down on their missions.</a:t>
            </a:r>
          </a:p>
          <a:p>
            <a:pPr eaLnBrk="1" hangingPunct="1"/>
            <a:r>
              <a:rPr lang="en-US" altLang="en-US" b="1">
                <a:ea typeface="ＭＳ Ｐゴシック" panose="020B0600070205080204" pitchFamily="34" charset="-128"/>
              </a:rPr>
              <a:t>Strongest can exceed 200 mph. Nearly always from the west in midlatitudes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a:extLst>
              <a:ext uri="{FF2B5EF4-FFF2-40B4-BE49-F238E27FC236}">
                <a16:creationId xmlns:a16="http://schemas.microsoft.com/office/drawing/2014/main" id="{9DBE0399-75D2-6D7B-1589-FF588D183B25}"/>
              </a:ext>
            </a:extLst>
          </p:cNvPr>
          <p:cNvSpPr>
            <a:spLocks noGrp="1"/>
          </p:cNvSpPr>
          <p:nvPr>
            <p:ph type="title"/>
          </p:nvPr>
        </p:nvSpPr>
        <p:spPr/>
        <p:txBody>
          <a:bodyPr/>
          <a:lstStyle/>
          <a:p>
            <a:r>
              <a:rPr lang="en-US" altLang="en-US" b="1">
                <a:solidFill>
                  <a:schemeClr val="tx2"/>
                </a:solidFill>
                <a:ea typeface="ＭＳ Ｐゴシック" panose="020B0600070205080204" pitchFamily="34" charset="-128"/>
              </a:rPr>
              <a:t>For good reason:  sailing ships depended on the winds!</a:t>
            </a:r>
          </a:p>
        </p:txBody>
      </p:sp>
      <p:pic>
        <p:nvPicPr>
          <p:cNvPr id="17410" name="Content Placeholder 4">
            <a:extLst>
              <a:ext uri="{FF2B5EF4-FFF2-40B4-BE49-F238E27FC236}">
                <a16:creationId xmlns:a16="http://schemas.microsoft.com/office/drawing/2014/main" id="{CE3FC16E-3F94-ED7A-76C6-A9B3595BB23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814388" y="1600200"/>
            <a:ext cx="7515225" cy="4525963"/>
          </a:xfr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Title 1">
            <a:extLst>
              <a:ext uri="{FF2B5EF4-FFF2-40B4-BE49-F238E27FC236}">
                <a16:creationId xmlns:a16="http://schemas.microsoft.com/office/drawing/2014/main" id="{15FCF836-21C8-0313-11C7-74669CA7879C}"/>
              </a:ext>
            </a:extLst>
          </p:cNvPr>
          <p:cNvSpPr>
            <a:spLocks noGrp="1"/>
          </p:cNvSpPr>
          <p:nvPr>
            <p:ph type="title"/>
          </p:nvPr>
        </p:nvSpPr>
        <p:spPr/>
        <p:txBody>
          <a:bodyPr/>
          <a:lstStyle/>
          <a:p>
            <a:r>
              <a:rPr lang="en-US" altLang="en-US" dirty="0" err="1">
                <a:ea typeface="ＭＳ Ｐゴシック" panose="020B0600070205080204" pitchFamily="34" charset="-128"/>
              </a:rPr>
              <a:t>Wasaburo</a:t>
            </a:r>
            <a:r>
              <a:rPr lang="en-US" altLang="en-US" dirty="0">
                <a:ea typeface="ＭＳ Ｐゴシック" panose="020B0600070205080204" pitchFamily="34" charset="-128"/>
              </a:rPr>
              <a:t> Oishi, Japanese Discoverer of Jet Stream (1920s)</a:t>
            </a:r>
          </a:p>
        </p:txBody>
      </p:sp>
      <p:pic>
        <p:nvPicPr>
          <p:cNvPr id="43010" name="Content Placeholder 3">
            <a:extLst>
              <a:ext uri="{FF2B5EF4-FFF2-40B4-BE49-F238E27FC236}">
                <a16:creationId xmlns:a16="http://schemas.microsoft.com/office/drawing/2014/main" id="{1955D5FF-A25F-42FC-85E9-2527D19CEEB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817813" y="1981200"/>
            <a:ext cx="3508375" cy="4114800"/>
          </a:xfr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Title 1">
            <a:extLst>
              <a:ext uri="{FF2B5EF4-FFF2-40B4-BE49-F238E27FC236}">
                <a16:creationId xmlns:a16="http://schemas.microsoft.com/office/drawing/2014/main" id="{459ED4B9-0D45-2B2E-D508-3BEC9A562875}"/>
              </a:ext>
            </a:extLst>
          </p:cNvPr>
          <p:cNvSpPr>
            <a:spLocks noGrp="1"/>
          </p:cNvSpPr>
          <p:nvPr>
            <p:ph type="title"/>
          </p:nvPr>
        </p:nvSpPr>
        <p:spPr/>
        <p:txBody>
          <a:bodyPr/>
          <a:lstStyle/>
          <a:p>
            <a:endParaRPr lang="en-US" altLang="en-US">
              <a:ea typeface="ＭＳ Ｐゴシック" panose="020B0600070205080204" pitchFamily="34" charset="-128"/>
            </a:endParaRPr>
          </a:p>
        </p:txBody>
      </p:sp>
      <p:pic>
        <p:nvPicPr>
          <p:cNvPr id="44034" name="Content Placeholder 3">
            <a:extLst>
              <a:ext uri="{FF2B5EF4-FFF2-40B4-BE49-F238E27FC236}">
                <a16:creationId xmlns:a16="http://schemas.microsoft.com/office/drawing/2014/main" id="{75721C98-A5DE-D231-69A0-13E980A9A3B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219200" y="1447800"/>
            <a:ext cx="6099175" cy="4648200"/>
          </a:xfr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Title 1">
            <a:extLst>
              <a:ext uri="{FF2B5EF4-FFF2-40B4-BE49-F238E27FC236}">
                <a16:creationId xmlns:a16="http://schemas.microsoft.com/office/drawing/2014/main" id="{6DE7238D-A83A-60D1-D488-B3BFD57D069F}"/>
              </a:ext>
            </a:extLst>
          </p:cNvPr>
          <p:cNvSpPr>
            <a:spLocks noGrp="1"/>
          </p:cNvSpPr>
          <p:nvPr>
            <p:ph type="title"/>
          </p:nvPr>
        </p:nvSpPr>
        <p:spPr/>
        <p:txBody>
          <a:bodyPr/>
          <a:lstStyle/>
          <a:p>
            <a:pPr eaLnBrk="1" hangingPunct="1"/>
            <a:r>
              <a:rPr lang="en-US" altLang="en-US">
                <a:ea typeface="ＭＳ Ｐゴシック" panose="020B0600070205080204" pitchFamily="34" charset="-128"/>
              </a:rPr>
              <a:t>B-29s flying westward to Japan</a:t>
            </a:r>
          </a:p>
        </p:txBody>
      </p:sp>
      <p:pic>
        <p:nvPicPr>
          <p:cNvPr id="45058" name="Content Placeholder 3">
            <a:extLst>
              <a:ext uri="{FF2B5EF4-FFF2-40B4-BE49-F238E27FC236}">
                <a16:creationId xmlns:a16="http://schemas.microsoft.com/office/drawing/2014/main" id="{AA782527-912D-ACB8-D70B-2B43258061B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16139" r="-16139"/>
          <a:stretch>
            <a:fillRect/>
          </a:stretch>
        </p:blipFill>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Title 1">
            <a:extLst>
              <a:ext uri="{FF2B5EF4-FFF2-40B4-BE49-F238E27FC236}">
                <a16:creationId xmlns:a16="http://schemas.microsoft.com/office/drawing/2014/main" id="{AF720864-A81A-10B8-E4AA-12472859FC0B}"/>
              </a:ext>
            </a:extLst>
          </p:cNvPr>
          <p:cNvSpPr>
            <a:spLocks noGrp="1"/>
          </p:cNvSpPr>
          <p:nvPr>
            <p:ph type="title"/>
          </p:nvPr>
        </p:nvSpPr>
        <p:spPr/>
        <p:txBody>
          <a:bodyPr/>
          <a:lstStyle/>
          <a:p>
            <a:pPr eaLnBrk="1" hangingPunct="1"/>
            <a:r>
              <a:rPr lang="en-US" altLang="en-US" dirty="0">
                <a:ea typeface="ＭＳ Ｐゴシック" panose="020B0600070205080204" pitchFamily="34" charset="-128"/>
              </a:rPr>
              <a:t>The Jet Streams is NOT uniform</a:t>
            </a:r>
          </a:p>
        </p:txBody>
      </p:sp>
      <p:pic>
        <p:nvPicPr>
          <p:cNvPr id="46082" name="Content Placeholder 3">
            <a:extLst>
              <a:ext uri="{FF2B5EF4-FFF2-40B4-BE49-F238E27FC236}">
                <a16:creationId xmlns:a16="http://schemas.microsoft.com/office/drawing/2014/main" id="{2274C98F-A0E8-C30A-7F91-36DED5F6168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40915" r="-40915"/>
          <a:stretch>
            <a:fillRect/>
          </a:stretch>
        </p:blipFill>
        <p:spPr>
          <a:xfrm>
            <a:off x="-655638" y="1293813"/>
            <a:ext cx="10115551" cy="5564187"/>
          </a:xfr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Title 1">
            <a:extLst>
              <a:ext uri="{FF2B5EF4-FFF2-40B4-BE49-F238E27FC236}">
                <a16:creationId xmlns:a16="http://schemas.microsoft.com/office/drawing/2014/main" id="{9FCAAEC5-55C2-57ED-F8ED-09F379FB1AA8}"/>
              </a:ext>
            </a:extLst>
          </p:cNvPr>
          <p:cNvSpPr>
            <a:spLocks noGrp="1"/>
          </p:cNvSpPr>
          <p:nvPr>
            <p:ph type="title"/>
          </p:nvPr>
        </p:nvSpPr>
        <p:spPr/>
        <p:txBody>
          <a:bodyPr/>
          <a:lstStyle/>
          <a:p>
            <a:pPr eaLnBrk="1" hangingPunct="1"/>
            <a:endParaRPr lang="en-US" altLang="en-US">
              <a:ea typeface="ＭＳ Ｐゴシック" panose="020B0600070205080204" pitchFamily="34" charset="-128"/>
            </a:endParaRPr>
          </a:p>
        </p:txBody>
      </p:sp>
      <p:pic>
        <p:nvPicPr>
          <p:cNvPr id="47106" name="Content Placeholder 5">
            <a:extLst>
              <a:ext uri="{FF2B5EF4-FFF2-40B4-BE49-F238E27FC236}">
                <a16:creationId xmlns:a16="http://schemas.microsoft.com/office/drawing/2014/main" id="{75ED7FAD-4BFF-8F6D-2767-72DCC1C9249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40915" r="-40915"/>
          <a:stretch>
            <a:fillRect/>
          </a:stretch>
        </p:blipFill>
        <p:spPr>
          <a:xfrm>
            <a:off x="-663575" y="412750"/>
            <a:ext cx="11107738" cy="6108700"/>
          </a:xfr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260C80-94C6-293B-FC34-E8D8AC77A570}"/>
              </a:ext>
            </a:extLst>
          </p:cNvPr>
          <p:cNvSpPr>
            <a:spLocks noGrp="1"/>
          </p:cNvSpPr>
          <p:nvPr>
            <p:ph type="title"/>
          </p:nvPr>
        </p:nvSpPr>
        <p:spPr/>
        <p:txBody>
          <a:bodyPr/>
          <a:lstStyle/>
          <a:p>
            <a:endParaRPr lang="en-US"/>
          </a:p>
        </p:txBody>
      </p:sp>
      <p:pic>
        <p:nvPicPr>
          <p:cNvPr id="5" name="Content Placeholder 4" descr="A map of weather forecast&#10;&#10;Description automatically generated">
            <a:extLst>
              <a:ext uri="{FF2B5EF4-FFF2-40B4-BE49-F238E27FC236}">
                <a16:creationId xmlns:a16="http://schemas.microsoft.com/office/drawing/2014/main" id="{ED2EA06C-AD80-924D-5611-B160D96BD7F7}"/>
              </a:ext>
            </a:extLst>
          </p:cNvPr>
          <p:cNvPicPr>
            <a:picLocks noGrp="1" noChangeAspect="1"/>
          </p:cNvPicPr>
          <p:nvPr>
            <p:ph idx="1"/>
          </p:nvPr>
        </p:nvPicPr>
        <p:blipFill>
          <a:blip r:embed="rId2"/>
          <a:stretch>
            <a:fillRect/>
          </a:stretch>
        </p:blipFill>
        <p:spPr>
          <a:xfrm>
            <a:off x="2309018" y="474522"/>
            <a:ext cx="5651641" cy="5651641"/>
          </a:xfrm>
        </p:spPr>
      </p:pic>
    </p:spTree>
    <p:extLst>
      <p:ext uri="{BB962C8B-B14F-4D97-AF65-F5344CB8AC3E}">
        <p14:creationId xmlns:p14="http://schemas.microsoft.com/office/powerpoint/2010/main" val="327334885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itle 1">
            <a:extLst>
              <a:ext uri="{FF2B5EF4-FFF2-40B4-BE49-F238E27FC236}">
                <a16:creationId xmlns:a16="http://schemas.microsoft.com/office/drawing/2014/main" id="{C88F09C2-068F-B1FB-CE3D-E251C23D1954}"/>
              </a:ext>
            </a:extLst>
          </p:cNvPr>
          <p:cNvSpPr>
            <a:spLocks noGrp="1"/>
          </p:cNvSpPr>
          <p:nvPr>
            <p:ph type="title"/>
          </p:nvPr>
        </p:nvSpPr>
        <p:spPr/>
        <p:txBody>
          <a:bodyPr/>
          <a:lstStyle/>
          <a:p>
            <a:pPr eaLnBrk="1" hangingPunct="1">
              <a:defRPr/>
            </a:pPr>
            <a:r>
              <a:rPr lang="en-US" altLang="en-US" b="1" dirty="0">
                <a:solidFill>
                  <a:schemeClr val="tx2"/>
                </a:solidFill>
                <a:latin typeface="+mn-lt"/>
                <a:ea typeface="ＭＳ Ｐゴシック" panose="020B0600070205080204" pitchFamily="34" charset="-128"/>
              </a:rPr>
              <a:t>Why Do We Care About the Jet Stream?</a:t>
            </a:r>
          </a:p>
        </p:txBody>
      </p:sp>
      <p:sp>
        <p:nvSpPr>
          <p:cNvPr id="49154" name="Content Placeholder 2">
            <a:extLst>
              <a:ext uri="{FF2B5EF4-FFF2-40B4-BE49-F238E27FC236}">
                <a16:creationId xmlns:a16="http://schemas.microsoft.com/office/drawing/2014/main" id="{9C17CA85-DBCA-8EF5-C587-7A97934A9956}"/>
              </a:ext>
            </a:extLst>
          </p:cNvPr>
          <p:cNvSpPr>
            <a:spLocks noGrp="1"/>
          </p:cNvSpPr>
          <p:nvPr>
            <p:ph idx="1"/>
          </p:nvPr>
        </p:nvSpPr>
        <p:spPr>
          <a:xfrm>
            <a:off x="457200" y="1797049"/>
            <a:ext cx="8329613" cy="4303713"/>
          </a:xfrm>
        </p:spPr>
        <p:txBody>
          <a:bodyPr/>
          <a:lstStyle/>
          <a:p>
            <a:pPr eaLnBrk="1" hangingPunct="1">
              <a:lnSpc>
                <a:spcPct val="90000"/>
              </a:lnSpc>
            </a:pPr>
            <a:r>
              <a:rPr lang="en-US" altLang="en-US" sz="3000" b="1" dirty="0">
                <a:ea typeface="ＭＳ Ｐゴシック" panose="020B0600070205080204" pitchFamily="34" charset="-128"/>
              </a:rPr>
              <a:t>Knowing the location of jet streams can aid in </a:t>
            </a:r>
            <a:r>
              <a:rPr lang="en-US" altLang="en-US" sz="3000" b="1" dirty="0">
                <a:solidFill>
                  <a:srgbClr val="FF6600"/>
                </a:solidFill>
                <a:ea typeface="ＭＳ Ｐゴシック" panose="020B0600070205080204" pitchFamily="34" charset="-128"/>
              </a:rPr>
              <a:t>weather forecasting</a:t>
            </a:r>
            <a:r>
              <a:rPr lang="en-US" altLang="en-US" sz="3000" b="1" dirty="0">
                <a:ea typeface="ＭＳ Ｐゴシック" panose="020B0600070205080204" pitchFamily="34" charset="-128"/>
              </a:rPr>
              <a:t>. Jet streams steers storm systems.</a:t>
            </a:r>
          </a:p>
          <a:p>
            <a:pPr eaLnBrk="1" hangingPunct="1">
              <a:lnSpc>
                <a:spcPct val="90000"/>
              </a:lnSpc>
            </a:pPr>
            <a:r>
              <a:rPr lang="en-US" altLang="en-US" sz="3000" b="1" dirty="0">
                <a:ea typeface="ＭＳ Ｐゴシック" panose="020B0600070205080204" pitchFamily="34" charset="-128"/>
              </a:rPr>
              <a:t>Jet streams affect </a:t>
            </a:r>
            <a:r>
              <a:rPr lang="en-US" altLang="en-US" sz="3000" b="1" dirty="0">
                <a:solidFill>
                  <a:srgbClr val="FF6600"/>
                </a:solidFill>
                <a:ea typeface="ＭＳ Ｐゴシック" panose="020B0600070205080204" pitchFamily="34" charset="-128"/>
              </a:rPr>
              <a:t>air travel</a:t>
            </a:r>
            <a:r>
              <a:rPr lang="en-US" altLang="en-US" sz="3000" b="1" dirty="0">
                <a:ea typeface="ＭＳ Ｐゴシック" panose="020B0600070205080204" pitchFamily="34" charset="-128"/>
              </a:rPr>
              <a:t>, as flight times can be dramatically affected by either flying with the flow or against the flow of a jet stream. </a:t>
            </a:r>
          </a:p>
          <a:p>
            <a:pPr eaLnBrk="1" hangingPunct="1">
              <a:lnSpc>
                <a:spcPct val="90000"/>
              </a:lnSpc>
            </a:pPr>
            <a:r>
              <a:rPr lang="en-US" altLang="en-US" sz="3000" b="1" dirty="0">
                <a:solidFill>
                  <a:srgbClr val="FF6600"/>
                </a:solidFill>
                <a:ea typeface="ＭＳ Ｐゴシック" panose="020B0600070205080204" pitchFamily="34" charset="-128"/>
              </a:rPr>
              <a:t>Clear-air turbulence </a:t>
            </a:r>
            <a:r>
              <a:rPr lang="en-US" altLang="en-US" sz="3000" b="1" dirty="0">
                <a:ea typeface="ＭＳ Ｐゴシック" panose="020B0600070205080204" pitchFamily="34" charset="-128"/>
              </a:rPr>
              <a:t>is often found at the flanks of a jet stream. Uncomfortable and is a potential hazard to aircraft passenger safety.</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itle 1">
            <a:extLst>
              <a:ext uri="{FF2B5EF4-FFF2-40B4-BE49-F238E27FC236}">
                <a16:creationId xmlns:a16="http://schemas.microsoft.com/office/drawing/2014/main" id="{42027F42-2C61-5853-361F-01ADDA207D9D}"/>
              </a:ext>
            </a:extLst>
          </p:cNvPr>
          <p:cNvSpPr>
            <a:spLocks noGrp="1"/>
          </p:cNvSpPr>
          <p:nvPr>
            <p:ph type="title"/>
          </p:nvPr>
        </p:nvSpPr>
        <p:spPr/>
        <p:txBody>
          <a:bodyPr/>
          <a:lstStyle/>
          <a:p>
            <a:endParaRPr lang="en-US" altLang="en-US">
              <a:ea typeface="ＭＳ Ｐゴシック" panose="020B0600070205080204" pitchFamily="34" charset="-128"/>
            </a:endParaRPr>
          </a:p>
        </p:txBody>
      </p:sp>
      <p:pic>
        <p:nvPicPr>
          <p:cNvPr id="50178" name="Content Placeholder 4">
            <a:extLst>
              <a:ext uri="{FF2B5EF4-FFF2-40B4-BE49-F238E27FC236}">
                <a16:creationId xmlns:a16="http://schemas.microsoft.com/office/drawing/2014/main" id="{FE1BFE42-E8F2-FE4E-E6FB-21E3D5C5C48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539875" y="274638"/>
            <a:ext cx="6383338" cy="6191250"/>
          </a:xfr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Title 1">
            <a:extLst>
              <a:ext uri="{FF2B5EF4-FFF2-40B4-BE49-F238E27FC236}">
                <a16:creationId xmlns:a16="http://schemas.microsoft.com/office/drawing/2014/main" id="{2929CA88-6B8A-6A38-2BF5-0E3D02BDDC59}"/>
              </a:ext>
            </a:extLst>
          </p:cNvPr>
          <p:cNvSpPr>
            <a:spLocks noGrp="1"/>
          </p:cNvSpPr>
          <p:nvPr>
            <p:ph type="title"/>
          </p:nvPr>
        </p:nvSpPr>
        <p:spPr/>
        <p:txBody>
          <a:bodyPr/>
          <a:lstStyle/>
          <a:p>
            <a:r>
              <a:rPr lang="en-US" altLang="en-US" b="1">
                <a:solidFill>
                  <a:schemeClr val="tx2"/>
                </a:solidFill>
                <a:ea typeface="ＭＳ Ｐゴシック" panose="020B0600070205080204" pitchFamily="34" charset="-128"/>
              </a:rPr>
              <a:t>The Jet Stream as a Weapon Delivery System:  Fu-Go Balloons</a:t>
            </a:r>
          </a:p>
        </p:txBody>
      </p:sp>
      <p:pic>
        <p:nvPicPr>
          <p:cNvPr id="51202" name="Content Placeholder 4">
            <a:extLst>
              <a:ext uri="{FF2B5EF4-FFF2-40B4-BE49-F238E27FC236}">
                <a16:creationId xmlns:a16="http://schemas.microsoft.com/office/drawing/2014/main" id="{11554F38-5636-EF5B-F651-2B88A3DC3CC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420813" y="1836738"/>
            <a:ext cx="2173287" cy="4525962"/>
          </a:xfrm>
        </p:spPr>
      </p:pic>
      <p:pic>
        <p:nvPicPr>
          <p:cNvPr id="51203" name="Picture 6">
            <a:extLst>
              <a:ext uri="{FF2B5EF4-FFF2-40B4-BE49-F238E27FC236}">
                <a16:creationId xmlns:a16="http://schemas.microsoft.com/office/drawing/2014/main" id="{517CAFC3-53DA-AD83-D7CF-F7698B3700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83038" y="2322513"/>
            <a:ext cx="4308475" cy="329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Title 1">
            <a:extLst>
              <a:ext uri="{FF2B5EF4-FFF2-40B4-BE49-F238E27FC236}">
                <a16:creationId xmlns:a16="http://schemas.microsoft.com/office/drawing/2014/main" id="{3BCAEFB0-6506-2FC0-B643-7CDF3523E764}"/>
              </a:ext>
            </a:extLst>
          </p:cNvPr>
          <p:cNvSpPr>
            <a:spLocks noGrp="1"/>
          </p:cNvSpPr>
          <p:nvPr>
            <p:ph type="title"/>
          </p:nvPr>
        </p:nvSpPr>
        <p:spPr>
          <a:xfrm>
            <a:off x="585788" y="538163"/>
            <a:ext cx="8153400" cy="533400"/>
          </a:xfrm>
        </p:spPr>
        <p:txBody>
          <a:bodyPr/>
          <a:lstStyle/>
          <a:p>
            <a:r>
              <a:rPr lang="en-US" altLang="en-US">
                <a:ea typeface="ＭＳ Ｐゴシック" panose="020B0600070205080204" pitchFamily="34" charset="-128"/>
              </a:rPr>
              <a:t>Subtropical Jet Stream:  Located to south of polar jet stream</a:t>
            </a:r>
          </a:p>
        </p:txBody>
      </p:sp>
      <p:pic>
        <p:nvPicPr>
          <p:cNvPr id="52226" name="Picture 2" descr="250mbwinds_jan08_0202.gif">
            <a:extLst>
              <a:ext uri="{FF2B5EF4-FFF2-40B4-BE49-F238E27FC236}">
                <a16:creationId xmlns:a16="http://schemas.microsoft.com/office/drawing/2014/main" id="{043C7A9C-6F36-1225-384A-7337DD727C4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36638" y="1593850"/>
            <a:ext cx="7620000" cy="50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420F2-DA98-A0DC-FCF1-735217B0F84A}"/>
              </a:ext>
            </a:extLst>
          </p:cNvPr>
          <p:cNvSpPr>
            <a:spLocks noGrp="1"/>
          </p:cNvSpPr>
          <p:nvPr>
            <p:ph type="title"/>
          </p:nvPr>
        </p:nvSpPr>
        <p:spPr>
          <a:xfrm>
            <a:off x="457200" y="1657124"/>
            <a:ext cx="8229600" cy="1143000"/>
          </a:xfrm>
        </p:spPr>
        <p:txBody>
          <a:bodyPr/>
          <a:lstStyle/>
          <a:p>
            <a:r>
              <a:rPr lang="en-US" b="1" dirty="0">
                <a:solidFill>
                  <a:srgbClr val="0070C0"/>
                </a:solidFill>
              </a:rPr>
              <a:t>What explains the large scale wind patterns?</a:t>
            </a:r>
            <a:br>
              <a:rPr lang="en-US" b="1" dirty="0">
                <a:solidFill>
                  <a:srgbClr val="0070C0"/>
                </a:solidFill>
              </a:rPr>
            </a:br>
            <a:endParaRPr lang="en-US" b="1" dirty="0">
              <a:solidFill>
                <a:srgbClr val="0070C0"/>
              </a:solidFill>
            </a:endParaRPr>
          </a:p>
        </p:txBody>
      </p:sp>
      <p:sp>
        <p:nvSpPr>
          <p:cNvPr id="3" name="TextBox 2">
            <a:extLst>
              <a:ext uri="{FF2B5EF4-FFF2-40B4-BE49-F238E27FC236}">
                <a16:creationId xmlns:a16="http://schemas.microsoft.com/office/drawing/2014/main" id="{653B7597-8E9D-C53E-620F-81688F34AB33}"/>
              </a:ext>
            </a:extLst>
          </p:cNvPr>
          <p:cNvSpPr txBox="1"/>
          <p:nvPr/>
        </p:nvSpPr>
        <p:spPr>
          <a:xfrm>
            <a:off x="3766330" y="2800124"/>
            <a:ext cx="1611339" cy="3170099"/>
          </a:xfrm>
          <a:prstGeom prst="rect">
            <a:avLst/>
          </a:prstGeom>
          <a:noFill/>
        </p:spPr>
        <p:txBody>
          <a:bodyPr wrap="none" rtlCol="0">
            <a:spAutoFit/>
          </a:bodyPr>
          <a:lstStyle/>
          <a:p>
            <a:r>
              <a:rPr lang="en-US" sz="20000" dirty="0">
                <a:solidFill>
                  <a:srgbClr val="FF0000"/>
                </a:solidFill>
              </a:rPr>
              <a:t>?</a:t>
            </a:r>
          </a:p>
        </p:txBody>
      </p:sp>
    </p:spTree>
    <p:extLst>
      <p:ext uri="{BB962C8B-B14F-4D97-AF65-F5344CB8AC3E}">
        <p14:creationId xmlns:p14="http://schemas.microsoft.com/office/powerpoint/2010/main" val="372611799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2">
            <a:extLst>
              <a:ext uri="{FF2B5EF4-FFF2-40B4-BE49-F238E27FC236}">
                <a16:creationId xmlns:a16="http://schemas.microsoft.com/office/drawing/2014/main" id="{80E2515D-F1DB-C446-C515-2FCC46A0AD86}"/>
              </a:ext>
            </a:extLst>
          </p:cNvPr>
          <p:cNvSpPr>
            <a:spLocks noGrp="1"/>
          </p:cNvSpPr>
          <p:nvPr>
            <p:ph type="title"/>
          </p:nvPr>
        </p:nvSpPr>
        <p:spPr/>
        <p:txBody>
          <a:bodyPr/>
          <a:lstStyle/>
          <a:p>
            <a:pPr eaLnBrk="1" hangingPunct="1"/>
            <a:r>
              <a:rPr lang="en-US" altLang="en-US">
                <a:ea typeface="ＭＳ Ｐゴシック" panose="020B0600070205080204" pitchFamily="34" charset="-128"/>
              </a:rPr>
              <a:t>Subtropical Jet Stream Often Associated with a cloud band</a:t>
            </a:r>
          </a:p>
        </p:txBody>
      </p:sp>
      <p:pic>
        <p:nvPicPr>
          <p:cNvPr id="53250" name="Picture 4" descr="subtropicaljet.gif                                             001DDF1D&#10;Cliff Disk                     BB5EA40C:">
            <a:extLst>
              <a:ext uri="{FF2B5EF4-FFF2-40B4-BE49-F238E27FC236}">
                <a16:creationId xmlns:a16="http://schemas.microsoft.com/office/drawing/2014/main" id="{0E1DE04E-08A2-9EEA-FAAF-64C02A5BFD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2286000"/>
            <a:ext cx="5410200" cy="367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Title 1">
            <a:extLst>
              <a:ext uri="{FF2B5EF4-FFF2-40B4-BE49-F238E27FC236}">
                <a16:creationId xmlns:a16="http://schemas.microsoft.com/office/drawing/2014/main" id="{1694EDF7-AD2F-13F5-FABB-F5FDBCF8C2F8}"/>
              </a:ext>
            </a:extLst>
          </p:cNvPr>
          <p:cNvSpPr>
            <a:spLocks noGrp="1"/>
          </p:cNvSpPr>
          <p:nvPr>
            <p:ph type="title"/>
          </p:nvPr>
        </p:nvSpPr>
        <p:spPr/>
        <p:txBody>
          <a:bodyPr/>
          <a:lstStyle/>
          <a:p>
            <a:r>
              <a:rPr lang="en-US" altLang="en-US" b="1">
                <a:solidFill>
                  <a:schemeClr val="tx2"/>
                </a:solidFill>
                <a:ea typeface="ＭＳ Ｐゴシック" panose="020B0600070205080204" pitchFamily="34" charset="-128"/>
              </a:rPr>
              <a:t>Why Do Jet Streams Exist?</a:t>
            </a:r>
          </a:p>
        </p:txBody>
      </p:sp>
      <p:pic>
        <p:nvPicPr>
          <p:cNvPr id="54274" name="Content Placeholder 4">
            <a:extLst>
              <a:ext uri="{FF2B5EF4-FFF2-40B4-BE49-F238E27FC236}">
                <a16:creationId xmlns:a16="http://schemas.microsoft.com/office/drawing/2014/main" id="{84ADF8D1-1679-36D6-5535-D2F76197C0C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298825" y="2111375"/>
            <a:ext cx="2344738" cy="3810000"/>
          </a:xfr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Title 1">
            <a:extLst>
              <a:ext uri="{FF2B5EF4-FFF2-40B4-BE49-F238E27FC236}">
                <a16:creationId xmlns:a16="http://schemas.microsoft.com/office/drawing/2014/main" id="{3AE8DFA0-8FB0-B4EA-07CA-50160D2B68C0}"/>
              </a:ext>
            </a:extLst>
          </p:cNvPr>
          <p:cNvSpPr>
            <a:spLocks noGrp="1"/>
          </p:cNvSpPr>
          <p:nvPr>
            <p:ph type="title"/>
          </p:nvPr>
        </p:nvSpPr>
        <p:spPr/>
        <p:txBody>
          <a:bodyPr/>
          <a:lstStyle/>
          <a:p>
            <a:pPr eaLnBrk="1" hangingPunct="1"/>
            <a:r>
              <a:rPr lang="en-US" altLang="en-US" b="1" dirty="0">
                <a:solidFill>
                  <a:schemeClr val="tx2"/>
                </a:solidFill>
                <a:ea typeface="ＭＳ Ｐゴシック" panose="020B0600070205080204" pitchFamily="34" charset="-128"/>
              </a:rPr>
              <a:t>Jet Streams Associated with Large Horizontal Temperature Gradients</a:t>
            </a:r>
          </a:p>
        </p:txBody>
      </p:sp>
      <p:pic>
        <p:nvPicPr>
          <p:cNvPr id="55298" name="Content Placeholder 5">
            <a:extLst>
              <a:ext uri="{FF2B5EF4-FFF2-40B4-BE49-F238E27FC236}">
                <a16:creationId xmlns:a16="http://schemas.microsoft.com/office/drawing/2014/main" id="{61CE20B3-B645-CF93-1094-C730A863535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5481" r="-5481"/>
          <a:stretch>
            <a:fillRect/>
          </a:stretch>
        </p:blipFill>
        <p:spPr>
          <a:xfrm>
            <a:off x="457200" y="1928813"/>
            <a:ext cx="8229600" cy="4525963"/>
          </a:xfr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Title 1">
            <a:extLst>
              <a:ext uri="{FF2B5EF4-FFF2-40B4-BE49-F238E27FC236}">
                <a16:creationId xmlns:a16="http://schemas.microsoft.com/office/drawing/2014/main" id="{020337B7-711D-7BFC-2EF5-2CF0D7103885}"/>
              </a:ext>
            </a:extLst>
          </p:cNvPr>
          <p:cNvSpPr>
            <a:spLocks noGrp="1"/>
          </p:cNvSpPr>
          <p:nvPr>
            <p:ph type="title"/>
          </p:nvPr>
        </p:nvSpPr>
        <p:spPr>
          <a:xfrm>
            <a:off x="457200" y="419100"/>
            <a:ext cx="8229600" cy="1143000"/>
          </a:xfrm>
        </p:spPr>
        <p:txBody>
          <a:bodyPr/>
          <a:lstStyle/>
          <a:p>
            <a:r>
              <a:rPr lang="en-US" altLang="en-US" b="1">
                <a:solidFill>
                  <a:schemeClr val="accent1"/>
                </a:solidFill>
                <a:ea typeface="ＭＳ Ｐゴシック" panose="020B0600070205080204" pitchFamily="34" charset="-128"/>
              </a:rPr>
              <a:t>Temperature Gradients Produce Pressure Gradients</a:t>
            </a:r>
          </a:p>
        </p:txBody>
      </p:sp>
      <p:pic>
        <p:nvPicPr>
          <p:cNvPr id="56322" name="Content Placeholder 3">
            <a:extLst>
              <a:ext uri="{FF2B5EF4-FFF2-40B4-BE49-F238E27FC236}">
                <a16:creationId xmlns:a16="http://schemas.microsoft.com/office/drawing/2014/main" id="{CB3871BE-07EA-A735-7722-03EF6BF14DF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889717" y="1868488"/>
            <a:ext cx="7029450" cy="4038600"/>
          </a:xfrm>
        </p:spPr>
      </p:pic>
      <p:sp>
        <p:nvSpPr>
          <p:cNvPr id="56323" name="TextBox 1">
            <a:extLst>
              <a:ext uri="{FF2B5EF4-FFF2-40B4-BE49-F238E27FC236}">
                <a16:creationId xmlns:a16="http://schemas.microsoft.com/office/drawing/2014/main" id="{513ADEBF-7E50-9C19-A0BA-E455C17A0D93}"/>
              </a:ext>
            </a:extLst>
          </p:cNvPr>
          <p:cNvSpPr txBox="1">
            <a:spLocks noChangeArrowheads="1"/>
          </p:cNvSpPr>
          <p:nvPr/>
        </p:nvSpPr>
        <p:spPr bwMode="auto">
          <a:xfrm>
            <a:off x="2824163" y="5907088"/>
            <a:ext cx="7477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a:latin typeface="Arial" panose="020B0604020202020204" pitchFamily="34" charset="0"/>
              </a:rPr>
              <a:t>south</a:t>
            </a:r>
          </a:p>
        </p:txBody>
      </p:sp>
      <p:sp>
        <p:nvSpPr>
          <p:cNvPr id="56324" name="TextBox 2">
            <a:extLst>
              <a:ext uri="{FF2B5EF4-FFF2-40B4-BE49-F238E27FC236}">
                <a16:creationId xmlns:a16="http://schemas.microsoft.com/office/drawing/2014/main" id="{BDEB8E81-6CE0-9F55-1609-965DC657E674}"/>
              </a:ext>
            </a:extLst>
          </p:cNvPr>
          <p:cNvSpPr txBox="1">
            <a:spLocks noChangeArrowheads="1"/>
          </p:cNvSpPr>
          <p:nvPr/>
        </p:nvSpPr>
        <p:spPr bwMode="auto">
          <a:xfrm>
            <a:off x="6353175" y="5897563"/>
            <a:ext cx="7096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a:latin typeface="Arial" panose="020B0604020202020204" pitchFamily="34" charset="0"/>
              </a:rPr>
              <a:t>north</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2F60FF-E2E7-876C-B88D-6C82EC32447F}"/>
              </a:ext>
            </a:extLst>
          </p:cNvPr>
          <p:cNvSpPr>
            <a:spLocks noGrp="1"/>
          </p:cNvSpPr>
          <p:nvPr>
            <p:ph type="title"/>
          </p:nvPr>
        </p:nvSpPr>
        <p:spPr/>
        <p:txBody>
          <a:bodyPr/>
          <a:lstStyle/>
          <a:p>
            <a:r>
              <a:rPr lang="en-US" b="1" dirty="0">
                <a:solidFill>
                  <a:schemeClr val="tx2"/>
                </a:solidFill>
              </a:rPr>
              <a:t>Another way of saying it</a:t>
            </a:r>
          </a:p>
        </p:txBody>
      </p:sp>
      <p:sp>
        <p:nvSpPr>
          <p:cNvPr id="3" name="Content Placeholder 2">
            <a:extLst>
              <a:ext uri="{FF2B5EF4-FFF2-40B4-BE49-F238E27FC236}">
                <a16:creationId xmlns:a16="http://schemas.microsoft.com/office/drawing/2014/main" id="{E56182CB-37F1-F6CC-ADAC-DF50E08AD949}"/>
              </a:ext>
            </a:extLst>
          </p:cNvPr>
          <p:cNvSpPr>
            <a:spLocks noGrp="1"/>
          </p:cNvSpPr>
          <p:nvPr>
            <p:ph idx="1"/>
          </p:nvPr>
        </p:nvSpPr>
        <p:spPr/>
        <p:txBody>
          <a:bodyPr/>
          <a:lstStyle/>
          <a:p>
            <a:r>
              <a:rPr lang="en-US" sz="3600" b="1" dirty="0"/>
              <a:t>Horizontal differences in temperature can produce horizontal differences in pressures.</a:t>
            </a:r>
          </a:p>
          <a:p>
            <a:r>
              <a:rPr lang="en-US" sz="3600" b="1" dirty="0"/>
              <a:t>Horizonal differences in pressure produce winds.</a:t>
            </a:r>
          </a:p>
        </p:txBody>
      </p:sp>
    </p:spTree>
    <p:extLst>
      <p:ext uri="{BB962C8B-B14F-4D97-AF65-F5344CB8AC3E}">
        <p14:creationId xmlns:p14="http://schemas.microsoft.com/office/powerpoint/2010/main" val="48278478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Title 1">
            <a:extLst>
              <a:ext uri="{FF2B5EF4-FFF2-40B4-BE49-F238E27FC236}">
                <a16:creationId xmlns:a16="http://schemas.microsoft.com/office/drawing/2014/main" id="{4B765E4B-41A7-56E4-A98D-4FFB832E9CE2}"/>
              </a:ext>
            </a:extLst>
          </p:cNvPr>
          <p:cNvSpPr>
            <a:spLocks noGrp="1"/>
          </p:cNvSpPr>
          <p:nvPr>
            <p:ph type="title"/>
          </p:nvPr>
        </p:nvSpPr>
        <p:spPr/>
        <p:txBody>
          <a:bodyPr/>
          <a:lstStyle/>
          <a:p>
            <a:r>
              <a:rPr lang="en-US" altLang="en-US" b="1" dirty="0">
                <a:solidFill>
                  <a:schemeClr val="tx2"/>
                </a:solidFill>
                <a:ea typeface="ＭＳ Ｐゴシック" panose="020B0600070205080204" pitchFamily="34" charset="-128"/>
              </a:rPr>
              <a:t>Midlatitude (or Polar) Jet Stream Facts</a:t>
            </a:r>
          </a:p>
        </p:txBody>
      </p:sp>
      <p:sp>
        <p:nvSpPr>
          <p:cNvPr id="57346" name="Content Placeholder 2">
            <a:extLst>
              <a:ext uri="{FF2B5EF4-FFF2-40B4-BE49-F238E27FC236}">
                <a16:creationId xmlns:a16="http://schemas.microsoft.com/office/drawing/2014/main" id="{A999A14E-6054-B1AC-B64C-DFF52407FB14}"/>
              </a:ext>
            </a:extLst>
          </p:cNvPr>
          <p:cNvSpPr>
            <a:spLocks noGrp="1"/>
          </p:cNvSpPr>
          <p:nvPr>
            <p:ph idx="1"/>
          </p:nvPr>
        </p:nvSpPr>
        <p:spPr/>
        <p:txBody>
          <a:bodyPr/>
          <a:lstStyle/>
          <a:p>
            <a:r>
              <a:rPr lang="en-US" altLang="en-US" b="1" dirty="0">
                <a:ea typeface="ＭＳ Ｐゴシック" panose="020B0600070205080204" pitchFamily="34" charset="-128"/>
              </a:rPr>
              <a:t>Strongest in winter.  Why?  </a:t>
            </a:r>
            <a:r>
              <a:rPr lang="en-US" altLang="en-US" b="1" dirty="0">
                <a:solidFill>
                  <a:srgbClr val="FF0000"/>
                </a:solidFill>
                <a:ea typeface="ＭＳ Ｐゴシック" panose="020B0600070205080204" pitchFamily="34" charset="-128"/>
              </a:rPr>
              <a:t>Horizontal temperature gradients are largest then</a:t>
            </a:r>
          </a:p>
          <a:p>
            <a:r>
              <a:rPr lang="en-US" altLang="en-US" b="1" dirty="0">
                <a:ea typeface="ＭＳ Ｐゴシック" panose="020B0600070205080204" pitchFamily="34" charset="-128"/>
              </a:rPr>
              <a:t>The jet stream weakens and moves northward during the spring and summer.</a:t>
            </a:r>
          </a:p>
          <a:p>
            <a:r>
              <a:rPr lang="en-US" altLang="en-US" b="1" dirty="0">
                <a:ea typeface="ＭＳ Ｐゴシック" panose="020B0600070205080204" pitchFamily="34" charset="-128"/>
              </a:rPr>
              <a:t>Strongest jets streams on average are where the largest temperature gradients occur:  western Pacific and western Atlantic in the midlatitudes.</a:t>
            </a:r>
          </a:p>
          <a:p>
            <a:endParaRPr lang="en-US" altLang="en-US" dirty="0">
              <a:ea typeface="ＭＳ Ｐゴシック" panose="020B0600070205080204" pitchFamily="34" charset="-128"/>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Title 1">
            <a:extLst>
              <a:ext uri="{FF2B5EF4-FFF2-40B4-BE49-F238E27FC236}">
                <a16:creationId xmlns:a16="http://schemas.microsoft.com/office/drawing/2014/main" id="{9981EE06-7D4B-DFA2-3BB3-73F3932AC829}"/>
              </a:ext>
            </a:extLst>
          </p:cNvPr>
          <p:cNvSpPr>
            <a:spLocks noGrp="1"/>
          </p:cNvSpPr>
          <p:nvPr>
            <p:ph type="title"/>
          </p:nvPr>
        </p:nvSpPr>
        <p:spPr/>
        <p:txBody>
          <a:bodyPr/>
          <a:lstStyle/>
          <a:p>
            <a:endParaRPr lang="en-US" altLang="en-US">
              <a:ea typeface="ＭＳ Ｐゴシック" panose="020B0600070205080204" pitchFamily="34" charset="-128"/>
            </a:endParaRPr>
          </a:p>
        </p:txBody>
      </p:sp>
      <p:pic>
        <p:nvPicPr>
          <p:cNvPr id="58370" name="Content Placeholder 3">
            <a:extLst>
              <a:ext uri="{FF2B5EF4-FFF2-40B4-BE49-F238E27FC236}">
                <a16:creationId xmlns:a16="http://schemas.microsoft.com/office/drawing/2014/main" id="{3AB5EA96-0A82-2651-376E-D7347667162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24036" t="2908" r="212" b="4243"/>
          <a:stretch>
            <a:fillRect/>
          </a:stretch>
        </p:blipFill>
        <p:spPr>
          <a:xfrm>
            <a:off x="2876550" y="760413"/>
            <a:ext cx="5494338" cy="5243512"/>
          </a:xfrm>
        </p:spPr>
      </p:pic>
      <p:sp>
        <p:nvSpPr>
          <p:cNvPr id="2" name="Left Arrow 1">
            <a:extLst>
              <a:ext uri="{FF2B5EF4-FFF2-40B4-BE49-F238E27FC236}">
                <a16:creationId xmlns:a16="http://schemas.microsoft.com/office/drawing/2014/main" id="{DAF9086F-18CF-7452-D674-23324C6E1908}"/>
              </a:ext>
            </a:extLst>
          </p:cNvPr>
          <p:cNvSpPr/>
          <p:nvPr/>
        </p:nvSpPr>
        <p:spPr>
          <a:xfrm rot="13151963">
            <a:off x="2314575" y="1474788"/>
            <a:ext cx="1349375" cy="379412"/>
          </a:xfrm>
          <a:prstGeom prst="left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9F1F89-E1EC-A1C1-CA00-D5F56B6F8EC1}"/>
              </a:ext>
            </a:extLst>
          </p:cNvPr>
          <p:cNvSpPr>
            <a:spLocks noGrp="1"/>
          </p:cNvSpPr>
          <p:nvPr>
            <p:ph type="title"/>
          </p:nvPr>
        </p:nvSpPr>
        <p:spPr>
          <a:xfrm>
            <a:off x="457200" y="486510"/>
            <a:ext cx="8229600" cy="1143000"/>
          </a:xfrm>
        </p:spPr>
        <p:txBody>
          <a:bodyPr/>
          <a:lstStyle/>
          <a:p>
            <a:r>
              <a:rPr lang="en-US" dirty="0"/>
              <a:t>Why are winds generally from the west in the midlatitudes?</a:t>
            </a:r>
          </a:p>
        </p:txBody>
      </p:sp>
      <p:pic>
        <p:nvPicPr>
          <p:cNvPr id="5" name="Content Placeholder 4" descr="A map of the world&#10;&#10;Description automatically generated">
            <a:extLst>
              <a:ext uri="{FF2B5EF4-FFF2-40B4-BE49-F238E27FC236}">
                <a16:creationId xmlns:a16="http://schemas.microsoft.com/office/drawing/2014/main" id="{721D7998-D302-5670-9B25-A8EE93134995}"/>
              </a:ext>
            </a:extLst>
          </p:cNvPr>
          <p:cNvPicPr>
            <a:picLocks noGrp="1" noChangeAspect="1"/>
          </p:cNvPicPr>
          <p:nvPr>
            <p:ph idx="1"/>
          </p:nvPr>
        </p:nvPicPr>
        <p:blipFill>
          <a:blip r:embed="rId2"/>
          <a:stretch>
            <a:fillRect/>
          </a:stretch>
        </p:blipFill>
        <p:spPr>
          <a:xfrm>
            <a:off x="768671" y="1846263"/>
            <a:ext cx="7606658" cy="4525962"/>
          </a:xfrm>
        </p:spPr>
      </p:pic>
      <p:sp>
        <p:nvSpPr>
          <p:cNvPr id="6" name="Right Arrow 5">
            <a:extLst>
              <a:ext uri="{FF2B5EF4-FFF2-40B4-BE49-F238E27FC236}">
                <a16:creationId xmlns:a16="http://schemas.microsoft.com/office/drawing/2014/main" id="{AFD9161C-29A5-00E8-1611-6843A4BD95D8}"/>
              </a:ext>
            </a:extLst>
          </p:cNvPr>
          <p:cNvSpPr/>
          <p:nvPr/>
        </p:nvSpPr>
        <p:spPr>
          <a:xfrm>
            <a:off x="1839952" y="3429000"/>
            <a:ext cx="3891775" cy="395868"/>
          </a:xfrm>
          <a:prstGeom prst="rightArrow">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ight Arrow 6">
            <a:extLst>
              <a:ext uri="{FF2B5EF4-FFF2-40B4-BE49-F238E27FC236}">
                <a16:creationId xmlns:a16="http://schemas.microsoft.com/office/drawing/2014/main" id="{636DBB1E-9517-AD5E-E150-69AFA4605295}"/>
              </a:ext>
            </a:extLst>
          </p:cNvPr>
          <p:cNvSpPr/>
          <p:nvPr/>
        </p:nvSpPr>
        <p:spPr>
          <a:xfrm>
            <a:off x="1947747" y="5209671"/>
            <a:ext cx="3891775" cy="395868"/>
          </a:xfrm>
          <a:prstGeom prst="rightArrow">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0008006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Title 1">
            <a:extLst>
              <a:ext uri="{FF2B5EF4-FFF2-40B4-BE49-F238E27FC236}">
                <a16:creationId xmlns:a16="http://schemas.microsoft.com/office/drawing/2014/main" id="{43A60172-5501-A7AD-E1FD-DA347843E615}"/>
              </a:ext>
            </a:extLst>
          </p:cNvPr>
          <p:cNvSpPr>
            <a:spLocks noGrp="1"/>
          </p:cNvSpPr>
          <p:nvPr>
            <p:ph type="title"/>
          </p:nvPr>
        </p:nvSpPr>
        <p:spPr>
          <a:xfrm>
            <a:off x="706438" y="939800"/>
            <a:ext cx="8229600" cy="1143000"/>
          </a:xfrm>
        </p:spPr>
        <p:txBody>
          <a:bodyPr/>
          <a:lstStyle/>
          <a:p>
            <a:r>
              <a:rPr lang="en-US" altLang="en-US" sz="3600">
                <a:ea typeface="ＭＳ Ｐゴシック" panose="020B0600070205080204" pitchFamily="34" charset="-128"/>
              </a:rPr>
              <a:t>Winds are Westerly in the Midlatitudes Because There is Warm Air in the Tropics and Colder Air in the Polar Regions</a:t>
            </a:r>
          </a:p>
        </p:txBody>
      </p:sp>
      <p:pic>
        <p:nvPicPr>
          <p:cNvPr id="59394" name="Content Placeholder 4">
            <a:extLst>
              <a:ext uri="{FF2B5EF4-FFF2-40B4-BE49-F238E27FC236}">
                <a16:creationId xmlns:a16="http://schemas.microsoft.com/office/drawing/2014/main" id="{499CE50E-8C58-68E4-DE5A-831A20326A0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rot="5400000">
            <a:off x="2948782" y="1842293"/>
            <a:ext cx="4140200" cy="5307013"/>
          </a:xfrm>
        </p:spPr>
      </p:pic>
      <p:sp>
        <p:nvSpPr>
          <p:cNvPr id="59395" name="TextBox 5">
            <a:extLst>
              <a:ext uri="{FF2B5EF4-FFF2-40B4-BE49-F238E27FC236}">
                <a16:creationId xmlns:a16="http://schemas.microsoft.com/office/drawing/2014/main" id="{530F72F8-3F0C-627A-6CE0-69D453A08BF5}"/>
              </a:ext>
            </a:extLst>
          </p:cNvPr>
          <p:cNvSpPr txBox="1">
            <a:spLocks noChangeArrowheads="1"/>
          </p:cNvSpPr>
          <p:nvPr/>
        </p:nvSpPr>
        <p:spPr bwMode="auto">
          <a:xfrm>
            <a:off x="4857750" y="4192588"/>
            <a:ext cx="7921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a:solidFill>
                  <a:schemeClr val="bg1"/>
                </a:solidFill>
                <a:latin typeface="Arial" panose="020B0604020202020204" pitchFamily="34" charset="0"/>
              </a:rPr>
              <a:t>Warm</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Title 1">
            <a:extLst>
              <a:ext uri="{FF2B5EF4-FFF2-40B4-BE49-F238E27FC236}">
                <a16:creationId xmlns:a16="http://schemas.microsoft.com/office/drawing/2014/main" id="{718ADED2-D055-5B5E-6436-51D25539AA67}"/>
              </a:ext>
            </a:extLst>
          </p:cNvPr>
          <p:cNvSpPr>
            <a:spLocks noGrp="1"/>
          </p:cNvSpPr>
          <p:nvPr>
            <p:ph type="title"/>
          </p:nvPr>
        </p:nvSpPr>
        <p:spPr/>
        <p:txBody>
          <a:bodyPr/>
          <a:lstStyle/>
          <a:p>
            <a:endParaRPr lang="en-US" altLang="en-US">
              <a:ea typeface="ＭＳ Ｐゴシック" panose="020B0600070205080204" pitchFamily="34" charset="-128"/>
            </a:endParaRPr>
          </a:p>
        </p:txBody>
      </p:sp>
      <p:pic>
        <p:nvPicPr>
          <p:cNvPr id="62466" name="Picture 6">
            <a:extLst>
              <a:ext uri="{FF2B5EF4-FFF2-40B4-BE49-F238E27FC236}">
                <a16:creationId xmlns:a16="http://schemas.microsoft.com/office/drawing/2014/main" id="{53157062-879F-47CE-EEEF-AC4169E2C3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1831182" y="-107156"/>
            <a:ext cx="535146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1">
            <a:extLst>
              <a:ext uri="{FF2B5EF4-FFF2-40B4-BE49-F238E27FC236}">
                <a16:creationId xmlns:a16="http://schemas.microsoft.com/office/drawing/2014/main" id="{88E5BCA1-C13D-32AA-D234-8498D2B8864C}"/>
              </a:ext>
            </a:extLst>
          </p:cNvPr>
          <p:cNvSpPr>
            <a:spLocks noGrp="1"/>
          </p:cNvSpPr>
          <p:nvPr>
            <p:ph type="title"/>
          </p:nvPr>
        </p:nvSpPr>
        <p:spPr>
          <a:xfrm>
            <a:off x="1970088" y="349250"/>
            <a:ext cx="8150225" cy="854075"/>
          </a:xfrm>
        </p:spPr>
        <p:txBody>
          <a:bodyPr/>
          <a:lstStyle/>
          <a:p>
            <a:pPr eaLnBrk="1" hangingPunct="1"/>
            <a:r>
              <a:rPr lang="en-US" altLang="en-US" b="1">
                <a:solidFill>
                  <a:schemeClr val="tx2"/>
                </a:solidFill>
                <a:ea typeface="ＭＳ Ｐゴシック" panose="020B0600070205080204" pitchFamily="34" charset="-128"/>
              </a:rPr>
              <a:t>Hadley Cell</a:t>
            </a:r>
          </a:p>
        </p:txBody>
      </p:sp>
      <p:pic>
        <p:nvPicPr>
          <p:cNvPr id="18434" name="Content Placeholder 3">
            <a:extLst>
              <a:ext uri="{FF2B5EF4-FFF2-40B4-BE49-F238E27FC236}">
                <a16:creationId xmlns:a16="http://schemas.microsoft.com/office/drawing/2014/main" id="{7E5E325D-1F34-65B6-EE4F-CF49230C268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45938" r="-45938"/>
          <a:stretch>
            <a:fillRect/>
          </a:stretch>
        </p:blipFill>
        <p:spPr>
          <a:xfrm>
            <a:off x="974725" y="1058863"/>
            <a:ext cx="9729788" cy="5351462"/>
          </a:xfrm>
        </p:spPr>
      </p:pic>
      <p:sp>
        <p:nvSpPr>
          <p:cNvPr id="18435" name="TextBox 1">
            <a:extLst>
              <a:ext uri="{FF2B5EF4-FFF2-40B4-BE49-F238E27FC236}">
                <a16:creationId xmlns:a16="http://schemas.microsoft.com/office/drawing/2014/main" id="{F4EA17EA-7C7E-2FEC-D482-277F8D13B9BF}"/>
              </a:ext>
            </a:extLst>
          </p:cNvPr>
          <p:cNvSpPr txBox="1">
            <a:spLocks noChangeArrowheads="1"/>
          </p:cNvSpPr>
          <p:nvPr/>
        </p:nvSpPr>
        <p:spPr bwMode="auto">
          <a:xfrm>
            <a:off x="341313" y="493713"/>
            <a:ext cx="3144837" cy="206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b="1">
                <a:solidFill>
                  <a:schemeClr val="tx2"/>
                </a:solidFill>
                <a:latin typeface="Arial" panose="020B0604020202020204" pitchFamily="34" charset="0"/>
              </a:rPr>
              <a:t>Edmond Halley</a:t>
            </a:r>
          </a:p>
          <a:p>
            <a:pPr>
              <a:spcBef>
                <a:spcPct val="0"/>
              </a:spcBef>
              <a:buFontTx/>
              <a:buNone/>
            </a:pPr>
            <a:r>
              <a:rPr lang="en-US" altLang="en-US" b="1">
                <a:solidFill>
                  <a:schemeClr val="tx2"/>
                </a:solidFill>
                <a:latin typeface="Arial" panose="020B0604020202020204" pitchFamily="34" charset="0"/>
              </a:rPr>
              <a:t>And George</a:t>
            </a:r>
          </a:p>
          <a:p>
            <a:pPr>
              <a:spcBef>
                <a:spcPct val="0"/>
              </a:spcBef>
              <a:buFontTx/>
              <a:buNone/>
            </a:pPr>
            <a:r>
              <a:rPr lang="en-US" altLang="en-US" b="1">
                <a:solidFill>
                  <a:schemeClr val="tx2"/>
                </a:solidFill>
                <a:latin typeface="Arial" panose="020B0604020202020204" pitchFamily="34" charset="0"/>
              </a:rPr>
              <a:t>Hadley, </a:t>
            </a:r>
          </a:p>
          <a:p>
            <a:pPr>
              <a:spcBef>
                <a:spcPct val="0"/>
              </a:spcBef>
              <a:buFontTx/>
              <a:buNone/>
            </a:pPr>
            <a:r>
              <a:rPr lang="en-US" altLang="en-US" b="1">
                <a:solidFill>
                  <a:schemeClr val="tx2"/>
                </a:solidFill>
                <a:latin typeface="Arial" panose="020B0604020202020204" pitchFamily="34" charset="0"/>
              </a:rPr>
              <a:t>Early 1700s</a:t>
            </a:r>
          </a:p>
        </p:txBody>
      </p:sp>
      <p:sp>
        <p:nvSpPr>
          <p:cNvPr id="18436" name="TextBox 1">
            <a:extLst>
              <a:ext uri="{FF2B5EF4-FFF2-40B4-BE49-F238E27FC236}">
                <a16:creationId xmlns:a16="http://schemas.microsoft.com/office/drawing/2014/main" id="{7147EC60-B2FD-3D5B-A860-D751F31F9BD8}"/>
              </a:ext>
            </a:extLst>
          </p:cNvPr>
          <p:cNvSpPr txBox="1">
            <a:spLocks noChangeArrowheads="1"/>
          </p:cNvSpPr>
          <p:nvPr/>
        </p:nvSpPr>
        <p:spPr bwMode="auto">
          <a:xfrm>
            <a:off x="160338" y="4359275"/>
            <a:ext cx="3106941"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sz="2800" dirty="0"/>
              <a:t>Warm tropics</a:t>
            </a:r>
          </a:p>
          <a:p>
            <a:r>
              <a:rPr lang="en-US" altLang="en-US" sz="2800" dirty="0"/>
              <a:t>Cool polar regions</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2">
            <a:extLst>
              <a:ext uri="{FF2B5EF4-FFF2-40B4-BE49-F238E27FC236}">
                <a16:creationId xmlns:a16="http://schemas.microsoft.com/office/drawing/2014/main" id="{0D7F34C5-8335-0AB3-98FA-B1BEC65EA24D}"/>
              </a:ext>
            </a:extLst>
          </p:cNvPr>
          <p:cNvSpPr>
            <a:spLocks noGrp="1"/>
          </p:cNvSpPr>
          <p:nvPr>
            <p:ph type="title"/>
          </p:nvPr>
        </p:nvSpPr>
        <p:spPr>
          <a:xfrm>
            <a:off x="647700" y="668338"/>
            <a:ext cx="7772400" cy="1143000"/>
          </a:xfrm>
        </p:spPr>
        <p:txBody>
          <a:bodyPr/>
          <a:lstStyle/>
          <a:p>
            <a:r>
              <a:rPr lang="en-US" altLang="en-US">
                <a:ea typeface="ＭＳ Ｐゴシック" panose="020B0600070205080204" pitchFamily="34" charset="-128"/>
              </a:rPr>
              <a:t>Temperature Differences</a:t>
            </a:r>
          </a:p>
        </p:txBody>
      </p:sp>
      <p:sp>
        <p:nvSpPr>
          <p:cNvPr id="61442" name="Line 4">
            <a:extLst>
              <a:ext uri="{FF2B5EF4-FFF2-40B4-BE49-F238E27FC236}">
                <a16:creationId xmlns:a16="http://schemas.microsoft.com/office/drawing/2014/main" id="{AAEC9E65-F4AB-DDC4-C2B7-D86302AE19A5}"/>
              </a:ext>
            </a:extLst>
          </p:cNvPr>
          <p:cNvSpPr>
            <a:spLocks noChangeShapeType="1"/>
          </p:cNvSpPr>
          <p:nvPr/>
        </p:nvSpPr>
        <p:spPr bwMode="auto">
          <a:xfrm>
            <a:off x="838200" y="5867400"/>
            <a:ext cx="6934200" cy="0"/>
          </a:xfrm>
          <a:prstGeom prst="line">
            <a:avLst/>
          </a:prstGeom>
          <a:noFill/>
          <a:ln w="101600" cap="rnd">
            <a:solidFill>
              <a:srgbClr val="FFCC99"/>
            </a:solidFill>
            <a:round/>
            <a:headEnd type="none" w="sm" len="sm"/>
            <a:tailEnd type="none" w="med" len="lg"/>
          </a:ln>
          <a:extLst>
            <a:ext uri="{909E8E84-426E-40DD-AFC4-6F175D3DCCD1}">
              <a14:hiddenFill xmlns:a14="http://schemas.microsoft.com/office/drawing/2010/main">
                <a:noFill/>
              </a14:hiddenFill>
            </a:ext>
          </a:extLst>
        </p:spPr>
        <p:txBody>
          <a:bodyPr wrap="none" anchor="ctr"/>
          <a:lstStyle/>
          <a:p>
            <a:endParaRPr lang="en-US"/>
          </a:p>
        </p:txBody>
      </p:sp>
      <p:sp>
        <p:nvSpPr>
          <p:cNvPr id="61443" name="Rectangle 5">
            <a:extLst>
              <a:ext uri="{FF2B5EF4-FFF2-40B4-BE49-F238E27FC236}">
                <a16:creationId xmlns:a16="http://schemas.microsoft.com/office/drawing/2014/main" id="{42993C26-28C9-F3C9-3608-587BEFF190F4}"/>
              </a:ext>
            </a:extLst>
          </p:cNvPr>
          <p:cNvSpPr>
            <a:spLocks noChangeArrowheads="1"/>
          </p:cNvSpPr>
          <p:nvPr/>
        </p:nvSpPr>
        <p:spPr bwMode="auto">
          <a:xfrm>
            <a:off x="1371600" y="2895600"/>
            <a:ext cx="1371600" cy="2895600"/>
          </a:xfrm>
          <a:prstGeom prst="rect">
            <a:avLst/>
          </a:prstGeom>
          <a:solidFill>
            <a:srgbClr val="FF3300"/>
          </a:solidFill>
          <a:ln w="50800" cap="rnd">
            <a:solidFill>
              <a:srgbClr val="FF3300"/>
            </a:solidFill>
            <a:miter lim="800000"/>
            <a:headEnd type="none" w="sm" len="sm"/>
            <a:tailEnd type="none" w="med" len="lg"/>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endParaRPr lang="en-US" altLang="en-US" sz="2400">
              <a:latin typeface="Times" pitchFamily="2" charset="0"/>
            </a:endParaRPr>
          </a:p>
        </p:txBody>
      </p:sp>
      <p:sp>
        <p:nvSpPr>
          <p:cNvPr id="61444" name="Rectangle 6">
            <a:extLst>
              <a:ext uri="{FF2B5EF4-FFF2-40B4-BE49-F238E27FC236}">
                <a16:creationId xmlns:a16="http://schemas.microsoft.com/office/drawing/2014/main" id="{0EFFD8AD-5398-C902-CAEC-BB69B0E1D2CA}"/>
              </a:ext>
            </a:extLst>
          </p:cNvPr>
          <p:cNvSpPr>
            <a:spLocks noChangeArrowheads="1"/>
          </p:cNvSpPr>
          <p:nvPr/>
        </p:nvSpPr>
        <p:spPr bwMode="auto">
          <a:xfrm>
            <a:off x="6096000" y="4495800"/>
            <a:ext cx="1371600" cy="1295400"/>
          </a:xfrm>
          <a:prstGeom prst="rect">
            <a:avLst/>
          </a:prstGeom>
          <a:solidFill>
            <a:srgbClr val="00CCFF"/>
          </a:solidFill>
          <a:ln w="50800" cap="rnd">
            <a:solidFill>
              <a:srgbClr val="00CCFF"/>
            </a:solidFill>
            <a:miter lim="800000"/>
            <a:headEnd type="none" w="sm" len="sm"/>
            <a:tailEnd type="none" w="med" len="lg"/>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endParaRPr lang="en-US" altLang="en-US" sz="2400">
              <a:latin typeface="Times" pitchFamily="2" charset="0"/>
            </a:endParaRPr>
          </a:p>
        </p:txBody>
      </p:sp>
      <p:sp>
        <p:nvSpPr>
          <p:cNvPr id="61445" name="Line 7">
            <a:extLst>
              <a:ext uri="{FF2B5EF4-FFF2-40B4-BE49-F238E27FC236}">
                <a16:creationId xmlns:a16="http://schemas.microsoft.com/office/drawing/2014/main" id="{97B9B80D-DD4E-53ED-06D2-542576EB2959}"/>
              </a:ext>
            </a:extLst>
          </p:cNvPr>
          <p:cNvSpPr>
            <a:spLocks noChangeShapeType="1"/>
          </p:cNvSpPr>
          <p:nvPr/>
        </p:nvSpPr>
        <p:spPr bwMode="auto">
          <a:xfrm>
            <a:off x="1968500" y="2844800"/>
            <a:ext cx="4800600" cy="1600200"/>
          </a:xfrm>
          <a:prstGeom prst="line">
            <a:avLst/>
          </a:prstGeom>
          <a:noFill/>
          <a:ln w="50800" cap="rnd">
            <a:solidFill>
              <a:srgbClr val="00FF00"/>
            </a:solidFill>
            <a:round/>
            <a:headEnd type="none" w="sm" len="sm"/>
            <a:tailEnd type="none" w="med" len="lg"/>
          </a:ln>
          <a:extLst>
            <a:ext uri="{909E8E84-426E-40DD-AFC4-6F175D3DCCD1}">
              <a14:hiddenFill xmlns:a14="http://schemas.microsoft.com/office/drawing/2010/main">
                <a:noFill/>
              </a14:hiddenFill>
            </a:ext>
          </a:extLst>
        </p:spPr>
        <p:txBody>
          <a:bodyPr wrap="none" anchor="ctr"/>
          <a:lstStyle/>
          <a:p>
            <a:endParaRPr lang="en-US"/>
          </a:p>
        </p:txBody>
      </p:sp>
      <p:sp>
        <p:nvSpPr>
          <p:cNvPr id="61446" name="Line 8">
            <a:extLst>
              <a:ext uri="{FF2B5EF4-FFF2-40B4-BE49-F238E27FC236}">
                <a16:creationId xmlns:a16="http://schemas.microsoft.com/office/drawing/2014/main" id="{5AFC8291-2B48-021F-28B6-0FDE2C61DEFF}"/>
              </a:ext>
            </a:extLst>
          </p:cNvPr>
          <p:cNvSpPr>
            <a:spLocks noChangeShapeType="1"/>
          </p:cNvSpPr>
          <p:nvPr/>
        </p:nvSpPr>
        <p:spPr bwMode="auto">
          <a:xfrm>
            <a:off x="2057400" y="5105400"/>
            <a:ext cx="4800600" cy="457200"/>
          </a:xfrm>
          <a:prstGeom prst="line">
            <a:avLst/>
          </a:prstGeom>
          <a:noFill/>
          <a:ln w="50800" cap="rnd">
            <a:solidFill>
              <a:srgbClr val="00FF00"/>
            </a:solidFill>
            <a:round/>
            <a:headEnd type="none" w="sm" len="sm"/>
            <a:tailEnd type="none" w="med" len="lg"/>
          </a:ln>
          <a:extLst>
            <a:ext uri="{909E8E84-426E-40DD-AFC4-6F175D3DCCD1}">
              <a14:hiddenFill xmlns:a14="http://schemas.microsoft.com/office/drawing/2010/main">
                <a:noFill/>
              </a14:hiddenFill>
            </a:ext>
          </a:extLst>
        </p:spPr>
        <p:txBody>
          <a:bodyPr wrap="none" anchor="ctr"/>
          <a:lstStyle/>
          <a:p>
            <a:endParaRPr lang="en-US"/>
          </a:p>
        </p:txBody>
      </p:sp>
      <p:sp>
        <p:nvSpPr>
          <p:cNvPr id="61447" name="Line 9">
            <a:extLst>
              <a:ext uri="{FF2B5EF4-FFF2-40B4-BE49-F238E27FC236}">
                <a16:creationId xmlns:a16="http://schemas.microsoft.com/office/drawing/2014/main" id="{662BFA8B-F4BF-D344-21EE-FB73D55197A6}"/>
              </a:ext>
            </a:extLst>
          </p:cNvPr>
          <p:cNvSpPr>
            <a:spLocks noChangeShapeType="1"/>
          </p:cNvSpPr>
          <p:nvPr/>
        </p:nvSpPr>
        <p:spPr bwMode="auto">
          <a:xfrm>
            <a:off x="2057400" y="3962400"/>
            <a:ext cx="4800600" cy="1143000"/>
          </a:xfrm>
          <a:prstGeom prst="line">
            <a:avLst/>
          </a:prstGeom>
          <a:noFill/>
          <a:ln w="50800" cap="rnd">
            <a:solidFill>
              <a:srgbClr val="00FF00"/>
            </a:solidFill>
            <a:round/>
            <a:headEnd type="none" w="sm" len="sm"/>
            <a:tailEnd type="none" w="med" len="lg"/>
          </a:ln>
          <a:extLst>
            <a:ext uri="{909E8E84-426E-40DD-AFC4-6F175D3DCCD1}">
              <a14:hiddenFill xmlns:a14="http://schemas.microsoft.com/office/drawing/2010/main">
                <a:noFill/>
              </a14:hiddenFill>
            </a:ext>
          </a:extLst>
        </p:spPr>
        <p:txBody>
          <a:bodyPr wrap="none" anchor="ctr"/>
          <a:lstStyle/>
          <a:p>
            <a:endParaRPr lang="en-US"/>
          </a:p>
        </p:txBody>
      </p:sp>
      <p:sp>
        <p:nvSpPr>
          <p:cNvPr id="61448" name="Text Box 10">
            <a:extLst>
              <a:ext uri="{FF2B5EF4-FFF2-40B4-BE49-F238E27FC236}">
                <a16:creationId xmlns:a16="http://schemas.microsoft.com/office/drawing/2014/main" id="{7DF6B38C-5F27-3750-2E1C-3DB3AF7BE97E}"/>
              </a:ext>
            </a:extLst>
          </p:cNvPr>
          <p:cNvSpPr txBox="1">
            <a:spLocks noChangeArrowheads="1"/>
          </p:cNvSpPr>
          <p:nvPr/>
        </p:nvSpPr>
        <p:spPr bwMode="auto">
          <a:xfrm>
            <a:off x="3962400" y="3124200"/>
            <a:ext cx="12017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cap="rnd">
                <a:solidFill>
                  <a:srgbClr val="000000"/>
                </a:solidFill>
                <a:miter lim="800000"/>
                <a:headEnd type="none" w="sm" len="sm"/>
                <a:tailEnd type="none" w="med" len="lg"/>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2400">
                <a:latin typeface="Times" pitchFamily="2" charset="0"/>
              </a:rPr>
              <a:t>500 mb</a:t>
            </a:r>
          </a:p>
        </p:txBody>
      </p:sp>
      <p:sp>
        <p:nvSpPr>
          <p:cNvPr id="61449" name="Text Box 11">
            <a:extLst>
              <a:ext uri="{FF2B5EF4-FFF2-40B4-BE49-F238E27FC236}">
                <a16:creationId xmlns:a16="http://schemas.microsoft.com/office/drawing/2014/main" id="{9F65B52B-B9F5-7907-EB30-63E7C39A877D}"/>
              </a:ext>
            </a:extLst>
          </p:cNvPr>
          <p:cNvSpPr txBox="1">
            <a:spLocks noChangeArrowheads="1"/>
          </p:cNvSpPr>
          <p:nvPr/>
        </p:nvSpPr>
        <p:spPr bwMode="auto">
          <a:xfrm>
            <a:off x="4038600" y="4038600"/>
            <a:ext cx="12017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cap="rnd">
                <a:solidFill>
                  <a:srgbClr val="000000"/>
                </a:solidFill>
                <a:miter lim="800000"/>
                <a:headEnd type="none" w="sm" len="sm"/>
                <a:tailEnd type="none" w="med" len="lg"/>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2400">
                <a:latin typeface="Times" pitchFamily="2" charset="0"/>
              </a:rPr>
              <a:t>700 mb</a:t>
            </a:r>
          </a:p>
        </p:txBody>
      </p:sp>
      <p:sp>
        <p:nvSpPr>
          <p:cNvPr id="61450" name="Text Box 12">
            <a:extLst>
              <a:ext uri="{FF2B5EF4-FFF2-40B4-BE49-F238E27FC236}">
                <a16:creationId xmlns:a16="http://schemas.microsoft.com/office/drawing/2014/main" id="{9DE41A8D-8A5A-F76C-67F9-5CC83B57EE99}"/>
              </a:ext>
            </a:extLst>
          </p:cNvPr>
          <p:cNvSpPr txBox="1">
            <a:spLocks noChangeArrowheads="1"/>
          </p:cNvSpPr>
          <p:nvPr/>
        </p:nvSpPr>
        <p:spPr bwMode="auto">
          <a:xfrm>
            <a:off x="4038600" y="4889500"/>
            <a:ext cx="12017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cap="rnd">
                <a:solidFill>
                  <a:srgbClr val="000000"/>
                </a:solidFill>
                <a:miter lim="800000"/>
                <a:headEnd type="none" w="sm" len="sm"/>
                <a:tailEnd type="none" w="med" len="lg"/>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2400">
                <a:latin typeface="Times" pitchFamily="2" charset="0"/>
              </a:rPr>
              <a:t>850 mb</a:t>
            </a:r>
          </a:p>
        </p:txBody>
      </p:sp>
      <p:sp>
        <p:nvSpPr>
          <p:cNvPr id="61451" name="Text Box 13">
            <a:extLst>
              <a:ext uri="{FF2B5EF4-FFF2-40B4-BE49-F238E27FC236}">
                <a16:creationId xmlns:a16="http://schemas.microsoft.com/office/drawing/2014/main" id="{B81051AC-18F4-885C-9FD0-0DB4EF8BC0F7}"/>
              </a:ext>
            </a:extLst>
          </p:cNvPr>
          <p:cNvSpPr txBox="1">
            <a:spLocks noChangeArrowheads="1"/>
          </p:cNvSpPr>
          <p:nvPr/>
        </p:nvSpPr>
        <p:spPr bwMode="auto">
          <a:xfrm>
            <a:off x="1676400" y="5922963"/>
            <a:ext cx="10318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cap="rnd">
                <a:solidFill>
                  <a:srgbClr val="000000"/>
                </a:solidFill>
                <a:miter lim="800000"/>
                <a:headEnd type="none" w="sm" len="sm"/>
                <a:tailEnd type="none" w="med" len="lg"/>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2400" b="1">
                <a:latin typeface="Times" pitchFamily="2" charset="0"/>
              </a:rPr>
              <a:t>Warm</a:t>
            </a:r>
            <a:endParaRPr lang="en-US" altLang="en-US" sz="2400">
              <a:latin typeface="Times" pitchFamily="2" charset="0"/>
            </a:endParaRPr>
          </a:p>
        </p:txBody>
      </p:sp>
      <p:sp>
        <p:nvSpPr>
          <p:cNvPr id="61452" name="Text Box 14">
            <a:extLst>
              <a:ext uri="{FF2B5EF4-FFF2-40B4-BE49-F238E27FC236}">
                <a16:creationId xmlns:a16="http://schemas.microsoft.com/office/drawing/2014/main" id="{21ACFA98-9819-4292-ECA9-5350B98EB03F}"/>
              </a:ext>
            </a:extLst>
          </p:cNvPr>
          <p:cNvSpPr txBox="1">
            <a:spLocks noChangeArrowheads="1"/>
          </p:cNvSpPr>
          <p:nvPr/>
        </p:nvSpPr>
        <p:spPr bwMode="auto">
          <a:xfrm>
            <a:off x="6553200" y="5922963"/>
            <a:ext cx="8604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cap="rnd">
                <a:solidFill>
                  <a:srgbClr val="000000"/>
                </a:solidFill>
                <a:miter lim="800000"/>
                <a:headEnd type="none" w="sm" len="sm"/>
                <a:tailEnd type="none" w="med" len="lg"/>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2400" b="1">
                <a:latin typeface="Times" pitchFamily="2" charset="0"/>
              </a:rPr>
              <a:t>Cold</a:t>
            </a:r>
            <a:endParaRPr lang="en-US" altLang="en-US" sz="2400">
              <a:latin typeface="Times" pitchFamily="2" charset="0"/>
            </a:endParaRPr>
          </a:p>
        </p:txBody>
      </p:sp>
      <p:sp>
        <p:nvSpPr>
          <p:cNvPr id="61453" name="Text Box 15">
            <a:extLst>
              <a:ext uri="{FF2B5EF4-FFF2-40B4-BE49-F238E27FC236}">
                <a16:creationId xmlns:a16="http://schemas.microsoft.com/office/drawing/2014/main" id="{C6417456-7B08-9548-4D4D-D28DB6181EEA}"/>
              </a:ext>
            </a:extLst>
          </p:cNvPr>
          <p:cNvSpPr txBox="1">
            <a:spLocks noChangeArrowheads="1"/>
          </p:cNvSpPr>
          <p:nvPr/>
        </p:nvSpPr>
        <p:spPr bwMode="auto">
          <a:xfrm>
            <a:off x="7832725" y="5754688"/>
            <a:ext cx="11096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cap="rnd">
                <a:solidFill>
                  <a:srgbClr val="000000"/>
                </a:solidFill>
                <a:miter lim="800000"/>
                <a:headEnd type="none" w="sm" len="sm"/>
                <a:tailEnd type="none" w="med" len="lg"/>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2400" b="1">
                <a:latin typeface="Times" pitchFamily="2" charset="0"/>
              </a:rPr>
              <a:t>P</a:t>
            </a:r>
            <a:r>
              <a:rPr lang="en-US" altLang="en-US" sz="2400" b="1" baseline="-25000">
                <a:latin typeface="Times" pitchFamily="2" charset="0"/>
              </a:rPr>
              <a:t>surface</a:t>
            </a:r>
            <a:endParaRPr lang="en-US" altLang="en-US" sz="2400">
              <a:latin typeface="Times" pitchFamily="2" charset="0"/>
            </a:endParaRPr>
          </a:p>
        </p:txBody>
      </p:sp>
      <p:sp>
        <p:nvSpPr>
          <p:cNvPr id="2" name="TextBox 1">
            <a:extLst>
              <a:ext uri="{FF2B5EF4-FFF2-40B4-BE49-F238E27FC236}">
                <a16:creationId xmlns:a16="http://schemas.microsoft.com/office/drawing/2014/main" id="{BEBB038F-A00C-08F1-1F5B-B6144D570D19}"/>
              </a:ext>
            </a:extLst>
          </p:cNvPr>
          <p:cNvSpPr txBox="1"/>
          <p:nvPr/>
        </p:nvSpPr>
        <p:spPr>
          <a:xfrm>
            <a:off x="1676400" y="6435725"/>
            <a:ext cx="787395" cy="369332"/>
          </a:xfrm>
          <a:prstGeom prst="rect">
            <a:avLst/>
          </a:prstGeom>
          <a:noFill/>
        </p:spPr>
        <p:txBody>
          <a:bodyPr wrap="none" rtlCol="0">
            <a:spAutoFit/>
          </a:bodyPr>
          <a:lstStyle/>
          <a:p>
            <a:r>
              <a:rPr lang="en-US" dirty="0"/>
              <a:t>South</a:t>
            </a:r>
          </a:p>
        </p:txBody>
      </p:sp>
      <p:sp>
        <p:nvSpPr>
          <p:cNvPr id="3" name="TextBox 2">
            <a:extLst>
              <a:ext uri="{FF2B5EF4-FFF2-40B4-BE49-F238E27FC236}">
                <a16:creationId xmlns:a16="http://schemas.microsoft.com/office/drawing/2014/main" id="{CAD7F811-CDAB-9C72-9F22-47854BEB18E3}"/>
              </a:ext>
            </a:extLst>
          </p:cNvPr>
          <p:cNvSpPr txBox="1"/>
          <p:nvPr/>
        </p:nvSpPr>
        <p:spPr>
          <a:xfrm>
            <a:off x="6325496" y="6435725"/>
            <a:ext cx="748923" cy="369332"/>
          </a:xfrm>
          <a:prstGeom prst="rect">
            <a:avLst/>
          </a:prstGeom>
          <a:noFill/>
        </p:spPr>
        <p:txBody>
          <a:bodyPr wrap="none" rtlCol="0">
            <a:spAutoFit/>
          </a:bodyPr>
          <a:lstStyle/>
          <a:p>
            <a:r>
              <a:rPr lang="en-US" dirty="0"/>
              <a:t>North</a:t>
            </a:r>
          </a:p>
        </p:txBody>
      </p:sp>
      <p:cxnSp>
        <p:nvCxnSpPr>
          <p:cNvPr id="5" name="Straight Connector 4">
            <a:extLst>
              <a:ext uri="{FF2B5EF4-FFF2-40B4-BE49-F238E27FC236}">
                <a16:creationId xmlns:a16="http://schemas.microsoft.com/office/drawing/2014/main" id="{A0DE4FA8-0710-F32F-9C51-33CDB4C07DAE}"/>
              </a:ext>
            </a:extLst>
          </p:cNvPr>
          <p:cNvCxnSpPr>
            <a:cxnSpLocks/>
          </p:cNvCxnSpPr>
          <p:nvPr/>
        </p:nvCxnSpPr>
        <p:spPr>
          <a:xfrm flipV="1">
            <a:off x="1054249" y="4445000"/>
            <a:ext cx="6906410" cy="3433"/>
          </a:xfrm>
          <a:prstGeom prst="line">
            <a:avLst/>
          </a:prstGeom>
          <a:ln w="38100"/>
        </p:spPr>
        <p:style>
          <a:lnRef idx="2">
            <a:schemeClr val="accent1"/>
          </a:lnRef>
          <a:fillRef idx="0">
            <a:schemeClr val="accent1"/>
          </a:fillRef>
          <a:effectRef idx="1">
            <a:schemeClr val="accent1"/>
          </a:effectRef>
          <a:fontRef idx="minor">
            <a:schemeClr val="tx1"/>
          </a:fontRef>
        </p:style>
      </p:cxn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2C71E0-0B9A-F704-0736-302124BC947F}"/>
            </a:ext>
          </a:extLst>
        </p:cNvPr>
        <p:cNvGrpSpPr/>
        <p:nvPr/>
      </p:nvGrpSpPr>
      <p:grpSpPr>
        <a:xfrm>
          <a:off x="0" y="0"/>
          <a:ext cx="0" cy="0"/>
          <a:chOff x="0" y="0"/>
          <a:chExt cx="0" cy="0"/>
        </a:xfrm>
      </p:grpSpPr>
      <p:sp>
        <p:nvSpPr>
          <p:cNvPr id="61441" name="Rectangle 2">
            <a:extLst>
              <a:ext uri="{FF2B5EF4-FFF2-40B4-BE49-F238E27FC236}">
                <a16:creationId xmlns:a16="http://schemas.microsoft.com/office/drawing/2014/main" id="{DC3F3121-9BF9-23F7-F6D5-80F7DBB77053}"/>
              </a:ext>
            </a:extLst>
          </p:cNvPr>
          <p:cNvSpPr>
            <a:spLocks noGrp="1"/>
          </p:cNvSpPr>
          <p:nvPr>
            <p:ph type="title"/>
          </p:nvPr>
        </p:nvSpPr>
        <p:spPr>
          <a:xfrm>
            <a:off x="647700" y="668338"/>
            <a:ext cx="7772400" cy="1143000"/>
          </a:xfrm>
        </p:spPr>
        <p:txBody>
          <a:bodyPr/>
          <a:lstStyle/>
          <a:p>
            <a:r>
              <a:rPr lang="en-US" altLang="en-US" dirty="0">
                <a:ea typeface="ＭＳ Ｐゴシック" panose="020B0600070205080204" pitchFamily="34" charset="-128"/>
              </a:rPr>
              <a:t>At any level pressures aloft are higher to the south and lower to the north</a:t>
            </a:r>
          </a:p>
        </p:txBody>
      </p:sp>
      <p:sp>
        <p:nvSpPr>
          <p:cNvPr id="61442" name="Line 4">
            <a:extLst>
              <a:ext uri="{FF2B5EF4-FFF2-40B4-BE49-F238E27FC236}">
                <a16:creationId xmlns:a16="http://schemas.microsoft.com/office/drawing/2014/main" id="{949A292D-46F7-6C94-5C46-4B53D80CBB0B}"/>
              </a:ext>
            </a:extLst>
          </p:cNvPr>
          <p:cNvSpPr>
            <a:spLocks noChangeShapeType="1"/>
          </p:cNvSpPr>
          <p:nvPr/>
        </p:nvSpPr>
        <p:spPr bwMode="auto">
          <a:xfrm>
            <a:off x="838200" y="5867400"/>
            <a:ext cx="6934200" cy="0"/>
          </a:xfrm>
          <a:prstGeom prst="line">
            <a:avLst/>
          </a:prstGeom>
          <a:noFill/>
          <a:ln w="101600" cap="rnd">
            <a:solidFill>
              <a:srgbClr val="FFCC99"/>
            </a:solidFill>
            <a:round/>
            <a:headEnd type="none" w="sm" len="sm"/>
            <a:tailEnd type="none" w="med" len="lg"/>
          </a:ln>
          <a:extLst>
            <a:ext uri="{909E8E84-426E-40DD-AFC4-6F175D3DCCD1}">
              <a14:hiddenFill xmlns:a14="http://schemas.microsoft.com/office/drawing/2010/main">
                <a:noFill/>
              </a14:hiddenFill>
            </a:ext>
          </a:extLst>
        </p:spPr>
        <p:txBody>
          <a:bodyPr wrap="none" anchor="ctr"/>
          <a:lstStyle/>
          <a:p>
            <a:endParaRPr lang="en-US"/>
          </a:p>
        </p:txBody>
      </p:sp>
      <p:sp>
        <p:nvSpPr>
          <p:cNvPr id="61443" name="Rectangle 5">
            <a:extLst>
              <a:ext uri="{FF2B5EF4-FFF2-40B4-BE49-F238E27FC236}">
                <a16:creationId xmlns:a16="http://schemas.microsoft.com/office/drawing/2014/main" id="{9389DA67-E871-3501-D7EA-537EB640E0D7}"/>
              </a:ext>
            </a:extLst>
          </p:cNvPr>
          <p:cNvSpPr>
            <a:spLocks noChangeArrowheads="1"/>
          </p:cNvSpPr>
          <p:nvPr/>
        </p:nvSpPr>
        <p:spPr bwMode="auto">
          <a:xfrm>
            <a:off x="1371600" y="2895600"/>
            <a:ext cx="1371600" cy="2895600"/>
          </a:xfrm>
          <a:prstGeom prst="rect">
            <a:avLst/>
          </a:prstGeom>
          <a:solidFill>
            <a:srgbClr val="FF3300"/>
          </a:solidFill>
          <a:ln w="50800" cap="rnd">
            <a:solidFill>
              <a:srgbClr val="FF3300"/>
            </a:solidFill>
            <a:miter lim="800000"/>
            <a:headEnd type="none" w="sm" len="sm"/>
            <a:tailEnd type="none" w="med" len="lg"/>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endParaRPr lang="en-US" altLang="en-US" sz="2400">
              <a:latin typeface="Times" pitchFamily="2" charset="0"/>
            </a:endParaRPr>
          </a:p>
        </p:txBody>
      </p:sp>
      <p:sp>
        <p:nvSpPr>
          <p:cNvPr id="61444" name="Rectangle 6">
            <a:extLst>
              <a:ext uri="{FF2B5EF4-FFF2-40B4-BE49-F238E27FC236}">
                <a16:creationId xmlns:a16="http://schemas.microsoft.com/office/drawing/2014/main" id="{7215470D-EB66-E5AD-2C73-08BF54B52285}"/>
              </a:ext>
            </a:extLst>
          </p:cNvPr>
          <p:cNvSpPr>
            <a:spLocks noChangeArrowheads="1"/>
          </p:cNvSpPr>
          <p:nvPr/>
        </p:nvSpPr>
        <p:spPr bwMode="auto">
          <a:xfrm>
            <a:off x="6096000" y="4495800"/>
            <a:ext cx="1371600" cy="1295400"/>
          </a:xfrm>
          <a:prstGeom prst="rect">
            <a:avLst/>
          </a:prstGeom>
          <a:solidFill>
            <a:srgbClr val="00CCFF"/>
          </a:solidFill>
          <a:ln w="50800" cap="rnd">
            <a:solidFill>
              <a:srgbClr val="00CCFF"/>
            </a:solidFill>
            <a:miter lim="800000"/>
            <a:headEnd type="none" w="sm" len="sm"/>
            <a:tailEnd type="none" w="med" len="lg"/>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endParaRPr lang="en-US" altLang="en-US" sz="2400">
              <a:latin typeface="Times" pitchFamily="2" charset="0"/>
            </a:endParaRPr>
          </a:p>
        </p:txBody>
      </p:sp>
      <p:sp>
        <p:nvSpPr>
          <p:cNvPr id="61445" name="Line 7">
            <a:extLst>
              <a:ext uri="{FF2B5EF4-FFF2-40B4-BE49-F238E27FC236}">
                <a16:creationId xmlns:a16="http://schemas.microsoft.com/office/drawing/2014/main" id="{62B3DEF1-95F6-B0E7-3982-53159B9402CD}"/>
              </a:ext>
            </a:extLst>
          </p:cNvPr>
          <p:cNvSpPr>
            <a:spLocks noChangeShapeType="1"/>
          </p:cNvSpPr>
          <p:nvPr/>
        </p:nvSpPr>
        <p:spPr bwMode="auto">
          <a:xfrm>
            <a:off x="1968500" y="2844800"/>
            <a:ext cx="4800600" cy="1600200"/>
          </a:xfrm>
          <a:prstGeom prst="line">
            <a:avLst/>
          </a:prstGeom>
          <a:noFill/>
          <a:ln w="50800" cap="rnd">
            <a:solidFill>
              <a:srgbClr val="00FF00"/>
            </a:solidFill>
            <a:round/>
            <a:headEnd type="none" w="sm" len="sm"/>
            <a:tailEnd type="none" w="med" len="lg"/>
          </a:ln>
          <a:extLst>
            <a:ext uri="{909E8E84-426E-40DD-AFC4-6F175D3DCCD1}">
              <a14:hiddenFill xmlns:a14="http://schemas.microsoft.com/office/drawing/2010/main">
                <a:noFill/>
              </a14:hiddenFill>
            </a:ext>
          </a:extLst>
        </p:spPr>
        <p:txBody>
          <a:bodyPr wrap="none" anchor="ctr"/>
          <a:lstStyle/>
          <a:p>
            <a:endParaRPr lang="en-US"/>
          </a:p>
        </p:txBody>
      </p:sp>
      <p:sp>
        <p:nvSpPr>
          <p:cNvPr id="61446" name="Line 8">
            <a:extLst>
              <a:ext uri="{FF2B5EF4-FFF2-40B4-BE49-F238E27FC236}">
                <a16:creationId xmlns:a16="http://schemas.microsoft.com/office/drawing/2014/main" id="{257BAF7D-E277-E851-EB51-7545426D121F}"/>
              </a:ext>
            </a:extLst>
          </p:cNvPr>
          <p:cNvSpPr>
            <a:spLocks noChangeShapeType="1"/>
          </p:cNvSpPr>
          <p:nvPr/>
        </p:nvSpPr>
        <p:spPr bwMode="auto">
          <a:xfrm>
            <a:off x="2057400" y="5105400"/>
            <a:ext cx="4800600" cy="457200"/>
          </a:xfrm>
          <a:prstGeom prst="line">
            <a:avLst/>
          </a:prstGeom>
          <a:noFill/>
          <a:ln w="50800" cap="rnd">
            <a:solidFill>
              <a:srgbClr val="00FF00"/>
            </a:solidFill>
            <a:round/>
            <a:headEnd type="none" w="sm" len="sm"/>
            <a:tailEnd type="none" w="med" len="lg"/>
          </a:ln>
          <a:extLst>
            <a:ext uri="{909E8E84-426E-40DD-AFC4-6F175D3DCCD1}">
              <a14:hiddenFill xmlns:a14="http://schemas.microsoft.com/office/drawing/2010/main">
                <a:noFill/>
              </a14:hiddenFill>
            </a:ext>
          </a:extLst>
        </p:spPr>
        <p:txBody>
          <a:bodyPr wrap="none" anchor="ctr"/>
          <a:lstStyle/>
          <a:p>
            <a:endParaRPr lang="en-US"/>
          </a:p>
        </p:txBody>
      </p:sp>
      <p:sp>
        <p:nvSpPr>
          <p:cNvPr id="61447" name="Line 9">
            <a:extLst>
              <a:ext uri="{FF2B5EF4-FFF2-40B4-BE49-F238E27FC236}">
                <a16:creationId xmlns:a16="http://schemas.microsoft.com/office/drawing/2014/main" id="{2CC9A676-01FF-5AB5-FDAA-DDB2A3935624}"/>
              </a:ext>
            </a:extLst>
          </p:cNvPr>
          <p:cNvSpPr>
            <a:spLocks noChangeShapeType="1"/>
          </p:cNvSpPr>
          <p:nvPr/>
        </p:nvSpPr>
        <p:spPr bwMode="auto">
          <a:xfrm>
            <a:off x="2057400" y="3962400"/>
            <a:ext cx="4800600" cy="1143000"/>
          </a:xfrm>
          <a:prstGeom prst="line">
            <a:avLst/>
          </a:prstGeom>
          <a:noFill/>
          <a:ln w="50800" cap="rnd">
            <a:solidFill>
              <a:srgbClr val="00FF00"/>
            </a:solidFill>
            <a:round/>
            <a:headEnd type="none" w="sm" len="sm"/>
            <a:tailEnd type="none" w="med" len="lg"/>
          </a:ln>
          <a:extLst>
            <a:ext uri="{909E8E84-426E-40DD-AFC4-6F175D3DCCD1}">
              <a14:hiddenFill xmlns:a14="http://schemas.microsoft.com/office/drawing/2010/main">
                <a:noFill/>
              </a14:hiddenFill>
            </a:ext>
          </a:extLst>
        </p:spPr>
        <p:txBody>
          <a:bodyPr wrap="none" anchor="ctr"/>
          <a:lstStyle/>
          <a:p>
            <a:endParaRPr lang="en-US"/>
          </a:p>
        </p:txBody>
      </p:sp>
      <p:sp>
        <p:nvSpPr>
          <p:cNvPr id="61448" name="Text Box 10">
            <a:extLst>
              <a:ext uri="{FF2B5EF4-FFF2-40B4-BE49-F238E27FC236}">
                <a16:creationId xmlns:a16="http://schemas.microsoft.com/office/drawing/2014/main" id="{314D16B9-5675-43ED-ABF6-FDD525DF76F8}"/>
              </a:ext>
            </a:extLst>
          </p:cNvPr>
          <p:cNvSpPr txBox="1">
            <a:spLocks noChangeArrowheads="1"/>
          </p:cNvSpPr>
          <p:nvPr/>
        </p:nvSpPr>
        <p:spPr bwMode="auto">
          <a:xfrm>
            <a:off x="3962400" y="3124200"/>
            <a:ext cx="12017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cap="rnd">
                <a:solidFill>
                  <a:srgbClr val="000000"/>
                </a:solidFill>
                <a:miter lim="800000"/>
                <a:headEnd type="none" w="sm" len="sm"/>
                <a:tailEnd type="none" w="med" len="lg"/>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2400">
                <a:latin typeface="Times" pitchFamily="2" charset="0"/>
              </a:rPr>
              <a:t>500 mb</a:t>
            </a:r>
          </a:p>
        </p:txBody>
      </p:sp>
      <p:sp>
        <p:nvSpPr>
          <p:cNvPr id="61449" name="Text Box 11">
            <a:extLst>
              <a:ext uri="{FF2B5EF4-FFF2-40B4-BE49-F238E27FC236}">
                <a16:creationId xmlns:a16="http://schemas.microsoft.com/office/drawing/2014/main" id="{667C4F31-2087-A751-BD14-0BE5A81D3B09}"/>
              </a:ext>
            </a:extLst>
          </p:cNvPr>
          <p:cNvSpPr txBox="1">
            <a:spLocks noChangeArrowheads="1"/>
          </p:cNvSpPr>
          <p:nvPr/>
        </p:nvSpPr>
        <p:spPr bwMode="auto">
          <a:xfrm>
            <a:off x="4038600" y="4038600"/>
            <a:ext cx="12017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cap="rnd">
                <a:solidFill>
                  <a:srgbClr val="000000"/>
                </a:solidFill>
                <a:miter lim="800000"/>
                <a:headEnd type="none" w="sm" len="sm"/>
                <a:tailEnd type="none" w="med" len="lg"/>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2400">
                <a:latin typeface="Times" pitchFamily="2" charset="0"/>
              </a:rPr>
              <a:t>700 mb</a:t>
            </a:r>
          </a:p>
        </p:txBody>
      </p:sp>
      <p:sp>
        <p:nvSpPr>
          <p:cNvPr id="61450" name="Text Box 12">
            <a:extLst>
              <a:ext uri="{FF2B5EF4-FFF2-40B4-BE49-F238E27FC236}">
                <a16:creationId xmlns:a16="http://schemas.microsoft.com/office/drawing/2014/main" id="{663C19DF-BC6D-80E8-D33B-EC1D5264C1F6}"/>
              </a:ext>
            </a:extLst>
          </p:cNvPr>
          <p:cNvSpPr txBox="1">
            <a:spLocks noChangeArrowheads="1"/>
          </p:cNvSpPr>
          <p:nvPr/>
        </p:nvSpPr>
        <p:spPr bwMode="auto">
          <a:xfrm>
            <a:off x="4038600" y="4889500"/>
            <a:ext cx="12017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cap="rnd">
                <a:solidFill>
                  <a:srgbClr val="000000"/>
                </a:solidFill>
                <a:miter lim="800000"/>
                <a:headEnd type="none" w="sm" len="sm"/>
                <a:tailEnd type="none" w="med" len="lg"/>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2400">
                <a:latin typeface="Times" pitchFamily="2" charset="0"/>
              </a:rPr>
              <a:t>850 mb</a:t>
            </a:r>
          </a:p>
        </p:txBody>
      </p:sp>
      <p:sp>
        <p:nvSpPr>
          <p:cNvPr id="61451" name="Text Box 13">
            <a:extLst>
              <a:ext uri="{FF2B5EF4-FFF2-40B4-BE49-F238E27FC236}">
                <a16:creationId xmlns:a16="http://schemas.microsoft.com/office/drawing/2014/main" id="{B67A18F1-BF1A-8DCE-91DE-8AE1DFC23075}"/>
              </a:ext>
            </a:extLst>
          </p:cNvPr>
          <p:cNvSpPr txBox="1">
            <a:spLocks noChangeArrowheads="1"/>
          </p:cNvSpPr>
          <p:nvPr/>
        </p:nvSpPr>
        <p:spPr bwMode="auto">
          <a:xfrm>
            <a:off x="1676400" y="5922963"/>
            <a:ext cx="10318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cap="rnd">
                <a:solidFill>
                  <a:srgbClr val="000000"/>
                </a:solidFill>
                <a:miter lim="800000"/>
                <a:headEnd type="none" w="sm" len="sm"/>
                <a:tailEnd type="none" w="med" len="lg"/>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2400" b="1">
                <a:latin typeface="Times" pitchFamily="2" charset="0"/>
              </a:rPr>
              <a:t>Warm</a:t>
            </a:r>
            <a:endParaRPr lang="en-US" altLang="en-US" sz="2400">
              <a:latin typeface="Times" pitchFamily="2" charset="0"/>
            </a:endParaRPr>
          </a:p>
        </p:txBody>
      </p:sp>
      <p:sp>
        <p:nvSpPr>
          <p:cNvPr id="61452" name="Text Box 14">
            <a:extLst>
              <a:ext uri="{FF2B5EF4-FFF2-40B4-BE49-F238E27FC236}">
                <a16:creationId xmlns:a16="http://schemas.microsoft.com/office/drawing/2014/main" id="{C9BA5A27-C02E-F44E-1817-4C525E33B9A9}"/>
              </a:ext>
            </a:extLst>
          </p:cNvPr>
          <p:cNvSpPr txBox="1">
            <a:spLocks noChangeArrowheads="1"/>
          </p:cNvSpPr>
          <p:nvPr/>
        </p:nvSpPr>
        <p:spPr bwMode="auto">
          <a:xfrm>
            <a:off x="6553200" y="5922963"/>
            <a:ext cx="8604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cap="rnd">
                <a:solidFill>
                  <a:srgbClr val="000000"/>
                </a:solidFill>
                <a:miter lim="800000"/>
                <a:headEnd type="none" w="sm" len="sm"/>
                <a:tailEnd type="none" w="med" len="lg"/>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2400" b="1">
                <a:latin typeface="Times" pitchFamily="2" charset="0"/>
              </a:rPr>
              <a:t>Cold</a:t>
            </a:r>
            <a:endParaRPr lang="en-US" altLang="en-US" sz="2400">
              <a:latin typeface="Times" pitchFamily="2" charset="0"/>
            </a:endParaRPr>
          </a:p>
        </p:txBody>
      </p:sp>
      <p:sp>
        <p:nvSpPr>
          <p:cNvPr id="61453" name="Text Box 15">
            <a:extLst>
              <a:ext uri="{FF2B5EF4-FFF2-40B4-BE49-F238E27FC236}">
                <a16:creationId xmlns:a16="http://schemas.microsoft.com/office/drawing/2014/main" id="{342CCB16-EE6E-4DE2-21A2-5F9F489B3BFB}"/>
              </a:ext>
            </a:extLst>
          </p:cNvPr>
          <p:cNvSpPr txBox="1">
            <a:spLocks noChangeArrowheads="1"/>
          </p:cNvSpPr>
          <p:nvPr/>
        </p:nvSpPr>
        <p:spPr bwMode="auto">
          <a:xfrm>
            <a:off x="7832725" y="5754688"/>
            <a:ext cx="11096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cap="rnd">
                <a:solidFill>
                  <a:srgbClr val="000000"/>
                </a:solidFill>
                <a:miter lim="800000"/>
                <a:headEnd type="none" w="sm" len="sm"/>
                <a:tailEnd type="none" w="med" len="lg"/>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2400" b="1">
                <a:latin typeface="Times" pitchFamily="2" charset="0"/>
              </a:rPr>
              <a:t>P</a:t>
            </a:r>
            <a:r>
              <a:rPr lang="en-US" altLang="en-US" sz="2400" b="1" baseline="-25000">
                <a:latin typeface="Times" pitchFamily="2" charset="0"/>
              </a:rPr>
              <a:t>surface</a:t>
            </a:r>
            <a:endParaRPr lang="en-US" altLang="en-US" sz="2400">
              <a:latin typeface="Times" pitchFamily="2" charset="0"/>
            </a:endParaRPr>
          </a:p>
        </p:txBody>
      </p:sp>
      <p:sp>
        <p:nvSpPr>
          <p:cNvPr id="2" name="TextBox 1">
            <a:extLst>
              <a:ext uri="{FF2B5EF4-FFF2-40B4-BE49-F238E27FC236}">
                <a16:creationId xmlns:a16="http://schemas.microsoft.com/office/drawing/2014/main" id="{B0438B15-1BCB-486D-C710-2DFBD4AEB9DA}"/>
              </a:ext>
            </a:extLst>
          </p:cNvPr>
          <p:cNvSpPr txBox="1"/>
          <p:nvPr/>
        </p:nvSpPr>
        <p:spPr>
          <a:xfrm>
            <a:off x="1676400" y="6435725"/>
            <a:ext cx="787395" cy="369332"/>
          </a:xfrm>
          <a:prstGeom prst="rect">
            <a:avLst/>
          </a:prstGeom>
          <a:noFill/>
        </p:spPr>
        <p:txBody>
          <a:bodyPr wrap="none" rtlCol="0">
            <a:spAutoFit/>
          </a:bodyPr>
          <a:lstStyle/>
          <a:p>
            <a:r>
              <a:rPr lang="en-US" dirty="0"/>
              <a:t>South</a:t>
            </a:r>
          </a:p>
        </p:txBody>
      </p:sp>
      <p:sp>
        <p:nvSpPr>
          <p:cNvPr id="3" name="TextBox 2">
            <a:extLst>
              <a:ext uri="{FF2B5EF4-FFF2-40B4-BE49-F238E27FC236}">
                <a16:creationId xmlns:a16="http://schemas.microsoft.com/office/drawing/2014/main" id="{65C35EDC-14E9-F5E1-D028-0AC1C2832E5A}"/>
              </a:ext>
            </a:extLst>
          </p:cNvPr>
          <p:cNvSpPr txBox="1"/>
          <p:nvPr/>
        </p:nvSpPr>
        <p:spPr>
          <a:xfrm>
            <a:off x="6325496" y="6435725"/>
            <a:ext cx="748923" cy="369332"/>
          </a:xfrm>
          <a:prstGeom prst="rect">
            <a:avLst/>
          </a:prstGeom>
          <a:noFill/>
        </p:spPr>
        <p:txBody>
          <a:bodyPr wrap="none" rtlCol="0">
            <a:spAutoFit/>
          </a:bodyPr>
          <a:lstStyle/>
          <a:p>
            <a:r>
              <a:rPr lang="en-US" dirty="0"/>
              <a:t>North</a:t>
            </a:r>
          </a:p>
        </p:txBody>
      </p:sp>
      <p:cxnSp>
        <p:nvCxnSpPr>
          <p:cNvPr id="5" name="Straight Connector 4">
            <a:extLst>
              <a:ext uri="{FF2B5EF4-FFF2-40B4-BE49-F238E27FC236}">
                <a16:creationId xmlns:a16="http://schemas.microsoft.com/office/drawing/2014/main" id="{34FA1FC5-E09F-6308-140A-CFF03DCAA4DB}"/>
              </a:ext>
            </a:extLst>
          </p:cNvPr>
          <p:cNvCxnSpPr>
            <a:cxnSpLocks/>
          </p:cNvCxnSpPr>
          <p:nvPr/>
        </p:nvCxnSpPr>
        <p:spPr>
          <a:xfrm flipV="1">
            <a:off x="1054249" y="4445000"/>
            <a:ext cx="6906410" cy="3433"/>
          </a:xfrm>
          <a:prstGeom prst="line">
            <a:avLst/>
          </a:prstGeom>
          <a:ln w="38100"/>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6391681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 name="TextShape 1"/>
          <p:cNvSpPr txBox="1"/>
          <p:nvPr/>
        </p:nvSpPr>
        <p:spPr>
          <a:xfrm>
            <a:off x="628785" y="751888"/>
            <a:ext cx="7886430" cy="993870"/>
          </a:xfrm>
          <a:prstGeom prst="rect">
            <a:avLst/>
          </a:prstGeom>
          <a:noFill/>
          <a:ln>
            <a:noFill/>
          </a:ln>
        </p:spPr>
        <p:txBody>
          <a:bodyPr anchor="ctr"/>
          <a:lstStyle/>
          <a:p>
            <a:pPr>
              <a:lnSpc>
                <a:spcPct val="90000"/>
              </a:lnSpc>
            </a:pPr>
            <a:r>
              <a:rPr lang="en-US" sz="3200" dirty="0"/>
              <a:t>The produces a wind from the west</a:t>
            </a:r>
            <a:endParaRPr sz="3200" dirty="0"/>
          </a:p>
        </p:txBody>
      </p:sp>
      <p:pic>
        <p:nvPicPr>
          <p:cNvPr id="167" name="Content Placeholder 3"/>
          <p:cNvPicPr/>
          <p:nvPr/>
        </p:nvPicPr>
        <p:blipFill>
          <a:blip r:embed="rId2"/>
          <a:stretch/>
        </p:blipFill>
        <p:spPr>
          <a:xfrm>
            <a:off x="537300" y="2327400"/>
            <a:ext cx="3847770" cy="2634930"/>
          </a:xfrm>
          <a:prstGeom prst="rect">
            <a:avLst/>
          </a:prstGeom>
          <a:ln>
            <a:noFill/>
          </a:ln>
        </p:spPr>
      </p:pic>
      <p:sp>
        <p:nvSpPr>
          <p:cNvPr id="168" name="CustomShape 2"/>
          <p:cNvSpPr/>
          <p:nvPr/>
        </p:nvSpPr>
        <p:spPr>
          <a:xfrm>
            <a:off x="1027350" y="4834094"/>
            <a:ext cx="7230870" cy="1027620"/>
          </a:xfrm>
          <a:prstGeom prst="rect">
            <a:avLst/>
          </a:prstGeom>
          <a:noFill/>
          <a:ln>
            <a:noFill/>
          </a:ln>
        </p:spPr>
        <p:style>
          <a:lnRef idx="0">
            <a:scrgbClr r="0" g="0" b="0"/>
          </a:lnRef>
          <a:fillRef idx="0">
            <a:scrgbClr r="0" g="0" b="0"/>
          </a:fillRef>
          <a:effectRef idx="0">
            <a:scrgbClr r="0" g="0" b="0"/>
          </a:effectRef>
          <a:fontRef idx="minor"/>
        </p:style>
        <p:txBody>
          <a:bodyPr lIns="67500" tIns="33750" rIns="67500" bIns="33750"/>
          <a:lstStyle/>
          <a:p>
            <a:pPr>
              <a:lnSpc>
                <a:spcPct val="100000"/>
              </a:lnSpc>
            </a:pPr>
            <a:r>
              <a:rPr lang="en-US" sz="2100" dirty="0">
                <a:solidFill>
                  <a:srgbClr val="000000"/>
                </a:solidFill>
                <a:latin typeface="Calibri"/>
              </a:rPr>
              <a:t>Note that the winds are parallel to the </a:t>
            </a:r>
            <a:r>
              <a:rPr lang="en-US" sz="2100" b="1" dirty="0">
                <a:solidFill>
                  <a:srgbClr val="000000"/>
                </a:solidFill>
                <a:latin typeface="Calibri"/>
              </a:rPr>
              <a:t>height lines for upper-level chart </a:t>
            </a:r>
            <a:r>
              <a:rPr lang="en-US" sz="2100" dirty="0">
                <a:solidFill>
                  <a:srgbClr val="000000"/>
                </a:solidFill>
                <a:latin typeface="Calibri"/>
              </a:rPr>
              <a:t>or </a:t>
            </a:r>
            <a:r>
              <a:rPr lang="en-US" sz="2100" b="1" dirty="0">
                <a:solidFill>
                  <a:srgbClr val="000000"/>
                </a:solidFill>
                <a:latin typeface="Calibri"/>
              </a:rPr>
              <a:t>isobars for surface (sea level) chart</a:t>
            </a:r>
            <a:r>
              <a:rPr lang="en-US" sz="2100" dirty="0">
                <a:solidFill>
                  <a:srgbClr val="000000"/>
                </a:solidFill>
                <a:latin typeface="Calibri"/>
              </a:rPr>
              <a:t>.  Lower pressure to the left.</a:t>
            </a:r>
            <a:endParaRPr dirty="0"/>
          </a:p>
        </p:txBody>
      </p:sp>
      <p:pic>
        <p:nvPicPr>
          <p:cNvPr id="169" name="Picture 6"/>
          <p:cNvPicPr/>
          <p:nvPr/>
        </p:nvPicPr>
        <p:blipFill>
          <a:blip r:embed="rId3"/>
          <a:stretch/>
        </p:blipFill>
        <p:spPr>
          <a:xfrm>
            <a:off x="4679100" y="2779380"/>
            <a:ext cx="3937680" cy="169101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Title 1">
            <a:extLst>
              <a:ext uri="{FF2B5EF4-FFF2-40B4-BE49-F238E27FC236}">
                <a16:creationId xmlns:a16="http://schemas.microsoft.com/office/drawing/2014/main" id="{587EDAFB-5B51-CC76-CB17-BC7E281AFF50}"/>
              </a:ext>
            </a:extLst>
          </p:cNvPr>
          <p:cNvSpPr>
            <a:spLocks noGrp="1"/>
          </p:cNvSpPr>
          <p:nvPr>
            <p:ph type="title"/>
          </p:nvPr>
        </p:nvSpPr>
        <p:spPr/>
        <p:txBody>
          <a:bodyPr/>
          <a:lstStyle/>
          <a:p>
            <a:endParaRPr lang="en-US" altLang="en-US">
              <a:ea typeface="ＭＳ Ｐゴシック" panose="020B0600070205080204" pitchFamily="34" charset="-128"/>
            </a:endParaRPr>
          </a:p>
        </p:txBody>
      </p:sp>
      <p:pic>
        <p:nvPicPr>
          <p:cNvPr id="63490" name="Content Placeholder 4">
            <a:extLst>
              <a:ext uri="{FF2B5EF4-FFF2-40B4-BE49-F238E27FC236}">
                <a16:creationId xmlns:a16="http://schemas.microsoft.com/office/drawing/2014/main" id="{01C68CD9-A766-DD6E-0B71-951359F3826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rot="5400000">
            <a:off x="1993106" y="119857"/>
            <a:ext cx="5157787" cy="6610350"/>
          </a:xfrm>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2">
            <a:extLst>
              <a:ext uri="{FF2B5EF4-FFF2-40B4-BE49-F238E27FC236}">
                <a16:creationId xmlns:a16="http://schemas.microsoft.com/office/drawing/2014/main" id="{8692DC48-781D-3BD8-38C4-297D8B704E83}"/>
              </a:ext>
            </a:extLst>
          </p:cNvPr>
          <p:cNvSpPr>
            <a:spLocks noGrp="1"/>
          </p:cNvSpPr>
          <p:nvPr>
            <p:ph type="title"/>
          </p:nvPr>
        </p:nvSpPr>
        <p:spPr>
          <a:xfrm>
            <a:off x="457200" y="284163"/>
            <a:ext cx="8229600" cy="1143000"/>
          </a:xfrm>
        </p:spPr>
        <p:txBody>
          <a:bodyPr/>
          <a:lstStyle/>
          <a:p>
            <a:pPr eaLnBrk="1" hangingPunct="1"/>
            <a:r>
              <a:rPr lang="en-US" altLang="en-US" b="1">
                <a:solidFill>
                  <a:schemeClr val="accent1"/>
                </a:solidFill>
                <a:ea typeface="ＭＳ Ｐゴシック" panose="020B0600070205080204" pitchFamily="34" charset="-128"/>
              </a:rPr>
              <a:t>Monsoons</a:t>
            </a:r>
          </a:p>
        </p:txBody>
      </p:sp>
      <p:sp>
        <p:nvSpPr>
          <p:cNvPr id="64514" name="Rectangle 3">
            <a:extLst>
              <a:ext uri="{FF2B5EF4-FFF2-40B4-BE49-F238E27FC236}">
                <a16:creationId xmlns:a16="http://schemas.microsoft.com/office/drawing/2014/main" id="{B4022F51-8510-C7AD-4A63-9F1F881D5841}"/>
              </a:ext>
            </a:extLst>
          </p:cNvPr>
          <p:cNvSpPr>
            <a:spLocks noGrp="1"/>
          </p:cNvSpPr>
          <p:nvPr>
            <p:ph type="body" idx="1"/>
          </p:nvPr>
        </p:nvSpPr>
        <p:spPr/>
        <p:txBody>
          <a:bodyPr/>
          <a:lstStyle/>
          <a:p>
            <a:pPr eaLnBrk="1" hangingPunct="1"/>
            <a:r>
              <a:rPr lang="en-US" altLang="en-US" sz="3600">
                <a:solidFill>
                  <a:srgbClr val="000000"/>
                </a:solidFill>
                <a:latin typeface="Lucida Grande" panose="020B0600040502020204" pitchFamily="34" charset="0"/>
                <a:ea typeface="ＭＳ Ｐゴシック" panose="020B0600070205080204" pitchFamily="34" charset="-128"/>
              </a:rPr>
              <a:t>	A monsoon is a term from early Arabs called the "Mausin," or "the season of winds." </a:t>
            </a:r>
          </a:p>
          <a:p>
            <a:pPr eaLnBrk="1" hangingPunct="1"/>
            <a:r>
              <a:rPr lang="en-US" altLang="en-US" sz="3600">
                <a:solidFill>
                  <a:srgbClr val="000000"/>
                </a:solidFill>
                <a:latin typeface="Lucida Grande" panose="020B0600040502020204" pitchFamily="34" charset="0"/>
                <a:ea typeface="ＭＳ Ｐゴシック" panose="020B0600070205080204" pitchFamily="34" charset="-128"/>
              </a:rPr>
              <a:t>This was in reference to the seasonally shifting winds in the Indian Ocean and surrounding regions, including the Arabian Sea.</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3">
            <a:extLst>
              <a:ext uri="{FF2B5EF4-FFF2-40B4-BE49-F238E27FC236}">
                <a16:creationId xmlns:a16="http://schemas.microsoft.com/office/drawing/2014/main" id="{EF55C3B2-BD7A-BDEE-9998-CC47DEB25722}"/>
              </a:ext>
            </a:extLst>
          </p:cNvPr>
          <p:cNvSpPr>
            <a:spLocks noGrp="1"/>
          </p:cNvSpPr>
          <p:nvPr>
            <p:ph type="body" idx="1"/>
          </p:nvPr>
        </p:nvSpPr>
        <p:spPr/>
        <p:txBody>
          <a:bodyPr/>
          <a:lstStyle/>
          <a:p>
            <a:pPr eaLnBrk="1" hangingPunct="1"/>
            <a:endParaRPr lang="en-US" altLang="en-US">
              <a:ea typeface="ＭＳ Ｐゴシック" panose="020B0600070205080204" pitchFamily="34" charset="-128"/>
            </a:endParaRPr>
          </a:p>
        </p:txBody>
      </p:sp>
      <p:pic>
        <p:nvPicPr>
          <p:cNvPr id="65538" name="Picture 4">
            <a:extLst>
              <a:ext uri="{FF2B5EF4-FFF2-40B4-BE49-F238E27FC236}">
                <a16:creationId xmlns:a16="http://schemas.microsoft.com/office/drawing/2014/main" id="{7BC24874-1112-A031-8838-6B07D95BAD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381000"/>
            <a:ext cx="3886200" cy="291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39" name="Picture 5">
            <a:extLst>
              <a:ext uri="{FF2B5EF4-FFF2-40B4-BE49-F238E27FC236}">
                <a16:creationId xmlns:a16="http://schemas.microsoft.com/office/drawing/2014/main" id="{45CFB9F9-7491-3A3E-E075-42F4AA0EB8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0" y="3200400"/>
            <a:ext cx="5081588" cy="333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0" name="Text Box 6">
            <a:extLst>
              <a:ext uri="{FF2B5EF4-FFF2-40B4-BE49-F238E27FC236}">
                <a16:creationId xmlns:a16="http://schemas.microsoft.com/office/drawing/2014/main" id="{E2768491-3777-196E-8988-435C52A636BA}"/>
              </a:ext>
            </a:extLst>
          </p:cNvPr>
          <p:cNvSpPr txBox="1">
            <a:spLocks noChangeArrowheads="1"/>
          </p:cNvSpPr>
          <p:nvPr/>
        </p:nvSpPr>
        <p:spPr bwMode="auto">
          <a:xfrm>
            <a:off x="4784725" y="1127125"/>
            <a:ext cx="2190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800">
                <a:latin typeface="Arial" panose="020B0604020202020204" pitchFamily="34" charset="0"/>
              </a:rPr>
              <a:t>Indian Monsoon</a:t>
            </a:r>
          </a:p>
        </p:txBody>
      </p:sp>
      <p:sp>
        <p:nvSpPr>
          <p:cNvPr id="65541" name="Text Box 7">
            <a:extLst>
              <a:ext uri="{FF2B5EF4-FFF2-40B4-BE49-F238E27FC236}">
                <a16:creationId xmlns:a16="http://schemas.microsoft.com/office/drawing/2014/main" id="{0E5A4CF2-9607-5AAA-8A03-ACB1D60C9070}"/>
              </a:ext>
            </a:extLst>
          </p:cNvPr>
          <p:cNvSpPr txBox="1">
            <a:spLocks noChangeArrowheads="1"/>
          </p:cNvSpPr>
          <p:nvPr/>
        </p:nvSpPr>
        <p:spPr bwMode="auto">
          <a:xfrm>
            <a:off x="1203325" y="4403725"/>
            <a:ext cx="2336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800">
                <a:latin typeface="Arial" panose="020B0604020202020204" pitchFamily="34" charset="0"/>
              </a:rPr>
              <a:t>SW US Monsoon</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2">
            <a:extLst>
              <a:ext uri="{FF2B5EF4-FFF2-40B4-BE49-F238E27FC236}">
                <a16:creationId xmlns:a16="http://schemas.microsoft.com/office/drawing/2014/main" id="{1B9EB702-E4E3-BA2A-A4E7-ABA93A1D6D2F}"/>
              </a:ext>
            </a:extLst>
          </p:cNvPr>
          <p:cNvSpPr>
            <a:spLocks noGrp="1"/>
          </p:cNvSpPr>
          <p:nvPr>
            <p:ph type="title"/>
          </p:nvPr>
        </p:nvSpPr>
        <p:spPr>
          <a:xfrm>
            <a:off x="5637213" y="1073150"/>
            <a:ext cx="3249612" cy="1054100"/>
          </a:xfrm>
        </p:spPr>
        <p:txBody>
          <a:bodyPr/>
          <a:lstStyle/>
          <a:p>
            <a:pPr eaLnBrk="1" hangingPunct="1"/>
            <a:r>
              <a:rPr lang="en-US" altLang="en-US">
                <a:ea typeface="ＭＳ Ｐゴシック" panose="020B0600070205080204" pitchFamily="34" charset="-128"/>
              </a:rPr>
              <a:t>Indian/SE Asia Monsoon</a:t>
            </a:r>
          </a:p>
        </p:txBody>
      </p:sp>
      <p:sp>
        <p:nvSpPr>
          <p:cNvPr id="66562" name="Rectangle 3">
            <a:extLst>
              <a:ext uri="{FF2B5EF4-FFF2-40B4-BE49-F238E27FC236}">
                <a16:creationId xmlns:a16="http://schemas.microsoft.com/office/drawing/2014/main" id="{E2EC46B6-7727-A8CE-6023-FB7A8108A71F}"/>
              </a:ext>
            </a:extLst>
          </p:cNvPr>
          <p:cNvSpPr>
            <a:spLocks noGrp="1"/>
          </p:cNvSpPr>
          <p:nvPr>
            <p:ph type="body" idx="1"/>
          </p:nvPr>
        </p:nvSpPr>
        <p:spPr/>
        <p:txBody>
          <a:bodyPr/>
          <a:lstStyle/>
          <a:p>
            <a:pPr eaLnBrk="1" hangingPunct="1"/>
            <a:endParaRPr lang="en-US" altLang="en-US" dirty="0">
              <a:ea typeface="ＭＳ Ｐゴシック" panose="020B0600070205080204" pitchFamily="34" charset="-128"/>
            </a:endParaRPr>
          </a:p>
        </p:txBody>
      </p:sp>
      <p:pic>
        <p:nvPicPr>
          <p:cNvPr id="66563" name="Picture 5">
            <a:extLst>
              <a:ext uri="{FF2B5EF4-FFF2-40B4-BE49-F238E27FC236}">
                <a16:creationId xmlns:a16="http://schemas.microsoft.com/office/drawing/2014/main" id="{B16ACD1A-63BD-DF47-7260-9530EF1D45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762000"/>
            <a:ext cx="4267200" cy="292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4" name="Picture 6">
            <a:extLst>
              <a:ext uri="{FF2B5EF4-FFF2-40B4-BE49-F238E27FC236}">
                <a16:creationId xmlns:a16="http://schemas.microsoft.com/office/drawing/2014/main" id="{CE015CFB-CEA2-A94B-A2E1-C7A0290266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3581400"/>
            <a:ext cx="4114800" cy="282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007BEA5D-50CF-7F03-505E-5F62A214C354}"/>
              </a:ext>
            </a:extLst>
          </p:cNvPr>
          <p:cNvSpPr txBox="1"/>
          <p:nvPr/>
        </p:nvSpPr>
        <p:spPr>
          <a:xfrm>
            <a:off x="1617916" y="762000"/>
            <a:ext cx="1582484" cy="523220"/>
          </a:xfrm>
          <a:prstGeom prst="rect">
            <a:avLst/>
          </a:prstGeom>
          <a:noFill/>
        </p:spPr>
        <p:txBody>
          <a:bodyPr wrap="none" rtlCol="0">
            <a:spAutoFit/>
          </a:bodyPr>
          <a:lstStyle/>
          <a:p>
            <a:r>
              <a:rPr lang="en-US" sz="2800" b="1" dirty="0"/>
              <a:t>summer</a:t>
            </a:r>
          </a:p>
        </p:txBody>
      </p:sp>
      <p:sp>
        <p:nvSpPr>
          <p:cNvPr id="3" name="TextBox 2">
            <a:extLst>
              <a:ext uri="{FF2B5EF4-FFF2-40B4-BE49-F238E27FC236}">
                <a16:creationId xmlns:a16="http://schemas.microsoft.com/office/drawing/2014/main" id="{00C6AEE9-FC2C-0252-7EA7-33131473C878}"/>
              </a:ext>
            </a:extLst>
          </p:cNvPr>
          <p:cNvSpPr txBox="1"/>
          <p:nvPr/>
        </p:nvSpPr>
        <p:spPr>
          <a:xfrm>
            <a:off x="5637213" y="3686175"/>
            <a:ext cx="1090363" cy="461665"/>
          </a:xfrm>
          <a:prstGeom prst="rect">
            <a:avLst/>
          </a:prstGeom>
          <a:noFill/>
        </p:spPr>
        <p:txBody>
          <a:bodyPr wrap="none" rtlCol="0">
            <a:spAutoFit/>
          </a:bodyPr>
          <a:lstStyle/>
          <a:p>
            <a:r>
              <a:rPr lang="en-US" sz="2400" b="1" dirty="0"/>
              <a:t>winter</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2">
            <a:extLst>
              <a:ext uri="{FF2B5EF4-FFF2-40B4-BE49-F238E27FC236}">
                <a16:creationId xmlns:a16="http://schemas.microsoft.com/office/drawing/2014/main" id="{C80E4225-7CD4-6A16-70FE-0CE81AF9D249}"/>
              </a:ext>
            </a:extLst>
          </p:cNvPr>
          <p:cNvSpPr>
            <a:spLocks noGrp="1"/>
          </p:cNvSpPr>
          <p:nvPr>
            <p:ph type="title"/>
          </p:nvPr>
        </p:nvSpPr>
        <p:spPr>
          <a:xfrm>
            <a:off x="457200" y="184150"/>
            <a:ext cx="8229600" cy="1143000"/>
          </a:xfrm>
        </p:spPr>
        <p:txBody>
          <a:bodyPr/>
          <a:lstStyle/>
          <a:p>
            <a:pPr eaLnBrk="1" hangingPunct="1"/>
            <a:r>
              <a:rPr lang="en-US" altLang="en-US">
                <a:ea typeface="ＭＳ Ｐゴシック" panose="020B0600070205080204" pitchFamily="34" charset="-128"/>
              </a:rPr>
              <a:t>Like a giant sea breeze</a:t>
            </a:r>
          </a:p>
        </p:txBody>
      </p:sp>
      <p:sp>
        <p:nvSpPr>
          <p:cNvPr id="67586" name="Rectangle 3">
            <a:extLst>
              <a:ext uri="{FF2B5EF4-FFF2-40B4-BE49-F238E27FC236}">
                <a16:creationId xmlns:a16="http://schemas.microsoft.com/office/drawing/2014/main" id="{BE38B508-E9CC-73B7-3979-0B8DEDC5574A}"/>
              </a:ext>
            </a:extLst>
          </p:cNvPr>
          <p:cNvSpPr>
            <a:spLocks noGrp="1"/>
          </p:cNvSpPr>
          <p:nvPr>
            <p:ph type="body" idx="1"/>
          </p:nvPr>
        </p:nvSpPr>
        <p:spPr/>
        <p:txBody>
          <a:bodyPr/>
          <a:lstStyle/>
          <a:p>
            <a:pPr eaLnBrk="1" hangingPunct="1"/>
            <a:endParaRPr lang="en-US" altLang="en-US">
              <a:ea typeface="ＭＳ Ｐゴシック" panose="020B0600070205080204" pitchFamily="34" charset="-128"/>
            </a:endParaRPr>
          </a:p>
        </p:txBody>
      </p:sp>
      <p:pic>
        <p:nvPicPr>
          <p:cNvPr id="67587" name="Picture 4">
            <a:extLst>
              <a:ext uri="{FF2B5EF4-FFF2-40B4-BE49-F238E27FC236}">
                <a16:creationId xmlns:a16="http://schemas.microsoft.com/office/drawing/2014/main" id="{E88A0821-716A-D4A8-A63C-982FBB59B6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3038" y="1417638"/>
            <a:ext cx="67056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Title 1">
            <a:extLst>
              <a:ext uri="{FF2B5EF4-FFF2-40B4-BE49-F238E27FC236}">
                <a16:creationId xmlns:a16="http://schemas.microsoft.com/office/drawing/2014/main" id="{8E03C3F7-613C-0160-C37A-1BB8EE846FED}"/>
              </a:ext>
            </a:extLst>
          </p:cNvPr>
          <p:cNvSpPr>
            <a:spLocks noGrp="1"/>
          </p:cNvSpPr>
          <p:nvPr>
            <p:ph type="title"/>
          </p:nvPr>
        </p:nvSpPr>
        <p:spPr/>
        <p:txBody>
          <a:bodyPr/>
          <a:lstStyle/>
          <a:p>
            <a:pPr eaLnBrk="1" hangingPunct="1"/>
            <a:r>
              <a:rPr lang="en-US" altLang="en-US">
                <a:ea typeface="ＭＳ Ｐゴシック" panose="020B0600070205080204" pitchFamily="34" charset="-128"/>
              </a:rPr>
              <a:t>Monsoon Origin</a:t>
            </a:r>
          </a:p>
        </p:txBody>
      </p:sp>
      <p:pic>
        <p:nvPicPr>
          <p:cNvPr id="68610" name="Content Placeholder 5">
            <a:extLst>
              <a:ext uri="{FF2B5EF4-FFF2-40B4-BE49-F238E27FC236}">
                <a16:creationId xmlns:a16="http://schemas.microsoft.com/office/drawing/2014/main" id="{46495D93-2DFD-C2EE-6623-155F14E6A4D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46796" r="-46796"/>
          <a:stretch>
            <a:fillRect/>
          </a:stretch>
        </p:blipFill>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Title 1">
            <a:extLst>
              <a:ext uri="{FF2B5EF4-FFF2-40B4-BE49-F238E27FC236}">
                <a16:creationId xmlns:a16="http://schemas.microsoft.com/office/drawing/2014/main" id="{3EF44A8D-9B53-20A6-C3C8-5F87622B30A6}"/>
              </a:ext>
            </a:extLst>
          </p:cNvPr>
          <p:cNvSpPr>
            <a:spLocks noGrp="1"/>
          </p:cNvSpPr>
          <p:nvPr>
            <p:ph type="title"/>
          </p:nvPr>
        </p:nvSpPr>
        <p:spPr/>
        <p:txBody>
          <a:bodyPr/>
          <a:lstStyle/>
          <a:p>
            <a:pPr eaLnBrk="1" hangingPunct="1"/>
            <a:r>
              <a:rPr lang="en-US" altLang="en-US">
                <a:ea typeface="ＭＳ Ｐゴシック" panose="020B0600070205080204" pitchFamily="34" charset="-128"/>
              </a:rPr>
              <a:t>West African Monsoon</a:t>
            </a:r>
          </a:p>
        </p:txBody>
      </p:sp>
      <p:pic>
        <p:nvPicPr>
          <p:cNvPr id="69634" name="Content Placeholder 3">
            <a:extLst>
              <a:ext uri="{FF2B5EF4-FFF2-40B4-BE49-F238E27FC236}">
                <a16:creationId xmlns:a16="http://schemas.microsoft.com/office/drawing/2014/main" id="{615CAD5F-F95A-1777-C581-BB8C349C28A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10231" r="-10231"/>
          <a:stretch>
            <a:fillRect/>
          </a:stretch>
        </p:blipFill>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le 1">
            <a:extLst>
              <a:ext uri="{FF2B5EF4-FFF2-40B4-BE49-F238E27FC236}">
                <a16:creationId xmlns:a16="http://schemas.microsoft.com/office/drawing/2014/main" id="{8566D1B2-97DA-F0B2-16FA-9A30AA04BB08}"/>
              </a:ext>
            </a:extLst>
          </p:cNvPr>
          <p:cNvSpPr>
            <a:spLocks noGrp="1"/>
          </p:cNvSpPr>
          <p:nvPr>
            <p:ph type="title"/>
          </p:nvPr>
        </p:nvSpPr>
        <p:spPr/>
        <p:txBody>
          <a:bodyPr/>
          <a:lstStyle/>
          <a:p>
            <a:r>
              <a:rPr lang="en-US" altLang="en-US" b="1">
                <a:solidFill>
                  <a:schemeClr val="tx2"/>
                </a:solidFill>
                <a:ea typeface="ＭＳ Ｐゴシック" panose="020B0600070205080204" pitchFamily="34" charset="-128"/>
              </a:rPr>
              <a:t>Early Ideas about the Hadley Cell</a:t>
            </a:r>
          </a:p>
        </p:txBody>
      </p:sp>
      <p:pic>
        <p:nvPicPr>
          <p:cNvPr id="19458" name="Content Placeholder 3">
            <a:extLst>
              <a:ext uri="{FF2B5EF4-FFF2-40B4-BE49-F238E27FC236}">
                <a16:creationId xmlns:a16="http://schemas.microsoft.com/office/drawing/2014/main" id="{E13AA3C7-4B66-17B9-9C96-46CA3754E31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014538" y="1600200"/>
            <a:ext cx="5724525" cy="5065713"/>
          </a:xfrm>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Title 1">
            <a:extLst>
              <a:ext uri="{FF2B5EF4-FFF2-40B4-BE49-F238E27FC236}">
                <a16:creationId xmlns:a16="http://schemas.microsoft.com/office/drawing/2014/main" id="{B8636BD7-AED0-A966-2CE4-92535F2B8127}"/>
              </a:ext>
            </a:extLst>
          </p:cNvPr>
          <p:cNvSpPr>
            <a:spLocks noGrp="1"/>
          </p:cNvSpPr>
          <p:nvPr>
            <p:ph type="title"/>
          </p:nvPr>
        </p:nvSpPr>
        <p:spPr>
          <a:xfrm>
            <a:off x="204395" y="274638"/>
            <a:ext cx="8853543" cy="1143000"/>
          </a:xfrm>
        </p:spPr>
        <p:txBody>
          <a:bodyPr/>
          <a:lstStyle/>
          <a:p>
            <a:pPr eaLnBrk="1" hangingPunct="1"/>
            <a:r>
              <a:rPr lang="en-US" altLang="en-US" dirty="0">
                <a:ea typeface="ＭＳ Ｐゴシック" panose="020B0600070205080204" pitchFamily="34" charset="-128"/>
              </a:rPr>
              <a:t>Southwest U.S. Monsoon</a:t>
            </a:r>
            <a:br>
              <a:rPr lang="en-US" altLang="en-US" dirty="0">
                <a:ea typeface="ＭＳ Ｐゴシック" panose="020B0600070205080204" pitchFamily="34" charset="-128"/>
              </a:rPr>
            </a:br>
            <a:r>
              <a:rPr lang="en-US" altLang="en-US" dirty="0">
                <a:ea typeface="ＭＳ Ｐゴシック" panose="020B0600070205080204" pitchFamily="34" charset="-128"/>
              </a:rPr>
              <a:t>Also called the North American Monsoon</a:t>
            </a:r>
          </a:p>
        </p:txBody>
      </p:sp>
      <p:pic>
        <p:nvPicPr>
          <p:cNvPr id="70658" name="Content Placeholder 3">
            <a:extLst>
              <a:ext uri="{FF2B5EF4-FFF2-40B4-BE49-F238E27FC236}">
                <a16:creationId xmlns:a16="http://schemas.microsoft.com/office/drawing/2014/main" id="{FF1B3419-4795-3CB0-3CA9-0C2E0C1512F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t="-4996" b="-4996"/>
          <a:stretch>
            <a:fillRect/>
          </a:stretch>
        </p:blipFill>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Title 1">
            <a:extLst>
              <a:ext uri="{FF2B5EF4-FFF2-40B4-BE49-F238E27FC236}">
                <a16:creationId xmlns:a16="http://schemas.microsoft.com/office/drawing/2014/main" id="{2D9135F3-2C4A-1038-F958-A874F9452A33}"/>
              </a:ext>
            </a:extLst>
          </p:cNvPr>
          <p:cNvSpPr>
            <a:spLocks noGrp="1"/>
          </p:cNvSpPr>
          <p:nvPr>
            <p:ph type="title"/>
          </p:nvPr>
        </p:nvSpPr>
        <p:spPr/>
        <p:txBody>
          <a:bodyPr/>
          <a:lstStyle/>
          <a:p>
            <a:pPr eaLnBrk="1" hangingPunct="1"/>
            <a:r>
              <a:rPr lang="en-US" altLang="en-US" dirty="0">
                <a:ea typeface="ＭＳ Ｐゴシック" panose="020B0600070205080204" pitchFamily="34" charset="-128"/>
              </a:rPr>
              <a:t>Southwest </a:t>
            </a:r>
            <a:r>
              <a:rPr lang="en-US" altLang="en-US" dirty="0" err="1">
                <a:ea typeface="ＭＳ Ｐゴシック" panose="020B0600070205080204" pitchFamily="34" charset="-128"/>
              </a:rPr>
              <a:t>Monsooon</a:t>
            </a:r>
            <a:endParaRPr lang="en-US" altLang="en-US" dirty="0">
              <a:ea typeface="ＭＳ Ｐゴシック" panose="020B0600070205080204" pitchFamily="34" charset="-128"/>
            </a:endParaRPr>
          </a:p>
        </p:txBody>
      </p:sp>
      <p:pic>
        <p:nvPicPr>
          <p:cNvPr id="72706" name="Content Placeholder 3">
            <a:extLst>
              <a:ext uri="{FF2B5EF4-FFF2-40B4-BE49-F238E27FC236}">
                <a16:creationId xmlns:a16="http://schemas.microsoft.com/office/drawing/2014/main" id="{E135D398-8653-7145-3A89-B1FC842929A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752600" y="1676400"/>
            <a:ext cx="5778500" cy="4114800"/>
          </a:xfrm>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Title 1">
            <a:extLst>
              <a:ext uri="{FF2B5EF4-FFF2-40B4-BE49-F238E27FC236}">
                <a16:creationId xmlns:a16="http://schemas.microsoft.com/office/drawing/2014/main" id="{E30F8A2F-5C29-39DB-7E6D-4D0E3E83A892}"/>
              </a:ext>
            </a:extLst>
          </p:cNvPr>
          <p:cNvSpPr>
            <a:spLocks noGrp="1"/>
          </p:cNvSpPr>
          <p:nvPr>
            <p:ph type="title"/>
          </p:nvPr>
        </p:nvSpPr>
        <p:spPr/>
        <p:txBody>
          <a:bodyPr/>
          <a:lstStyle/>
          <a:p>
            <a:endParaRPr lang="en-US" altLang="en-US">
              <a:ea typeface="ＭＳ Ｐゴシック" panose="020B0600070205080204" pitchFamily="34" charset="-128"/>
            </a:endParaRPr>
          </a:p>
        </p:txBody>
      </p:sp>
      <p:pic>
        <p:nvPicPr>
          <p:cNvPr id="73730" name="Content Placeholder 4">
            <a:extLst>
              <a:ext uri="{FF2B5EF4-FFF2-40B4-BE49-F238E27FC236}">
                <a16:creationId xmlns:a16="http://schemas.microsoft.com/office/drawing/2014/main" id="{009AFD8E-272D-1366-AA55-9932EC91479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308225" y="1600200"/>
            <a:ext cx="4525963" cy="4525963"/>
          </a:xfrm>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Title 1">
            <a:extLst>
              <a:ext uri="{FF2B5EF4-FFF2-40B4-BE49-F238E27FC236}">
                <a16:creationId xmlns:a16="http://schemas.microsoft.com/office/drawing/2014/main" id="{1B1ECB5A-03FD-0288-ED15-548A93400312}"/>
              </a:ext>
            </a:extLst>
          </p:cNvPr>
          <p:cNvSpPr>
            <a:spLocks noGrp="1"/>
          </p:cNvSpPr>
          <p:nvPr>
            <p:ph type="title"/>
          </p:nvPr>
        </p:nvSpPr>
        <p:spPr/>
        <p:txBody>
          <a:bodyPr/>
          <a:lstStyle/>
          <a:p>
            <a:pPr eaLnBrk="1" hangingPunct="1"/>
            <a:r>
              <a:rPr lang="en-US" altLang="en-US" dirty="0">
                <a:ea typeface="ＭＳ Ｐゴシック" panose="020B0600070205080204" pitchFamily="34" charset="-128"/>
              </a:rPr>
              <a:t>The Arizona Rainy Season is the Summer—During the Monsoon</a:t>
            </a:r>
          </a:p>
        </p:txBody>
      </p:sp>
      <p:pic>
        <p:nvPicPr>
          <p:cNvPr id="74754" name="Content Placeholder 3" descr="cliPrecM.pl">
            <a:extLst>
              <a:ext uri="{FF2B5EF4-FFF2-40B4-BE49-F238E27FC236}">
                <a16:creationId xmlns:a16="http://schemas.microsoft.com/office/drawing/2014/main" id="{1AE642DD-8D6C-E2FD-1750-0E1C6038A28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730250" y="1833563"/>
            <a:ext cx="7683500" cy="4368800"/>
          </a:xfrm>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Title 1">
            <a:extLst>
              <a:ext uri="{FF2B5EF4-FFF2-40B4-BE49-F238E27FC236}">
                <a16:creationId xmlns:a16="http://schemas.microsoft.com/office/drawing/2014/main" id="{959F1D2B-F223-2646-7FC1-8B03AD9B6179}"/>
              </a:ext>
            </a:extLst>
          </p:cNvPr>
          <p:cNvSpPr>
            <a:spLocks noGrp="1"/>
          </p:cNvSpPr>
          <p:nvPr>
            <p:ph type="title"/>
          </p:nvPr>
        </p:nvSpPr>
        <p:spPr/>
        <p:txBody>
          <a:bodyPr/>
          <a:lstStyle/>
          <a:p>
            <a:r>
              <a:rPr lang="en-US" altLang="en-US" dirty="0">
                <a:ea typeface="ＭＳ Ｐゴシック" panose="020B0600070205080204" pitchFamily="34" charset="-128"/>
                <a:hlinkClick r:id="rId3"/>
              </a:rPr>
              <a:t>https://vimeo.com/297875063</a:t>
            </a:r>
            <a:endParaRPr lang="en-US" altLang="en-US" dirty="0">
              <a:ea typeface="ＭＳ Ｐゴシック" panose="020B0600070205080204" pitchFamily="34" charset="-128"/>
            </a:endParaRPr>
          </a:p>
        </p:txBody>
      </p:sp>
      <p:pic>
        <p:nvPicPr>
          <p:cNvPr id="75778" name="Content Placeholder 4">
            <a:extLst>
              <a:ext uri="{FF2B5EF4-FFF2-40B4-BE49-F238E27FC236}">
                <a16:creationId xmlns:a16="http://schemas.microsoft.com/office/drawing/2014/main" id="{12DA478D-7073-FFC6-534F-57CAFCF957D6}"/>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457200" y="1741488"/>
            <a:ext cx="8229600" cy="4243387"/>
          </a:xfrm>
        </p:spPr>
      </p:pic>
      <p:pic>
        <p:nvPicPr>
          <p:cNvPr id="2" name="Online Media 1" descr="Monsoon V (4K)">
            <a:hlinkClick r:id="" action="ppaction://media"/>
            <a:extLst>
              <a:ext uri="{FF2B5EF4-FFF2-40B4-BE49-F238E27FC236}">
                <a16:creationId xmlns:a16="http://schemas.microsoft.com/office/drawing/2014/main" id="{8CAC6995-98E3-5A85-AB83-CC367AABCA66}"/>
              </a:ext>
            </a:extLst>
          </p:cNvPr>
          <p:cNvPicPr>
            <a:picLocks noRot="1" noChangeAspect="1"/>
          </p:cNvPicPr>
          <p:nvPr>
            <a:videoFile r:link="rId1"/>
          </p:nvPr>
        </p:nvPicPr>
        <p:blipFill>
          <a:blip r:embed="rId5"/>
          <a:stretch>
            <a:fillRect/>
          </a:stretch>
        </p:blipFill>
        <p:spPr>
          <a:xfrm>
            <a:off x="592883" y="1741488"/>
            <a:ext cx="7241778" cy="40798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Title 1">
            <a:extLst>
              <a:ext uri="{FF2B5EF4-FFF2-40B4-BE49-F238E27FC236}">
                <a16:creationId xmlns:a16="http://schemas.microsoft.com/office/drawing/2014/main" id="{DF9C90B1-60FD-EF7B-0D5E-ADEFAD8CCBB3}"/>
              </a:ext>
            </a:extLst>
          </p:cNvPr>
          <p:cNvSpPr>
            <a:spLocks noGrp="1"/>
          </p:cNvSpPr>
          <p:nvPr>
            <p:ph type="title"/>
          </p:nvPr>
        </p:nvSpPr>
        <p:spPr>
          <a:xfrm>
            <a:off x="728663" y="361950"/>
            <a:ext cx="8229600" cy="1143000"/>
          </a:xfrm>
        </p:spPr>
        <p:txBody>
          <a:bodyPr/>
          <a:lstStyle/>
          <a:p>
            <a:pPr eaLnBrk="1" hangingPunct="1"/>
            <a:r>
              <a:rPr lang="en-US" altLang="en-US" b="1">
                <a:solidFill>
                  <a:schemeClr val="accent1"/>
                </a:solidFill>
                <a:ea typeface="ＭＳ Ｐゴシック" panose="020B0600070205080204" pitchFamily="34" charset="-128"/>
              </a:rPr>
              <a:t>Air Masses</a:t>
            </a:r>
          </a:p>
        </p:txBody>
      </p:sp>
      <p:sp>
        <p:nvSpPr>
          <p:cNvPr id="76802" name="Content Placeholder 2">
            <a:extLst>
              <a:ext uri="{FF2B5EF4-FFF2-40B4-BE49-F238E27FC236}">
                <a16:creationId xmlns:a16="http://schemas.microsoft.com/office/drawing/2014/main" id="{C96A2CEF-8438-1FD3-B012-76DCE3041919}"/>
              </a:ext>
            </a:extLst>
          </p:cNvPr>
          <p:cNvSpPr>
            <a:spLocks noGrp="1"/>
          </p:cNvSpPr>
          <p:nvPr>
            <p:ph idx="1"/>
          </p:nvPr>
        </p:nvSpPr>
        <p:spPr>
          <a:xfrm>
            <a:off x="728663" y="1647825"/>
            <a:ext cx="8229600" cy="4525963"/>
          </a:xfrm>
        </p:spPr>
        <p:txBody>
          <a:bodyPr/>
          <a:lstStyle/>
          <a:p>
            <a:pPr eaLnBrk="1" hangingPunct="1"/>
            <a:r>
              <a:rPr lang="en-US" altLang="en-US" b="1">
                <a:solidFill>
                  <a:schemeClr val="accent1"/>
                </a:solidFill>
                <a:ea typeface="ＭＳ Ｐゴシック" panose="020B0600070205080204" pitchFamily="34" charset="-128"/>
              </a:rPr>
              <a:t>Air Mass</a:t>
            </a:r>
            <a:r>
              <a:rPr lang="en-US" altLang="en-US">
                <a:ea typeface="ＭＳ Ｐゴシック" panose="020B0600070205080204" pitchFamily="34" charset="-128"/>
              </a:rPr>
              <a:t>:  an extremely large body of air whose temperature and moisture are horizontally  nearly uniform.</a:t>
            </a:r>
          </a:p>
          <a:p>
            <a:pPr eaLnBrk="1" hangingPunct="1"/>
            <a:r>
              <a:rPr lang="en-US" altLang="en-US" b="1">
                <a:solidFill>
                  <a:schemeClr val="accent1"/>
                </a:solidFill>
                <a:ea typeface="ＭＳ Ｐゴシック" panose="020B0600070205080204" pitchFamily="34" charset="-128"/>
              </a:rPr>
              <a:t>Large</a:t>
            </a:r>
            <a:r>
              <a:rPr lang="en-US" altLang="en-US">
                <a:solidFill>
                  <a:schemeClr val="accent1"/>
                </a:solidFill>
                <a:ea typeface="ＭＳ Ｐゴシック" panose="020B0600070205080204" pitchFamily="34" charset="-128"/>
              </a:rPr>
              <a:t>:</a:t>
            </a:r>
            <a:r>
              <a:rPr lang="en-US" altLang="en-US">
                <a:ea typeface="ＭＳ Ｐゴシック" panose="020B0600070205080204" pitchFamily="34" charset="-128"/>
              </a:rPr>
              <a:t> dimensions of thousands of kilometers (e.g., a cold, dry air mass over Siberia)</a:t>
            </a:r>
          </a:p>
          <a:p>
            <a:pPr eaLnBrk="1" hangingPunct="1"/>
            <a:r>
              <a:rPr lang="en-US" altLang="en-US" b="1">
                <a:solidFill>
                  <a:schemeClr val="accent1"/>
                </a:solidFill>
                <a:ea typeface="ＭＳ Ｐゴシック" panose="020B0600070205080204" pitchFamily="34" charset="-128"/>
              </a:rPr>
              <a:t>Source regions:  </a:t>
            </a:r>
            <a:r>
              <a:rPr lang="en-US" altLang="en-US">
                <a:ea typeface="ＭＳ Ｐゴシック" panose="020B0600070205080204" pitchFamily="34" charset="-128"/>
              </a:rPr>
              <a:t>regions where air masses form.  Generally large flat areas of relatively uniform characteristics. </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Title 1">
            <a:extLst>
              <a:ext uri="{FF2B5EF4-FFF2-40B4-BE49-F238E27FC236}">
                <a16:creationId xmlns:a16="http://schemas.microsoft.com/office/drawing/2014/main" id="{F0E50DDA-B8C1-C567-7DC8-EB5D3E053585}"/>
              </a:ext>
            </a:extLst>
          </p:cNvPr>
          <p:cNvSpPr>
            <a:spLocks noGrp="1"/>
          </p:cNvSpPr>
          <p:nvPr>
            <p:ph type="title"/>
          </p:nvPr>
        </p:nvSpPr>
        <p:spPr>
          <a:xfrm>
            <a:off x="457200" y="419100"/>
            <a:ext cx="8229600" cy="1143000"/>
          </a:xfrm>
        </p:spPr>
        <p:txBody>
          <a:bodyPr/>
          <a:lstStyle/>
          <a:p>
            <a:r>
              <a:rPr lang="en-US" altLang="en-US" b="1" dirty="0">
                <a:solidFill>
                  <a:schemeClr val="tx2"/>
                </a:solidFill>
                <a:ea typeface="ＭＳ Ｐゴシック" panose="020B0600070205080204" pitchFamily="34" charset="-128"/>
              </a:rPr>
              <a:t>Arctic Air Masses Tend to Form in Large Flat Areas over with snow or ice</a:t>
            </a:r>
          </a:p>
        </p:txBody>
      </p:sp>
      <p:pic>
        <p:nvPicPr>
          <p:cNvPr id="78850" name="Content Placeholder 3" descr="arctic-snow-01.jpg">
            <a:extLst>
              <a:ext uri="{FF2B5EF4-FFF2-40B4-BE49-F238E27FC236}">
                <a16:creationId xmlns:a16="http://schemas.microsoft.com/office/drawing/2014/main" id="{2B225648-54FA-4CC9-D6CE-7E75BDD76D7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580685" y="2146300"/>
            <a:ext cx="5715000" cy="4292600"/>
          </a:xfrm>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Title 1">
            <a:extLst>
              <a:ext uri="{FF2B5EF4-FFF2-40B4-BE49-F238E27FC236}">
                <a16:creationId xmlns:a16="http://schemas.microsoft.com/office/drawing/2014/main" id="{FF2BEB24-E502-0895-EBBE-3882C04E0B20}"/>
              </a:ext>
            </a:extLst>
          </p:cNvPr>
          <p:cNvSpPr>
            <a:spLocks noGrp="1"/>
          </p:cNvSpPr>
          <p:nvPr>
            <p:ph type="title"/>
          </p:nvPr>
        </p:nvSpPr>
        <p:spPr>
          <a:xfrm>
            <a:off x="457200" y="274638"/>
            <a:ext cx="8229600" cy="898525"/>
          </a:xfrm>
        </p:spPr>
        <p:txBody>
          <a:bodyPr/>
          <a:lstStyle/>
          <a:p>
            <a:r>
              <a:rPr lang="en-US" altLang="en-US" b="1">
                <a:ea typeface="ＭＳ Ｐゴシック" panose="020B0600070205080204" pitchFamily="34" charset="-128"/>
              </a:rPr>
              <a:t> Air Mass Source Regions</a:t>
            </a:r>
          </a:p>
        </p:txBody>
      </p:sp>
      <p:sp>
        <p:nvSpPr>
          <p:cNvPr id="79874" name="Content Placeholder 2">
            <a:extLst>
              <a:ext uri="{FF2B5EF4-FFF2-40B4-BE49-F238E27FC236}">
                <a16:creationId xmlns:a16="http://schemas.microsoft.com/office/drawing/2014/main" id="{381300CD-6BFF-9F5E-2C09-44E911E86379}"/>
              </a:ext>
            </a:extLst>
          </p:cNvPr>
          <p:cNvSpPr>
            <a:spLocks noGrp="1"/>
          </p:cNvSpPr>
          <p:nvPr>
            <p:ph idx="1"/>
          </p:nvPr>
        </p:nvSpPr>
        <p:spPr>
          <a:xfrm>
            <a:off x="457200" y="1173163"/>
            <a:ext cx="8229600" cy="4525962"/>
          </a:xfrm>
        </p:spPr>
        <p:txBody>
          <a:bodyPr/>
          <a:lstStyle/>
          <a:p>
            <a:r>
              <a:rPr lang="en-US" altLang="en-US">
                <a:ea typeface="ＭＳ Ｐゴシック" panose="020B0600070205080204" pitchFamily="34" charset="-128"/>
              </a:rPr>
              <a:t>Another example:  </a:t>
            </a:r>
            <a:r>
              <a:rPr lang="en-US" altLang="en-US" b="1">
                <a:ea typeface="ＭＳ Ｐゴシック" panose="020B0600070205080204" pitchFamily="34" charset="-128"/>
              </a:rPr>
              <a:t>large desert regions producing warm, dry air masses</a:t>
            </a:r>
          </a:p>
          <a:p>
            <a:r>
              <a:rPr lang="en-US" altLang="en-US">
                <a:ea typeface="ＭＳ Ｐゴシック" panose="020B0600070205080204" pitchFamily="34" charset="-128"/>
              </a:rPr>
              <a:t>Midlatitudes are poor source regions because surface temperature and moisture vary considerably.</a:t>
            </a:r>
          </a:p>
        </p:txBody>
      </p:sp>
      <p:pic>
        <p:nvPicPr>
          <p:cNvPr id="79875" name="Picture 3">
            <a:extLst>
              <a:ext uri="{FF2B5EF4-FFF2-40B4-BE49-F238E27FC236}">
                <a16:creationId xmlns:a16="http://schemas.microsoft.com/office/drawing/2014/main" id="{29DC4415-C8A4-E0B5-5C0F-E76D70D8630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338513" y="3386138"/>
            <a:ext cx="5145087" cy="321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Title 1">
            <a:extLst>
              <a:ext uri="{FF2B5EF4-FFF2-40B4-BE49-F238E27FC236}">
                <a16:creationId xmlns:a16="http://schemas.microsoft.com/office/drawing/2014/main" id="{D8399F52-2662-6236-5918-86BB3A3D24C0}"/>
              </a:ext>
            </a:extLst>
          </p:cNvPr>
          <p:cNvSpPr>
            <a:spLocks noGrp="1"/>
          </p:cNvSpPr>
          <p:nvPr>
            <p:ph type="title"/>
          </p:nvPr>
        </p:nvSpPr>
        <p:spPr/>
        <p:txBody>
          <a:bodyPr/>
          <a:lstStyle/>
          <a:p>
            <a:r>
              <a:rPr lang="en-US" altLang="en-US" b="1">
                <a:solidFill>
                  <a:schemeClr val="tx2"/>
                </a:solidFill>
                <a:ea typeface="ＭＳ Ｐゴシック" panose="020B0600070205080204" pitchFamily="34" charset="-128"/>
              </a:rPr>
              <a:t>Air Mass Classification System</a:t>
            </a:r>
          </a:p>
        </p:txBody>
      </p:sp>
      <p:sp>
        <p:nvSpPr>
          <p:cNvPr id="80898" name="Content Placeholder 2">
            <a:extLst>
              <a:ext uri="{FF2B5EF4-FFF2-40B4-BE49-F238E27FC236}">
                <a16:creationId xmlns:a16="http://schemas.microsoft.com/office/drawing/2014/main" id="{5C0CDBEF-59F8-38D7-215A-F2DD606142F8}"/>
              </a:ext>
            </a:extLst>
          </p:cNvPr>
          <p:cNvSpPr>
            <a:spLocks noGrp="1"/>
          </p:cNvSpPr>
          <p:nvPr>
            <p:ph idx="1"/>
          </p:nvPr>
        </p:nvSpPr>
        <p:spPr/>
        <p:txBody>
          <a:bodyPr/>
          <a:lstStyle/>
          <a:p>
            <a:r>
              <a:rPr lang="en-US" altLang="en-US" sz="3600" b="1">
                <a:solidFill>
                  <a:schemeClr val="accent1"/>
                </a:solidFill>
                <a:ea typeface="ＭＳ Ｐゴシック" panose="020B0600070205080204" pitchFamily="34" charset="-128"/>
              </a:rPr>
              <a:t>P</a:t>
            </a:r>
            <a:r>
              <a:rPr lang="en-US" altLang="en-US" sz="3600">
                <a:ea typeface="ＭＳ Ｐゴシック" panose="020B0600070205080204" pitchFamily="34" charset="-128"/>
              </a:rPr>
              <a:t>: air from polar region</a:t>
            </a:r>
          </a:p>
          <a:p>
            <a:r>
              <a:rPr lang="en-US" altLang="en-US" sz="3600" b="1">
                <a:solidFill>
                  <a:schemeClr val="accent1"/>
                </a:solidFill>
                <a:ea typeface="ＭＳ Ｐゴシック" panose="020B0600070205080204" pitchFamily="34" charset="-128"/>
              </a:rPr>
              <a:t>T</a:t>
            </a:r>
            <a:r>
              <a:rPr lang="en-US" altLang="en-US" sz="3600">
                <a:ea typeface="ＭＳ Ｐゴシック" panose="020B0600070205080204" pitchFamily="34" charset="-128"/>
              </a:rPr>
              <a:t>: from warm, tropical region</a:t>
            </a:r>
          </a:p>
          <a:p>
            <a:r>
              <a:rPr lang="en-US" altLang="en-US" sz="3600" b="1">
                <a:solidFill>
                  <a:schemeClr val="accent1"/>
                </a:solidFill>
                <a:ea typeface="ＭＳ Ｐゴシック" panose="020B0600070205080204" pitchFamily="34" charset="-128"/>
              </a:rPr>
              <a:t>c</a:t>
            </a:r>
            <a:r>
              <a:rPr lang="en-US" altLang="en-US" sz="3600">
                <a:ea typeface="ＭＳ Ｐゴシック" panose="020B0600070205080204" pitchFamily="34" charset="-128"/>
              </a:rPr>
              <a:t>: continental (land source--dry)</a:t>
            </a:r>
          </a:p>
          <a:p>
            <a:r>
              <a:rPr lang="en-US" altLang="en-US" sz="3600" b="1">
                <a:solidFill>
                  <a:schemeClr val="accent1"/>
                </a:solidFill>
                <a:ea typeface="ＭＳ Ｐゴシック" panose="020B0600070205080204" pitchFamily="34" charset="-128"/>
              </a:rPr>
              <a:t>m</a:t>
            </a:r>
            <a:r>
              <a:rPr lang="en-US" altLang="en-US" sz="3600">
                <a:ea typeface="ＭＳ Ｐゴシック" panose="020B0600070205080204" pitchFamily="34" charset="-128"/>
              </a:rPr>
              <a:t>:  maritime source (ocean source--moist)</a:t>
            </a:r>
          </a:p>
          <a:p>
            <a:r>
              <a:rPr lang="en-US" altLang="en-US" sz="3600">
                <a:ea typeface="ＭＳ Ｐゴシック" panose="020B0600070205080204" pitchFamily="34" charset="-128"/>
              </a:rPr>
              <a:t>Can combine these into the four basic air mass categories</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Title 1">
            <a:extLst>
              <a:ext uri="{FF2B5EF4-FFF2-40B4-BE49-F238E27FC236}">
                <a16:creationId xmlns:a16="http://schemas.microsoft.com/office/drawing/2014/main" id="{C2809A08-4A24-1260-107B-31F674A9D612}"/>
              </a:ext>
            </a:extLst>
          </p:cNvPr>
          <p:cNvSpPr>
            <a:spLocks noGrp="1"/>
          </p:cNvSpPr>
          <p:nvPr>
            <p:ph type="title"/>
          </p:nvPr>
        </p:nvSpPr>
        <p:spPr/>
        <p:txBody>
          <a:bodyPr/>
          <a:lstStyle/>
          <a:p>
            <a:r>
              <a:rPr lang="en-US" altLang="en-US" b="1">
                <a:solidFill>
                  <a:schemeClr val="tx2"/>
                </a:solidFill>
                <a:ea typeface="ＭＳ Ｐゴシック" panose="020B0600070205080204" pitchFamily="34" charset="-128"/>
              </a:rPr>
              <a:t>Air Mass Classification</a:t>
            </a:r>
          </a:p>
        </p:txBody>
      </p:sp>
      <p:graphicFrame>
        <p:nvGraphicFramePr>
          <p:cNvPr id="4" name="Content Placeholder 3">
            <a:extLst>
              <a:ext uri="{FF2B5EF4-FFF2-40B4-BE49-F238E27FC236}">
                <a16:creationId xmlns:a16="http://schemas.microsoft.com/office/drawing/2014/main" id="{B9584782-F90D-46F3-7E65-8C338338DE70}"/>
              </a:ext>
            </a:extLst>
          </p:cNvPr>
          <p:cNvGraphicFramePr>
            <a:graphicFrameLocks noGrp="1"/>
          </p:cNvGraphicFramePr>
          <p:nvPr>
            <p:ph idx="1"/>
          </p:nvPr>
        </p:nvGraphicFramePr>
        <p:xfrm>
          <a:off x="457200" y="1600200"/>
          <a:ext cx="8321676" cy="3190890"/>
        </p:xfrm>
        <a:graphic>
          <a:graphicData uri="http://schemas.openxmlformats.org/drawingml/2006/table">
            <a:tbl>
              <a:tblPr firstRow="1" bandRow="1">
                <a:tableStyleId>{5C22544A-7EE6-4342-B048-85BDC9FD1C3A}</a:tableStyleId>
              </a:tblPr>
              <a:tblGrid>
                <a:gridCol w="2773892">
                  <a:extLst>
                    <a:ext uri="{9D8B030D-6E8A-4147-A177-3AD203B41FA5}">
                      <a16:colId xmlns:a16="http://schemas.microsoft.com/office/drawing/2014/main" val="20000"/>
                    </a:ext>
                  </a:extLst>
                </a:gridCol>
                <a:gridCol w="2773892">
                  <a:extLst>
                    <a:ext uri="{9D8B030D-6E8A-4147-A177-3AD203B41FA5}">
                      <a16:colId xmlns:a16="http://schemas.microsoft.com/office/drawing/2014/main" val="20001"/>
                    </a:ext>
                  </a:extLst>
                </a:gridCol>
                <a:gridCol w="2773892">
                  <a:extLst>
                    <a:ext uri="{9D8B030D-6E8A-4147-A177-3AD203B41FA5}">
                      <a16:colId xmlns:a16="http://schemas.microsoft.com/office/drawing/2014/main" val="20002"/>
                    </a:ext>
                  </a:extLst>
                </a:gridCol>
              </a:tblGrid>
              <a:tr h="1057298">
                <a:tc>
                  <a:txBody>
                    <a:bodyPr/>
                    <a:lstStyle/>
                    <a:p>
                      <a:endParaRPr lang="en-US" sz="1800" dirty="0"/>
                    </a:p>
                  </a:txBody>
                  <a:tcPr marL="91447" marR="91447" marT="45718" marB="45718"/>
                </a:tc>
                <a:tc>
                  <a:txBody>
                    <a:bodyPr/>
                    <a:lstStyle/>
                    <a:p>
                      <a:r>
                        <a:rPr lang="en-US" sz="2800" dirty="0"/>
                        <a:t>Polar (P)</a:t>
                      </a:r>
                    </a:p>
                  </a:txBody>
                  <a:tcPr marL="91447" marR="91447" marT="45718" marB="45718"/>
                </a:tc>
                <a:tc>
                  <a:txBody>
                    <a:bodyPr/>
                    <a:lstStyle/>
                    <a:p>
                      <a:r>
                        <a:rPr lang="en-US" sz="2800" dirty="0"/>
                        <a:t>Tropical (T)</a:t>
                      </a:r>
                    </a:p>
                  </a:txBody>
                  <a:tcPr marL="91447" marR="91447" marT="45718" marB="45718"/>
                </a:tc>
                <a:extLst>
                  <a:ext uri="{0D108BD9-81ED-4DB2-BD59-A6C34878D82A}">
                    <a16:rowId xmlns:a16="http://schemas.microsoft.com/office/drawing/2014/main" val="10000"/>
                  </a:ext>
                </a:extLst>
              </a:tr>
              <a:tr h="1066788">
                <a:tc>
                  <a:txBody>
                    <a:bodyPr/>
                    <a:lstStyle/>
                    <a:p>
                      <a:r>
                        <a:rPr lang="en-US" sz="2800" dirty="0"/>
                        <a:t>Continental</a:t>
                      </a:r>
                      <a:r>
                        <a:rPr lang="en-US" sz="2800" baseline="0" dirty="0"/>
                        <a:t> (c)</a:t>
                      </a:r>
                      <a:endParaRPr lang="en-US" sz="2800" dirty="0"/>
                    </a:p>
                  </a:txBody>
                  <a:tcPr marL="91447" marR="91447" marT="45718" marB="45718"/>
                </a:tc>
                <a:tc>
                  <a:txBody>
                    <a:bodyPr/>
                    <a:lstStyle/>
                    <a:p>
                      <a:r>
                        <a:rPr lang="en-US" sz="2800" b="1" dirty="0" err="1"/>
                        <a:t>cP</a:t>
                      </a:r>
                      <a:endParaRPr lang="en-US" sz="2800" b="1" dirty="0"/>
                    </a:p>
                    <a:p>
                      <a:r>
                        <a:rPr lang="en-US" sz="1800" dirty="0"/>
                        <a:t>Cold, dry,</a:t>
                      </a:r>
                      <a:r>
                        <a:rPr lang="en-US" sz="1800" baseline="0" dirty="0"/>
                        <a:t> stable</a:t>
                      </a:r>
                      <a:endParaRPr lang="en-US" sz="1800" dirty="0"/>
                    </a:p>
                  </a:txBody>
                  <a:tcPr marL="91447" marR="91447" marT="45718" marB="45718"/>
                </a:tc>
                <a:tc>
                  <a:txBody>
                    <a:bodyPr/>
                    <a:lstStyle/>
                    <a:p>
                      <a:r>
                        <a:rPr lang="en-US" sz="2800" b="1" dirty="0" err="1"/>
                        <a:t>cT</a:t>
                      </a:r>
                      <a:endParaRPr lang="en-US" sz="2800" b="1" dirty="0"/>
                    </a:p>
                    <a:p>
                      <a:r>
                        <a:rPr lang="en-US" sz="1800" dirty="0"/>
                        <a:t>Hot, dry, stable aloft, unstable near the surface</a:t>
                      </a:r>
                    </a:p>
                  </a:txBody>
                  <a:tcPr marL="91447" marR="91447" marT="45718" marB="45718"/>
                </a:tc>
                <a:extLst>
                  <a:ext uri="{0D108BD9-81ED-4DB2-BD59-A6C34878D82A}">
                    <a16:rowId xmlns:a16="http://schemas.microsoft.com/office/drawing/2014/main" val="10001"/>
                  </a:ext>
                </a:extLst>
              </a:tr>
              <a:tr h="1066788">
                <a:tc>
                  <a:txBody>
                    <a:bodyPr/>
                    <a:lstStyle/>
                    <a:p>
                      <a:r>
                        <a:rPr lang="en-US" sz="2800" dirty="0"/>
                        <a:t>Maritime (m)</a:t>
                      </a:r>
                    </a:p>
                  </a:txBody>
                  <a:tcPr marL="91447" marR="91447" marT="45718" marB="45718"/>
                </a:tc>
                <a:tc>
                  <a:txBody>
                    <a:bodyPr/>
                    <a:lstStyle/>
                    <a:p>
                      <a:r>
                        <a:rPr lang="en-US" sz="2800" b="1" dirty="0" err="1"/>
                        <a:t>mP</a:t>
                      </a:r>
                      <a:endParaRPr lang="en-US" sz="2800" b="1" dirty="0"/>
                    </a:p>
                    <a:p>
                      <a:r>
                        <a:rPr lang="en-US" sz="1800" dirty="0"/>
                        <a:t>cool,</a:t>
                      </a:r>
                      <a:r>
                        <a:rPr lang="en-US" sz="1800" baseline="0" dirty="0"/>
                        <a:t> moist unstable</a:t>
                      </a:r>
                      <a:endParaRPr lang="en-US" sz="1800" dirty="0"/>
                    </a:p>
                  </a:txBody>
                  <a:tcPr marL="91447" marR="91447" marT="45718" marB="45718"/>
                </a:tc>
                <a:tc>
                  <a:txBody>
                    <a:bodyPr/>
                    <a:lstStyle/>
                    <a:p>
                      <a:r>
                        <a:rPr lang="en-US" sz="2800" b="1" dirty="0" err="1"/>
                        <a:t>mT</a:t>
                      </a:r>
                      <a:endParaRPr lang="en-US" sz="2800" b="1" dirty="0"/>
                    </a:p>
                    <a:p>
                      <a:r>
                        <a:rPr lang="en-US" sz="1800" dirty="0"/>
                        <a:t>Warm, moist often unstable</a:t>
                      </a:r>
                    </a:p>
                  </a:txBody>
                  <a:tcPr marL="91447" marR="91447" marT="45718" marB="45718"/>
                </a:tc>
                <a:extLst>
                  <a:ext uri="{0D108BD9-81ED-4DB2-BD59-A6C34878D82A}">
                    <a16:rowId xmlns:a16="http://schemas.microsoft.com/office/drawing/2014/main" val="10002"/>
                  </a:ext>
                </a:extLst>
              </a:tr>
            </a:tbl>
          </a:graphicData>
        </a:graphic>
      </p:graphicFrame>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tle 1">
            <a:extLst>
              <a:ext uri="{FF2B5EF4-FFF2-40B4-BE49-F238E27FC236}">
                <a16:creationId xmlns:a16="http://schemas.microsoft.com/office/drawing/2014/main" id="{CECB171C-5203-4754-4366-45BF5EC15DEC}"/>
              </a:ext>
            </a:extLst>
          </p:cNvPr>
          <p:cNvSpPr>
            <a:spLocks noGrp="1"/>
          </p:cNvSpPr>
          <p:nvPr>
            <p:ph type="title"/>
          </p:nvPr>
        </p:nvSpPr>
        <p:spPr>
          <a:xfrm>
            <a:off x="508000" y="493713"/>
            <a:ext cx="8229600" cy="1143000"/>
          </a:xfrm>
        </p:spPr>
        <p:txBody>
          <a:bodyPr/>
          <a:lstStyle/>
          <a:p>
            <a:r>
              <a:rPr lang="en-US" altLang="en-US" b="1">
                <a:solidFill>
                  <a:schemeClr val="tx2"/>
                </a:solidFill>
                <a:ea typeface="ＭＳ Ｐゴシック" panose="020B0600070205080204" pitchFamily="34" charset="-128"/>
              </a:rPr>
              <a:t>Analogous to the circulation in a room with a heater and window</a:t>
            </a:r>
          </a:p>
        </p:txBody>
      </p:sp>
      <p:sp>
        <p:nvSpPr>
          <p:cNvPr id="4" name="Rectangle 3">
            <a:extLst>
              <a:ext uri="{FF2B5EF4-FFF2-40B4-BE49-F238E27FC236}">
                <a16:creationId xmlns:a16="http://schemas.microsoft.com/office/drawing/2014/main" id="{F1D565A1-91AD-F06C-60F3-032297BE3287}"/>
              </a:ext>
            </a:extLst>
          </p:cNvPr>
          <p:cNvSpPr>
            <a:spLocks noChangeArrowheads="1"/>
          </p:cNvSpPr>
          <p:nvPr/>
        </p:nvSpPr>
        <p:spPr bwMode="auto">
          <a:xfrm>
            <a:off x="1550988" y="2403475"/>
            <a:ext cx="5743575" cy="3606800"/>
          </a:xfrm>
          <a:prstGeom prst="rect">
            <a:avLst/>
          </a:prstGeom>
          <a:gradFill rotWithShape="1">
            <a:gsLst>
              <a:gs pos="0">
                <a:srgbClr val="9BC1FF"/>
              </a:gs>
              <a:gs pos="100000">
                <a:srgbClr val="FF0000">
                  <a:alpha val="34000"/>
                </a:srgbClr>
              </a:gs>
            </a:gsLst>
            <a:lin ang="0"/>
          </a:gradFill>
          <a:ln w="9525">
            <a:solidFill>
              <a:srgbClr val="4A7EBB"/>
            </a:solidFill>
            <a:miter lim="800000"/>
            <a:headEnd/>
            <a:tailEnd/>
          </a:ln>
          <a:effectLst>
            <a:outerShdw blurRad="40000" dist="23000" dir="5400000" rotWithShape="0">
              <a:srgbClr val="808080">
                <a:alpha val="34999"/>
              </a:srgbClr>
            </a:outerShdw>
          </a:effectLst>
        </p:spPr>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defRPr/>
            </a:pPr>
            <a:endParaRPr lang="en-US" altLang="en-US" dirty="0">
              <a:solidFill>
                <a:srgbClr val="FFFFFF"/>
              </a:solidFill>
              <a:latin typeface="Calibri" panose="020F0502020204030204" pitchFamily="34" charset="0"/>
            </a:endParaRPr>
          </a:p>
        </p:txBody>
      </p:sp>
      <p:sp>
        <p:nvSpPr>
          <p:cNvPr id="6" name="Up Arrow 5">
            <a:extLst>
              <a:ext uri="{FF2B5EF4-FFF2-40B4-BE49-F238E27FC236}">
                <a16:creationId xmlns:a16="http://schemas.microsoft.com/office/drawing/2014/main" id="{0F9A6484-3198-F323-ACE0-987A0C9AF7CE}"/>
              </a:ext>
            </a:extLst>
          </p:cNvPr>
          <p:cNvSpPr>
            <a:spLocks noChangeArrowheads="1"/>
          </p:cNvSpPr>
          <p:nvPr/>
        </p:nvSpPr>
        <p:spPr bwMode="auto">
          <a:xfrm flipH="1">
            <a:off x="6189663" y="3246438"/>
            <a:ext cx="509587" cy="1746250"/>
          </a:xfrm>
          <a:prstGeom prst="upArrow">
            <a:avLst>
              <a:gd name="adj1" fmla="val 50000"/>
              <a:gd name="adj2" fmla="val 49942"/>
            </a:avLst>
          </a:prstGeom>
          <a:gradFill rotWithShape="1">
            <a:gsLst>
              <a:gs pos="0">
                <a:srgbClr val="9BC1FF"/>
              </a:gs>
              <a:gs pos="100000">
                <a:srgbClr val="3F80CD"/>
              </a:gs>
            </a:gsLst>
            <a:lin ang="5400000"/>
          </a:gradFill>
          <a:ln w="9525">
            <a:solidFill>
              <a:srgbClr val="4A7EBB"/>
            </a:solidFill>
            <a:miter lim="800000"/>
            <a:headEnd/>
            <a:tailEnd/>
          </a:ln>
          <a:effectLst>
            <a:outerShdw blurRad="40000" dist="23000" dir="5400000" rotWithShape="0">
              <a:srgbClr val="808080">
                <a:alpha val="34999"/>
              </a:srgbClr>
            </a:outerShdw>
          </a:effectLst>
        </p:spPr>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defRPr/>
            </a:pPr>
            <a:endParaRPr lang="en-US" altLang="en-US">
              <a:solidFill>
                <a:srgbClr val="FFFFFF"/>
              </a:solidFill>
              <a:latin typeface="Calibri" panose="020F0502020204030204" pitchFamily="34" charset="0"/>
            </a:endParaRPr>
          </a:p>
        </p:txBody>
      </p:sp>
      <p:sp>
        <p:nvSpPr>
          <p:cNvPr id="7" name="Up Arrow 6">
            <a:extLst>
              <a:ext uri="{FF2B5EF4-FFF2-40B4-BE49-F238E27FC236}">
                <a16:creationId xmlns:a16="http://schemas.microsoft.com/office/drawing/2014/main" id="{78DE9D76-94BA-06AB-F339-2F2AC4A44566}"/>
              </a:ext>
            </a:extLst>
          </p:cNvPr>
          <p:cNvSpPr>
            <a:spLocks noChangeArrowheads="1"/>
          </p:cNvSpPr>
          <p:nvPr/>
        </p:nvSpPr>
        <p:spPr bwMode="auto">
          <a:xfrm rot="10800000" flipH="1">
            <a:off x="2592388" y="3333750"/>
            <a:ext cx="508000" cy="1746250"/>
          </a:xfrm>
          <a:prstGeom prst="upArrow">
            <a:avLst>
              <a:gd name="adj1" fmla="val 50000"/>
              <a:gd name="adj2" fmla="val 50098"/>
            </a:avLst>
          </a:prstGeom>
          <a:gradFill rotWithShape="1">
            <a:gsLst>
              <a:gs pos="0">
                <a:srgbClr val="9BC1FF"/>
              </a:gs>
              <a:gs pos="100000">
                <a:srgbClr val="3F80CD"/>
              </a:gs>
            </a:gsLst>
            <a:lin ang="5400000"/>
          </a:gradFill>
          <a:ln w="9525">
            <a:solidFill>
              <a:srgbClr val="4A7EBB"/>
            </a:solidFill>
            <a:miter lim="800000"/>
            <a:headEnd/>
            <a:tailEnd/>
          </a:ln>
          <a:effectLst>
            <a:outerShdw blurRad="40000" dist="23000" dir="5400000" rotWithShape="0">
              <a:srgbClr val="808080">
                <a:alpha val="34999"/>
              </a:srgbClr>
            </a:outerShdw>
          </a:effectLst>
        </p:spPr>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defRPr/>
            </a:pPr>
            <a:endParaRPr lang="en-US" altLang="en-US">
              <a:solidFill>
                <a:srgbClr val="FFFFFF"/>
              </a:solidFill>
              <a:latin typeface="Calibri" panose="020F0502020204030204" pitchFamily="34" charset="0"/>
            </a:endParaRPr>
          </a:p>
        </p:txBody>
      </p:sp>
      <p:sp>
        <p:nvSpPr>
          <p:cNvPr id="8" name="Rectangle 7">
            <a:extLst>
              <a:ext uri="{FF2B5EF4-FFF2-40B4-BE49-F238E27FC236}">
                <a16:creationId xmlns:a16="http://schemas.microsoft.com/office/drawing/2014/main" id="{316E1FEE-CA31-76E5-4A4F-FB5190554D75}"/>
              </a:ext>
            </a:extLst>
          </p:cNvPr>
          <p:cNvSpPr>
            <a:spLocks noChangeArrowheads="1"/>
          </p:cNvSpPr>
          <p:nvPr/>
        </p:nvSpPr>
        <p:spPr bwMode="auto">
          <a:xfrm>
            <a:off x="1550988" y="3175000"/>
            <a:ext cx="236537" cy="1817688"/>
          </a:xfrm>
          <a:prstGeom prst="rect">
            <a:avLst/>
          </a:prstGeom>
          <a:solidFill>
            <a:schemeClr val="bg1"/>
          </a:solidFill>
          <a:ln w="9525">
            <a:solidFill>
              <a:srgbClr val="4A7EBB"/>
            </a:solidFill>
            <a:miter lim="800000"/>
            <a:headEnd/>
            <a:tailEnd/>
          </a:ln>
          <a:effectLst>
            <a:outerShdw blurRad="40000" dist="23000" dir="5400000" rotWithShape="0">
              <a:srgbClr val="808080">
                <a:alpha val="34999"/>
              </a:srgbClr>
            </a:outerShdw>
          </a:effectLst>
        </p:spPr>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defRPr/>
            </a:pPr>
            <a:endParaRPr lang="en-US" altLang="en-US">
              <a:solidFill>
                <a:srgbClr val="FFFFFF"/>
              </a:solidFill>
              <a:latin typeface="Calibri" panose="020F0502020204030204" pitchFamily="34" charset="0"/>
            </a:endParaRPr>
          </a:p>
        </p:txBody>
      </p:sp>
      <p:sp>
        <p:nvSpPr>
          <p:cNvPr id="20486" name="TextBox 8">
            <a:extLst>
              <a:ext uri="{FF2B5EF4-FFF2-40B4-BE49-F238E27FC236}">
                <a16:creationId xmlns:a16="http://schemas.microsoft.com/office/drawing/2014/main" id="{AA41A3EE-6FD6-F864-F308-2950D6F4E577}"/>
              </a:ext>
            </a:extLst>
          </p:cNvPr>
          <p:cNvSpPr txBox="1">
            <a:spLocks noChangeArrowheads="1"/>
          </p:cNvSpPr>
          <p:nvPr/>
        </p:nvSpPr>
        <p:spPr bwMode="auto">
          <a:xfrm flipH="1">
            <a:off x="508000" y="3838575"/>
            <a:ext cx="9921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a:latin typeface="Arial" panose="020B0604020202020204" pitchFamily="34" charset="0"/>
              </a:rPr>
              <a:t>window</a:t>
            </a:r>
          </a:p>
        </p:txBody>
      </p:sp>
      <p:pic>
        <p:nvPicPr>
          <p:cNvPr id="20487" name="Picture 9">
            <a:extLst>
              <a:ext uri="{FF2B5EF4-FFF2-40B4-BE49-F238E27FC236}">
                <a16:creationId xmlns:a16="http://schemas.microsoft.com/office/drawing/2014/main" id="{BDA82328-0C07-E126-4DBE-7D643196EA28}"/>
              </a:ext>
            </a:extLst>
          </p:cNvPr>
          <p:cNvPicPr>
            <a:picLocks noChangeAspect="1"/>
          </p:cNvPicPr>
          <p:nvPr/>
        </p:nvPicPr>
        <p:blipFill>
          <a:blip r:embed="rId2">
            <a:extLst>
              <a:ext uri="{28A0092B-C50C-407E-A947-70E740481C1C}">
                <a14:useLocalDpi xmlns:a14="http://schemas.microsoft.com/office/drawing/2010/main" val="0"/>
              </a:ext>
            </a:extLst>
          </a:blip>
          <a:srcRect l="16600" r="20016"/>
          <a:stretch>
            <a:fillRect/>
          </a:stretch>
        </p:blipFill>
        <p:spPr bwMode="auto">
          <a:xfrm>
            <a:off x="6353175" y="5080000"/>
            <a:ext cx="911225" cy="90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Up Arrow 10">
            <a:extLst>
              <a:ext uri="{FF2B5EF4-FFF2-40B4-BE49-F238E27FC236}">
                <a16:creationId xmlns:a16="http://schemas.microsoft.com/office/drawing/2014/main" id="{E529CA09-FAD0-07AE-D7FF-2F3EA5DA7A44}"/>
              </a:ext>
            </a:extLst>
          </p:cNvPr>
          <p:cNvSpPr>
            <a:spLocks noChangeArrowheads="1"/>
          </p:cNvSpPr>
          <p:nvPr/>
        </p:nvSpPr>
        <p:spPr bwMode="auto">
          <a:xfrm rot="5400000" flipH="1">
            <a:off x="4299744" y="4656932"/>
            <a:ext cx="509587" cy="1746250"/>
          </a:xfrm>
          <a:prstGeom prst="upArrow">
            <a:avLst>
              <a:gd name="adj1" fmla="val 50000"/>
              <a:gd name="adj2" fmla="val 49942"/>
            </a:avLst>
          </a:prstGeom>
          <a:gradFill rotWithShape="1">
            <a:gsLst>
              <a:gs pos="0">
                <a:srgbClr val="9BC1FF"/>
              </a:gs>
              <a:gs pos="100000">
                <a:srgbClr val="3F80CD"/>
              </a:gs>
            </a:gsLst>
            <a:lin ang="5400000"/>
          </a:gradFill>
          <a:ln w="9525">
            <a:solidFill>
              <a:srgbClr val="4A7EBB"/>
            </a:solidFill>
            <a:miter lim="800000"/>
            <a:headEnd/>
            <a:tailEnd/>
          </a:ln>
          <a:effectLst>
            <a:outerShdw blurRad="40000" dist="23000" dir="5400000" rotWithShape="0">
              <a:srgbClr val="808080">
                <a:alpha val="34999"/>
              </a:srgbClr>
            </a:outerShdw>
          </a:effectLst>
        </p:spPr>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defRPr/>
            </a:pPr>
            <a:endParaRPr lang="en-US" altLang="en-US">
              <a:solidFill>
                <a:srgbClr val="FFFFFF"/>
              </a:solidFill>
              <a:latin typeface="Calibri" panose="020F0502020204030204" pitchFamily="34" charset="0"/>
            </a:endParaRPr>
          </a:p>
        </p:txBody>
      </p:sp>
      <p:sp>
        <p:nvSpPr>
          <p:cNvPr id="12" name="Up Arrow 11">
            <a:extLst>
              <a:ext uri="{FF2B5EF4-FFF2-40B4-BE49-F238E27FC236}">
                <a16:creationId xmlns:a16="http://schemas.microsoft.com/office/drawing/2014/main" id="{012D29F4-75C2-0A80-341E-6D64424411A3}"/>
              </a:ext>
            </a:extLst>
          </p:cNvPr>
          <p:cNvSpPr>
            <a:spLocks noChangeArrowheads="1"/>
          </p:cNvSpPr>
          <p:nvPr/>
        </p:nvSpPr>
        <p:spPr bwMode="auto">
          <a:xfrm rot="16200000" flipH="1">
            <a:off x="4363244" y="2205832"/>
            <a:ext cx="509587" cy="1746250"/>
          </a:xfrm>
          <a:prstGeom prst="upArrow">
            <a:avLst>
              <a:gd name="adj1" fmla="val 50000"/>
              <a:gd name="adj2" fmla="val 49942"/>
            </a:avLst>
          </a:prstGeom>
          <a:gradFill rotWithShape="1">
            <a:gsLst>
              <a:gs pos="0">
                <a:srgbClr val="9BC1FF"/>
              </a:gs>
              <a:gs pos="100000">
                <a:srgbClr val="3F80CD"/>
              </a:gs>
            </a:gsLst>
            <a:lin ang="5400000"/>
          </a:gradFill>
          <a:ln w="9525">
            <a:solidFill>
              <a:srgbClr val="4A7EBB"/>
            </a:solidFill>
            <a:miter lim="800000"/>
            <a:headEnd/>
            <a:tailEnd/>
          </a:ln>
          <a:effectLst>
            <a:outerShdw blurRad="40000" dist="23000" dir="5400000" rotWithShape="0">
              <a:srgbClr val="808080">
                <a:alpha val="34999"/>
              </a:srgbClr>
            </a:outerShdw>
          </a:effectLst>
        </p:spPr>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defRPr/>
            </a:pPr>
            <a:endParaRPr lang="en-US" altLang="en-US">
              <a:solidFill>
                <a:srgbClr val="FFFFFF"/>
              </a:solidFill>
              <a:latin typeface="Calibri" panose="020F0502020204030204" pitchFamily="34" charset="0"/>
            </a:endParaRPr>
          </a:p>
        </p:txBody>
      </p:sp>
      <p:sp>
        <p:nvSpPr>
          <p:cNvPr id="20490" name="TextBox 1">
            <a:extLst>
              <a:ext uri="{FF2B5EF4-FFF2-40B4-BE49-F238E27FC236}">
                <a16:creationId xmlns:a16="http://schemas.microsoft.com/office/drawing/2014/main" id="{5EC18368-675A-CB6A-BD11-38C1DF947B63}"/>
              </a:ext>
            </a:extLst>
          </p:cNvPr>
          <p:cNvSpPr txBox="1">
            <a:spLocks noChangeArrowheads="1"/>
          </p:cNvSpPr>
          <p:nvPr/>
        </p:nvSpPr>
        <p:spPr bwMode="auto">
          <a:xfrm>
            <a:off x="508000" y="4483100"/>
            <a:ext cx="9667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a:latin typeface="Arial" panose="020B0604020202020204" pitchFamily="34" charset="0"/>
              </a:rPr>
              <a:t>Cooling</a:t>
            </a:r>
          </a:p>
        </p:txBody>
      </p:sp>
      <p:sp>
        <p:nvSpPr>
          <p:cNvPr id="20491" name="TextBox 2">
            <a:extLst>
              <a:ext uri="{FF2B5EF4-FFF2-40B4-BE49-F238E27FC236}">
                <a16:creationId xmlns:a16="http://schemas.microsoft.com/office/drawing/2014/main" id="{020E6993-9E2E-4C03-EC1D-D21EB225BFD2}"/>
              </a:ext>
            </a:extLst>
          </p:cNvPr>
          <p:cNvSpPr txBox="1">
            <a:spLocks noChangeArrowheads="1"/>
          </p:cNvSpPr>
          <p:nvPr/>
        </p:nvSpPr>
        <p:spPr bwMode="auto">
          <a:xfrm>
            <a:off x="7500938" y="5160963"/>
            <a:ext cx="9794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a:latin typeface="Arial" panose="020B0604020202020204" pitchFamily="34" charset="0"/>
              </a:rPr>
              <a:t>Heating</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5" name="Picture 2" descr="AirMasses.jpg">
            <a:extLst>
              <a:ext uri="{FF2B5EF4-FFF2-40B4-BE49-F238E27FC236}">
                <a16:creationId xmlns:a16="http://schemas.microsoft.com/office/drawing/2014/main" id="{A78DF8FF-A30C-537F-A27C-5BFD52727A2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63688" y="1150938"/>
            <a:ext cx="6296025" cy="445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69" name="Picture 1" descr="airmasses.GIF">
            <a:extLst>
              <a:ext uri="{FF2B5EF4-FFF2-40B4-BE49-F238E27FC236}">
                <a16:creationId xmlns:a16="http://schemas.microsoft.com/office/drawing/2014/main" id="{447C5E0C-D9A9-CE58-E75E-78F2A2AC444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41463" y="520700"/>
            <a:ext cx="6680200" cy="573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Title 1">
            <a:extLst>
              <a:ext uri="{FF2B5EF4-FFF2-40B4-BE49-F238E27FC236}">
                <a16:creationId xmlns:a16="http://schemas.microsoft.com/office/drawing/2014/main" id="{08ADE10D-5AFA-ECC1-4FD3-A7D3851F8A82}"/>
              </a:ext>
            </a:extLst>
          </p:cNvPr>
          <p:cNvSpPr>
            <a:spLocks noGrp="1"/>
          </p:cNvSpPr>
          <p:nvPr>
            <p:ph type="title"/>
          </p:nvPr>
        </p:nvSpPr>
        <p:spPr>
          <a:xfrm>
            <a:off x="457200" y="274638"/>
            <a:ext cx="8199438" cy="779462"/>
          </a:xfrm>
        </p:spPr>
        <p:txBody>
          <a:bodyPr/>
          <a:lstStyle/>
          <a:p>
            <a:r>
              <a:rPr lang="en-US" altLang="en-US" b="1">
                <a:solidFill>
                  <a:schemeClr val="accent1"/>
                </a:solidFill>
                <a:ea typeface="ＭＳ Ｐゴシック" panose="020B0600070205080204" pitchFamily="34" charset="-128"/>
              </a:rPr>
              <a:t>Continental Polar</a:t>
            </a:r>
          </a:p>
        </p:txBody>
      </p:sp>
      <p:sp>
        <p:nvSpPr>
          <p:cNvPr id="84994" name="Content Placeholder 2">
            <a:extLst>
              <a:ext uri="{FF2B5EF4-FFF2-40B4-BE49-F238E27FC236}">
                <a16:creationId xmlns:a16="http://schemas.microsoft.com/office/drawing/2014/main" id="{0D5920AC-50B1-7197-C3F3-60F62D9BC9EE}"/>
              </a:ext>
            </a:extLst>
          </p:cNvPr>
          <p:cNvSpPr>
            <a:spLocks noGrp="1"/>
          </p:cNvSpPr>
          <p:nvPr>
            <p:ph idx="1"/>
          </p:nvPr>
        </p:nvSpPr>
        <p:spPr>
          <a:xfrm>
            <a:off x="457200" y="1054100"/>
            <a:ext cx="8434388" cy="4525963"/>
          </a:xfrm>
        </p:spPr>
        <p:txBody>
          <a:bodyPr/>
          <a:lstStyle/>
          <a:p>
            <a:r>
              <a:rPr lang="en-US" altLang="en-US">
                <a:ea typeface="ＭＳ Ｐゴシック" panose="020B0600070205080204" pitchFamily="34" charset="-128"/>
              </a:rPr>
              <a:t>Associated with bitter, cold weather</a:t>
            </a:r>
          </a:p>
          <a:p>
            <a:r>
              <a:rPr lang="en-US" altLang="en-US">
                <a:ea typeface="ＭＳ Ｐゴシック" panose="020B0600070205080204" pitchFamily="34" charset="-128"/>
              </a:rPr>
              <a:t>Little moisture</a:t>
            </a:r>
          </a:p>
          <a:p>
            <a:r>
              <a:rPr lang="en-US" altLang="en-US">
                <a:ea typeface="ＭＳ Ｐゴシック" panose="020B0600070205080204" pitchFamily="34" charset="-128"/>
              </a:rPr>
              <a:t>Originates over northern Canada, Alaska, Siberia</a:t>
            </a:r>
          </a:p>
          <a:p>
            <a:r>
              <a:rPr lang="en-US" altLang="en-US">
                <a:ea typeface="ＭＳ Ｐゴシック" panose="020B0600070205080204" pitchFamily="34" charset="-128"/>
              </a:rPr>
              <a:t>Slowly moderates as moves southward</a:t>
            </a:r>
          </a:p>
          <a:p>
            <a:r>
              <a:rPr lang="en-US" altLang="en-US">
                <a:ea typeface="ＭＳ Ｐゴシック" panose="020B0600070205080204" pitchFamily="34" charset="-128"/>
              </a:rPr>
              <a:t>Associated with high pressure and sinking air</a:t>
            </a:r>
          </a:p>
          <a:p>
            <a:r>
              <a:rPr lang="en-US" altLang="en-US">
                <a:ea typeface="ＭＳ Ｐゴシック" panose="020B0600070205080204" pitchFamily="34" charset="-128"/>
              </a:rPr>
              <a:t>Skies often clear.</a:t>
            </a:r>
          </a:p>
        </p:txBody>
      </p:sp>
      <p:pic>
        <p:nvPicPr>
          <p:cNvPr id="84995" name="Picture 3" descr="arctic-snow-01.jpg">
            <a:extLst>
              <a:ext uri="{FF2B5EF4-FFF2-40B4-BE49-F238E27FC236}">
                <a16:creationId xmlns:a16="http://schemas.microsoft.com/office/drawing/2014/main" id="{BEF09C51-77FA-D1A5-6759-7F4F2E2F29C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246563" y="4624388"/>
            <a:ext cx="2819400" cy="211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Title 1">
            <a:extLst>
              <a:ext uri="{FF2B5EF4-FFF2-40B4-BE49-F238E27FC236}">
                <a16:creationId xmlns:a16="http://schemas.microsoft.com/office/drawing/2014/main" id="{E38C99C9-8FF2-6267-727D-5649A6F3E47D}"/>
              </a:ext>
            </a:extLst>
          </p:cNvPr>
          <p:cNvSpPr>
            <a:spLocks noGrp="1"/>
          </p:cNvSpPr>
          <p:nvPr>
            <p:ph type="title"/>
          </p:nvPr>
        </p:nvSpPr>
        <p:spPr/>
        <p:txBody>
          <a:bodyPr/>
          <a:lstStyle/>
          <a:p>
            <a:r>
              <a:rPr lang="en-US" altLang="en-US" b="1">
                <a:solidFill>
                  <a:schemeClr val="accent1"/>
                </a:solidFill>
                <a:ea typeface="ＭＳ Ｐゴシック" panose="020B0600070205080204" pitchFamily="34" charset="-128"/>
              </a:rPr>
              <a:t>Continental Polar Air Rarely Gets into Western Washington. Why?</a:t>
            </a:r>
          </a:p>
        </p:txBody>
      </p:sp>
      <p:pic>
        <p:nvPicPr>
          <p:cNvPr id="86018" name="Picture 2" descr="C:\Documents and Settings\Cliff Mass\Desktop\2.2NW_topo.jpg">
            <a:extLst>
              <a:ext uri="{FF2B5EF4-FFF2-40B4-BE49-F238E27FC236}">
                <a16:creationId xmlns:a16="http://schemas.microsoft.com/office/drawing/2014/main" id="{0E9F2F1E-4C41-D970-A2EE-6DC79C2F230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465263" y="1779588"/>
            <a:ext cx="6607175" cy="4529137"/>
          </a:xfrm>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Title 1">
            <a:extLst>
              <a:ext uri="{FF2B5EF4-FFF2-40B4-BE49-F238E27FC236}">
                <a16:creationId xmlns:a16="http://schemas.microsoft.com/office/drawing/2014/main" id="{78DFDEB2-5A33-5B84-8541-7452856A6562}"/>
              </a:ext>
            </a:extLst>
          </p:cNvPr>
          <p:cNvSpPr>
            <a:spLocks noGrp="1"/>
          </p:cNvSpPr>
          <p:nvPr>
            <p:ph type="title"/>
          </p:nvPr>
        </p:nvSpPr>
        <p:spPr/>
        <p:txBody>
          <a:bodyPr/>
          <a:lstStyle/>
          <a:p>
            <a:r>
              <a:rPr lang="en-US" altLang="en-US" b="1">
                <a:solidFill>
                  <a:schemeClr val="tx2"/>
                </a:solidFill>
                <a:ea typeface="ＭＳ Ｐゴシック" panose="020B0600070205080204" pitchFamily="34" charset="-128"/>
              </a:rPr>
              <a:t>The Mountains!</a:t>
            </a:r>
          </a:p>
        </p:txBody>
      </p:sp>
      <p:pic>
        <p:nvPicPr>
          <p:cNvPr id="87042" name="Content Placeholder 3">
            <a:extLst>
              <a:ext uri="{FF2B5EF4-FFF2-40B4-BE49-F238E27FC236}">
                <a16:creationId xmlns:a16="http://schemas.microsoft.com/office/drawing/2014/main" id="{C9460C98-D485-C80F-E78B-1FC466C7FBB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7578" t="9125" r="6784" b="14088"/>
          <a:stretch>
            <a:fillRect/>
          </a:stretch>
        </p:blipFill>
        <p:spPr>
          <a:xfrm>
            <a:off x="922338" y="1706563"/>
            <a:ext cx="6769100" cy="4551362"/>
          </a:xfrm>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Title 1">
            <a:extLst>
              <a:ext uri="{FF2B5EF4-FFF2-40B4-BE49-F238E27FC236}">
                <a16:creationId xmlns:a16="http://schemas.microsoft.com/office/drawing/2014/main" id="{D404A8B0-5A2C-EC28-F8C3-AD653757E684}"/>
              </a:ext>
            </a:extLst>
          </p:cNvPr>
          <p:cNvSpPr>
            <a:spLocks noGrp="1"/>
          </p:cNvSpPr>
          <p:nvPr>
            <p:ph type="title"/>
          </p:nvPr>
        </p:nvSpPr>
        <p:spPr/>
        <p:txBody>
          <a:bodyPr/>
          <a:lstStyle/>
          <a:p>
            <a:r>
              <a:rPr lang="en-US" altLang="en-US" b="1">
                <a:solidFill>
                  <a:schemeClr val="accent1"/>
                </a:solidFill>
                <a:ea typeface="ＭＳ Ｐゴシック" panose="020B0600070205080204" pitchFamily="34" charset="-128"/>
              </a:rPr>
              <a:t>The conversion of cP air into mP air</a:t>
            </a:r>
          </a:p>
        </p:txBody>
      </p:sp>
      <p:sp>
        <p:nvSpPr>
          <p:cNvPr id="88066" name="Content Placeholder 2">
            <a:extLst>
              <a:ext uri="{FF2B5EF4-FFF2-40B4-BE49-F238E27FC236}">
                <a16:creationId xmlns:a16="http://schemas.microsoft.com/office/drawing/2014/main" id="{9D29D931-3E0E-16E9-3D9F-BEAD86C6244A}"/>
              </a:ext>
            </a:extLst>
          </p:cNvPr>
          <p:cNvSpPr>
            <a:spLocks noGrp="1"/>
          </p:cNvSpPr>
          <p:nvPr>
            <p:ph idx="1"/>
          </p:nvPr>
        </p:nvSpPr>
        <p:spPr/>
        <p:txBody>
          <a:bodyPr/>
          <a:lstStyle/>
          <a:p>
            <a:r>
              <a:rPr lang="en-US" altLang="en-US" dirty="0">
                <a:ea typeface="ＭＳ Ｐゴシック" panose="020B0600070205080204" pitchFamily="34" charset="-128"/>
              </a:rPr>
              <a:t>When </a:t>
            </a:r>
            <a:r>
              <a:rPr lang="en-US" altLang="en-US" dirty="0" err="1">
                <a:ea typeface="ＭＳ Ｐゴシック" panose="020B0600070205080204" pitchFamily="34" charset="-128"/>
              </a:rPr>
              <a:t>cP</a:t>
            </a:r>
            <a:r>
              <a:rPr lang="en-US" altLang="en-US" dirty="0">
                <a:ea typeface="ＭＳ Ｐゴシック" panose="020B0600070205080204" pitchFamily="34" charset="-128"/>
              </a:rPr>
              <a:t> air moves over warm water it can rapidly warm and moisten at low levels.</a:t>
            </a:r>
          </a:p>
          <a:p>
            <a:r>
              <a:rPr lang="en-US" altLang="en-US" dirty="0">
                <a:ea typeface="ＭＳ Ｐゴシック" panose="020B0600070205080204" pitchFamily="34" charset="-128"/>
              </a:rPr>
              <a:t>Becomes unstable at low levels</a:t>
            </a:r>
          </a:p>
          <a:p>
            <a:r>
              <a:rPr lang="en-US" altLang="en-US" dirty="0">
                <a:ea typeface="ＭＳ Ｐゴシック" panose="020B0600070205080204" pitchFamily="34" charset="-128"/>
              </a:rPr>
              <a:t>Cloud streets of cumulus and cumulonimbus</a:t>
            </a:r>
          </a:p>
        </p:txBody>
      </p:sp>
      <p:pic>
        <p:nvPicPr>
          <p:cNvPr id="88067" name="Content Placeholder 4" descr="noaa_wavesatsea_med.jpg">
            <a:extLst>
              <a:ext uri="{FF2B5EF4-FFF2-40B4-BE49-F238E27FC236}">
                <a16:creationId xmlns:a16="http://schemas.microsoft.com/office/drawing/2014/main" id="{B73DA487-D3AB-D596-9533-9A63BB38E98F}"/>
              </a:ext>
            </a:extLst>
          </p:cNvPr>
          <p:cNvPicPr>
            <a:picLocks noChangeAspect="1"/>
          </p:cNvPicPr>
          <p:nvPr/>
        </p:nvPicPr>
        <p:blipFill>
          <a:blip r:embed="rId2">
            <a:extLst>
              <a:ext uri="{28A0092B-C50C-407E-A947-70E740481C1C}">
                <a14:useLocalDpi xmlns:a14="http://schemas.microsoft.com/office/drawing/2010/main" val="0"/>
              </a:ext>
            </a:extLst>
          </a:blip>
          <a:srcRect l="-15268" r="-15268"/>
          <a:stretch>
            <a:fillRect/>
          </a:stretch>
        </p:blipFill>
        <p:spPr bwMode="auto">
          <a:xfrm>
            <a:off x="2003425" y="3862388"/>
            <a:ext cx="4894263" cy="269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Title 1">
            <a:extLst>
              <a:ext uri="{FF2B5EF4-FFF2-40B4-BE49-F238E27FC236}">
                <a16:creationId xmlns:a16="http://schemas.microsoft.com/office/drawing/2014/main" id="{76A0BB41-8A18-B777-63D4-86A71F50954F}"/>
              </a:ext>
            </a:extLst>
          </p:cNvPr>
          <p:cNvSpPr>
            <a:spLocks noGrp="1"/>
          </p:cNvSpPr>
          <p:nvPr>
            <p:ph type="title"/>
          </p:nvPr>
        </p:nvSpPr>
        <p:spPr/>
        <p:txBody>
          <a:bodyPr/>
          <a:lstStyle/>
          <a:p>
            <a:pPr eaLnBrk="1" hangingPunct="1"/>
            <a:r>
              <a:rPr lang="en-US" altLang="en-US" b="1" dirty="0">
                <a:solidFill>
                  <a:schemeClr val="tx2"/>
                </a:solidFill>
                <a:ea typeface="ＭＳ Ｐゴシック" panose="020B0600070205080204" pitchFamily="34" charset="-128"/>
              </a:rPr>
              <a:t>Bering Sea Cloud Streets</a:t>
            </a:r>
          </a:p>
        </p:txBody>
      </p:sp>
      <p:pic>
        <p:nvPicPr>
          <p:cNvPr id="89090" name="Content Placeholder 3" descr="bering_cloud-streets.jpg">
            <a:extLst>
              <a:ext uri="{FF2B5EF4-FFF2-40B4-BE49-F238E27FC236}">
                <a16:creationId xmlns:a16="http://schemas.microsoft.com/office/drawing/2014/main" id="{A0B7E7A1-09BE-4CB1-EA45-86C46106C58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18230" r="-18230"/>
          <a:stretch>
            <a:fillRect/>
          </a:stretch>
        </p:blipFill>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Title 1">
            <a:extLst>
              <a:ext uri="{FF2B5EF4-FFF2-40B4-BE49-F238E27FC236}">
                <a16:creationId xmlns:a16="http://schemas.microsoft.com/office/drawing/2014/main" id="{8102923F-5F7F-EFCC-7811-16BE40D10134}"/>
              </a:ext>
            </a:extLst>
          </p:cNvPr>
          <p:cNvSpPr>
            <a:spLocks noGrp="1"/>
          </p:cNvSpPr>
          <p:nvPr>
            <p:ph type="title"/>
          </p:nvPr>
        </p:nvSpPr>
        <p:spPr/>
        <p:txBody>
          <a:bodyPr/>
          <a:lstStyle/>
          <a:p>
            <a:pPr eaLnBrk="1" hangingPunct="1"/>
            <a:endParaRPr lang="en-US" altLang="en-US">
              <a:ea typeface="ＭＳ Ｐゴシック" panose="020B0600070205080204" pitchFamily="34" charset="-128"/>
            </a:endParaRPr>
          </a:p>
        </p:txBody>
      </p:sp>
      <p:pic>
        <p:nvPicPr>
          <p:cNvPr id="90114" name="Content Placeholder 3" descr="ba-Aleutian_Isla_0501386255.jpg">
            <a:extLst>
              <a:ext uri="{FF2B5EF4-FFF2-40B4-BE49-F238E27FC236}">
                <a16:creationId xmlns:a16="http://schemas.microsoft.com/office/drawing/2014/main" id="{3F58B669-BEEB-092B-7ECF-67F4ED70E38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71095" r="-71095"/>
          <a:stretch>
            <a:fillRect/>
          </a:stretch>
        </p:blipFill>
        <p:spPr>
          <a:xfrm>
            <a:off x="-228600" y="825500"/>
            <a:ext cx="9637713" cy="5300663"/>
          </a:xfrm>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Title 1">
            <a:extLst>
              <a:ext uri="{FF2B5EF4-FFF2-40B4-BE49-F238E27FC236}">
                <a16:creationId xmlns:a16="http://schemas.microsoft.com/office/drawing/2014/main" id="{22C18D67-1B9F-BAC3-B8D1-5F85560B03E2}"/>
              </a:ext>
            </a:extLst>
          </p:cNvPr>
          <p:cNvSpPr>
            <a:spLocks noGrp="1"/>
          </p:cNvSpPr>
          <p:nvPr>
            <p:ph type="title"/>
          </p:nvPr>
        </p:nvSpPr>
        <p:spPr>
          <a:xfrm>
            <a:off x="457200" y="731837"/>
            <a:ext cx="8229600" cy="1143000"/>
          </a:xfrm>
        </p:spPr>
        <p:txBody>
          <a:bodyPr/>
          <a:lstStyle/>
          <a:p>
            <a:pPr eaLnBrk="1" hangingPunct="1"/>
            <a:r>
              <a:rPr lang="en-US" altLang="en-US" b="1" dirty="0" err="1">
                <a:solidFill>
                  <a:schemeClr val="tx2"/>
                </a:solidFill>
                <a:ea typeface="ＭＳ Ｐゴシック" panose="020B0600070205080204" pitchFamily="34" charset="-128"/>
              </a:rPr>
              <a:t>mP</a:t>
            </a:r>
            <a:r>
              <a:rPr lang="en-US" altLang="en-US" b="1" dirty="0">
                <a:solidFill>
                  <a:schemeClr val="tx2"/>
                </a:solidFill>
                <a:ea typeface="ＭＳ Ｐゴシック" panose="020B0600070205080204" pitchFamily="34" charset="-128"/>
              </a:rPr>
              <a:t> is the number one air mass in Seattle during the cool season</a:t>
            </a:r>
          </a:p>
        </p:txBody>
      </p:sp>
      <p:pic>
        <p:nvPicPr>
          <p:cNvPr id="91138" name="Content Placeholder 3" descr="streets.tiff">
            <a:extLst>
              <a:ext uri="{FF2B5EF4-FFF2-40B4-BE49-F238E27FC236}">
                <a16:creationId xmlns:a16="http://schemas.microsoft.com/office/drawing/2014/main" id="{2858540E-7124-0B7D-231A-8C11B840747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t="-13698" b="-13698"/>
          <a:stretch>
            <a:fillRect/>
          </a:stretch>
        </p:blipFill>
        <p:spPr>
          <a:xfrm>
            <a:off x="457200" y="1600200"/>
            <a:ext cx="8229600" cy="4525963"/>
          </a:xfrm>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Title 1">
            <a:extLst>
              <a:ext uri="{FF2B5EF4-FFF2-40B4-BE49-F238E27FC236}">
                <a16:creationId xmlns:a16="http://schemas.microsoft.com/office/drawing/2014/main" id="{5F4BC4CA-6682-813F-95C5-36750DF804DB}"/>
              </a:ext>
            </a:extLst>
          </p:cNvPr>
          <p:cNvSpPr>
            <a:spLocks noGrp="1"/>
          </p:cNvSpPr>
          <p:nvPr>
            <p:ph type="title"/>
          </p:nvPr>
        </p:nvSpPr>
        <p:spPr/>
        <p:txBody>
          <a:bodyPr/>
          <a:lstStyle/>
          <a:p>
            <a:r>
              <a:rPr lang="en-US" altLang="en-US" b="1" dirty="0">
                <a:solidFill>
                  <a:schemeClr val="tx2"/>
                </a:solidFill>
                <a:ea typeface="ＭＳ Ｐゴシック" panose="020B0600070205080204" pitchFamily="34" charset="-128"/>
              </a:rPr>
              <a:t>Maritime Tropical</a:t>
            </a:r>
          </a:p>
        </p:txBody>
      </p:sp>
      <p:sp>
        <p:nvSpPr>
          <p:cNvPr id="92162" name="Content Placeholder 2">
            <a:extLst>
              <a:ext uri="{FF2B5EF4-FFF2-40B4-BE49-F238E27FC236}">
                <a16:creationId xmlns:a16="http://schemas.microsoft.com/office/drawing/2014/main" id="{1C9B0634-D110-6F3F-5B6F-22A9C71462DB}"/>
              </a:ext>
            </a:extLst>
          </p:cNvPr>
          <p:cNvSpPr>
            <a:spLocks noGrp="1"/>
          </p:cNvSpPr>
          <p:nvPr>
            <p:ph idx="1"/>
          </p:nvPr>
        </p:nvSpPr>
        <p:spPr/>
        <p:txBody>
          <a:bodyPr/>
          <a:lstStyle/>
          <a:p>
            <a:r>
              <a:rPr lang="en-US" altLang="en-US">
                <a:ea typeface="ＭＳ Ｐゴシック" panose="020B0600070205080204" pitchFamily="34" charset="-128"/>
              </a:rPr>
              <a:t>Warm and moist.</a:t>
            </a:r>
          </a:p>
          <a:p>
            <a:r>
              <a:rPr lang="en-US" altLang="en-US">
                <a:ea typeface="ＭＳ Ｐゴシック" panose="020B0600070205080204" pitchFamily="34" charset="-128"/>
              </a:rPr>
              <a:t>Originates over tropical and subtropical oceans</a:t>
            </a:r>
          </a:p>
          <a:p>
            <a:endParaRPr lang="en-US" altLang="en-US">
              <a:ea typeface="ＭＳ Ｐゴシック" panose="020B0600070205080204" pitchFamily="34" charset="-128"/>
            </a:endParaRPr>
          </a:p>
        </p:txBody>
      </p:sp>
      <p:pic>
        <p:nvPicPr>
          <p:cNvPr id="92163" name="Picture 3" descr="isle1600.jpg">
            <a:extLst>
              <a:ext uri="{FF2B5EF4-FFF2-40B4-BE49-F238E27FC236}">
                <a16:creationId xmlns:a16="http://schemas.microsoft.com/office/drawing/2014/main" id="{1ADF0C3F-F843-1ED8-425A-7C11C80FC6E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20963" y="2998788"/>
            <a:ext cx="4667250" cy="350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1">
            <a:extLst>
              <a:ext uri="{FF2B5EF4-FFF2-40B4-BE49-F238E27FC236}">
                <a16:creationId xmlns:a16="http://schemas.microsoft.com/office/drawing/2014/main" id="{B8D8FA21-DBEB-A74C-1A98-1F6264F03306}"/>
              </a:ext>
            </a:extLst>
          </p:cNvPr>
          <p:cNvSpPr>
            <a:spLocks noGrp="1"/>
          </p:cNvSpPr>
          <p:nvPr>
            <p:ph type="title"/>
          </p:nvPr>
        </p:nvSpPr>
        <p:spPr>
          <a:xfrm>
            <a:off x="590549" y="940028"/>
            <a:ext cx="8229600" cy="1143000"/>
          </a:xfrm>
        </p:spPr>
        <p:txBody>
          <a:bodyPr/>
          <a:lstStyle/>
          <a:p>
            <a:r>
              <a:rPr lang="en-US" altLang="en-US" sz="4000" b="1" dirty="0">
                <a:solidFill>
                  <a:schemeClr val="tx2"/>
                </a:solidFill>
                <a:ea typeface="ＭＳ Ｐゴシック" panose="020B0600070205080204" pitchFamily="34" charset="-128"/>
              </a:rPr>
              <a:t>Early mariners were aware that the trade winds—winds in the tropics-- blew BOTH towards the equator and from the east in the tropics</a:t>
            </a:r>
          </a:p>
        </p:txBody>
      </p:sp>
      <p:pic>
        <p:nvPicPr>
          <p:cNvPr id="21506" name="Content Placeholder 3">
            <a:extLst>
              <a:ext uri="{FF2B5EF4-FFF2-40B4-BE49-F238E27FC236}">
                <a16:creationId xmlns:a16="http://schemas.microsoft.com/office/drawing/2014/main" id="{A504D58F-7F06-7506-7505-685DA6CE14C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163093" y="3022147"/>
            <a:ext cx="3084513" cy="3506788"/>
          </a:xfrm>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Text Box 3">
            <a:extLst>
              <a:ext uri="{FF2B5EF4-FFF2-40B4-BE49-F238E27FC236}">
                <a16:creationId xmlns:a16="http://schemas.microsoft.com/office/drawing/2014/main" id="{5E890533-558B-50C6-FBEC-72D189126DC3}"/>
              </a:ext>
            </a:extLst>
          </p:cNvPr>
          <p:cNvSpPr txBox="1">
            <a:spLocks noChangeArrowheads="1"/>
          </p:cNvSpPr>
          <p:nvPr/>
        </p:nvSpPr>
        <p:spPr bwMode="auto">
          <a:xfrm>
            <a:off x="2422525" y="525463"/>
            <a:ext cx="3556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b="1">
                <a:solidFill>
                  <a:schemeClr val="tx2"/>
                </a:solidFill>
                <a:latin typeface="Arial" panose="020B0604020202020204" pitchFamily="34" charset="0"/>
              </a:rPr>
              <a:t>Maritime Tropical</a:t>
            </a:r>
          </a:p>
        </p:txBody>
      </p:sp>
      <p:sp>
        <p:nvSpPr>
          <p:cNvPr id="95234" name="Content Placeholder 2">
            <a:extLst>
              <a:ext uri="{FF2B5EF4-FFF2-40B4-BE49-F238E27FC236}">
                <a16:creationId xmlns:a16="http://schemas.microsoft.com/office/drawing/2014/main" id="{505D61EA-9C8A-1340-5B9F-048906DBFAFF}"/>
              </a:ext>
            </a:extLst>
          </p:cNvPr>
          <p:cNvSpPr>
            <a:spLocks noGrp="1"/>
          </p:cNvSpPr>
          <p:nvPr>
            <p:ph idx="1"/>
          </p:nvPr>
        </p:nvSpPr>
        <p:spPr>
          <a:xfrm>
            <a:off x="474663" y="1460500"/>
            <a:ext cx="8229600" cy="4525963"/>
          </a:xfrm>
        </p:spPr>
        <p:txBody>
          <a:bodyPr/>
          <a:lstStyle/>
          <a:p>
            <a:pPr marL="0" indent="0">
              <a:buFont typeface="Arial" panose="020B0604020202020204" pitchFamily="34" charset="0"/>
              <a:buNone/>
              <a:defRPr/>
            </a:pPr>
            <a:r>
              <a:rPr lang="en-US" altLang="en-US" dirty="0">
                <a:ea typeface="ＭＳ Ｐゴシック" panose="020B0600070205080204" pitchFamily="34" charset="-128"/>
              </a:rPr>
              <a:t>Relatively rare over the Northwest, but we CAN get it during Atmospheric River events</a:t>
            </a:r>
          </a:p>
          <a:p>
            <a:pPr>
              <a:defRPr/>
            </a:pPr>
            <a:endParaRPr lang="en-US" altLang="en-US" dirty="0">
              <a:ea typeface="ＭＳ Ｐゴシック" panose="020B0600070205080204" pitchFamily="34" charset="-128"/>
            </a:endParaRPr>
          </a:p>
        </p:txBody>
      </p:sp>
      <p:pic>
        <p:nvPicPr>
          <p:cNvPr id="93187" name="Picture 4" descr="AtmosphericRivers6.jpg">
            <a:extLst>
              <a:ext uri="{FF2B5EF4-FFF2-40B4-BE49-F238E27FC236}">
                <a16:creationId xmlns:a16="http://schemas.microsoft.com/office/drawing/2014/main" id="{9A7593CA-CCC7-9F94-8E4E-C322ED8CFBBD}"/>
              </a:ext>
            </a:extLst>
          </p:cNvPr>
          <p:cNvPicPr>
            <a:picLocks noChangeAspect="1"/>
          </p:cNvPicPr>
          <p:nvPr/>
        </p:nvPicPr>
        <p:blipFill>
          <a:blip r:embed="rId2">
            <a:extLst>
              <a:ext uri="{28A0092B-C50C-407E-A947-70E740481C1C}">
                <a14:useLocalDpi xmlns:a14="http://schemas.microsoft.com/office/drawing/2010/main" val="0"/>
              </a:ext>
            </a:extLst>
          </a:blip>
          <a:srcRect t="19048" b="5441"/>
          <a:stretch>
            <a:fillRect/>
          </a:stretch>
        </p:blipFill>
        <p:spPr bwMode="auto">
          <a:xfrm>
            <a:off x="1498600" y="2767013"/>
            <a:ext cx="5703888"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Title 1">
            <a:extLst>
              <a:ext uri="{FF2B5EF4-FFF2-40B4-BE49-F238E27FC236}">
                <a16:creationId xmlns:a16="http://schemas.microsoft.com/office/drawing/2014/main" id="{870A2D77-A863-5505-035D-E59A7B1A2CBE}"/>
              </a:ext>
            </a:extLst>
          </p:cNvPr>
          <p:cNvSpPr>
            <a:spLocks noGrp="1"/>
          </p:cNvSpPr>
          <p:nvPr>
            <p:ph type="title" idx="4294967295"/>
          </p:nvPr>
        </p:nvSpPr>
        <p:spPr>
          <a:xfrm>
            <a:off x="304800" y="381000"/>
            <a:ext cx="8839200" cy="685800"/>
          </a:xfrm>
        </p:spPr>
        <p:txBody>
          <a:bodyPr>
            <a:noAutofit/>
          </a:bodyPr>
          <a:lstStyle/>
          <a:p>
            <a:pPr eaLnBrk="1" hangingPunct="1">
              <a:defRPr/>
            </a:pPr>
            <a:r>
              <a:rPr lang="en-US" altLang="en-US" sz="3200" b="1" dirty="0">
                <a:solidFill>
                  <a:schemeClr val="hlink"/>
                </a:solidFill>
                <a:ea typeface="ＭＳ Ｐゴシック" charset="-128"/>
              </a:rPr>
              <a:t>Local Version:  The Pineapple Express:  </a:t>
            </a:r>
            <a:br>
              <a:rPr lang="en-US" altLang="en-US" sz="3200" b="1" dirty="0">
                <a:solidFill>
                  <a:schemeClr val="hlink"/>
                </a:solidFill>
                <a:ea typeface="ＭＳ Ｐゴシック" charset="-128"/>
              </a:rPr>
            </a:br>
            <a:r>
              <a:rPr lang="en-US" altLang="en-US" sz="3200" b="1" dirty="0">
                <a:solidFill>
                  <a:schemeClr val="hlink"/>
                </a:solidFill>
                <a:ea typeface="ＭＳ Ｐゴシック" charset="-128"/>
              </a:rPr>
              <a:t>November 6-7, 2006</a:t>
            </a:r>
            <a:endParaRPr lang="en-US" altLang="en-US" sz="3200" b="1" dirty="0">
              <a:solidFill>
                <a:srgbClr val="005A58"/>
              </a:solidFill>
              <a:ea typeface="ＭＳ Ｐゴシック" charset="-128"/>
            </a:endParaRPr>
          </a:p>
        </p:txBody>
      </p:sp>
      <p:pic>
        <p:nvPicPr>
          <p:cNvPr id="94210" name="Content Placeholder 3" descr="i1520-0493-136-11-4398-f03.jpg">
            <a:extLst>
              <a:ext uri="{FF2B5EF4-FFF2-40B4-BE49-F238E27FC236}">
                <a16:creationId xmlns:a16="http://schemas.microsoft.com/office/drawing/2014/main" id="{2A2C9A6C-F843-32EE-2B4C-6B7ED826B2DB}"/>
              </a:ext>
            </a:extLst>
          </p:cNvPr>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a:xfrm>
            <a:off x="2362200" y="1447800"/>
            <a:ext cx="4983163" cy="5029200"/>
          </a:xfrm>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Title 1">
            <a:extLst>
              <a:ext uri="{FF2B5EF4-FFF2-40B4-BE49-F238E27FC236}">
                <a16:creationId xmlns:a16="http://schemas.microsoft.com/office/drawing/2014/main" id="{B05BBC37-65CC-0FB9-F9F1-DECFDF51CCD7}"/>
              </a:ext>
            </a:extLst>
          </p:cNvPr>
          <p:cNvSpPr>
            <a:spLocks noGrp="1"/>
          </p:cNvSpPr>
          <p:nvPr>
            <p:ph type="title"/>
          </p:nvPr>
        </p:nvSpPr>
        <p:spPr>
          <a:xfrm>
            <a:off x="457200" y="571500"/>
            <a:ext cx="8294688" cy="387145"/>
          </a:xfrm>
        </p:spPr>
        <p:txBody>
          <a:bodyPr/>
          <a:lstStyle/>
          <a:p>
            <a:pPr eaLnBrk="1" hangingPunct="1"/>
            <a:r>
              <a:rPr lang="en-US" altLang="en-US" b="1" dirty="0">
                <a:ea typeface="ＭＳ Ｐゴシック" panose="020B0600070205080204" pitchFamily="34" charset="-128"/>
              </a:rPr>
              <a:t>Atmospheric Rivers</a:t>
            </a:r>
          </a:p>
        </p:txBody>
      </p:sp>
      <p:pic>
        <p:nvPicPr>
          <p:cNvPr id="96258" name="Content Placeholder 3" descr="pcpwv.54.0000.gif">
            <a:extLst>
              <a:ext uri="{FF2B5EF4-FFF2-40B4-BE49-F238E27FC236}">
                <a16:creationId xmlns:a16="http://schemas.microsoft.com/office/drawing/2014/main" id="{0BBDD3CB-4C26-F324-3B16-448DAB424372}"/>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2736" t="13706" r="3469" b="3918"/>
          <a:stretch/>
        </p:blipFill>
        <p:spPr>
          <a:xfrm>
            <a:off x="1396769" y="1268361"/>
            <a:ext cx="6801029" cy="5309420"/>
          </a:xfrm>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Title 1">
            <a:extLst>
              <a:ext uri="{FF2B5EF4-FFF2-40B4-BE49-F238E27FC236}">
                <a16:creationId xmlns:a16="http://schemas.microsoft.com/office/drawing/2014/main" id="{5661A9F5-63F8-A854-BCC9-65794E7A3D68}"/>
              </a:ext>
            </a:extLst>
          </p:cNvPr>
          <p:cNvSpPr>
            <a:spLocks noGrp="1"/>
          </p:cNvSpPr>
          <p:nvPr>
            <p:ph type="title"/>
          </p:nvPr>
        </p:nvSpPr>
        <p:spPr/>
        <p:txBody>
          <a:bodyPr/>
          <a:lstStyle/>
          <a:p>
            <a:r>
              <a:rPr lang="en-US" altLang="en-US" b="1">
                <a:solidFill>
                  <a:schemeClr val="tx2"/>
                </a:solidFill>
                <a:ea typeface="ＭＳ Ｐゴシック" panose="020B0600070205080204" pitchFamily="34" charset="-128"/>
              </a:rPr>
              <a:t>The eastern U.S. ”enjoys” mT nearly all summer</a:t>
            </a:r>
          </a:p>
        </p:txBody>
      </p:sp>
      <p:pic>
        <p:nvPicPr>
          <p:cNvPr id="98306" name="Content Placeholder 3">
            <a:extLst>
              <a:ext uri="{FF2B5EF4-FFF2-40B4-BE49-F238E27FC236}">
                <a16:creationId xmlns:a16="http://schemas.microsoft.com/office/drawing/2014/main" id="{BC612588-EF64-C396-E814-50EED164DC7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57200" y="1887538"/>
            <a:ext cx="8229600" cy="3951287"/>
          </a:xfrm>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Title 1">
            <a:extLst>
              <a:ext uri="{FF2B5EF4-FFF2-40B4-BE49-F238E27FC236}">
                <a16:creationId xmlns:a16="http://schemas.microsoft.com/office/drawing/2014/main" id="{EAD45F02-55DE-E3D5-D64A-CDFDF9CD6FDA}"/>
              </a:ext>
            </a:extLst>
          </p:cNvPr>
          <p:cNvSpPr>
            <a:spLocks noGrp="1"/>
          </p:cNvSpPr>
          <p:nvPr>
            <p:ph type="title"/>
          </p:nvPr>
        </p:nvSpPr>
        <p:spPr/>
        <p:txBody>
          <a:bodyPr/>
          <a:lstStyle/>
          <a:p>
            <a:endParaRPr lang="en-US" altLang="en-US">
              <a:ea typeface="ＭＳ Ｐゴシック" panose="020B0600070205080204" pitchFamily="34" charset="-128"/>
            </a:endParaRPr>
          </a:p>
        </p:txBody>
      </p:sp>
      <p:pic>
        <p:nvPicPr>
          <p:cNvPr id="99330" name="Content Placeholder 3">
            <a:extLst>
              <a:ext uri="{FF2B5EF4-FFF2-40B4-BE49-F238E27FC236}">
                <a16:creationId xmlns:a16="http://schemas.microsoft.com/office/drawing/2014/main" id="{5781465B-A68B-48CE-BAC3-C41785D82D8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811213" y="612775"/>
            <a:ext cx="7764462" cy="5513388"/>
          </a:xfrm>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Title 1">
            <a:extLst>
              <a:ext uri="{FF2B5EF4-FFF2-40B4-BE49-F238E27FC236}">
                <a16:creationId xmlns:a16="http://schemas.microsoft.com/office/drawing/2014/main" id="{A7C39121-C4FC-D903-FC05-14FC5DF5A322}"/>
              </a:ext>
            </a:extLst>
          </p:cNvPr>
          <p:cNvSpPr>
            <a:spLocks noGrp="1"/>
          </p:cNvSpPr>
          <p:nvPr>
            <p:ph type="title"/>
          </p:nvPr>
        </p:nvSpPr>
        <p:spPr/>
        <p:txBody>
          <a:bodyPr/>
          <a:lstStyle/>
          <a:p>
            <a:r>
              <a:rPr lang="en-US" altLang="en-US" b="1">
                <a:solidFill>
                  <a:schemeClr val="tx2"/>
                </a:solidFill>
                <a:ea typeface="ＭＳ Ｐゴシック" panose="020B0600070205080204" pitchFamily="34" charset="-128"/>
              </a:rPr>
              <a:t>The mT source region:  the Gulf of Mexico and southern Atlantic</a:t>
            </a:r>
          </a:p>
        </p:txBody>
      </p:sp>
      <p:pic>
        <p:nvPicPr>
          <p:cNvPr id="100354" name="Content Placeholder 3">
            <a:extLst>
              <a:ext uri="{FF2B5EF4-FFF2-40B4-BE49-F238E27FC236}">
                <a16:creationId xmlns:a16="http://schemas.microsoft.com/office/drawing/2014/main" id="{8679F30A-BC9D-C56D-EF06-D4696A45BB5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535113" y="1681163"/>
            <a:ext cx="5492750" cy="5062537"/>
          </a:xfrm>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Text Box 3">
            <a:extLst>
              <a:ext uri="{FF2B5EF4-FFF2-40B4-BE49-F238E27FC236}">
                <a16:creationId xmlns:a16="http://schemas.microsoft.com/office/drawing/2014/main" id="{D0CA26E2-1F5E-C416-1B8C-ECB21B2E98D4}"/>
              </a:ext>
            </a:extLst>
          </p:cNvPr>
          <p:cNvSpPr txBox="1">
            <a:spLocks noChangeArrowheads="1"/>
          </p:cNvSpPr>
          <p:nvPr/>
        </p:nvSpPr>
        <p:spPr bwMode="auto">
          <a:xfrm>
            <a:off x="1716088" y="457200"/>
            <a:ext cx="511333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4000" b="1">
                <a:solidFill>
                  <a:schemeClr val="tx2"/>
                </a:solidFill>
                <a:latin typeface="Arial" panose="020B0604020202020204" pitchFamily="34" charset="0"/>
              </a:rPr>
              <a:t>Continental Tropical</a:t>
            </a:r>
          </a:p>
        </p:txBody>
      </p:sp>
      <p:pic>
        <p:nvPicPr>
          <p:cNvPr id="101378" name="Picture 3" descr="DSC_0017.JPG">
            <a:extLst>
              <a:ext uri="{FF2B5EF4-FFF2-40B4-BE49-F238E27FC236}">
                <a16:creationId xmlns:a16="http://schemas.microsoft.com/office/drawing/2014/main" id="{BADE925B-3459-9474-716D-F98CE0D5B70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66813" y="1541463"/>
            <a:ext cx="6210300" cy="4157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Title 1">
            <a:extLst>
              <a:ext uri="{FF2B5EF4-FFF2-40B4-BE49-F238E27FC236}">
                <a16:creationId xmlns:a16="http://schemas.microsoft.com/office/drawing/2014/main" id="{899FA407-9951-1120-D600-0BDDFE55415B}"/>
              </a:ext>
            </a:extLst>
          </p:cNvPr>
          <p:cNvSpPr>
            <a:spLocks noGrp="1"/>
          </p:cNvSpPr>
          <p:nvPr>
            <p:ph type="title"/>
          </p:nvPr>
        </p:nvSpPr>
        <p:spPr/>
        <p:txBody>
          <a:bodyPr/>
          <a:lstStyle/>
          <a:p>
            <a:r>
              <a:rPr lang="en-US" altLang="en-US" b="1">
                <a:solidFill>
                  <a:schemeClr val="accent1"/>
                </a:solidFill>
                <a:ea typeface="ＭＳ Ｐゴシック" panose="020B0600070205080204" pitchFamily="34" charset="-128"/>
              </a:rPr>
              <a:t>Continental Tropical</a:t>
            </a:r>
          </a:p>
        </p:txBody>
      </p:sp>
      <p:sp>
        <p:nvSpPr>
          <p:cNvPr id="102402" name="Content Placeholder 2">
            <a:extLst>
              <a:ext uri="{FF2B5EF4-FFF2-40B4-BE49-F238E27FC236}">
                <a16:creationId xmlns:a16="http://schemas.microsoft.com/office/drawing/2014/main" id="{D5E93775-CEE1-7D0E-D51C-FCAD76AC2E1A}"/>
              </a:ext>
            </a:extLst>
          </p:cNvPr>
          <p:cNvSpPr>
            <a:spLocks noGrp="1"/>
          </p:cNvSpPr>
          <p:nvPr>
            <p:ph idx="1"/>
          </p:nvPr>
        </p:nvSpPr>
        <p:spPr>
          <a:xfrm>
            <a:off x="457200" y="1417638"/>
            <a:ext cx="8229600" cy="4525962"/>
          </a:xfrm>
        </p:spPr>
        <p:txBody>
          <a:bodyPr/>
          <a:lstStyle/>
          <a:p>
            <a:r>
              <a:rPr lang="en-US" altLang="en-US" b="1">
                <a:ea typeface="ＭＳ Ｐゴシック" panose="020B0600070205080204" pitchFamily="34" charset="-128"/>
              </a:rPr>
              <a:t>Usually originates over large arid regions in the subtropics </a:t>
            </a:r>
          </a:p>
          <a:p>
            <a:r>
              <a:rPr lang="en-US" altLang="en-US" b="1">
                <a:ea typeface="ＭＳ Ｐゴシック" panose="020B0600070205080204" pitchFamily="34" charset="-128"/>
              </a:rPr>
              <a:t>Associated with high pressure and sinking air aloft</a:t>
            </a:r>
          </a:p>
          <a:p>
            <a:r>
              <a:rPr lang="en-US" altLang="en-US" b="1">
                <a:ea typeface="ＭＳ Ｐゴシック" panose="020B0600070205080204" pitchFamily="34" charset="-128"/>
              </a:rPr>
              <a:t>Examples:  the Sahara and northern Mexico/SW U.S.</a:t>
            </a:r>
          </a:p>
          <a:p>
            <a:r>
              <a:rPr lang="en-US" altLang="en-US" b="1">
                <a:ea typeface="ＭＳ Ｐゴシック" panose="020B0600070205080204" pitchFamily="34" charset="-128"/>
              </a:rPr>
              <a:t>Tends to be unstable at low levels due to heating at the surface</a:t>
            </a:r>
          </a:p>
          <a:p>
            <a:r>
              <a:rPr lang="en-US" altLang="en-US" b="1">
                <a:ea typeface="ＭＳ Ｐゴシック" panose="020B0600070205080204" pitchFamily="34" charset="-128"/>
              </a:rPr>
              <a:t>Often associated with drought</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5" name="Picture 1" descr="painted_desert.jpg">
            <a:extLst>
              <a:ext uri="{FF2B5EF4-FFF2-40B4-BE49-F238E27FC236}">
                <a16:creationId xmlns:a16="http://schemas.microsoft.com/office/drawing/2014/main" id="{1572C39C-6A9D-36D4-2A66-D6C099CC484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41363" y="560388"/>
            <a:ext cx="7858125" cy="589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Title 1">
            <a:extLst>
              <a:ext uri="{FF2B5EF4-FFF2-40B4-BE49-F238E27FC236}">
                <a16:creationId xmlns:a16="http://schemas.microsoft.com/office/drawing/2014/main" id="{D7CB524C-473D-0FD9-644B-307B0C873252}"/>
              </a:ext>
            </a:extLst>
          </p:cNvPr>
          <p:cNvSpPr>
            <a:spLocks noGrp="1"/>
          </p:cNvSpPr>
          <p:nvPr>
            <p:ph type="title"/>
          </p:nvPr>
        </p:nvSpPr>
        <p:spPr>
          <a:xfrm>
            <a:off x="457200" y="1776413"/>
            <a:ext cx="8229600" cy="1143000"/>
          </a:xfrm>
        </p:spPr>
        <p:txBody>
          <a:bodyPr/>
          <a:lstStyle/>
          <a:p>
            <a:r>
              <a:rPr lang="en-US" altLang="en-US" b="1">
                <a:solidFill>
                  <a:schemeClr val="tx2"/>
                </a:solidFill>
                <a:ea typeface="ＭＳ Ｐゴシック" panose="020B0600070205080204" pitchFamily="34" charset="-128"/>
              </a:rPr>
              <a:t> One reason we care about air masses:  lots of meteorological action at their boundaries</a:t>
            </a:r>
            <a:br>
              <a:rPr lang="en-US" altLang="en-US" b="1">
                <a:solidFill>
                  <a:schemeClr val="tx2"/>
                </a:solidFill>
                <a:ea typeface="ＭＳ Ｐゴシック" panose="020B0600070205080204" pitchFamily="34" charset="-128"/>
              </a:rPr>
            </a:br>
            <a:r>
              <a:rPr lang="en-US" altLang="en-US" b="1">
                <a:solidFill>
                  <a:schemeClr val="tx2"/>
                </a:solidFill>
                <a:ea typeface="ＭＳ Ｐゴシック" panose="020B0600070205080204" pitchFamily="34" charset="-128"/>
              </a:rPr>
              <a:t>….such as </a:t>
            </a:r>
            <a:r>
              <a:rPr lang="en-US" altLang="en-US" b="1">
                <a:ea typeface="ＭＳ Ｐゴシック" panose="020B0600070205080204" pitchFamily="34" charset="-128"/>
              </a:rPr>
              <a:t>fronts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1">
            <a:extLst>
              <a:ext uri="{FF2B5EF4-FFF2-40B4-BE49-F238E27FC236}">
                <a16:creationId xmlns:a16="http://schemas.microsoft.com/office/drawing/2014/main" id="{AE0A8A6B-ABF2-F531-F0B3-B8F82A3CCD84}"/>
              </a:ext>
            </a:extLst>
          </p:cNvPr>
          <p:cNvSpPr>
            <a:spLocks noGrp="1"/>
          </p:cNvSpPr>
          <p:nvPr>
            <p:ph type="title"/>
          </p:nvPr>
        </p:nvSpPr>
        <p:spPr>
          <a:xfrm>
            <a:off x="533400" y="437924"/>
            <a:ext cx="8277225" cy="831850"/>
          </a:xfrm>
        </p:spPr>
        <p:txBody>
          <a:bodyPr/>
          <a:lstStyle/>
          <a:p>
            <a:pPr eaLnBrk="1" hangingPunct="1"/>
            <a:r>
              <a:rPr lang="en-US" altLang="en-US" b="1" dirty="0">
                <a:solidFill>
                  <a:schemeClr val="tx2"/>
                </a:solidFill>
                <a:ea typeface="ＭＳ Ｐゴシック" panose="020B0600070205080204" pitchFamily="34" charset="-128"/>
              </a:rPr>
              <a:t>And they were right!  Why? And there were other complications!</a:t>
            </a:r>
          </a:p>
        </p:txBody>
      </p:sp>
      <p:pic>
        <p:nvPicPr>
          <p:cNvPr id="22530" name="Content Placeholder 3">
            <a:extLst>
              <a:ext uri="{FF2B5EF4-FFF2-40B4-BE49-F238E27FC236}">
                <a16:creationId xmlns:a16="http://schemas.microsoft.com/office/drawing/2014/main" id="{573E29D3-7F44-2A33-B676-2E884C9AD16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44550" r="-44550"/>
          <a:stretch>
            <a:fillRect/>
          </a:stretch>
        </p:blipFill>
        <p:spPr>
          <a:xfrm>
            <a:off x="-104775" y="1680488"/>
            <a:ext cx="8915400" cy="4902874"/>
          </a:xfr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3982</TotalTime>
  <Words>1303</Words>
  <Application>Microsoft Macintosh PowerPoint</Application>
  <PresentationFormat>On-screen Show (4:3)</PresentationFormat>
  <Paragraphs>166</Paragraphs>
  <Slides>89</Slides>
  <Notes>1</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89</vt:i4>
      </vt:variant>
    </vt:vector>
  </HeadingPairs>
  <TitlesOfParts>
    <vt:vector size="95" baseType="lpstr">
      <vt:lpstr>ＭＳ Ｐゴシック</vt:lpstr>
      <vt:lpstr>Arial</vt:lpstr>
      <vt:lpstr>Calibri</vt:lpstr>
      <vt:lpstr>Lucida Grande</vt:lpstr>
      <vt:lpstr>Times</vt:lpstr>
      <vt:lpstr>Office Theme</vt:lpstr>
      <vt:lpstr>Global Scale Winds Also known as the  General Circulation of the Atmosphere</vt:lpstr>
      <vt:lpstr>During the age of discovery (1400s-1600s) there was a lot of interest in the large scale wind patterns of the atmosphere</vt:lpstr>
      <vt:lpstr>For good reason:  sailing ships depended on the winds!</vt:lpstr>
      <vt:lpstr>What explains the large scale wind patterns? </vt:lpstr>
      <vt:lpstr>Hadley Cell</vt:lpstr>
      <vt:lpstr>Early Ideas about the Hadley Cell</vt:lpstr>
      <vt:lpstr>Analogous to the circulation in a room with a heater and window</vt:lpstr>
      <vt:lpstr>Early mariners were aware that the trade winds—winds in the tropics-- blew BOTH towards the equator and from the east in the tropics</vt:lpstr>
      <vt:lpstr>And they were right!  Why? And there were other complications!</vt:lpstr>
      <vt:lpstr>The real global atmosphere is more complicated, with westerly flow in the midlatitudes</vt:lpstr>
      <vt:lpstr>George Hadley in 1735 suggested that the easterly flow in tropics was due to what became known as the Coriolis Force, which acts to the right of flow wind direction in the northern hemisphere on a rotating planet</vt:lpstr>
      <vt:lpstr>PowerPoint Presentation</vt:lpstr>
      <vt:lpstr>Intertropical Convergence Zone (ITCZ)</vt:lpstr>
      <vt:lpstr>PowerPoint Presentation</vt:lpstr>
      <vt:lpstr>PowerPoint Presentation</vt:lpstr>
      <vt:lpstr>Lots of clouds in the ITCZ</vt:lpstr>
      <vt:lpstr>ITCZ composed of cloud clusters (cumulonimbus cells with cirrus outflow)</vt:lpstr>
      <vt:lpstr>Cloud Cluster Structure</vt:lpstr>
      <vt:lpstr>ITCZ Necessarily on the Equator</vt:lpstr>
      <vt:lpstr>PowerPoint Presentation</vt:lpstr>
      <vt:lpstr>The Actual Hadley Cell is Limited to within 30°of the equator</vt:lpstr>
      <vt:lpstr>Descending branch of tropical Hadley cell is associated with subtropical highs</vt:lpstr>
      <vt:lpstr>Subtropical Highs are associated with descending air and dry conditions around 30N and 30S</vt:lpstr>
      <vt:lpstr>Many desert/arid areas in descending branch</vt:lpstr>
      <vt:lpstr>North of the subtropical highs there are the midlatitude westerlies and the Ferrell Cell</vt:lpstr>
      <vt:lpstr>Ferrell Cell,Two Jet Streams, and the Polar Cell</vt:lpstr>
      <vt:lpstr>      Polar jet is most important</vt:lpstr>
      <vt:lpstr>Jet Stream: Think of a narrow current of strong winds</vt:lpstr>
      <vt:lpstr>The Midlatitude (or Polar)  Jet Stream</vt:lpstr>
      <vt:lpstr>Wasaburo Oishi, Japanese Discoverer of Jet Stream (1920s)</vt:lpstr>
      <vt:lpstr>PowerPoint Presentation</vt:lpstr>
      <vt:lpstr>B-29s flying westward to Japan</vt:lpstr>
      <vt:lpstr>The Jet Streams is NOT uniform</vt:lpstr>
      <vt:lpstr>PowerPoint Presentation</vt:lpstr>
      <vt:lpstr>PowerPoint Presentation</vt:lpstr>
      <vt:lpstr>Why Do We Care About the Jet Stream?</vt:lpstr>
      <vt:lpstr>PowerPoint Presentation</vt:lpstr>
      <vt:lpstr>The Jet Stream as a Weapon Delivery System:  Fu-Go Balloons</vt:lpstr>
      <vt:lpstr>Subtropical Jet Stream:  Located to south of polar jet stream</vt:lpstr>
      <vt:lpstr>Subtropical Jet Stream Often Associated with a cloud band</vt:lpstr>
      <vt:lpstr>Why Do Jet Streams Exist?</vt:lpstr>
      <vt:lpstr>Jet Streams Associated with Large Horizontal Temperature Gradients</vt:lpstr>
      <vt:lpstr>Temperature Gradients Produce Pressure Gradients</vt:lpstr>
      <vt:lpstr>Another way of saying it</vt:lpstr>
      <vt:lpstr>Midlatitude (or Polar) Jet Stream Facts</vt:lpstr>
      <vt:lpstr>PowerPoint Presentation</vt:lpstr>
      <vt:lpstr>Why are winds generally from the west in the midlatitudes?</vt:lpstr>
      <vt:lpstr>Winds are Westerly in the Midlatitudes Because There is Warm Air in the Tropics and Colder Air in the Polar Regions</vt:lpstr>
      <vt:lpstr>PowerPoint Presentation</vt:lpstr>
      <vt:lpstr>Temperature Differences</vt:lpstr>
      <vt:lpstr>At any level pressures aloft are higher to the south and lower to the north</vt:lpstr>
      <vt:lpstr>PowerPoint Presentation</vt:lpstr>
      <vt:lpstr>PowerPoint Presentation</vt:lpstr>
      <vt:lpstr>Monsoons</vt:lpstr>
      <vt:lpstr>PowerPoint Presentation</vt:lpstr>
      <vt:lpstr>Indian/SE Asia Monsoon</vt:lpstr>
      <vt:lpstr>Like a giant sea breeze</vt:lpstr>
      <vt:lpstr>Monsoon Origin</vt:lpstr>
      <vt:lpstr>West African Monsoon</vt:lpstr>
      <vt:lpstr>Southwest U.S. Monsoon Also called the North American Monsoon</vt:lpstr>
      <vt:lpstr>Southwest Monsooon</vt:lpstr>
      <vt:lpstr>PowerPoint Presentation</vt:lpstr>
      <vt:lpstr>The Arizona Rainy Season is the Summer—During the Monsoon</vt:lpstr>
      <vt:lpstr>https://vimeo.com/297875063</vt:lpstr>
      <vt:lpstr>Air Masses</vt:lpstr>
      <vt:lpstr>Arctic Air Masses Tend to Form in Large Flat Areas over with snow or ice</vt:lpstr>
      <vt:lpstr> Air Mass Source Regions</vt:lpstr>
      <vt:lpstr>Air Mass Classification System</vt:lpstr>
      <vt:lpstr>Air Mass Classification</vt:lpstr>
      <vt:lpstr>PowerPoint Presentation</vt:lpstr>
      <vt:lpstr>PowerPoint Presentation</vt:lpstr>
      <vt:lpstr>Continental Polar</vt:lpstr>
      <vt:lpstr>Continental Polar Air Rarely Gets into Western Washington. Why?</vt:lpstr>
      <vt:lpstr>The Mountains!</vt:lpstr>
      <vt:lpstr>The conversion of cP air into mP air</vt:lpstr>
      <vt:lpstr>Bering Sea Cloud Streets</vt:lpstr>
      <vt:lpstr>PowerPoint Presentation</vt:lpstr>
      <vt:lpstr>mP is the number one air mass in Seattle during the cool season</vt:lpstr>
      <vt:lpstr>Maritime Tropical</vt:lpstr>
      <vt:lpstr>PowerPoint Presentation</vt:lpstr>
      <vt:lpstr>Local Version:  The Pineapple Express:   November 6-7, 2006</vt:lpstr>
      <vt:lpstr>Atmospheric Rivers</vt:lpstr>
      <vt:lpstr>The eastern U.S. ”enjoys” mT nearly all summer</vt:lpstr>
      <vt:lpstr>PowerPoint Presentation</vt:lpstr>
      <vt:lpstr>The mT source region:  the Gulf of Mexico and southern Atlantic</vt:lpstr>
      <vt:lpstr>PowerPoint Presentation</vt:lpstr>
      <vt:lpstr>Continental Tropical</vt:lpstr>
      <vt:lpstr>PowerPoint Presentation</vt:lpstr>
      <vt:lpstr> One reason we care about air masses:  lots of meteorological action at their boundaries ….such as fronts</vt:lpstr>
    </vt:vector>
  </TitlesOfParts>
  <Company>University of Washington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General Circulation of the Atmosphere</dc:title>
  <dc:creator>Clifford Mass</dc:creator>
  <cp:lastModifiedBy>Clifford F. Mass</cp:lastModifiedBy>
  <cp:revision>48</cp:revision>
  <dcterms:created xsi:type="dcterms:W3CDTF">2013-11-20T17:27:22Z</dcterms:created>
  <dcterms:modified xsi:type="dcterms:W3CDTF">2024-11-20T05:29:22Z</dcterms:modified>
</cp:coreProperties>
</file>