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94" r:id="rId3"/>
    <p:sldId id="257" r:id="rId4"/>
    <p:sldId id="277" r:id="rId5"/>
    <p:sldId id="278" r:id="rId6"/>
    <p:sldId id="258" r:id="rId7"/>
    <p:sldId id="259" r:id="rId8"/>
    <p:sldId id="285" r:id="rId9"/>
    <p:sldId id="260" r:id="rId10"/>
    <p:sldId id="290" r:id="rId11"/>
    <p:sldId id="261" r:id="rId12"/>
    <p:sldId id="279" r:id="rId13"/>
    <p:sldId id="262" r:id="rId14"/>
    <p:sldId id="263" r:id="rId15"/>
    <p:sldId id="280" r:id="rId16"/>
    <p:sldId id="281" r:id="rId17"/>
    <p:sldId id="264" r:id="rId18"/>
    <p:sldId id="266" r:id="rId19"/>
    <p:sldId id="291" r:id="rId20"/>
    <p:sldId id="282" r:id="rId21"/>
    <p:sldId id="267" r:id="rId22"/>
    <p:sldId id="268" r:id="rId23"/>
    <p:sldId id="292" r:id="rId24"/>
    <p:sldId id="293" r:id="rId25"/>
    <p:sldId id="269" r:id="rId26"/>
    <p:sldId id="270" r:id="rId27"/>
    <p:sldId id="286" r:id="rId28"/>
    <p:sldId id="287" r:id="rId29"/>
    <p:sldId id="288" r:id="rId30"/>
    <p:sldId id="289" r:id="rId31"/>
    <p:sldId id="271" r:id="rId32"/>
    <p:sldId id="295" r:id="rId33"/>
    <p:sldId id="272" r:id="rId34"/>
    <p:sldId id="273" r:id="rId35"/>
    <p:sldId id="283" r:id="rId36"/>
    <p:sldId id="284" r:id="rId37"/>
    <p:sldId id="274" r:id="rId38"/>
    <p:sldId id="275" r:id="rId39"/>
    <p:sldId id="27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18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45A6-0349-D94C-A3DA-0BC5D02D71F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370B-30B9-9B42-AB9A-4F9CD5B5A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3370B-30B9-9B42-AB9A-4F9CD5B5A7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6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0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2009-42A9-9D42-BF20-0B3F007C266E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EC85-F44D-B74B-9AA3-9E123B43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57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Gas Laws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Atmospheric Sciences 101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Autumn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859" y="3769442"/>
            <a:ext cx="9144000" cy="1655762"/>
          </a:xfrm>
        </p:spPr>
        <p:txBody>
          <a:bodyPr>
            <a:noAutofit/>
          </a:bodyPr>
          <a:lstStyle/>
          <a:p>
            <a:r>
              <a:rPr lang="en-US" sz="4400" b="1" dirty="0"/>
              <a:t>The atmosphere is made up of gases so we need to know the basic laws of how gases behave</a:t>
            </a:r>
          </a:p>
        </p:txBody>
      </p:sp>
    </p:spTree>
    <p:extLst>
      <p:ext uri="{BB962C8B-B14F-4D97-AF65-F5344CB8AC3E}">
        <p14:creationId xmlns:p14="http://schemas.microsoft.com/office/powerpoint/2010/main" val="78857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A075-EAAD-732A-C0C6-E4C4362E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19DC95C-49DA-1AE9-C08A-4B4A5DA1E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502" y="573741"/>
            <a:ext cx="7410712" cy="5603222"/>
          </a:xfrm>
        </p:spPr>
      </p:pic>
    </p:spTree>
    <p:extLst>
      <p:ext uri="{BB962C8B-B14F-4D97-AF65-F5344CB8AC3E}">
        <p14:creationId xmlns:p14="http://schemas.microsoft.com/office/powerpoint/2010/main" val="408063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" y="1112472"/>
            <a:ext cx="3727773" cy="42556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26" y="1202661"/>
            <a:ext cx="6690274" cy="39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0741-9A73-CD43-9A3C-0BF465E5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993" y="1654651"/>
            <a:ext cx="7438767" cy="193436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1"/>
                </a:solidFill>
                <a:latin typeface="+mn-lt"/>
              </a:rPr>
              <a:t>Why use two gas laws when you can use 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F7404-FD31-644E-937E-2CAF28E39A15}"/>
              </a:ext>
            </a:extLst>
          </p:cNvPr>
          <p:cNvSpPr txBox="1"/>
          <p:nvPr/>
        </p:nvSpPr>
        <p:spPr>
          <a:xfrm>
            <a:off x="9573657" y="1498294"/>
            <a:ext cx="1253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467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Can combine both gas laws into one:  the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Perfect Gas Law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(a.k.a.,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the Ideal Gas Law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P= </a:t>
            </a:r>
            <a:r>
              <a:rPr lang="en-US" sz="5400" b="1" dirty="0" err="1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5400" b="1" dirty="0" err="1">
                <a:ea typeface="Symbol" charset="2"/>
                <a:cs typeface="Symbol" charset="2"/>
              </a:rPr>
              <a:t>RT</a:t>
            </a:r>
            <a:endParaRPr lang="en-US" sz="5400" b="1" dirty="0">
              <a:ea typeface="Symbol" charset="2"/>
              <a:cs typeface="Symbol" charset="2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1"/>
              </a:solidFill>
              <a:ea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4000" dirty="0">
                <a:ea typeface="Symbol" charset="2"/>
                <a:cs typeface="Symbol" charset="2"/>
              </a:rPr>
              <a:t>Where </a:t>
            </a:r>
            <a:r>
              <a:rPr lang="en-US" sz="4000" b="1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4000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4000" dirty="0">
                <a:ea typeface="Symbol" charset="2"/>
                <a:cs typeface="Symbol" charset="2"/>
              </a:rPr>
              <a:t>is density (kg m</a:t>
            </a:r>
            <a:r>
              <a:rPr lang="en-US" sz="4000" baseline="30000" dirty="0">
                <a:ea typeface="Symbol" charset="2"/>
                <a:cs typeface="Symbol" charset="2"/>
              </a:rPr>
              <a:t>-3</a:t>
            </a:r>
            <a:r>
              <a:rPr lang="en-US" sz="4000" dirty="0">
                <a:ea typeface="Symbol" charset="2"/>
                <a:cs typeface="Symbol" charset="2"/>
              </a:rPr>
              <a:t>), </a:t>
            </a:r>
            <a:r>
              <a:rPr lang="en-US" sz="4000" b="1" dirty="0">
                <a:ea typeface="Symbol" charset="2"/>
                <a:cs typeface="Symbol" charset="2"/>
              </a:rPr>
              <a:t>R</a:t>
            </a:r>
            <a:r>
              <a:rPr lang="en-US" sz="4000" dirty="0">
                <a:ea typeface="Symbol" charset="2"/>
                <a:cs typeface="Symbol" charset="2"/>
              </a:rPr>
              <a:t> is a gas constant, </a:t>
            </a:r>
            <a:r>
              <a:rPr lang="en-US" sz="4000" b="1" dirty="0">
                <a:ea typeface="Symbol" charset="2"/>
                <a:cs typeface="Symbol" charset="2"/>
              </a:rPr>
              <a:t>P</a:t>
            </a:r>
            <a:r>
              <a:rPr lang="en-US" sz="4000" dirty="0">
                <a:ea typeface="Symbol" charset="2"/>
                <a:cs typeface="Symbol" charset="2"/>
              </a:rPr>
              <a:t> is pressure (Nm</a:t>
            </a:r>
            <a:r>
              <a:rPr lang="en-US" sz="4000" baseline="30000" dirty="0">
                <a:ea typeface="Symbol" charset="2"/>
                <a:cs typeface="Symbol" charset="2"/>
              </a:rPr>
              <a:t>-2</a:t>
            </a:r>
            <a:r>
              <a:rPr lang="en-US" sz="4000" dirty="0">
                <a:ea typeface="Symbol" charset="2"/>
                <a:cs typeface="Symbol" charset="2"/>
              </a:rPr>
              <a:t>), and </a:t>
            </a:r>
            <a:r>
              <a:rPr lang="en-US" sz="4000" b="1" dirty="0">
                <a:ea typeface="Symbol" charset="2"/>
                <a:cs typeface="Symbol" charset="2"/>
              </a:rPr>
              <a:t>T</a:t>
            </a:r>
            <a:r>
              <a:rPr lang="en-US" sz="4000" dirty="0">
                <a:ea typeface="Symbol" charset="2"/>
                <a:cs typeface="Symbol" charset="2"/>
              </a:rPr>
              <a:t> is temperature (K)</a:t>
            </a:r>
          </a:p>
          <a:p>
            <a:pPr marL="0" indent="0">
              <a:buNone/>
            </a:pPr>
            <a:endParaRPr lang="en-US" sz="4000" dirty="0">
              <a:ea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a typeface="Symbol" charset="2"/>
                <a:cs typeface="Symbol" charset="2"/>
              </a:rPr>
              <a:t>One of the key relationships of meteorology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5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38" y="1128790"/>
            <a:ext cx="10515600" cy="14278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Let’s prove it contains the other laws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br>
              <a:rPr lang="en-US" sz="4900" b="1" dirty="0">
                <a:solidFill>
                  <a:schemeClr val="accent1"/>
                </a:solidFill>
                <a:latin typeface="+mn-lt"/>
              </a:rPr>
            </a:br>
            <a:r>
              <a:rPr lang="en-US" sz="4900" dirty="0">
                <a:solidFill>
                  <a:srgbClr val="002060"/>
                </a:solidFill>
                <a:latin typeface="+mn-lt"/>
              </a:rPr>
              <a:t>Start with </a:t>
            </a:r>
            <a:r>
              <a:rPr lang="en-US" sz="4900" b="1" dirty="0">
                <a:solidFill>
                  <a:srgbClr val="FF0000"/>
                </a:solidFill>
                <a:latin typeface="+mn-lt"/>
              </a:rPr>
              <a:t>P= </a:t>
            </a:r>
            <a:r>
              <a:rPr lang="en-US" sz="4900" b="1" dirty="0" err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4900" b="1" dirty="0" err="1">
                <a:solidFill>
                  <a:srgbClr val="FF0000"/>
                </a:solidFill>
                <a:latin typeface="+mn-lt"/>
                <a:ea typeface="Symbol" charset="2"/>
                <a:cs typeface="Symbol" charset="2"/>
              </a:rPr>
              <a:t>RT</a:t>
            </a:r>
            <a:r>
              <a:rPr lang="en-US" sz="4900" b="1" dirty="0">
                <a:solidFill>
                  <a:srgbClr val="FF0000"/>
                </a:solidFill>
                <a:latin typeface="+mn-lt"/>
                <a:ea typeface="Symbol" charset="2"/>
                <a:cs typeface="Symbol" charset="2"/>
              </a:rPr>
              <a:t> </a:t>
            </a:r>
            <a:r>
              <a:rPr lang="en-US" sz="4900" b="1" dirty="0">
                <a:solidFill>
                  <a:srgbClr val="002060"/>
                </a:solidFill>
                <a:latin typeface="+mn-lt"/>
                <a:ea typeface="Symbol" charset="2"/>
                <a:cs typeface="Symbol" charset="2"/>
              </a:rPr>
              <a:t>for a particular sample of air (thus mass is constant)</a:t>
            </a:r>
            <a:br>
              <a:rPr lang="en-US" b="1" dirty="0">
                <a:solidFill>
                  <a:schemeClr val="accent1"/>
                </a:solidFill>
                <a:latin typeface="+mn-lt"/>
                <a:ea typeface="Symbol" charset="2"/>
                <a:cs typeface="Symbol" charset="2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57" y="3016126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Assume T=constant.   </a:t>
            </a:r>
          </a:p>
          <a:p>
            <a:r>
              <a:rPr lang="en-US" sz="4000" dirty="0"/>
              <a:t>Then you have: </a:t>
            </a:r>
            <a:r>
              <a:rPr lang="en-US" sz="4000" b="1" dirty="0"/>
              <a:t>P= </a:t>
            </a:r>
            <a:r>
              <a:rPr lang="en-US" sz="4000" b="1" dirty="0">
                <a:latin typeface="Symbol" charset="2"/>
                <a:ea typeface="Symbol" charset="2"/>
                <a:cs typeface="Symbol" charset="2"/>
              </a:rPr>
              <a:t>r </a:t>
            </a:r>
            <a:r>
              <a:rPr lang="en-US" sz="4000" b="1" dirty="0">
                <a:ea typeface="Symbol" charset="2"/>
                <a:cs typeface="Symbol" charset="2"/>
              </a:rPr>
              <a:t>*constant  </a:t>
            </a:r>
            <a:r>
              <a:rPr lang="en-US" sz="4000" dirty="0">
                <a:ea typeface="Symbol" charset="2"/>
                <a:cs typeface="Symbol" charset="2"/>
              </a:rPr>
              <a:t>or</a:t>
            </a:r>
          </a:p>
          <a:p>
            <a:pPr marL="0" indent="0">
              <a:buNone/>
            </a:pPr>
            <a:r>
              <a:rPr lang="en-US" sz="4000" b="1" dirty="0">
                <a:ea typeface="Symbol" charset="2"/>
                <a:cs typeface="Symbol" charset="2"/>
              </a:rPr>
              <a:t>P = constant* M/V </a:t>
            </a:r>
          </a:p>
          <a:p>
            <a:pPr marL="0" indent="0">
              <a:buNone/>
            </a:pPr>
            <a:r>
              <a:rPr lang="en-US" sz="4000" b="1" dirty="0">
                <a:ea typeface="Symbol" charset="2"/>
                <a:cs typeface="Symbol" charset="2"/>
              </a:rPr>
              <a:t>or PV=constant  </a:t>
            </a:r>
          </a:p>
          <a:p>
            <a:pPr marL="0" indent="0">
              <a:buNone/>
            </a:pPr>
            <a:r>
              <a:rPr lang="en-US" sz="4000" b="1" dirty="0">
                <a:ea typeface="Symbol" charset="2"/>
                <a:cs typeface="Symbol" charset="2"/>
              </a:rPr>
              <a:t> </a:t>
            </a:r>
            <a:r>
              <a:rPr lang="en-US" sz="4000" b="1" u="sng" dirty="0">
                <a:ea typeface="Symbol" charset="2"/>
                <a:cs typeface="Symbol" charset="2"/>
              </a:rPr>
              <a:t>BOYLE’S LAW!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0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B8EF-DEE4-DC4D-805D-29FD48F1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More fun:  Law of Charles and Guy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Lussac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5915-C718-7A4F-B6EA-F865E323A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Again start with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P=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a typeface="Symbol" charset="2"/>
                <a:cs typeface="Symbol" charset="2"/>
              </a:rPr>
              <a:t>RT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Symbol" charset="2"/>
                <a:cs typeface="Symbol" charset="2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ea typeface="Symbol" charset="2"/>
                <a:cs typeface="Symbol" charset="2"/>
              </a:rPr>
              <a:t>Assume P=constant.  Then you have:</a:t>
            </a:r>
          </a:p>
          <a:p>
            <a:pPr marL="0" indent="0">
              <a:buNone/>
            </a:pPr>
            <a:r>
              <a:rPr lang="en-US" sz="3600" b="1" dirty="0">
                <a:ea typeface="Symbol" charset="2"/>
                <a:cs typeface="Symbol" charset="2"/>
              </a:rPr>
              <a:t>Constant=(M/V)*R*T</a:t>
            </a:r>
          </a:p>
          <a:p>
            <a:pPr marL="0" indent="0">
              <a:buNone/>
            </a:pPr>
            <a:r>
              <a:rPr lang="en-US" sz="3600" b="1" dirty="0">
                <a:ea typeface="Symbol" charset="2"/>
                <a:cs typeface="Symbol" charset="2"/>
              </a:rPr>
              <a:t>Since Mass and R are constants:</a:t>
            </a:r>
          </a:p>
          <a:p>
            <a:pPr marL="0" indent="0">
              <a:buNone/>
            </a:pPr>
            <a:r>
              <a:rPr lang="en-US" sz="3600" b="1" dirty="0">
                <a:ea typeface="Symbol" charset="2"/>
                <a:cs typeface="Symbol" charset="2"/>
              </a:rPr>
              <a:t>Constant=  T/V</a:t>
            </a:r>
          </a:p>
          <a:p>
            <a:pPr marL="0" indent="0">
              <a:buNone/>
            </a:pPr>
            <a:r>
              <a:rPr lang="en-US" sz="3600" b="1" dirty="0">
                <a:ea typeface="Symbol" charset="2"/>
                <a:cs typeface="Symbol" charset="2"/>
              </a:rPr>
              <a:t>V = constant*T:  </a:t>
            </a:r>
          </a:p>
          <a:p>
            <a:pPr marL="0" indent="0">
              <a:buNone/>
            </a:pPr>
            <a:r>
              <a:rPr lang="en-US" sz="3600" b="1" u="sng" dirty="0">
                <a:ea typeface="Symbol" charset="2"/>
                <a:cs typeface="Symbol" charset="2"/>
              </a:rPr>
              <a:t>Law of Charles and Guy </a:t>
            </a:r>
            <a:r>
              <a:rPr lang="en-US" sz="3600" b="1" u="sng" dirty="0" err="1">
                <a:ea typeface="Symbol" charset="2"/>
                <a:cs typeface="Symbol" charset="2"/>
              </a:rPr>
              <a:t>Lussac</a:t>
            </a:r>
            <a:endParaRPr lang="en-US" sz="3600" b="1" u="sng" dirty="0">
              <a:ea typeface="Symbol" charset="2"/>
              <a:cs typeface="Symbol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9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A562-25EA-E346-8D3F-F5321E03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Gas Law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2936-C416-634C-A461-EB3217FE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47" y="1517153"/>
            <a:ext cx="5749887" cy="4351338"/>
          </a:xfrm>
        </p:spPr>
        <p:txBody>
          <a:bodyPr>
            <a:noAutofit/>
          </a:bodyPr>
          <a:lstStyle/>
          <a:p>
            <a:r>
              <a:rPr lang="en-US" sz="4000" b="1" dirty="0"/>
              <a:t>We will use these gas laws to explain many weather features</a:t>
            </a:r>
          </a:p>
          <a:p>
            <a:r>
              <a:rPr lang="en-US" sz="4000" b="1" dirty="0"/>
              <a:t>The perfect gas law is one of the key relationships used in computer weather forecast models.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D0DDB-A058-EA4A-8FFD-4107C5107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5" t="19495" r="3986"/>
          <a:stretch/>
        </p:blipFill>
        <p:spPr>
          <a:xfrm>
            <a:off x="6096000" y="2082557"/>
            <a:ext cx="5911201" cy="33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7" y="1611029"/>
            <a:ext cx="5421083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Clouds form as air cools when it rises.</a:t>
            </a:r>
          </a:p>
          <a:p>
            <a:r>
              <a:rPr lang="en-US" sz="3200" b="1" dirty="0"/>
              <a:t>But why does rising air cool?</a:t>
            </a:r>
          </a:p>
          <a:p>
            <a:r>
              <a:rPr lang="en-US" sz="3200" b="1" dirty="0"/>
              <a:t>And air warms as it forced to sink.  Why?</a:t>
            </a:r>
          </a:p>
          <a:p>
            <a:r>
              <a:rPr lang="en-US" sz="3200" b="1" dirty="0"/>
              <a:t>Why does the spray from aerosol cans feel cold?</a:t>
            </a:r>
          </a:p>
          <a:p>
            <a:r>
              <a:rPr lang="en-US" sz="3200" b="1" dirty="0"/>
              <a:t>And why are bike pumps warm after use?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42" y="1611029"/>
            <a:ext cx="4332515" cy="324938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610598" y="3572102"/>
            <a:ext cx="391885" cy="429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Explained by adiabatic processes!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67918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Air parcel</a:t>
            </a:r>
            <a:r>
              <a:rPr lang="en-US" sz="3600" b="1" dirty="0">
                <a:solidFill>
                  <a:schemeClr val="accent1"/>
                </a:solidFill>
              </a:rPr>
              <a:t>: An identifiable collection of air that stays together. </a:t>
            </a:r>
            <a:r>
              <a:rPr lang="en-US" sz="3600" dirty="0"/>
              <a:t>   Think of the air in balloon.</a:t>
            </a:r>
          </a:p>
          <a:p>
            <a:r>
              <a:rPr lang="en-US" sz="3600" dirty="0"/>
              <a:t>An </a:t>
            </a:r>
            <a:r>
              <a:rPr lang="en-US" sz="3600" b="1" dirty="0">
                <a:solidFill>
                  <a:srgbClr val="FF0000"/>
                </a:solidFill>
              </a:rPr>
              <a:t>adiabatic process </a:t>
            </a:r>
            <a:r>
              <a:rPr lang="en-US" sz="3600" dirty="0"/>
              <a:t>is a process that occurs WITHOUT the exchange of energy with the surroundings.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6117" y="2026023"/>
            <a:ext cx="2814918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047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In a meteorological context</a:t>
            </a:r>
            <a:r>
              <a:rPr lang="en-US" sz="3600" dirty="0"/>
              <a:t>, an adiabatic process is one in which there is </a:t>
            </a:r>
            <a:r>
              <a:rPr lang="en-US" sz="3600" b="1" dirty="0"/>
              <a:t>no exchange of energy between an air parcel and the surrounding air.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149" y="1825625"/>
            <a:ext cx="2814918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8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061" y="1012145"/>
            <a:ext cx="10782300" cy="9955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Gas laws describe the relationships between the four key parameters describing the behavior of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545" y="2574285"/>
            <a:ext cx="7838910" cy="3271570"/>
          </a:xfrm>
        </p:spPr>
        <p:txBody>
          <a:bodyPr>
            <a:noAutofit/>
          </a:bodyPr>
          <a:lstStyle/>
          <a:p>
            <a:r>
              <a:rPr lang="en-US" sz="4000" b="1" dirty="0"/>
              <a:t>Temperature </a:t>
            </a:r>
          </a:p>
          <a:p>
            <a:r>
              <a:rPr lang="en-US" sz="4000" b="1" dirty="0"/>
              <a:t>Pressure</a:t>
            </a:r>
          </a:p>
          <a:p>
            <a:r>
              <a:rPr lang="en-US" sz="4000" b="1" dirty="0"/>
              <a:t>Density</a:t>
            </a:r>
          </a:p>
          <a:p>
            <a:r>
              <a:rPr lang="en-US" sz="4000" b="1" dirty="0"/>
              <a:t>Volume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105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C99A-1F07-9243-A6F8-3AC8C04F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68040" cy="345873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Think of air in an insulated 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2AFAE-A878-474C-8317-343E1594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629" y="679981"/>
            <a:ext cx="6190734" cy="5943105"/>
          </a:xfrm>
        </p:spPr>
      </p:pic>
    </p:spTree>
    <p:extLst>
      <p:ext uri="{BB962C8B-B14F-4D97-AF65-F5344CB8AC3E}">
        <p14:creationId xmlns:p14="http://schemas.microsoft.com/office/powerpoint/2010/main" val="402139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How do temperature and pressure vary for an air parcel during an adiabatic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Imagine an </a:t>
            </a:r>
            <a:r>
              <a:rPr lang="en-US" sz="3200" b="1" dirty="0"/>
              <a:t>insulated cylinder </a:t>
            </a:r>
            <a:r>
              <a:rPr lang="en-US" sz="3200" dirty="0"/>
              <a:t>with air in it, so there is NO heat exchange with the outside environment.</a:t>
            </a:r>
          </a:p>
          <a:p>
            <a:r>
              <a:rPr lang="en-US" sz="3200" dirty="0"/>
              <a:t>Push down the piston.   Pressure </a:t>
            </a:r>
            <a:r>
              <a:rPr lang="en-US" sz="3200" b="1" dirty="0"/>
              <a:t>and</a:t>
            </a:r>
            <a:r>
              <a:rPr lang="en-US" sz="3200" dirty="0"/>
              <a:t> temperature increase.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43" y="3424238"/>
            <a:ext cx="5937410" cy="3117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6094" y="4867835"/>
            <a:ext cx="1550894" cy="1586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0278" y="555584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, P</a:t>
            </a:r>
            <a:r>
              <a:rPr lang="en-US" sz="2400" baseline="-250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2652" y="5653081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, P</a:t>
            </a:r>
            <a:r>
              <a:rPr lang="en-US" sz="28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333" y="4267670"/>
            <a:ext cx="1460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</a:t>
            </a:r>
            <a:r>
              <a:rPr lang="en-US" sz="3600" b="1" baseline="-25000" dirty="0"/>
              <a:t>2</a:t>
            </a:r>
            <a:r>
              <a:rPr lang="en-US" sz="3600" b="1" dirty="0"/>
              <a:t> &gt; P</a:t>
            </a:r>
            <a:r>
              <a:rPr lang="en-US" sz="3600" b="1" baseline="-25000" dirty="0"/>
              <a:t>1</a:t>
            </a:r>
          </a:p>
          <a:p>
            <a:r>
              <a:rPr lang="en-US" sz="3600" b="1" dirty="0"/>
              <a:t>T</a:t>
            </a:r>
            <a:r>
              <a:rPr lang="en-US" sz="3600" b="1" baseline="-25000" dirty="0"/>
              <a:t>2</a:t>
            </a:r>
            <a:r>
              <a:rPr lang="en-US" sz="3600" b="1" dirty="0"/>
              <a:t> &gt; T</a:t>
            </a:r>
            <a:r>
              <a:rPr lang="en-US" sz="3600" b="1" baseline="-25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58A13-D0A8-01D5-5C7C-90064239D0E2}"/>
              </a:ext>
            </a:extLst>
          </p:cNvPr>
          <p:cNvSpPr txBox="1"/>
          <p:nvPr/>
        </p:nvSpPr>
        <p:spPr>
          <a:xfrm>
            <a:off x="3653424" y="6404666"/>
            <a:ext cx="60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12E8A-D61D-90E2-2DF5-E71E803E338A}"/>
              </a:ext>
            </a:extLst>
          </p:cNvPr>
          <p:cNvSpPr txBox="1"/>
          <p:nvPr/>
        </p:nvSpPr>
        <p:spPr>
          <a:xfrm>
            <a:off x="7634876" y="64545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216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689" y="495954"/>
            <a:ext cx="5992906" cy="11947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386" y="1690688"/>
            <a:ext cx="6369513" cy="5400919"/>
          </a:xfrm>
        </p:spPr>
        <p:txBody>
          <a:bodyPr>
            <a:normAutofit/>
          </a:bodyPr>
          <a:lstStyle/>
          <a:p>
            <a:r>
              <a:rPr lang="en-US" sz="3900" dirty="0"/>
              <a:t>If an air parcel is compressed adiabatically</a:t>
            </a:r>
            <a:r>
              <a:rPr lang="en-US" sz="3900" b="1" dirty="0"/>
              <a:t>, temperature will rise</a:t>
            </a:r>
          </a:p>
          <a:p>
            <a:r>
              <a:rPr lang="en-US" sz="3900" dirty="0"/>
              <a:t>If allow an air parcel to expand, </a:t>
            </a:r>
            <a:r>
              <a:rPr lang="en-US" sz="3900" b="1" dirty="0"/>
              <a:t>its temperature will fall</a:t>
            </a:r>
            <a:r>
              <a:rPr lang="en-US" sz="3900" dirty="0"/>
              <a:t>.</a:t>
            </a:r>
          </a:p>
          <a:p>
            <a:r>
              <a:rPr lang="en-US" sz="3900" b="1" dirty="0">
                <a:solidFill>
                  <a:schemeClr val="tx2"/>
                </a:solidFill>
              </a:rPr>
              <a:t>But why?</a:t>
            </a:r>
          </a:p>
          <a:p>
            <a:pPr lvl="1"/>
            <a:endParaRPr lang="en-US" dirty="0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EBDDC9C-487D-1143-927E-E89D6194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617" y="938040"/>
            <a:ext cx="1563894" cy="1556881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50BED6-F771-0443-FC89-0CBA11A1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11" y="3113032"/>
            <a:ext cx="3105107" cy="30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96" y="1250402"/>
            <a:ext cx="8083087" cy="5400919"/>
          </a:xfrm>
        </p:spPr>
        <p:txBody>
          <a:bodyPr>
            <a:normAutofit/>
          </a:bodyPr>
          <a:lstStyle/>
          <a:p>
            <a:pPr lvl="1"/>
            <a:r>
              <a:rPr lang="en-US" sz="3900" dirty="0"/>
              <a:t>When compressing an air parcel, </a:t>
            </a:r>
            <a:r>
              <a:rPr lang="en-US" sz="3900" b="1" dirty="0"/>
              <a:t>you are doing work on the molecules in the parcel</a:t>
            </a:r>
            <a:r>
              <a:rPr lang="en-US" sz="3900" dirty="0"/>
              <a:t>, giving them a “shove” and making them go faster. </a:t>
            </a:r>
            <a:r>
              <a:rPr lang="en-US" sz="3900" b="1" dirty="0"/>
              <a:t>Temperature rises.</a:t>
            </a:r>
          </a:p>
          <a:p>
            <a:pPr lvl="1"/>
            <a:r>
              <a:rPr lang="en-US" sz="3900" b="1" dirty="0">
                <a:solidFill>
                  <a:schemeClr val="tx2"/>
                </a:solidFill>
              </a:rPr>
              <a:t>If an air parcel expands, energy is needed to push out the boundaries of the parcel, resulting in cooling.</a:t>
            </a:r>
          </a:p>
          <a:p>
            <a:pPr lvl="1"/>
            <a:endParaRPr lang="en-US" dirty="0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EBDDC9C-487D-1143-927E-E89D6194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78" y="2614123"/>
            <a:ext cx="1563894" cy="15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To Put It Another Way:  The Adiabatic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883"/>
            <a:ext cx="6236233" cy="4373992"/>
          </a:xfrm>
        </p:spPr>
        <p:txBody>
          <a:bodyPr>
            <a:normAutofit/>
          </a:bodyPr>
          <a:lstStyle/>
          <a:p>
            <a:r>
              <a:rPr lang="en-US" sz="3600" b="1" dirty="0"/>
              <a:t>In the absence of heat exchange with the outside, an air parcel warms when compressed and cools when it expands.</a:t>
            </a:r>
          </a:p>
          <a:p>
            <a:r>
              <a:rPr lang="en-US" sz="3600" dirty="0"/>
              <a:t>Explains a great deal of what it occurring in the atmosphere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67" y="2301453"/>
            <a:ext cx="3171141" cy="31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0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Adiabatic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22" y="1864477"/>
            <a:ext cx="6762258" cy="4907684"/>
          </a:xfrm>
        </p:spPr>
        <p:txBody>
          <a:bodyPr>
            <a:normAutofit/>
          </a:bodyPr>
          <a:lstStyle/>
          <a:p>
            <a:r>
              <a:rPr lang="en-US" sz="3600" dirty="0"/>
              <a:t>When air is forced to rise, it moves into an environment of lesser pressure (since pressure decreases with height).</a:t>
            </a:r>
          </a:p>
          <a:p>
            <a:r>
              <a:rPr lang="en-US" sz="3600" dirty="0"/>
              <a:t>With less pressure on the air parcel, it expands</a:t>
            </a:r>
          </a:p>
          <a:p>
            <a:r>
              <a:rPr lang="en-US" sz="3600" b="1" dirty="0"/>
              <a:t>Expansion results in cooling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4" y="1864477"/>
            <a:ext cx="3171141" cy="31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4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2445" cy="90323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529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When air sinks, it moves into an environment with higher pressure, compressing and warming the air parcel</a:t>
            </a:r>
            <a:r>
              <a:rPr lang="en-US" sz="32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66" y="1027906"/>
            <a:ext cx="56902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4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9136-7D04-7A47-BE4A-05996ABE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 example that many of you have experienced—a very cold spray from aerosol cans due to adiabatic expansion and cooling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F68DA-AF40-5E4D-A2F7-EF700C87E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643" y="2252849"/>
            <a:ext cx="6934714" cy="3906881"/>
          </a:xfrm>
        </p:spPr>
      </p:pic>
    </p:spTree>
    <p:extLst>
      <p:ext uri="{BB962C8B-B14F-4D97-AF65-F5344CB8AC3E}">
        <p14:creationId xmlns:p14="http://schemas.microsoft.com/office/powerpoint/2010/main" val="44666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7F19-62A6-A947-8935-DED92845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Heat pumps and AC Uses Adiabatic Principles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AF1AA-43C7-874A-BF1D-49EA40FEF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val="1101779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5BB1-B239-014F-87E9-D7F0E177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23A43EF-8E05-2B4B-A287-E5F29DAFA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281" y="565357"/>
            <a:ext cx="8556433" cy="5864154"/>
          </a:xfrm>
        </p:spPr>
      </p:pic>
    </p:spTree>
    <p:extLst>
      <p:ext uri="{BB962C8B-B14F-4D97-AF65-F5344CB8AC3E}">
        <p14:creationId xmlns:p14="http://schemas.microsoft.com/office/powerpoint/2010/main" val="134212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86" y="626383"/>
            <a:ext cx="10782300" cy="9955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Key Gas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28" y="1880279"/>
            <a:ext cx="10885714" cy="4351338"/>
          </a:xfrm>
        </p:spPr>
        <p:txBody>
          <a:bodyPr>
            <a:noAutofit/>
          </a:bodyPr>
          <a:lstStyle/>
          <a:p>
            <a:r>
              <a:rPr lang="en-US" sz="4000" b="1" dirty="0"/>
              <a:t>Temperature (T)</a:t>
            </a:r>
            <a:r>
              <a:rPr lang="en-US" sz="4000" dirty="0"/>
              <a:t>:  a measure of the average </a:t>
            </a:r>
            <a:r>
              <a:rPr lang="en-US" sz="4000" b="1" dirty="0"/>
              <a:t>kinetic energy (KE) </a:t>
            </a:r>
            <a:r>
              <a:rPr lang="en-US" sz="4000" dirty="0"/>
              <a:t>of atoms and molecules. (°C, °F). </a:t>
            </a:r>
            <a:r>
              <a:rPr lang="en-US" sz="4000" u="sng" dirty="0">
                <a:solidFill>
                  <a:srgbClr val="FF0000"/>
                </a:solidFill>
              </a:rPr>
              <a:t>Expressed in °K for calculations.</a:t>
            </a:r>
          </a:p>
          <a:p>
            <a:endParaRPr lang="en-US" sz="4000" u="sng" dirty="0">
              <a:solidFill>
                <a:srgbClr val="FF0000"/>
              </a:solidFill>
            </a:endParaRPr>
          </a:p>
          <a:p>
            <a:r>
              <a:rPr lang="en-US" sz="4000" b="1" dirty="0"/>
              <a:t>Pressure (P)</a:t>
            </a:r>
            <a:r>
              <a:rPr lang="en-US" sz="4000" dirty="0"/>
              <a:t>:  Force per unit area: F/A.  Expressed in Pascals (N/m</a:t>
            </a:r>
            <a:r>
              <a:rPr lang="en-US" sz="4000" baseline="30000" dirty="0"/>
              <a:t>2</a:t>
            </a:r>
            <a:r>
              <a:rPr lang="en-US" sz="4000" dirty="0"/>
              <a:t>)-- Newtons per meter squared.  Sometimes in terms of </a:t>
            </a:r>
            <a:r>
              <a:rPr lang="en-US" sz="4000" dirty="0" err="1"/>
              <a:t>hPa</a:t>
            </a:r>
            <a:r>
              <a:rPr lang="en-US" sz="4000" dirty="0"/>
              <a:t> (100 N/m</a:t>
            </a:r>
            <a:r>
              <a:rPr lang="en-US" sz="4000" baseline="30000" dirty="0"/>
              <a:t>2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1884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2E9D-A9DF-C543-B9E8-E1C46735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Heat Pump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803EB6F-78F7-5541-90DC-62AEFACD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997" y="1316314"/>
            <a:ext cx="8103470" cy="5408000"/>
          </a:xfrm>
        </p:spPr>
      </p:pic>
    </p:spTree>
    <p:extLst>
      <p:ext uri="{BB962C8B-B14F-4D97-AF65-F5344CB8AC3E}">
        <p14:creationId xmlns:p14="http://schemas.microsoft.com/office/powerpoint/2010/main" val="1095984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79775"/>
            <a:ext cx="10701759" cy="69974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Influence on saturation and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759509"/>
            <a:ext cx="10701759" cy="4207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As an air parcel rises, adiabatic cooling can result in </a:t>
            </a:r>
            <a:r>
              <a:rPr lang="en-US" sz="3600" b="1" dirty="0">
                <a:solidFill>
                  <a:srgbClr val="FF0000"/>
                </a:solidFill>
              </a:rPr>
              <a:t>increased relative humidity and saturation</a:t>
            </a:r>
            <a:r>
              <a:rPr lang="en-US" sz="36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9853"/>
          <a:stretch/>
        </p:blipFill>
        <p:spPr>
          <a:xfrm>
            <a:off x="2217255" y="3204995"/>
            <a:ext cx="6421218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9EB24-DA2C-28C9-56EA-2CDB2424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7650-21F8-2047-C4F4-A9E77BC9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79775"/>
            <a:ext cx="10701759" cy="69974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Influence on saturation and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4082-4843-CEDE-12EE-430F325DE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35" y="997509"/>
            <a:ext cx="11478415" cy="4207736"/>
          </a:xfrm>
        </p:spPr>
        <p:txBody>
          <a:bodyPr>
            <a:noAutofit/>
          </a:bodyPr>
          <a:lstStyle/>
          <a:p>
            <a:r>
              <a:rPr lang="en-US" sz="3000" dirty="0"/>
              <a:t>The amount of water vapor in an air parcel does not change  at first as it rises</a:t>
            </a:r>
          </a:p>
          <a:p>
            <a:r>
              <a:rPr lang="en-US" sz="3000" dirty="0"/>
              <a:t> As the temperature falls, the air parcel has less ability to hold water vapor.  </a:t>
            </a:r>
            <a:r>
              <a:rPr lang="en-US" sz="3000" b="1" dirty="0"/>
              <a:t>Thus, RH increases.</a:t>
            </a:r>
          </a:p>
          <a:p>
            <a:r>
              <a:rPr lang="en-US" sz="3000" dirty="0"/>
              <a:t>With enough vertical motion, the RH climbs to 100% and the air reaches </a:t>
            </a:r>
            <a:r>
              <a:rPr lang="en-US" sz="3000" b="1" dirty="0"/>
              <a:t>saturation</a:t>
            </a:r>
            <a:r>
              <a:rPr lang="en-US" sz="3000" dirty="0"/>
              <a:t>—any more rising leads to water condensing out and cloud 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60A2A-B96C-6D55-744A-718E804A9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9853"/>
          <a:stretch/>
        </p:blipFill>
        <p:spPr>
          <a:xfrm>
            <a:off x="4865031" y="4153560"/>
            <a:ext cx="5438119" cy="2339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640E8-71B7-6E2A-353B-B82877597D28}"/>
              </a:ext>
            </a:extLst>
          </p:cNvPr>
          <p:cNvSpPr txBox="1"/>
          <p:nvPr/>
        </p:nvSpPr>
        <p:spPr>
          <a:xfrm>
            <a:off x="971550" y="4827932"/>
            <a:ext cx="2800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Flow moving up mountains is a good example</a:t>
            </a:r>
          </a:p>
        </p:txBody>
      </p:sp>
    </p:spTree>
    <p:extLst>
      <p:ext uri="{BB962C8B-B14F-4D97-AF65-F5344CB8AC3E}">
        <p14:creationId xmlns:p14="http://schemas.microsoft.com/office/powerpoint/2010/main" val="2876491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Downslope warming and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 the other hand, sinking air warms adiabatically and relative humidity </a:t>
            </a:r>
            <a:r>
              <a:rPr lang="en-US" sz="3600" b="1" dirty="0"/>
              <a:t>decreases</a:t>
            </a:r>
            <a:r>
              <a:rPr lang="en-US" sz="3600" dirty="0"/>
              <a:t>.  Thus, clouds evaporate, producing a cloud-free zone or </a:t>
            </a:r>
            <a:r>
              <a:rPr lang="en-US" sz="3600" b="1" dirty="0"/>
              <a:t>rain shadow</a:t>
            </a:r>
            <a:r>
              <a:rPr lang="en-US" sz="36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95" y="3578171"/>
            <a:ext cx="6386607" cy="27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4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365125"/>
            <a:ext cx="3090299" cy="50641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Great examples here in Washington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99" y="502517"/>
            <a:ext cx="6339451" cy="5779221"/>
          </a:xfrm>
        </p:spPr>
      </p:pic>
    </p:spTree>
    <p:extLst>
      <p:ext uri="{BB962C8B-B14F-4D97-AF65-F5344CB8AC3E}">
        <p14:creationId xmlns:p14="http://schemas.microsoft.com/office/powerpoint/2010/main" val="1607678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8CB4-8600-7D44-9C4F-64B16EA2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7EE1D0-8A25-9E4E-AC2D-C016F4AD9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529" y="754160"/>
            <a:ext cx="6243595" cy="5523180"/>
          </a:xfrm>
        </p:spPr>
      </p:pic>
    </p:spTree>
    <p:extLst>
      <p:ext uri="{BB962C8B-B14F-4D97-AF65-F5344CB8AC3E}">
        <p14:creationId xmlns:p14="http://schemas.microsoft.com/office/powerpoint/2010/main" val="3072396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5829-0B36-EF4F-A24F-0E42DC8C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7654-D317-AE40-9242-025EAEE8B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784" y="1422616"/>
            <a:ext cx="6811587" cy="35182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4C66B-0C40-D341-9E9E-EF541FF7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51" y="365125"/>
            <a:ext cx="9026076" cy="55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51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Adiabatic cooling/warming can occur outside of mountains as well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65" y="1784505"/>
            <a:ext cx="6710250" cy="4508268"/>
          </a:xfrm>
        </p:spPr>
      </p:pic>
    </p:spTree>
    <p:extLst>
      <p:ext uri="{BB962C8B-B14F-4D97-AF65-F5344CB8AC3E}">
        <p14:creationId xmlns:p14="http://schemas.microsoft.com/office/powerpoint/2010/main" val="621252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Warm Front:  Rising air and adiabatic cooling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2165"/>
            <a:ext cx="9039124" cy="4724798"/>
          </a:xfrm>
        </p:spPr>
      </p:pic>
    </p:spTree>
    <p:extLst>
      <p:ext uri="{BB962C8B-B14F-4D97-AF65-F5344CB8AC3E}">
        <p14:creationId xmlns:p14="http://schemas.microsoft.com/office/powerpoint/2010/main" val="195084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20546" cy="555376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All </a:t>
            </a:r>
            <a:r>
              <a:rPr lang="en-US" b="1">
                <a:solidFill>
                  <a:schemeClr val="tx2"/>
                </a:solidFill>
                <a:latin typeface="+mn-lt"/>
              </a:rPr>
              <a:t>of these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clouds are associated with adiabatic cooling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18" y="1212120"/>
            <a:ext cx="7891849" cy="4932406"/>
          </a:xfrm>
        </p:spPr>
      </p:pic>
    </p:spTree>
    <p:extLst>
      <p:ext uri="{BB962C8B-B14F-4D97-AF65-F5344CB8AC3E}">
        <p14:creationId xmlns:p14="http://schemas.microsoft.com/office/powerpoint/2010/main" val="172842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F8E6-DBC2-E143-A95D-942EE4F4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More Key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2713-1ECD-3147-B5DF-AB569A64F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6150" cy="4351338"/>
          </a:xfrm>
        </p:spPr>
        <p:txBody>
          <a:bodyPr/>
          <a:lstStyle/>
          <a:p>
            <a:r>
              <a:rPr lang="en-US" sz="3600" b="1" dirty="0"/>
              <a:t>Density (</a:t>
            </a:r>
            <a:r>
              <a:rPr lang="en-US" sz="3600" b="1" dirty="0">
                <a:latin typeface="Symbol" pitchFamily="2" charset="2"/>
                <a:ea typeface="Symbol" charset="2"/>
                <a:cs typeface="Symbol" charset="2"/>
              </a:rPr>
              <a:t>r</a:t>
            </a:r>
            <a:r>
              <a:rPr lang="en-US" sz="3600" b="1" dirty="0">
                <a:ea typeface="Symbol" charset="2"/>
                <a:cs typeface="Symbol" charset="2"/>
              </a:rPr>
              <a:t>): </a:t>
            </a:r>
            <a:r>
              <a:rPr lang="en-US" sz="3600" b="1" dirty="0">
                <a:latin typeface="Symbol" pitchFamily="2" charset="2"/>
                <a:ea typeface="Symbol" charset="2"/>
                <a:cs typeface="Symbol" charset="2"/>
              </a:rPr>
              <a:t>r</a:t>
            </a:r>
            <a:r>
              <a:rPr lang="en-US" sz="3600" dirty="0">
                <a:ea typeface="Symbol" charset="2"/>
                <a:cs typeface="Symbol" charset="2"/>
              </a:rPr>
              <a:t> = Mass/Volume. </a:t>
            </a:r>
          </a:p>
          <a:p>
            <a:pPr marL="0" indent="0">
              <a:buNone/>
            </a:pPr>
            <a:r>
              <a:rPr lang="en-US" sz="3600" dirty="0">
                <a:latin typeface="Symbol" charset="2"/>
                <a:ea typeface="Symbol" charset="2"/>
                <a:cs typeface="Symbol" charset="2"/>
              </a:rPr>
              <a:t>  r= M/</a:t>
            </a:r>
            <a:r>
              <a:rPr lang="en-US" sz="3600" dirty="0">
                <a:ea typeface="Symbol" charset="2"/>
                <a:cs typeface="Symbol" charset="2"/>
              </a:rPr>
              <a:t>V</a:t>
            </a:r>
          </a:p>
          <a:p>
            <a:pPr lvl="1"/>
            <a:r>
              <a:rPr lang="en-US" sz="3200" dirty="0">
                <a:ea typeface="Symbol" charset="2"/>
                <a:cs typeface="Symbol" charset="2"/>
              </a:rPr>
              <a:t> Expressed in kg/m</a:t>
            </a:r>
            <a:r>
              <a:rPr lang="en-US" sz="3200" baseline="30000" dirty="0">
                <a:ea typeface="Symbol" charset="2"/>
                <a:cs typeface="Symbol" charset="2"/>
              </a:rPr>
              <a:t>3</a:t>
            </a:r>
            <a:r>
              <a:rPr lang="en-US" sz="3200" dirty="0">
                <a:ea typeface="Symbol" charset="2"/>
                <a:cs typeface="Symbol" charset="2"/>
              </a:rPr>
              <a:t> in the metric system. </a:t>
            </a:r>
          </a:p>
          <a:p>
            <a:pPr lvl="1"/>
            <a:r>
              <a:rPr lang="en-US" sz="3200" dirty="0">
                <a:ea typeface="Symbol" charset="2"/>
                <a:cs typeface="Symbol" charset="2"/>
              </a:rPr>
              <a:t>At the earth’s surface </a:t>
            </a:r>
            <a:r>
              <a:rPr lang="en-US" sz="3200" dirty="0">
                <a:latin typeface="Symbol" pitchFamily="2" charset="2"/>
                <a:ea typeface="Symbol" charset="2"/>
                <a:cs typeface="Symbol" charset="2"/>
              </a:rPr>
              <a:t>r</a:t>
            </a:r>
            <a:r>
              <a:rPr lang="en-US" sz="3200" dirty="0">
                <a:ea typeface="Symbol" charset="2"/>
                <a:cs typeface="Symbol" charset="2"/>
              </a:rPr>
              <a:t> ~ 1 kg/m</a:t>
            </a:r>
            <a:r>
              <a:rPr lang="en-US" sz="3200" baseline="30000" dirty="0">
                <a:ea typeface="Symbol" charset="2"/>
                <a:cs typeface="Symbol" charset="2"/>
              </a:rPr>
              <a:t>3  </a:t>
            </a:r>
            <a:r>
              <a:rPr lang="en-US" sz="3200" dirty="0">
                <a:ea typeface="Symbol" charset="2"/>
                <a:cs typeface="Symbol" charset="2"/>
              </a:rPr>
              <a:t>, 1 kg = 1000 grams ~2.2 </a:t>
            </a:r>
            <a:r>
              <a:rPr lang="en-US" sz="3200" dirty="0" err="1">
                <a:ea typeface="Symbol" charset="2"/>
                <a:cs typeface="Symbol" charset="2"/>
              </a:rPr>
              <a:t>lbs</a:t>
            </a:r>
            <a:endParaRPr lang="en-US" sz="3200" dirty="0">
              <a:ea typeface="Symbol" charset="2"/>
              <a:cs typeface="Symbol" charset="2"/>
            </a:endParaRPr>
          </a:p>
          <a:p>
            <a:r>
              <a:rPr lang="en-US" sz="3600" b="1" dirty="0">
                <a:ea typeface="Symbol" charset="2"/>
                <a:cs typeface="Symbol" charset="2"/>
              </a:rPr>
              <a:t>Volume (V)</a:t>
            </a:r>
            <a:r>
              <a:rPr lang="en-US" sz="3600" dirty="0">
                <a:ea typeface="Symbol" charset="2"/>
                <a:cs typeface="Symbol" charset="2"/>
              </a:rPr>
              <a:t>:  Expressed in m</a:t>
            </a:r>
            <a:r>
              <a:rPr lang="en-US" sz="3600" baseline="30000" dirty="0">
                <a:ea typeface="Symbol" charset="2"/>
                <a:cs typeface="Symbol" charset="2"/>
              </a:rPr>
              <a:t>3</a:t>
            </a:r>
            <a:endParaRPr lang="en-US" sz="3600" baseline="30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3A760-18C8-A84B-9403-9C71F28B5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2" r="50405"/>
          <a:stretch/>
        </p:blipFill>
        <p:spPr>
          <a:xfrm>
            <a:off x="7908012" y="571500"/>
            <a:ext cx="4150638" cy="58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46B5-4082-EF4D-9291-8539EE07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67573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The Key Gas Parameters are Related by</a:t>
            </a:r>
            <a:br>
              <a:rPr lang="en-US" b="1" dirty="0">
                <a:solidFill>
                  <a:schemeClr val="tx2"/>
                </a:solidFill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GAS LAWS</a:t>
            </a:r>
          </a:p>
        </p:txBody>
      </p:sp>
    </p:spTree>
    <p:extLst>
      <p:ext uri="{BB962C8B-B14F-4D97-AF65-F5344CB8AC3E}">
        <p14:creationId xmlns:p14="http://schemas.microsoft.com/office/powerpoint/2010/main" val="34558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15497"/>
            <a:ext cx="10515600" cy="8064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Boyle’s Law (~1660)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0219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Start with a sample of air with a temperature (T), pressure (P), and volume (V).  If T is kept constant, then: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PV=constant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9" y="2849521"/>
            <a:ext cx="5503026" cy="36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Boyles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913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Basis of air pumps we all 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09" y="1222625"/>
            <a:ext cx="6228215" cy="47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B7DD-D83D-6548-96FC-F6A7AD4B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20" y="1430732"/>
            <a:ext cx="4107180" cy="310959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We are all familiar with Boyle’s Law in our daily lives.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C01911-D920-EF46-8FD5-E98B887F4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693" y="778401"/>
            <a:ext cx="1839191" cy="5301198"/>
          </a:xfrm>
        </p:spPr>
      </p:pic>
    </p:spTree>
    <p:extLst>
      <p:ext uri="{BB962C8B-B14F-4D97-AF65-F5344CB8AC3E}">
        <p14:creationId xmlns:p14="http://schemas.microsoft.com/office/powerpoint/2010/main" val="324986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Law of Charles and Guy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Lussac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2636"/>
            <a:ext cx="4438650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If you increase temperature, while keeping pressure constant, volume will increase.</a:t>
            </a:r>
          </a:p>
          <a:p>
            <a:r>
              <a:rPr lang="en-US" sz="3200" b="1" dirty="0"/>
              <a:t>V= constant * T (°K)</a:t>
            </a:r>
          </a:p>
          <a:p>
            <a:r>
              <a:rPr lang="en-US" sz="3200" b="1" dirty="0"/>
              <a:t> V = CT</a:t>
            </a:r>
          </a:p>
          <a:p>
            <a:r>
              <a:rPr lang="en-US" sz="3200" b="1" dirty="0"/>
              <a:t>Basis of car engines.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0"/>
          <a:stretch/>
        </p:blipFill>
        <p:spPr>
          <a:xfrm>
            <a:off x="5067300" y="1597889"/>
            <a:ext cx="6914121" cy="44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9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1071</Words>
  <Application>Microsoft Macintosh PowerPoint</Application>
  <PresentationFormat>Widescreen</PresentationFormat>
  <Paragraphs>110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Office Theme</vt:lpstr>
      <vt:lpstr>Gas Laws Atmospheric Sciences 101 Autumn 2024</vt:lpstr>
      <vt:lpstr>Gas laws describe the relationships between the four key parameters describing the behavior of gases</vt:lpstr>
      <vt:lpstr>Key Gas Parameters</vt:lpstr>
      <vt:lpstr>More Key Parameters</vt:lpstr>
      <vt:lpstr>The Key Gas Parameters are Related by GAS LAWS</vt:lpstr>
      <vt:lpstr>Boyle’s Law (~1660)</vt:lpstr>
      <vt:lpstr>Boyles Law</vt:lpstr>
      <vt:lpstr>We are all familiar with Boyle’s Law in our daily lives.</vt:lpstr>
      <vt:lpstr>Law of Charles and Guy Lussac</vt:lpstr>
      <vt:lpstr>PowerPoint Presentation</vt:lpstr>
      <vt:lpstr>PowerPoint Presentation</vt:lpstr>
      <vt:lpstr>Why use two gas laws when you can use one?</vt:lpstr>
      <vt:lpstr>Can combine both gas laws into one:  the Perfect Gas Law (a.k.a., the Ideal Gas Law)</vt:lpstr>
      <vt:lpstr>Let’s prove it contains the other laws  Start with P= rRT for a particular sample of air (thus mass is constant) </vt:lpstr>
      <vt:lpstr>More fun:  Law of Charles and Guy Lussac</vt:lpstr>
      <vt:lpstr>Gas Law Importance</vt:lpstr>
      <vt:lpstr>Adiabatic Processes</vt:lpstr>
      <vt:lpstr>Explained by adiabatic processes!</vt:lpstr>
      <vt:lpstr>Adiabatic processes</vt:lpstr>
      <vt:lpstr>Think of air in an insulated box</vt:lpstr>
      <vt:lpstr>How do temperature and pressure vary for an air parcel during an adiabatic process?</vt:lpstr>
      <vt:lpstr>Adiabatic processes </vt:lpstr>
      <vt:lpstr>Adiabatic processes </vt:lpstr>
      <vt:lpstr>To Put It Another Way:  The Adiabatic Law</vt:lpstr>
      <vt:lpstr>The Adiabatic Law</vt:lpstr>
      <vt:lpstr>Adiabatic Law</vt:lpstr>
      <vt:lpstr>An example that many of you have experienced—a very cold spray from aerosol cans due to adiabatic expansion and cooling</vt:lpstr>
      <vt:lpstr>Heat pumps and AC Uses Adiabatic Principles</vt:lpstr>
      <vt:lpstr>PowerPoint Presentation</vt:lpstr>
      <vt:lpstr>Heat Pump</vt:lpstr>
      <vt:lpstr>Influence on saturation and clouds</vt:lpstr>
      <vt:lpstr>Influence on saturation and clouds</vt:lpstr>
      <vt:lpstr>Downslope warming and drying</vt:lpstr>
      <vt:lpstr>Great examples here in Washington</vt:lpstr>
      <vt:lpstr>PowerPoint Presentation</vt:lpstr>
      <vt:lpstr>PowerPoint Presentation</vt:lpstr>
      <vt:lpstr>Adiabatic cooling/warming can occur outside of mountains as well</vt:lpstr>
      <vt:lpstr>Warm Front:  Rising air and adiabatic cooling</vt:lpstr>
      <vt:lpstr>All of these clouds are associated with adiabatic cooling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Laws</dc:title>
  <dc:creator>Cliff Mass</dc:creator>
  <cp:lastModifiedBy>Clifford F. Mass</cp:lastModifiedBy>
  <cp:revision>59</cp:revision>
  <dcterms:created xsi:type="dcterms:W3CDTF">2017-10-17T16:36:55Z</dcterms:created>
  <dcterms:modified xsi:type="dcterms:W3CDTF">2024-10-15T21:25:39Z</dcterms:modified>
</cp:coreProperties>
</file>