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95" r:id="rId3"/>
    <p:sldId id="303" r:id="rId4"/>
    <p:sldId id="297" r:id="rId5"/>
    <p:sldId id="298" r:id="rId6"/>
    <p:sldId id="299" r:id="rId7"/>
    <p:sldId id="300" r:id="rId8"/>
    <p:sldId id="304" r:id="rId9"/>
    <p:sldId id="301" r:id="rId10"/>
    <p:sldId id="325" r:id="rId11"/>
    <p:sldId id="302" r:id="rId12"/>
    <p:sldId id="305" r:id="rId13"/>
    <p:sldId id="282" r:id="rId14"/>
    <p:sldId id="283" r:id="rId15"/>
    <p:sldId id="306" r:id="rId16"/>
    <p:sldId id="307" r:id="rId17"/>
    <p:sldId id="308" r:id="rId18"/>
    <p:sldId id="263" r:id="rId19"/>
    <p:sldId id="262" r:id="rId20"/>
    <p:sldId id="279" r:id="rId21"/>
    <p:sldId id="280" r:id="rId22"/>
    <p:sldId id="281" r:id="rId23"/>
    <p:sldId id="309" r:id="rId24"/>
    <p:sldId id="310" r:id="rId25"/>
    <p:sldId id="326" r:id="rId26"/>
    <p:sldId id="311" r:id="rId27"/>
    <p:sldId id="312" r:id="rId28"/>
    <p:sldId id="313" r:id="rId29"/>
    <p:sldId id="314" r:id="rId30"/>
    <p:sldId id="317" r:id="rId31"/>
    <p:sldId id="292" r:id="rId32"/>
    <p:sldId id="316" r:id="rId33"/>
    <p:sldId id="329" r:id="rId34"/>
    <p:sldId id="330" r:id="rId35"/>
    <p:sldId id="331" r:id="rId36"/>
    <p:sldId id="332" r:id="rId37"/>
    <p:sldId id="333" r:id="rId38"/>
    <p:sldId id="334" r:id="rId39"/>
    <p:sldId id="336" r:id="rId40"/>
    <p:sldId id="337" r:id="rId41"/>
    <p:sldId id="335" r:id="rId42"/>
    <p:sldId id="287" r:id="rId43"/>
    <p:sldId id="285" r:id="rId44"/>
    <p:sldId id="289" r:id="rId45"/>
    <p:sldId id="286" r:id="rId46"/>
    <p:sldId id="318" r:id="rId47"/>
    <p:sldId id="319" r:id="rId48"/>
    <p:sldId id="320" r:id="rId49"/>
    <p:sldId id="322" r:id="rId50"/>
    <p:sldId id="323" r:id="rId51"/>
    <p:sldId id="327" r:id="rId52"/>
    <p:sldId id="328" r:id="rId5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55"/>
    <p:restoredTop sz="94744"/>
  </p:normalViewPr>
  <p:slideViewPr>
    <p:cSldViewPr snapToGrid="0" snapToObjects="1">
      <p:cViewPr varScale="1">
        <p:scale>
          <a:sx n="119" d="100"/>
          <a:sy n="119" d="100"/>
        </p:scale>
        <p:origin x="11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D1071B-BA5D-5BD0-5E06-180707319E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4FA04-832D-277C-434A-FD19EEEC25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19690A8-7F86-3840-AB0C-CA3273EF0D20}" type="datetimeFigureOut">
              <a:rPr lang="en-US"/>
              <a:pPr>
                <a:defRPr/>
              </a:pPr>
              <a:t>11/22/23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3F6B9-C2E4-4308-C7C0-5786E6AF5F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88B1E-EDA6-25B7-A4C5-8D53AAE50E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C5AE0E-EE71-BF40-9961-644F6309E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55CD4D-AB92-1D0F-8089-A333392DB8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F585AC-306B-5F2A-98DF-01351971307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6676F61-501B-2046-885A-C43E6E80933C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AE069D-104F-89D4-7AE1-569A72111E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B85A8D5-3693-E0A2-05A5-9FFCBC5F4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12965-0472-07AC-6A78-FD92DCFC7B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404D8-D1D7-143C-A2CD-BFA19D588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115533-683F-B54F-BD74-40653E90B3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115533-683F-B54F-BD74-40653E90B3D4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4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3137E-0E8D-A215-E0C8-9A16A0C7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28E9E-6A08-D14D-8902-841000202A13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9CD25-AF27-AC06-EDA7-A67BD6CD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2132D-C13F-7E12-B986-9E4C96C3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4021-8E9D-C042-B272-424EC08E2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64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20099-B92F-BFFB-4669-3CD71A42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AB449-6C4B-C648-9DC3-25A397499F80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39527-208A-EB6B-6D0D-229EA97A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97A33-1CE0-AAE5-CBDC-588C33C3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7764-D803-AA46-8C84-39E274FAA1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99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6E918-DCEE-28E6-DFA5-AAB7BCBC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46DC9-C1BF-9944-BBC9-C9B7D63049D1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EBF7B-7CB3-623A-F4FE-C1085461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74E60-C1AB-2523-61A2-A9F87614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3A548-9C4C-F84C-BD4C-AC83D63A1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74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752A7-999B-E964-1553-4D59CD65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F14C-217B-4D4A-AB60-6A6E72B9834C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819D5-D9F7-13B3-688F-23D30BA9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19B3A-AF28-A9EF-2AEE-D50F29E5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2FB38-3AB8-4D41-97E0-F8A0A29BA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14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0A8CD-D3D7-C432-23F3-08A114228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0940-1FA0-114C-8D3F-68FB792DA3E4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B7B4A-F020-D853-CEA6-3A0908F5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A63E6-20F6-C2B8-3DCB-F3DF6EB1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CACC-D675-5F47-B6F3-CCAEB1E2F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44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46E284-2052-51D1-EE6E-CF2A0DEE2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4E5BA-B312-4A4E-8632-1571C3E1F27A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0CF033-BF11-B155-3251-11211165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EC04DC-5C27-63C5-201E-5F9C5C96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90CED-23D9-BE45-9C68-D4B9B3AED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47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59A216-A349-0078-BD07-127C71F2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0B4CF-C3CE-CD43-88A5-BD2EDB9BD7BD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A3DB37-A667-FB05-1CC0-50EDD276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9C768A-36BC-2EAF-D6EE-40CC5415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AC92-9624-D14A-B73A-878B79F9D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3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F11FFF-4B16-9351-6991-A60D3CF5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9A70-8D30-2A4C-A499-87A100BF7E38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77F445-5DE2-0DBF-AE19-131206DB8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FAED61-52FC-0EAB-4A5F-7F624DC2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892E6-DBC4-714D-8BA8-5AA793809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18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4B15DE-2CD6-05EB-AF91-5ED80764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8272-81B5-0342-A67A-67912B334938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84BB3C-CD7F-02B1-B3D0-89D03A50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B1C61D-77C6-1AC6-5EB9-F4E33BE4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48938-A0E1-F341-B8F0-010D36483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27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3566EC-DF2F-A57D-6232-E3A3E62E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8F5F2-57A2-8F4E-85B8-831411C5EA21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A86B2D-5F4D-F671-07DC-F7350CEDB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38522E-711D-1A2A-787E-0DCB0910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D50E-2B09-CE41-9F16-AA235509E4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38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2ED91A-B4DB-1545-E407-0F4ACC1F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D6C5C-E7FE-BF48-960A-E5255AE2C884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F13B82-BF49-9F93-FA6A-4EC0394B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FCEAA3-84BA-8F8F-B5C4-612A576A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5A3E1-492F-D04B-8EF2-8FAB34708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28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72EA27-EBAB-B0A8-D2BB-7B9FF47F24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20D1452-194B-3F99-8CE4-1CAEC1C841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E577C-0CC2-56EB-5BFA-3B0181A03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5D22C3B-7B23-7E46-B4A3-65214F197D03}" type="datetime1">
              <a:rPr lang="en-US" altLang="x-none"/>
              <a:pPr>
                <a:defRPr/>
              </a:pPr>
              <a:t>11/22/23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D8A4-61E2-2D1A-CF63-AAE35F564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4E84B-2FE6-B359-2482-FEB42CBC3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3BFAE1-F3C9-AB49-89AB-713DCD66E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tmos.washington.edu/~ovens/wxloop.cgi?h500_slp+/-168/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3A7C9A45-E359-0E97-81DE-4D604CDE2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Fronts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7B6B6-49FF-6E3A-3068-6DA1810B8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Atmospheric Sciences 101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>
                <a:ea typeface="+mn-ea"/>
                <a:cs typeface="+mn-cs"/>
              </a:rPr>
              <a:t>Autumn 2023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720FD049-C4BD-F5DA-9972-5309AFA2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BBF6FCB-3CE5-F69D-5635-AA8D6588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755C150-5C12-13C7-E99F-D81F2230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61950"/>
            <a:ext cx="78486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265BCAC3-9564-187C-94D3-5AC8CE8FB503}"/>
              </a:ext>
            </a:extLst>
          </p:cNvPr>
          <p:cNvSpPr/>
          <p:nvPr/>
        </p:nvSpPr>
        <p:spPr>
          <a:xfrm>
            <a:off x="4681538" y="2709863"/>
            <a:ext cx="542925" cy="11525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ABFA7B0-D9FC-4731-3228-46B748F8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associated with bands of clouds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1448E19F-06E9-396A-36B6-84BAF7A04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013" y="1981200"/>
            <a:ext cx="6657975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C8AB7A3-2C2B-9EB8-06B3-64800203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271938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Vertical Structure of Fronts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f_xsect.jpg">
            <a:extLst>
              <a:ext uri="{FF2B5EF4-FFF2-40B4-BE49-F238E27FC236}">
                <a16:creationId xmlns:a16="http://schemas.microsoft.com/office/drawing/2014/main" id="{B3646075-6488-990E-8D95-BBEE128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170113"/>
            <a:ext cx="896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>
            <a:extLst>
              <a:ext uri="{FF2B5EF4-FFF2-40B4-BE49-F238E27FC236}">
                <a16:creationId xmlns:a16="http://schemas.microsoft.com/office/drawing/2014/main" id="{B3E4B5C4-BB60-FB0C-C6F8-9A8E3297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B549F06-560A-8244-9E69-BDC57B8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985838"/>
            <a:ext cx="8008937" cy="186213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Slope 1:50, moves fast (20-30 mph), convection on leading edge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wfront_xsect.jpg">
            <a:extLst>
              <a:ext uri="{FF2B5EF4-FFF2-40B4-BE49-F238E27FC236}">
                <a16:creationId xmlns:a16="http://schemas.microsoft.com/office/drawing/2014/main" id="{8FC3B76E-A48B-A283-DE72-98602989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 bwMode="auto">
          <a:xfrm>
            <a:off x="534988" y="2470150"/>
            <a:ext cx="86868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>
            <a:extLst>
              <a:ext uri="{FF2B5EF4-FFF2-40B4-BE49-F238E27FC236}">
                <a16:creationId xmlns:a16="http://schemas.microsoft.com/office/drawing/2014/main" id="{520F64BD-0233-7735-7200-AE843256E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Warm Front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467BE9C-9DA3-3F87-CCD0-4ED68379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5" y="1549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Smaller slope (1:200), slower (1—15 knots), more stratiform clouds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290AAB5-5503-EEA0-51C8-B40F4A12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7477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Stationary Front: similar structure to warm front, but without movement</a:t>
            </a:r>
          </a:p>
        </p:txBody>
      </p:sp>
      <p:pic>
        <p:nvPicPr>
          <p:cNvPr id="29698" name="Content Placeholder 4" descr="wfront_xsect.jpg">
            <a:extLst>
              <a:ext uri="{FF2B5EF4-FFF2-40B4-BE49-F238E27FC236}">
                <a16:creationId xmlns:a16="http://schemas.microsoft.com/office/drawing/2014/main" id="{B9553B6E-85D2-91C5-4CD9-E7F1677280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>
          <a:xfrm>
            <a:off x="652463" y="2665413"/>
            <a:ext cx="8415337" cy="3616325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88CD8C9A-B515-0D4F-7689-371A409E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0645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There is a typical progression of clouds as cold and warm fronts approach and pass by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6AF15D86-E65A-520A-539F-FF3F6F948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463" y="2630488"/>
            <a:ext cx="7526337" cy="34956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Cirrus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Cirrostratus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Altostratus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Nimbostratus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Cumulus after cold front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79AB374-5A8A-D9EB-1886-FD9454AF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00E0C26F-342F-73A3-8931-5D6719197F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350" y="846138"/>
            <a:ext cx="7353300" cy="51196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irrostratus_halo.jpg">
            <a:extLst>
              <a:ext uri="{FF2B5EF4-FFF2-40B4-BE49-F238E27FC236}">
                <a16:creationId xmlns:a16="http://schemas.microsoft.com/office/drawing/2014/main" id="{614A84B0-46D0-7BFF-AE06-D331CD48B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92113"/>
            <a:ext cx="78644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altostratus.jpg">
            <a:extLst>
              <a:ext uri="{FF2B5EF4-FFF2-40B4-BE49-F238E27FC236}">
                <a16:creationId xmlns:a16="http://schemas.microsoft.com/office/drawing/2014/main" id="{CB009664-B0F4-6E02-8866-0C9DA65F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584200"/>
            <a:ext cx="5773738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85FFA67E-4059-EED5-94D5-0D6AE6F2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Refresher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9BF0F1D1-57B6-F7CB-478F-CE896026F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0838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ea typeface="ＭＳ Ｐゴシック" panose="020B0600070205080204" pitchFamily="34" charset="-128"/>
              </a:rPr>
              <a:t>A front is a boundary between relatively uniform warm air and a zone in which temperatures cools rapidly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tratocumulus3_big.jpg">
            <a:extLst>
              <a:ext uri="{FF2B5EF4-FFF2-40B4-BE49-F238E27FC236}">
                <a16:creationId xmlns:a16="http://schemas.microsoft.com/office/drawing/2014/main" id="{CFBB8598-5696-4AF8-E585-251561C31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01675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nimbostratus4_big.jpg">
            <a:extLst>
              <a:ext uri="{FF2B5EF4-FFF2-40B4-BE49-F238E27FC236}">
                <a16:creationId xmlns:a16="http://schemas.microsoft.com/office/drawing/2014/main" id="{B0A6B0F5-4461-4972-0BE4-DD153E58E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12763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gure13.8.jpg">
            <a:extLst>
              <a:ext uri="{FF2B5EF4-FFF2-40B4-BE49-F238E27FC236}">
                <a16:creationId xmlns:a16="http://schemas.microsoft.com/office/drawing/2014/main" id="{26737EB7-810B-B2A6-E955-7F63B4C19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85763"/>
            <a:ext cx="73040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B150087-B0BB-3A51-B516-A35FE07C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There is another type of front: the </a:t>
            </a: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occluded front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EB04B044-27D1-C508-75FB-5DF84015E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8" y="2185988"/>
            <a:ext cx="82296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But to understand this this front, you need to learn about the life cycle of fronts and cyclones.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A5B55B4-17E6-019B-BC06-83640EF6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504825"/>
            <a:ext cx="84693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For much of the 20</a:t>
            </a:r>
            <a:r>
              <a:rPr lang="en-US" altLang="en-US" sz="3200" b="1" baseline="30000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th</a:t>
            </a:r>
            <a:r>
              <a:rPr lang="en-US" altLang="en-US" sz="32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 century the dominant paradigm for cyclone/frontal evolution has been the Norwegian Cyclone Model (Bergen School)</a:t>
            </a:r>
          </a:p>
        </p:txBody>
      </p:sp>
      <p:pic>
        <p:nvPicPr>
          <p:cNvPr id="38914" name="Picture 3" descr="bjerknes-diagram.jpg">
            <a:extLst>
              <a:ext uri="{FF2B5EF4-FFF2-40B4-BE49-F238E27FC236}">
                <a16:creationId xmlns:a16="http://schemas.microsoft.com/office/drawing/2014/main" id="{D6D959C9-4B1F-A91A-3711-E87CE0CF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579" r="10080" b="1579"/>
          <a:stretch>
            <a:fillRect/>
          </a:stretch>
        </p:blipFill>
        <p:spPr bwMode="auto">
          <a:xfrm>
            <a:off x="2933700" y="2063750"/>
            <a:ext cx="41338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719685CF-6B61-D47C-3FCD-F5FA9AE3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4040188"/>
            <a:ext cx="2332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Bjernkes, 1919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4F10F3C0-7EC0-EEAF-ED4D-79370F19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85775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Typical Midlatitude Cyclone And Fronts</a:t>
            </a:r>
          </a:p>
        </p:txBody>
      </p:sp>
      <p:pic>
        <p:nvPicPr>
          <p:cNvPr id="39938" name="Content Placeholder 3">
            <a:extLst>
              <a:ext uri="{FF2B5EF4-FFF2-40B4-BE49-F238E27FC236}">
                <a16:creationId xmlns:a16="http://schemas.microsoft.com/office/drawing/2014/main" id="{56CD7B0C-2A2D-8739-3B5D-2D10ABCBC1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2230438"/>
            <a:ext cx="5759450" cy="4003675"/>
          </a:xfrm>
        </p:spPr>
      </p:pic>
      <p:sp>
        <p:nvSpPr>
          <p:cNvPr id="39939" name="TextBox 4">
            <a:extLst>
              <a:ext uri="{FF2B5EF4-FFF2-40B4-BE49-F238E27FC236}">
                <a16:creationId xmlns:a16="http://schemas.microsoft.com/office/drawing/2014/main" id="{FAFC219A-436E-CAEE-0A8F-B76F2DBF8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5" y="5861050"/>
            <a:ext cx="159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Warm Sector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143-A806-9B91-0DC1-8DDB12DE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51113" cy="6000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Concept of Evolution of Cyclones</a:t>
            </a: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  <a:t>Bjerknes and Solberg</a:t>
            </a:r>
            <a:b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  <a:t>1922</a:t>
            </a:r>
          </a:p>
        </p:txBody>
      </p:sp>
      <p:pic>
        <p:nvPicPr>
          <p:cNvPr id="40962" name="Content Placeholder 3" descr="BjerknesSolberg1.tiff">
            <a:extLst>
              <a:ext uri="{FF2B5EF4-FFF2-40B4-BE49-F238E27FC236}">
                <a16:creationId xmlns:a16="http://schemas.microsoft.com/office/drawing/2014/main" id="{19F45141-CC47-4D36-B860-B137F19086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5875" y="401638"/>
            <a:ext cx="3497263" cy="6223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E878C0E-0F01-F604-5BA8-B5DD8F55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3" descr="cyclonestage1.tiff">
            <a:extLst>
              <a:ext uri="{FF2B5EF4-FFF2-40B4-BE49-F238E27FC236}">
                <a16:creationId xmlns:a16="http://schemas.microsoft.com/office/drawing/2014/main" id="{CB536D50-8B46-8D94-9CA5-B902A0825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41987" name="Picture 4" descr="cyclone2.tiff">
            <a:extLst>
              <a:ext uri="{FF2B5EF4-FFF2-40B4-BE49-F238E27FC236}">
                <a16:creationId xmlns:a16="http://schemas.microsoft.com/office/drawing/2014/main" id="{01C2AA87-32B1-DBCB-DECA-FEDB41E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5">
            <a:extLst>
              <a:ext uri="{FF2B5EF4-FFF2-40B4-BE49-F238E27FC236}">
                <a16:creationId xmlns:a16="http://schemas.microsoft.com/office/drawing/2014/main" id="{C69881DD-C036-D3CF-1020-6FDB73799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714375"/>
            <a:ext cx="3457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Stationary Polar Front</a:t>
            </a:r>
          </a:p>
        </p:txBody>
      </p:sp>
      <p:sp>
        <p:nvSpPr>
          <p:cNvPr id="41989" name="TextBox 6">
            <a:extLst>
              <a:ext uri="{FF2B5EF4-FFF2-40B4-BE49-F238E27FC236}">
                <a16:creationId xmlns:a16="http://schemas.microsoft.com/office/drawing/2014/main" id="{65C9C45B-A674-1905-3D4D-D27378376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48088"/>
            <a:ext cx="4519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Forming on Polar Front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AF7D0E3-60D5-8D9D-4A96-57F73D1C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0" name="Content Placeholder 3" descr="cyclone3.tiff">
            <a:extLst>
              <a:ext uri="{FF2B5EF4-FFF2-40B4-BE49-F238E27FC236}">
                <a16:creationId xmlns:a16="http://schemas.microsoft.com/office/drawing/2014/main" id="{534E3895-81B9-33F3-4C4D-88EDF2416F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427038"/>
            <a:ext cx="7769225" cy="2693987"/>
          </a:xfrm>
        </p:spPr>
      </p:pic>
      <p:pic>
        <p:nvPicPr>
          <p:cNvPr id="43011" name="Picture 4" descr="cyclone4.tiff">
            <a:extLst>
              <a:ext uri="{FF2B5EF4-FFF2-40B4-BE49-F238E27FC236}">
                <a16:creationId xmlns:a16="http://schemas.microsoft.com/office/drawing/2014/main" id="{29221784-D596-EAE4-FFAF-DA4CFCCB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359150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>
            <a:extLst>
              <a:ext uri="{FF2B5EF4-FFF2-40B4-BE49-F238E27FC236}">
                <a16:creationId xmlns:a16="http://schemas.microsoft.com/office/drawing/2014/main" id="{AE3A515C-FE20-D217-9563-D7FBC178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2889250"/>
            <a:ext cx="40449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Occlusion as Cold Front Catches Up to Warm Front</a:t>
            </a:r>
          </a:p>
        </p:txBody>
      </p:sp>
      <p:sp>
        <p:nvSpPr>
          <p:cNvPr id="43013" name="TextBox 6">
            <a:extLst>
              <a:ext uri="{FF2B5EF4-FFF2-40B4-BE49-F238E27FC236}">
                <a16:creationId xmlns:a16="http://schemas.microsoft.com/office/drawing/2014/main" id="{A921C974-441A-FC08-7A96-F0596975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427038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Amplifies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CF0158-54AB-CD48-BD62-6C06904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cyclone5.tiff">
            <a:extLst>
              <a:ext uri="{FF2B5EF4-FFF2-40B4-BE49-F238E27FC236}">
                <a16:creationId xmlns:a16="http://schemas.microsoft.com/office/drawing/2014/main" id="{09E17D4F-2D9B-6145-EA23-E4EB07B3C8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70" b="-29070"/>
          <a:stretch>
            <a:fillRect/>
          </a:stretch>
        </p:blipFill>
        <p:spPr/>
      </p:pic>
      <p:sp>
        <p:nvSpPr>
          <p:cNvPr id="44035" name="TextBox 4">
            <a:extLst>
              <a:ext uri="{FF2B5EF4-FFF2-40B4-BE49-F238E27FC236}">
                <a16:creationId xmlns:a16="http://schemas.microsoft.com/office/drawing/2014/main" id="{71555556-1466-E533-46EA-209D52438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1793875"/>
            <a:ext cx="6456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Occlusion Lengthens and System Weakens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292DAF0-3A51-9EB3-ABE9-6B5D5F48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E638EE99-F65A-30D8-7F32-2F77C39A3B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" y="627063"/>
            <a:ext cx="7600950" cy="547846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0A3B3885-8B53-39AF-22AC-01F2C130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5238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 Occlusion Process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754D43E9-35AA-55AC-B2F6-D9852CC316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2"/>
          <a:stretch>
            <a:fillRect/>
          </a:stretch>
        </p:blipFill>
        <p:spPr>
          <a:xfrm>
            <a:off x="917575" y="1343025"/>
            <a:ext cx="2895600" cy="5205413"/>
          </a:xfrm>
        </p:spPr>
      </p:pic>
      <p:pic>
        <p:nvPicPr>
          <p:cNvPr id="45059" name="Picture 5">
            <a:extLst>
              <a:ext uri="{FF2B5EF4-FFF2-40B4-BE49-F238E27FC236}">
                <a16:creationId xmlns:a16="http://schemas.microsoft.com/office/drawing/2014/main" id="{9CBC7E94-7470-B9F6-A502-E895B3801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195388"/>
            <a:ext cx="40687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B3573213-860A-3EC6-9B82-4E2F7BA9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14413"/>
            <a:ext cx="56102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9D1E160C-D94F-D2C8-3104-7184D3CE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1323975"/>
            <a:ext cx="1300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Cold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Occlusion</a:t>
            </a:r>
          </a:p>
        </p:txBody>
      </p:sp>
      <p:sp>
        <p:nvSpPr>
          <p:cNvPr id="46083" name="TextBox 2">
            <a:extLst>
              <a:ext uri="{FF2B5EF4-FFF2-40B4-BE49-F238E27FC236}">
                <a16:creationId xmlns:a16="http://schemas.microsoft.com/office/drawing/2014/main" id="{29114724-E0A1-E946-7639-73A86881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63" y="4268788"/>
            <a:ext cx="13001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Warm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Occlusion</a:t>
            </a:r>
          </a:p>
        </p:txBody>
      </p:sp>
      <p:sp>
        <p:nvSpPr>
          <p:cNvPr id="46084" name="TextBox 3">
            <a:extLst>
              <a:ext uri="{FF2B5EF4-FFF2-40B4-BE49-F238E27FC236}">
                <a16:creationId xmlns:a16="http://schemas.microsoft.com/office/drawing/2014/main" id="{5DC9E3EF-01F8-5E6A-B278-8B2CC9AA0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409575"/>
            <a:ext cx="478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Warm or Cold Occlusions?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F4C575D1-1DBF-8B67-E721-020880DE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54175"/>
            <a:ext cx="47053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1">
            <a:extLst>
              <a:ext uri="{FF2B5EF4-FFF2-40B4-BE49-F238E27FC236}">
                <a16:creationId xmlns:a16="http://schemas.microsoft.com/office/drawing/2014/main" id="{3219BE7A-ED19-8F98-8768-E0ECB084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 the real world, only the warm occlusion is observed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35E131-AEE5-4177-1449-1ACC4F1743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70125" y="1870075"/>
            <a:ext cx="4891088" cy="17049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00F9C-D56C-5D92-6639-9C9AA9CA06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1654175"/>
            <a:ext cx="4799013" cy="19939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191D-7C47-6BFD-E0EA-83FE8F9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9F99B79C-7507-6CF9-F9EC-8117827AF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12505"/>
            <a:ext cx="8648233" cy="5432989"/>
          </a:xfrm>
        </p:spPr>
      </p:pic>
    </p:spTree>
    <p:extLst>
      <p:ext uri="{BB962C8B-B14F-4D97-AF65-F5344CB8AC3E}">
        <p14:creationId xmlns:p14="http://schemas.microsoft.com/office/powerpoint/2010/main" val="3128079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191D-7C47-6BFD-E0EA-83FE8F9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23314E8-67C3-4D94-9491-6CDAE798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8589"/>
            <a:ext cx="8110446" cy="46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41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191D-7C47-6BFD-E0EA-83FE8F9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Fronts on Model Output</a:t>
            </a:r>
          </a:p>
        </p:txBody>
      </p:sp>
      <p:pic>
        <p:nvPicPr>
          <p:cNvPr id="9" name="Picture 8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78AEEC9B-29FE-6672-2FDF-AC2E4BE8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055" y="1219972"/>
            <a:ext cx="5727610" cy="518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6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361C-C076-4FF8-0C27-B7FC96EB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33631"/>
            <a:ext cx="8967019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Frontal characteristics can very depending the the surface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F1A13-A909-C033-7EA7-C5AD48B3C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19632"/>
            <a:ext cx="8229600" cy="4525963"/>
          </a:xfrm>
        </p:spPr>
        <p:txBody>
          <a:bodyPr/>
          <a:lstStyle/>
          <a:p>
            <a:r>
              <a:rPr lang="en-US" sz="4000" dirty="0"/>
              <a:t>For example, fronts coming off the Pacific Ocean often have weak horizontal temperature changes at the surface, but more contrasts aloft (say above 5000 ft).</a:t>
            </a:r>
          </a:p>
          <a:p>
            <a:r>
              <a:rPr lang="en-US" sz="40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031834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15CDF-B2BE-827B-B600-D89BED34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3348"/>
            <a:ext cx="8229600" cy="1143000"/>
          </a:xfrm>
        </p:spPr>
        <p:txBody>
          <a:bodyPr/>
          <a:lstStyle/>
          <a:p>
            <a:r>
              <a:rPr lang="en-US" dirty="0"/>
              <a:t>The Moderating Effects of the Pacific Ocean!</a:t>
            </a:r>
          </a:p>
        </p:txBody>
      </p:sp>
      <p:pic>
        <p:nvPicPr>
          <p:cNvPr id="5" name="Content Placeholder 4" descr="A body of water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24197E49-1E0C-BB94-7B1F-F3ACE69FB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250" y="2275681"/>
            <a:ext cx="5397500" cy="3175000"/>
          </a:xfrm>
        </p:spPr>
      </p:pic>
    </p:spTree>
    <p:extLst>
      <p:ext uri="{BB962C8B-B14F-4D97-AF65-F5344CB8AC3E}">
        <p14:creationId xmlns:p14="http://schemas.microsoft.com/office/powerpoint/2010/main" val="771645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CA57-11FE-51A7-256C-EBADF056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DA230340-F1FD-0562-DBB6-9C0D09DD3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92" r="24044" b="50958"/>
          <a:stretch/>
        </p:blipFill>
        <p:spPr>
          <a:xfrm>
            <a:off x="0" y="1058197"/>
            <a:ext cx="8695569" cy="4741605"/>
          </a:xfrm>
        </p:spPr>
      </p:pic>
    </p:spTree>
    <p:extLst>
      <p:ext uri="{BB962C8B-B14F-4D97-AF65-F5344CB8AC3E}">
        <p14:creationId xmlns:p14="http://schemas.microsoft.com/office/powerpoint/2010/main" val="4193533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EF770-9D93-4C87-BABC-59C88283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4" y="613851"/>
            <a:ext cx="8716297" cy="1143000"/>
          </a:xfrm>
        </p:spPr>
        <p:txBody>
          <a:bodyPr/>
          <a:lstStyle/>
          <a:p>
            <a:r>
              <a:rPr lang="en-US" dirty="0"/>
              <a:t>Our fronts are torn up and disrupted at low levels by our terrain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6DA261C-4340-7D18-FEED-9A4F58365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100" y="1924663"/>
            <a:ext cx="5729799" cy="4525963"/>
          </a:xfrm>
        </p:spPr>
      </p:pic>
    </p:spTree>
    <p:extLst>
      <p:ext uri="{BB962C8B-B14F-4D97-AF65-F5344CB8AC3E}">
        <p14:creationId xmlns:p14="http://schemas.microsoft.com/office/powerpoint/2010/main" val="691830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161F26C-D08F-352B-A855-2463AF3FB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Four Main Types of Fronts</a:t>
            </a: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AF94BB2B-0AC4-AC2B-DD29-5E95F0391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209800"/>
            <a:ext cx="5791200" cy="3581400"/>
          </a:xfrm>
        </p:spPr>
      </p:pic>
      <p:sp>
        <p:nvSpPr>
          <p:cNvPr id="18435" name="Up Arrow 4">
            <a:extLst>
              <a:ext uri="{FF2B5EF4-FFF2-40B4-BE49-F238E27FC236}">
                <a16:creationId xmlns:a16="http://schemas.microsoft.com/office/drawing/2014/main" id="{44DAB070-0086-8617-DC17-8E44B928E944}"/>
              </a:ext>
            </a:extLst>
          </p:cNvPr>
          <p:cNvSpPr>
            <a:spLocks noChangeArrowheads="1"/>
          </p:cNvSpPr>
          <p:nvPr/>
        </p:nvSpPr>
        <p:spPr bwMode="auto">
          <a:xfrm rot="7270647">
            <a:off x="4991100" y="4229100"/>
            <a:ext cx="6096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BFACC-7B8B-7285-2632-72C88D83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25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5A0ADB9-227A-7C01-53DE-281529340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469" y="1446237"/>
            <a:ext cx="4334441" cy="4525963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6D60804-E5DE-1861-984E-859EDC86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569" y="2082185"/>
            <a:ext cx="3556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2F3F-911B-79CE-60CD-3D4CC903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3" y="383459"/>
            <a:ext cx="8229600" cy="1143000"/>
          </a:xfrm>
        </p:spPr>
        <p:txBody>
          <a:bodyPr/>
          <a:lstStyle/>
          <a:p>
            <a:r>
              <a:rPr lang="en-US" sz="2400" dirty="0"/>
              <a:t>In contrast, low-level frontal changes are far stronger over land, particularly away from terrain. (Memphis below)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36AC23-DEDF-3706-0C53-519A83F12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113" y="1423220"/>
            <a:ext cx="7695773" cy="5117689"/>
          </a:xfrm>
        </p:spPr>
      </p:pic>
    </p:spTree>
    <p:extLst>
      <p:ext uri="{BB962C8B-B14F-4D97-AF65-F5344CB8AC3E}">
        <p14:creationId xmlns:p14="http://schemas.microsoft.com/office/powerpoint/2010/main" val="1348214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9570AC2A-5FB1-1425-6109-4243DE90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100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During the 1930s-1950s we learned the relationship between cyclones and fronts and upper-level flow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A3ED6D60-DB05-0996-FB01-C31C126B8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343" y="2656553"/>
            <a:ext cx="6183313" cy="322738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Upper troughs associated with surface lows, with upper troughs lagging to the west.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Upper ridges associated with surface highs.  Usually lagging to the west.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trough_ridge.gif">
            <a:extLst>
              <a:ext uri="{FF2B5EF4-FFF2-40B4-BE49-F238E27FC236}">
                <a16:creationId xmlns:a16="http://schemas.microsoft.com/office/drawing/2014/main" id="{7C4C485C-319E-6788-74B1-B657B724E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47700"/>
            <a:ext cx="76327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>
            <a:extLst>
              <a:ext uri="{FF2B5EF4-FFF2-40B4-BE49-F238E27FC236}">
                <a16:creationId xmlns:a16="http://schemas.microsoft.com/office/drawing/2014/main" id="{B383B873-C231-A02B-1D57-0AE8CE3F5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40549" r="175"/>
          <a:stretch>
            <a:fillRect/>
          </a:stretch>
        </p:blipFill>
        <p:spPr bwMode="auto">
          <a:xfrm>
            <a:off x="0" y="771525"/>
            <a:ext cx="6088063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1">
            <a:extLst>
              <a:ext uri="{FF2B5EF4-FFF2-40B4-BE49-F238E27FC236}">
                <a16:creationId xmlns:a16="http://schemas.microsoft.com/office/drawing/2014/main" id="{73985ABE-4AFC-697A-C09D-5A2DAA14E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938" y="1419225"/>
            <a:ext cx="22685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Active fronts are generally in front of (east of) upper level troughs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2009112212_000.gif">
            <a:extLst>
              <a:ext uri="{FF2B5EF4-FFF2-40B4-BE49-F238E27FC236}">
                <a16:creationId xmlns:a16="http://schemas.microsoft.com/office/drawing/2014/main" id="{22177105-579F-AEA7-5219-1A636881D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325563"/>
            <a:ext cx="5235575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1">
            <a:extLst>
              <a:ext uri="{FF2B5EF4-FFF2-40B4-BE49-F238E27FC236}">
                <a16:creationId xmlns:a16="http://schemas.microsoft.com/office/drawing/2014/main" id="{33284821-C139-F989-5F3B-726C51E21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514350"/>
            <a:ext cx="6994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3"/>
              </a:rPr>
              <a:t>https://atmos.washington.edu/~ovens/wxloop.cgi?h500_slp+/-168//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CC206FF6-8290-CDAF-11DA-B88DDB1A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50165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What is the energy source of midlatitude cyclones?</a:t>
            </a:r>
          </a:p>
        </p:txBody>
      </p:sp>
      <p:pic>
        <p:nvPicPr>
          <p:cNvPr id="52226" name="Content Placeholder 3">
            <a:extLst>
              <a:ext uri="{FF2B5EF4-FFF2-40B4-BE49-F238E27FC236}">
                <a16:creationId xmlns:a16="http://schemas.microsoft.com/office/drawing/2014/main" id="{CECEE03D-B0B9-EF93-B28C-E512F35C3A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700" y="2406650"/>
            <a:ext cx="3811588" cy="2652713"/>
          </a:xfrm>
        </p:spPr>
      </p:pic>
      <p:pic>
        <p:nvPicPr>
          <p:cNvPr id="52227" name="Picture 4">
            <a:extLst>
              <a:ext uri="{FF2B5EF4-FFF2-40B4-BE49-F238E27FC236}">
                <a16:creationId xmlns:a16="http://schemas.microsoft.com/office/drawing/2014/main" id="{626CAB46-51CA-B908-C41A-06BF8DF4D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2436813"/>
            <a:ext cx="351631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0BF5AE7D-AD02-FC78-6EB2-F004FFE1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 answer:  warm air rising and cold air sinking</a:t>
            </a:r>
          </a:p>
        </p:txBody>
      </p:sp>
      <p:pic>
        <p:nvPicPr>
          <p:cNvPr id="53250" name="Content Placeholder 3">
            <a:extLst>
              <a:ext uri="{FF2B5EF4-FFF2-40B4-BE49-F238E27FC236}">
                <a16:creationId xmlns:a16="http://schemas.microsoft.com/office/drawing/2014/main" id="{FF9648F7-90DD-8885-BFFC-4E350CC519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28800"/>
            <a:ext cx="5594350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433FCBA6-7E56-037E-30B9-AF57E3CF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831850"/>
            <a:ext cx="82296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tx2"/>
                </a:solidFill>
                <a:ea typeface="ＭＳ Ｐゴシック" panose="020B0600070205080204" pitchFamily="34" charset="-128"/>
              </a:rPr>
              <a:t>Warm (less dense) air rising and cold (more dense) air sinking lowers the center of gravity of the atmosphere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7A8A1668-4938-928C-AE00-2842A9ED8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38" y="2403475"/>
            <a:ext cx="8421687" cy="22733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Like dropping a weight.  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Potential energy </a:t>
            </a:r>
            <a:r>
              <a:rPr lang="en-US" altLang="en-US">
                <a:ea typeface="ＭＳ Ｐゴシック" panose="020B0600070205080204" pitchFamily="34" charset="-128"/>
              </a:rPr>
              <a:t>(energy inherent in being aloft) is converted to </a:t>
            </a:r>
            <a:r>
              <a:rPr lang="en-US" altLang="en-US" b="1">
                <a:ea typeface="ＭＳ Ｐゴシック" panose="020B0600070205080204" pitchFamily="34" charset="-128"/>
              </a:rPr>
              <a:t>kinetic energy (</a:t>
            </a:r>
            <a:r>
              <a:rPr lang="en-US" altLang="en-US">
                <a:ea typeface="ＭＳ Ｐゴシック" panose="020B0600070205080204" pitchFamily="34" charset="-128"/>
              </a:rPr>
              <a:t>energy of moving air)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7E9A1777-F8A2-362D-60ED-E85A843B0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162425"/>
            <a:ext cx="37147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2F002AA9-60F7-F5D8-FBC4-00445EED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1012825"/>
            <a:ext cx="875665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  <a:ea typeface="ＭＳ Ｐゴシック" panose="020B0600070205080204" pitchFamily="34" charset="-128"/>
              </a:rPr>
              <a:t>The conversion from potential energy to kinetic energy is enhanced by having large differences of temperatures (large  horizonal temperature gradients)</a:t>
            </a: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FE02EE85-41C6-B588-1688-403EE51B10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0688" y="3073400"/>
            <a:ext cx="3025775" cy="36322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1D47C10-48CC-3A67-6FD6-2D6018CC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Warm Front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6A81737-0206-6FBD-BF93-DF8E7AC418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09800"/>
            <a:ext cx="5780088" cy="3422650"/>
          </a:xfrm>
        </p:spPr>
      </p:pic>
      <p:sp>
        <p:nvSpPr>
          <p:cNvPr id="19459" name="Up Arrow 4">
            <a:extLst>
              <a:ext uri="{FF2B5EF4-FFF2-40B4-BE49-F238E27FC236}">
                <a16:creationId xmlns:a16="http://schemas.microsoft.com/office/drawing/2014/main" id="{4A50F9A4-8327-96F9-9B55-699C8AA27F5A}"/>
              </a:ext>
            </a:extLst>
          </p:cNvPr>
          <p:cNvSpPr>
            <a:spLocks noChangeArrowheads="1"/>
          </p:cNvSpPr>
          <p:nvPr/>
        </p:nvSpPr>
        <p:spPr bwMode="auto">
          <a:xfrm rot="1662238">
            <a:off x="4271963" y="2279650"/>
            <a:ext cx="762000" cy="533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E6B05779-E8D5-4ED8-622A-31C45E5D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274638"/>
            <a:ext cx="8229600" cy="11430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No accident that cyclones grow in regions of large temperature gradients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852111EA-A625-AD17-E7B8-4606F5B586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4738" y="1524000"/>
            <a:ext cx="5180012" cy="518001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0B642DD1-21E9-F563-F224-432F34B7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>
            <a:extLst>
              <a:ext uri="{FF2B5EF4-FFF2-40B4-BE49-F238E27FC236}">
                <a16:creationId xmlns:a16="http://schemas.microsoft.com/office/drawing/2014/main" id="{71D23E80-D7DF-CC15-1544-E75ABF3073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t="35020" b="21591"/>
          <a:stretch>
            <a:fillRect/>
          </a:stretch>
        </p:blipFill>
        <p:spPr>
          <a:xfrm>
            <a:off x="527050" y="1417638"/>
            <a:ext cx="8297863" cy="366236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CA90586-B57A-6D86-A564-17969AF7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8370" name="Content Placeholder 4">
            <a:extLst>
              <a:ext uri="{FF2B5EF4-FFF2-40B4-BE49-F238E27FC236}">
                <a16:creationId xmlns:a16="http://schemas.microsoft.com/office/drawing/2014/main" id="{D3ECC214-13C4-F636-8A22-D93C040925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438" y="746125"/>
            <a:ext cx="5600700" cy="55594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856CE8C-0152-9487-466C-8B251065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Stationary Fronts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46B93D22-5D4D-3BDD-7BE2-62A80A035C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11350"/>
            <a:ext cx="4305300" cy="2603500"/>
          </a:xfrm>
        </p:spPr>
      </p:pic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30622-7335-0A60-0DBB-261F4C41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14850"/>
            <a:ext cx="36655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D4D91B9-19F9-1AFE-40CB-131C59E8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Occluded Front (a hybrid)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A6CE38AD-D75C-F16E-258A-A4E40E16E3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209800"/>
            <a:ext cx="2743200" cy="1554163"/>
          </a:xfrm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24D50554-927B-41E2-10F3-279D796C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2705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D27A3494-D142-F018-7359-A058E673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226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As a front passes there are changes in: 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FFB78768-C67A-63CA-C02E-D2526E7F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925" y="1936750"/>
            <a:ext cx="5783263" cy="404653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Dew point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Wind direction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Pressure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Cloudiness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368A24CB-EEF8-456D-4EED-12457D66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733800" cy="4267200"/>
          </a:xfrm>
        </p:spPr>
        <p:txBody>
          <a:bodyPr/>
          <a:lstStyle/>
          <a:p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associated with troughs of low pressure</a:t>
            </a:r>
          </a:p>
        </p:txBody>
      </p:sp>
      <p:pic>
        <p:nvPicPr>
          <p:cNvPr id="23554" name="Content Placeholder 1">
            <a:extLst>
              <a:ext uri="{FF2B5EF4-FFF2-40B4-BE49-F238E27FC236}">
                <a16:creationId xmlns:a16="http://schemas.microsoft.com/office/drawing/2014/main" id="{007BFDC3-FF48-20FE-7702-BC4BB2246E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573088"/>
            <a:ext cx="4421188" cy="55499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13121</TotalTime>
  <Words>531</Words>
  <Application>Microsoft Macintosh PowerPoint</Application>
  <PresentationFormat>On-screen Show (4:3)</PresentationFormat>
  <Paragraphs>69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Times</vt:lpstr>
      <vt:lpstr>Office Theme</vt:lpstr>
      <vt:lpstr>Fronts</vt:lpstr>
      <vt:lpstr>Refresher</vt:lpstr>
      <vt:lpstr>PowerPoint Presentation</vt:lpstr>
      <vt:lpstr>Four Main Types of Fronts</vt:lpstr>
      <vt:lpstr>Warm Front</vt:lpstr>
      <vt:lpstr>Stationary Fronts</vt:lpstr>
      <vt:lpstr>Occluded Front (a hybrid)</vt:lpstr>
      <vt:lpstr>As a front passes there are changes in: </vt:lpstr>
      <vt:lpstr> Fronts are associated with troughs of low pressure</vt:lpstr>
      <vt:lpstr>PowerPoint Presentation</vt:lpstr>
      <vt:lpstr>Fronts are associated with bands of clouds</vt:lpstr>
      <vt:lpstr>Vertical Structure of Fronts</vt:lpstr>
      <vt:lpstr>Cold Front</vt:lpstr>
      <vt:lpstr>Warm Front</vt:lpstr>
      <vt:lpstr>Stationary Front: similar structure to warm front, but without movement</vt:lpstr>
      <vt:lpstr>There is a typical progression of clouds as cold and warm fronts approach and pass 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is another type of front: the occluded front</vt:lpstr>
      <vt:lpstr>For much of the 20th century the dominant paradigm for cyclone/frontal evolution has been the Norwegian Cyclone Model (Bergen School)</vt:lpstr>
      <vt:lpstr>Typical Midlatitude Cyclone And Fronts</vt:lpstr>
      <vt:lpstr>Concept of Evolution of Cyclones  Bjerknes and Solberg 1922</vt:lpstr>
      <vt:lpstr>PowerPoint Presentation</vt:lpstr>
      <vt:lpstr>PowerPoint Presentation</vt:lpstr>
      <vt:lpstr>PowerPoint Presentation</vt:lpstr>
      <vt:lpstr>The Occlusion Process</vt:lpstr>
      <vt:lpstr>PowerPoint Presentation</vt:lpstr>
      <vt:lpstr>In the real world, only the warm occlusion is observed</vt:lpstr>
      <vt:lpstr>PowerPoint Presentation</vt:lpstr>
      <vt:lpstr>PowerPoint Presentation</vt:lpstr>
      <vt:lpstr>No Fronts on Model Output</vt:lpstr>
      <vt:lpstr>Frontal characteristics can very depending the the surface conditions</vt:lpstr>
      <vt:lpstr>The Moderating Effects of the Pacific Ocean!</vt:lpstr>
      <vt:lpstr>PowerPoint Presentation</vt:lpstr>
      <vt:lpstr>Our fronts are torn up and disrupted at low levels by our terrain</vt:lpstr>
      <vt:lpstr>October 25</vt:lpstr>
      <vt:lpstr>In contrast, low-level frontal changes are far stronger over land, particularly away from terrain. (Memphis below)</vt:lpstr>
      <vt:lpstr>During the 1930s-1950s we learned the relationship between cyclones and fronts and upper-level flow</vt:lpstr>
      <vt:lpstr>PowerPoint Presentation</vt:lpstr>
      <vt:lpstr>PowerPoint Presentation</vt:lpstr>
      <vt:lpstr>PowerPoint Presentation</vt:lpstr>
      <vt:lpstr>What is the energy source of midlatitude cyclones?</vt:lpstr>
      <vt:lpstr>The answer:  warm air rising and cold air sinking</vt:lpstr>
      <vt:lpstr>Warm (less dense) air rising and cold (more dense) air sinking lowers the center of gravity of the atmosphere</vt:lpstr>
      <vt:lpstr>The conversion from potential energy to kinetic energy is enhanced by having large differences of temperatures (large  horizonal temperature gradients)</vt:lpstr>
      <vt:lpstr>No accident that cyclones grow in regions of large temperature gradients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Clouds</dc:title>
  <dc:creator>Clifford Mass</dc:creator>
  <cp:lastModifiedBy>Clifford F. Mass</cp:lastModifiedBy>
  <cp:revision>32</cp:revision>
  <dcterms:created xsi:type="dcterms:W3CDTF">2009-11-25T00:50:29Z</dcterms:created>
  <dcterms:modified xsi:type="dcterms:W3CDTF">2023-11-29T18:19:08Z</dcterms:modified>
</cp:coreProperties>
</file>