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71" r:id="rId3"/>
    <p:sldId id="272" r:id="rId4"/>
    <p:sldId id="273" r:id="rId5"/>
    <p:sldId id="274" r:id="rId6"/>
    <p:sldId id="275" r:id="rId7"/>
    <p:sldId id="289" r:id="rId8"/>
    <p:sldId id="276" r:id="rId9"/>
    <p:sldId id="315" r:id="rId10"/>
    <p:sldId id="277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14" r:id="rId25"/>
    <p:sldId id="303" r:id="rId26"/>
    <p:sldId id="304" r:id="rId27"/>
    <p:sldId id="269" r:id="rId28"/>
    <p:sldId id="264" r:id="rId29"/>
    <p:sldId id="305" r:id="rId30"/>
    <p:sldId id="270" r:id="rId31"/>
    <p:sldId id="306" r:id="rId32"/>
    <p:sldId id="307" r:id="rId33"/>
    <p:sldId id="308" r:id="rId34"/>
    <p:sldId id="316" r:id="rId35"/>
    <p:sldId id="309" r:id="rId36"/>
    <p:sldId id="318" r:id="rId37"/>
    <p:sldId id="259" r:id="rId38"/>
    <p:sldId id="317" r:id="rId39"/>
    <p:sldId id="260" r:id="rId40"/>
    <p:sldId id="261" r:id="rId41"/>
    <p:sldId id="263" r:id="rId42"/>
    <p:sldId id="262" r:id="rId43"/>
    <p:sldId id="310" r:id="rId44"/>
    <p:sldId id="311" r:id="rId45"/>
    <p:sldId id="312" r:id="rId46"/>
    <p:sldId id="313" r:id="rId47"/>
    <p:sldId id="278" r:id="rId48"/>
    <p:sldId id="286" r:id="rId49"/>
    <p:sldId id="279" r:id="rId50"/>
    <p:sldId id="280" r:id="rId51"/>
    <p:sldId id="281" r:id="rId52"/>
    <p:sldId id="282" r:id="rId53"/>
    <p:sldId id="283" r:id="rId54"/>
    <p:sldId id="284" r:id="rId55"/>
    <p:sldId id="267" r:id="rId56"/>
    <p:sldId id="257" r:id="rId57"/>
    <p:sldId id="258" r:id="rId58"/>
    <p:sldId id="285" r:id="rId59"/>
    <p:sldId id="287" r:id="rId60"/>
    <p:sldId id="288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28CF5-3058-9D42-BD60-81B942E58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BDBE0-5BD4-6C49-B8A2-88D0550CF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926364-807E-9E4B-9C30-1E018A477A6F}" type="datetimeFigureOut">
              <a:rPr lang="en-US"/>
              <a:pPr>
                <a:defRPr/>
              </a:pPr>
              <a:t>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31D9C-CEAD-694C-91DA-231AC35A3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E076-1D3F-BB48-B6B2-1B152442C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EEB354-6F57-714D-840B-4FD3B0B2F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966C1A-8051-434C-AA4B-CC0680635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270-AFAB-DE45-9A98-D446F09BD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E1DF5D-36AC-7C40-9482-09C832E80E76}" type="datetimeFigureOut">
              <a:rPr lang="en-US"/>
              <a:pPr>
                <a:defRPr/>
              </a:pPr>
              <a:t>2/2/23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4F3DEE-CD4D-EA44-972C-3FF076E21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B92F3C-92DE-FF42-AE7C-377D675A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301C-773F-B145-A78C-A98222B9AF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20F8-59D6-0244-819F-7A6C49C81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F48F2-5A9B-3E48-9F8E-70E5FA30D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A13E-4E6D-B648-B29D-468378C2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F247-E60A-FE46-8EAB-254CCFC07A66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40E2E-2924-A840-9EF4-B734F58F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E605-CC96-B641-BF5D-19B5C28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981-CD29-D149-9530-AB4C95FA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FCE9-6CD9-1B44-8434-44C4A09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933C-CB63-0748-AA94-AE1961820AFC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927-A151-B344-9FDD-168E2172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4ED3-12CA-F14C-982B-5F3ADA0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D6D8-1F3D-0244-AC03-973178185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FBF6-E497-C748-814B-964512C3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B8D8-F952-134A-A8EA-F47E0A1D3ED2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7457-3693-D34C-A8D8-5FB5FCD4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9264-C919-CF49-94F4-66C6EF8F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F3CF-4C68-8F43-AF7C-CDFFBAE49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9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BBEE-880E-7641-8136-6829DC3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3F67-1688-644B-83C6-8CCD8781608A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EA76-0DFC-A84E-9E96-5C8CD6A8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4654-BEB1-CF4B-B912-4103C65B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4B86-C101-0E45-8503-7E6AF6364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1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4042E-E540-644B-9B61-51A18408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F575-AE6F-0A45-8CF6-7251AD4483AE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AC524-1AF3-214A-8CA4-22AB191C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6DF3-871E-884A-94FA-3D19904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58E7-1D22-C24F-AFCD-E34A79608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8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271A18-A854-504F-B700-062039F0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6D2E-70E1-AB44-AD47-7D91C853A441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89B04E-D695-F441-A2E1-0BFD48B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1AF3B9-B88D-8848-82DA-C5B5B6B2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8E2C-6F6B-B246-A28D-91F071DA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F4010F-6235-5943-A4D8-1CB412E6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FDCE-CA8D-144A-BD22-4150B9ED7D19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C8CD77-9875-9443-B108-B859E387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5EE94-896D-4C4E-80BD-E3098DDF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3758-1105-FA42-85CA-3C6104B3D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FF9206-B176-1040-99E7-4E8E1940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0B1B-784E-2A41-AB38-9022B522AE09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1015-C143-6A48-9EB1-B50168A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A1BED-70CC-EE40-B308-A633855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3476-8B5D-7A45-AD7F-4C921A666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67162A-3A05-2241-9E4D-4EA016D2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E8A4-CC7C-C44A-B7E8-BD5D1328D1E9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02BD6-F302-5747-A7DF-80A450CA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12C6B-820E-F942-A727-5119DDCD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4AA6-0DC1-3542-AED7-D4FF683BD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36571-1FFD-7E49-A759-D0134045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1CB2-FA82-7D41-B760-A0588EB20890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64698-3528-E647-9B69-2FBCE0FB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57DF2-B1F0-3E4D-B532-DE2D7C71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10CB-4E23-6544-A0B0-63C148433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41D36-EEC1-BE4C-A001-ED52B9D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BB13-74F1-0349-B0D3-F39A4B5865C3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762658-16F0-A445-A57D-E9E11735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3867-1C8B-B644-9769-C9432FE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6083-61A8-164A-BB0D-C546DA3DD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F5DA87-5158-D549-B981-BC4C62CCDF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ED89B3-1403-234E-98CB-4116C9899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9152-D661-594E-8441-FC627F7FD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B60AD56-1554-1C4A-AB8D-883B7AC796CD}" type="datetime1">
              <a:rPr lang="en-US" altLang="en-US"/>
              <a:pPr>
                <a:defRPr/>
              </a:pPr>
              <a:t>2/2/23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0045-96F1-DB45-9F15-6B8CD3868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74D3-5C48-0443-817C-0FFBD645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201E4E-7E25-D748-A7DD-BEA87987B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802EBC2-788D-BC41-AD36-0CA190AB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808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Frontogenesis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9A9FE-0056-344B-BF16-0C2DCB4B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38" y="2100263"/>
            <a:ext cx="70453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Frontogenesis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:  strengthening of horizonal temperature gradients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ea typeface="+mn-ea"/>
                <a:cs typeface="+mn-cs"/>
              </a:rPr>
              <a:t>Frontolysis</a:t>
            </a: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US" sz="4000" b="1" dirty="0">
                <a:solidFill>
                  <a:schemeClr val="tx2"/>
                </a:solidFill>
                <a:ea typeface="+mn-ea"/>
                <a:cs typeface="+mn-cs"/>
              </a:rPr>
              <a:t>  weakening of horizontal temperature gradients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60D79AA-164F-EF44-A2FE-33FD24BC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8791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Kinematics 101:  </a:t>
            </a:r>
            <a:r>
              <a:rPr lang="en-US" altLang="en-US" sz="3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wind around a point can be linearly decomposed into four key components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020D52B-0A40-BA4C-AACD-88452B0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108" y="2933968"/>
            <a:ext cx="5575482" cy="2706668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Translation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Rotation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Divergence</a:t>
            </a:r>
          </a:p>
          <a:p>
            <a:r>
              <a:rPr lang="en-US" altLang="en-US" sz="3600" b="1" dirty="0">
                <a:ea typeface="ＭＳ Ｐゴシック" panose="020B0600070205080204" pitchFamily="34" charset="-128"/>
              </a:rPr>
              <a:t>Deformation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1EEB-D23B-3B43-8709-FFCD5049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80344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Translation: movement in one direction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D70A2E7-1DD3-0543-8550-B4E045720CA1}"/>
              </a:ext>
            </a:extLst>
          </p:cNvPr>
          <p:cNvSpPr/>
          <p:nvPr/>
        </p:nvSpPr>
        <p:spPr>
          <a:xfrm>
            <a:off x="3040655" y="3040655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D280618-5D55-D841-925C-B93FA0D127B6}"/>
              </a:ext>
            </a:extLst>
          </p:cNvPr>
          <p:cNvSpPr/>
          <p:nvPr/>
        </p:nvSpPr>
        <p:spPr>
          <a:xfrm>
            <a:off x="3160004" y="4173556"/>
            <a:ext cx="3139808" cy="3883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4158-15D9-AF41-B06F-4AAACAB5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Rotation (cyclonic or anticyclonic)</a:t>
            </a:r>
          </a:p>
        </p:txBody>
      </p:sp>
      <p:pic>
        <p:nvPicPr>
          <p:cNvPr id="5" name="Content Placeholder 4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02E2A74D-50D3-5740-BABF-F631E5655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553" y="1947892"/>
            <a:ext cx="4152900" cy="3708400"/>
          </a:xfr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F31794F-226C-CB41-8235-0A36CD1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947892"/>
            <a:ext cx="3949700" cy="347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06C76-FDF1-5E46-80D6-EB070FBFAAF0}"/>
              </a:ext>
            </a:extLst>
          </p:cNvPr>
          <p:cNvSpPr txBox="1"/>
          <p:nvPr/>
        </p:nvSpPr>
        <p:spPr>
          <a:xfrm>
            <a:off x="1630496" y="570862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Anticyclonic (NH)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E5AAB-8D66-F340-84B1-BA39B4846BCE}"/>
              </a:ext>
            </a:extLst>
          </p:cNvPr>
          <p:cNvSpPr txBox="1"/>
          <p:nvPr/>
        </p:nvSpPr>
        <p:spPr>
          <a:xfrm>
            <a:off x="5739789" y="57086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 (NH)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6A8AD-F48B-5F48-A629-1C4E3017B5B7}"/>
              </a:ext>
            </a:extLst>
          </p:cNvPr>
          <p:cNvSpPr txBox="1"/>
          <p:nvPr/>
        </p:nvSpPr>
        <p:spPr>
          <a:xfrm>
            <a:off x="5647327" y="178939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counterclockwise)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7C2AB-134F-F747-821E-8226561B7783}"/>
              </a:ext>
            </a:extLst>
          </p:cNvPr>
          <p:cNvSpPr txBox="1"/>
          <p:nvPr/>
        </p:nvSpPr>
        <p:spPr>
          <a:xfrm>
            <a:off x="2324559" y="178939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clockwise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A3D14-6F6C-ED44-8264-031B9E72EA3F}"/>
              </a:ext>
            </a:extLst>
          </p:cNvPr>
          <p:cNvSpPr txBox="1"/>
          <p:nvPr/>
        </p:nvSpPr>
        <p:spPr>
          <a:xfrm>
            <a:off x="3261354" y="629120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349277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AEED-6F8A-C44D-B63C-37B39350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Divergence (or convergence)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D8EB05F-A58B-7048-88BB-D3F6C5B35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2867"/>
            <a:ext cx="8229600" cy="4028089"/>
          </a:xfrm>
        </p:spPr>
      </p:pic>
    </p:spTree>
    <p:extLst>
      <p:ext uri="{BB962C8B-B14F-4D97-AF65-F5344CB8AC3E}">
        <p14:creationId xmlns:p14="http://schemas.microsoft.com/office/powerpoint/2010/main" val="210199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4AB3-1585-5A45-8EF3-F1F5D9C3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7E23E8-699E-AE42-A602-56337EDFC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25"/>
          <a:stretch/>
        </p:blipFill>
        <p:spPr>
          <a:xfrm>
            <a:off x="263031" y="1375420"/>
            <a:ext cx="4879703" cy="5091954"/>
          </a:xfr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2D0188-F6DD-3B4B-9172-F2E5A900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9" t="5825" b="4576"/>
          <a:stretch/>
        </p:blipFill>
        <p:spPr>
          <a:xfrm>
            <a:off x="4941763" y="1983036"/>
            <a:ext cx="3946009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04E5-F3FB-6E4C-98A9-4C1EB7AC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29" y="156050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flow around a point can be decomposed into these kinematic components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200" b="1" dirty="0"/>
              <a:t>Combining these components can produce many important flow fields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F2ADEED-314B-2941-A332-5DCCFC8E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218" y="4154496"/>
            <a:ext cx="4577508" cy="2240523"/>
          </a:xfrm>
        </p:spPr>
      </p:pic>
    </p:spTree>
    <p:extLst>
      <p:ext uri="{BB962C8B-B14F-4D97-AF65-F5344CB8AC3E}">
        <p14:creationId xmlns:p14="http://schemas.microsoft.com/office/powerpoint/2010/main" val="93720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2F8D-B51F-0E4C-AB05-27D267D1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69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Deformation Plus Translation Results in Confluence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95DA075-1BB9-B04E-8527-AFA12FD9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68" b="2653"/>
          <a:stretch/>
        </p:blipFill>
        <p:spPr>
          <a:xfrm rot="5400000">
            <a:off x="3246127" y="-343384"/>
            <a:ext cx="2651746" cy="8538482"/>
          </a:xfrm>
        </p:spPr>
      </p:pic>
    </p:spTree>
    <p:extLst>
      <p:ext uri="{BB962C8B-B14F-4D97-AF65-F5344CB8AC3E}">
        <p14:creationId xmlns:p14="http://schemas.microsoft.com/office/powerpoint/2010/main" val="170196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A5D4-1F64-6D4C-B159-8C2A8E28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17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Vorticity Plus Convergence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B5EEB38-6F14-9347-91A5-EFFE9AEFA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764781" y="7041"/>
            <a:ext cx="2548430" cy="7624142"/>
          </a:xfrm>
        </p:spPr>
      </p:pic>
    </p:spTree>
    <p:extLst>
      <p:ext uri="{BB962C8B-B14F-4D97-AF65-F5344CB8AC3E}">
        <p14:creationId xmlns:p14="http://schemas.microsoft.com/office/powerpoint/2010/main" val="139411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177-EE1A-8140-B281-A456FC6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65" y="434381"/>
            <a:ext cx="851053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Bergeron (1928) was the first to show that fronts could form/strengthen when deformation acts on a preexisting temperature gradient.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5B07E7-67DC-0B4D-9E02-F73C4367E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64" y="2159440"/>
            <a:ext cx="4601531" cy="4245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5CFA4-14FC-7D44-9594-4396CCBB3208}"/>
              </a:ext>
            </a:extLst>
          </p:cNvPr>
          <p:cNvSpPr txBox="1"/>
          <p:nvPr/>
        </p:nvSpPr>
        <p:spPr>
          <a:xfrm>
            <a:off x="6180462" y="364658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5AB9-CD97-8841-B9EB-4C03468E81F0}"/>
              </a:ext>
            </a:extLst>
          </p:cNvPr>
          <p:cNvSpPr txBox="1"/>
          <p:nvPr/>
        </p:nvSpPr>
        <p:spPr>
          <a:xfrm>
            <a:off x="6180462" y="3078278"/>
            <a:ext cx="69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EED0DC-2044-6D44-A944-39AD707C8BBD}"/>
              </a:ext>
            </a:extLst>
          </p:cNvPr>
          <p:cNvSpPr/>
          <p:nvPr/>
        </p:nvSpPr>
        <p:spPr>
          <a:xfrm>
            <a:off x="6180462" y="409746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F10AA-078E-D647-B425-D48AE16C02DD}"/>
              </a:ext>
            </a:extLst>
          </p:cNvPr>
          <p:cNvSpPr/>
          <p:nvPr/>
        </p:nvSpPr>
        <p:spPr>
          <a:xfrm>
            <a:off x="1994039" y="469856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T+2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9D584-A6A2-0D48-B543-408C7E2712CC}"/>
              </a:ext>
            </a:extLst>
          </p:cNvPr>
          <p:cNvSpPr/>
          <p:nvPr/>
        </p:nvSpPr>
        <p:spPr>
          <a:xfrm>
            <a:off x="1994038" y="5226759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T+3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0B560-888F-4D40-A0E2-F59B2529C757}"/>
              </a:ext>
            </a:extLst>
          </p:cNvPr>
          <p:cNvSpPr/>
          <p:nvPr/>
        </p:nvSpPr>
        <p:spPr>
          <a:xfrm>
            <a:off x="1994038" y="575495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T+4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5105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9D1E-A2A9-4F42-9B1B-D049CB31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0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Bergeron also showed that the orientation of isotherms was important:  had to be within 45°of the axis of dilation to get frontogenesis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3C9B75-CE72-FE40-965C-65AA7575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34" y="1909380"/>
            <a:ext cx="3991974" cy="46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9B69110-E538-A84E-BC0F-C0404E67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504825"/>
            <a:ext cx="8469313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or Bergen School Meteorologists in the early 20</a:t>
            </a:r>
            <a:r>
              <a:rPr lang="en-US" altLang="en-US" sz="3200" b="1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century were the first to describe fronts </a:t>
            </a:r>
            <a:r>
              <a:rPr lang="en-US" altLang="en-U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and their evolution</a:t>
            </a:r>
          </a:p>
        </p:txBody>
      </p:sp>
      <p:pic>
        <p:nvPicPr>
          <p:cNvPr id="16386" name="Picture 3" descr="bjerknes-diagram.jpg">
            <a:extLst>
              <a:ext uri="{FF2B5EF4-FFF2-40B4-BE49-F238E27FC236}">
                <a16:creationId xmlns:a16="http://schemas.microsoft.com/office/drawing/2014/main" id="{278598AE-3B24-BD45-A9CD-5D759CEE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579" r="10080" b="1579"/>
          <a:stretch>
            <a:fillRect/>
          </a:stretch>
        </p:blipFill>
        <p:spPr bwMode="auto">
          <a:xfrm>
            <a:off x="2933700" y="2063750"/>
            <a:ext cx="41338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>
            <a:extLst>
              <a:ext uri="{FF2B5EF4-FFF2-40B4-BE49-F238E27FC236}">
                <a16:creationId xmlns:a16="http://schemas.microsoft.com/office/drawing/2014/main" id="{D7D9F98F-B360-834E-868D-B30692EC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404018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Bjernkes, 1919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2DAC-AD8D-1E48-90E2-5CC9599A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Frontogenetic</a:t>
            </a:r>
            <a:r>
              <a:rPr lang="en-US" b="1" dirty="0">
                <a:solidFill>
                  <a:schemeClr val="accent1"/>
                </a:solidFill>
              </a:rPr>
              <a:t> Versus </a:t>
            </a:r>
            <a:r>
              <a:rPr lang="en-US" b="1" dirty="0" err="1">
                <a:solidFill>
                  <a:schemeClr val="accent1"/>
                </a:solidFill>
              </a:rPr>
              <a:t>Frontolytic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5A316D-964C-0A4A-96D5-04E8849E4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5394"/>
            <a:ext cx="8229600" cy="4295575"/>
          </a:xfrm>
        </p:spPr>
      </p:pic>
    </p:spTree>
    <p:extLst>
      <p:ext uri="{BB962C8B-B14F-4D97-AF65-F5344CB8AC3E}">
        <p14:creationId xmlns:p14="http://schemas.microsoft.com/office/powerpoint/2010/main" val="253334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A71C-DF88-5646-BE23-DB8BEF32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89" y="600790"/>
            <a:ext cx="8229600" cy="1143000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1"/>
                </a:solidFill>
              </a:rPr>
              <a:t>Peterssen</a:t>
            </a:r>
            <a:r>
              <a:rPr lang="en-US" sz="3200" b="1" dirty="0">
                <a:solidFill>
                  <a:schemeClr val="accent1"/>
                </a:solidFill>
              </a:rPr>
              <a:t> (1936) showed that convergence can force frontogenesis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12539A5-7F00-1F49-A3FF-BA47F352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81"/>
          <a:stretch/>
        </p:blipFill>
        <p:spPr>
          <a:xfrm>
            <a:off x="2280491" y="2327227"/>
            <a:ext cx="3938530" cy="37934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0F204-A569-8D47-9214-F31AB2E5C407}"/>
              </a:ext>
            </a:extLst>
          </p:cNvPr>
          <p:cNvCxnSpPr/>
          <p:nvPr/>
        </p:nvCxnSpPr>
        <p:spPr>
          <a:xfrm>
            <a:off x="1333041" y="2192357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C2C2DC-6F0B-B048-BD4D-9138DEB4AEC8}"/>
              </a:ext>
            </a:extLst>
          </p:cNvPr>
          <p:cNvCxnSpPr/>
          <p:nvPr/>
        </p:nvCxnSpPr>
        <p:spPr>
          <a:xfrm>
            <a:off x="1355075" y="306085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D20848-490B-7B48-9C38-DC09C3C9C747}"/>
              </a:ext>
            </a:extLst>
          </p:cNvPr>
          <p:cNvCxnSpPr/>
          <p:nvPr/>
        </p:nvCxnSpPr>
        <p:spPr>
          <a:xfrm>
            <a:off x="1333040" y="40615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6CB2C6-E1B4-4942-9578-0F376185AD2E}"/>
              </a:ext>
            </a:extLst>
          </p:cNvPr>
          <p:cNvCxnSpPr/>
          <p:nvPr/>
        </p:nvCxnSpPr>
        <p:spPr>
          <a:xfrm>
            <a:off x="1355075" y="5128352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B6D8E-9639-AF45-96A4-B7E8D6A03474}"/>
              </a:ext>
            </a:extLst>
          </p:cNvPr>
          <p:cNvCxnSpPr/>
          <p:nvPr/>
        </p:nvCxnSpPr>
        <p:spPr>
          <a:xfrm>
            <a:off x="1518492" y="5952783"/>
            <a:ext cx="6466901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13BC46-E0E6-8C45-9A1B-61BD20C6D64A}"/>
              </a:ext>
            </a:extLst>
          </p:cNvPr>
          <p:cNvSpPr txBox="1"/>
          <p:nvPr/>
        </p:nvSpPr>
        <p:spPr>
          <a:xfrm>
            <a:off x="4192028" y="619515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B1CD6-20E6-C74A-88BA-F130E35E802D}"/>
              </a:ext>
            </a:extLst>
          </p:cNvPr>
          <p:cNvSpPr txBox="1"/>
          <p:nvPr/>
        </p:nvSpPr>
        <p:spPr>
          <a:xfrm>
            <a:off x="4130311" y="189046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347638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BAA0-A1C6-1D44-829D-8FF174AE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274638"/>
            <a:ext cx="8648240" cy="1143000"/>
          </a:xfrm>
        </p:spPr>
        <p:txBody>
          <a:bodyPr/>
          <a:lstStyle/>
          <a:p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Peterssen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Created a Frontogenesis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40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two dimensional/horizontal</a:t>
                </a:r>
              </a:p>
              <a:p>
                <a:r>
                  <a:rPr lang="en-US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Lagrangian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viewpoint:  how does temperature gradient vary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following the flow.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temperature gradient, deformation and divergence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98975-46A7-954E-96F5-49322E605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7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Function (2D)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 is deformation and DIV is divergence</a:t>
                </a:r>
              </a:p>
              <a:p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 </a:t>
                </a:r>
                <a:r>
                  <a:rPr lang="en-US" sz="3600" dirty="0">
                    <a:ea typeface="Cambria Math" panose="02040503050406030204" pitchFamily="18" charset="0"/>
                  </a:rPr>
                  <a:t>is the angle between the isotherms and the axis of dilation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003" t="-2235"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347788" y="3953362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131E-8C68-E641-9B28-3CD9D3D2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Frontogenesis Function (2D)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3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(DEF*cos2</a:t>
                </a:r>
                <a:r>
                  <a:rPr lang="en-US" sz="3600" dirty="0">
                    <a:latin typeface="Symbol" pitchFamily="2" charset="2"/>
                    <a:ea typeface="Cambria Math" panose="02040503050406030204" pitchFamily="18" charset="0"/>
                  </a:rPr>
                  <a:t>b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DIV)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Negative divergence (convergence) forces 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Deformation with an angle less that 45° produces frontogenesis</a:t>
                </a: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Stronger temperature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gradient enhances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BBBF3-9A78-854C-B355-949D2056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86" y="1417638"/>
                <a:ext cx="8229600" cy="4525963"/>
              </a:xfrm>
              <a:blipFill>
                <a:blip r:embed="rId2"/>
                <a:stretch>
                  <a:fillRect l="-2157" t="-2235" r="-2157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9B336CE-934E-6B48-BBE8-A72A0A641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0" b="16243"/>
          <a:stretch/>
        </p:blipFill>
        <p:spPr>
          <a:xfrm>
            <a:off x="5579143" y="3938848"/>
            <a:ext cx="3107657" cy="25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D8D7-51AB-974E-8004-1A8E502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2" y="291162"/>
            <a:ext cx="8717096" cy="1143000"/>
          </a:xfrm>
        </p:spPr>
        <p:txBody>
          <a:bodyPr/>
          <a:lstStyle/>
          <a:p>
            <a:r>
              <a:rPr lang="en-US" sz="3200" b="1" dirty="0"/>
              <a:t>Both convergence and deformation contribute to frontogenesis for a typical midlatitude cyclone</a:t>
            </a:r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EC2DAC7-3471-B64D-8B9F-816FDC7A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326" y="20226"/>
            <a:ext cx="4372180" cy="87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951C-F80E-0F48-B31D-F8A866A1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02" y="252207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Let’s Check Out Real Examples!</a:t>
            </a:r>
          </a:p>
        </p:txBody>
      </p:sp>
    </p:spTree>
    <p:extLst>
      <p:ext uri="{BB962C8B-B14F-4D97-AF65-F5344CB8AC3E}">
        <p14:creationId xmlns:p14="http://schemas.microsoft.com/office/powerpoint/2010/main" val="1506191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F7733CA-C732-9C42-902C-99B47A0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Light Blue is Frontogenesis</a:t>
            </a:r>
          </a:p>
        </p:txBody>
      </p:sp>
      <p:pic>
        <p:nvPicPr>
          <p:cNvPr id="25602" name="Content Placeholder 3" descr="fro2.tiff">
            <a:extLst>
              <a:ext uri="{FF2B5EF4-FFF2-40B4-BE49-F238E27FC236}">
                <a16:creationId xmlns:a16="http://schemas.microsoft.com/office/drawing/2014/main" id="{1C618BBD-2783-5447-A3EF-A801127F3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14" r="-19614"/>
          <a:stretch>
            <a:fillRect/>
          </a:stretch>
        </p:blipFill>
        <p:spPr>
          <a:xfrm>
            <a:off x="0" y="1417638"/>
            <a:ext cx="9055923" cy="498040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8" y="0"/>
            <a:ext cx="7723187" cy="686593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82F0CCC-A93E-8645-9F95-33BB95E7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Content Placeholder 3" descr="slp.24.0000.gif">
            <a:extLst>
              <a:ext uri="{FF2B5EF4-FFF2-40B4-BE49-F238E27FC236}">
                <a16:creationId xmlns:a16="http://schemas.microsoft.com/office/drawing/2014/main" id="{46C6E995-5AF7-CB4C-B00E-FC4FB3ADB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38189" r="36589" b="22499"/>
          <a:stretch/>
        </p:blipFill>
        <p:spPr>
          <a:xfrm>
            <a:off x="1200838" y="967197"/>
            <a:ext cx="7006729" cy="5265793"/>
          </a:xfrm>
        </p:spPr>
      </p:pic>
    </p:spTree>
    <p:extLst>
      <p:ext uri="{BB962C8B-B14F-4D97-AF65-F5344CB8AC3E}">
        <p14:creationId xmlns:p14="http://schemas.microsoft.com/office/powerpoint/2010/main" val="303786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CFB7-BB31-2740-A088-BF64462A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46221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Concept of Evolution of Cyclones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Bjerknes and Solberg</a:t>
            </a:r>
            <a:br>
              <a:rPr lang="en-US" sz="2667" dirty="0">
                <a:ea typeface="+mj-ea"/>
                <a:cs typeface="+mj-cs"/>
              </a:rPr>
            </a:br>
            <a:r>
              <a:rPr lang="en-US" sz="2667" dirty="0">
                <a:ea typeface="+mj-ea"/>
                <a:cs typeface="+mj-cs"/>
              </a:rPr>
              <a:t>1922</a:t>
            </a:r>
          </a:p>
        </p:txBody>
      </p:sp>
      <p:pic>
        <p:nvPicPr>
          <p:cNvPr id="17410" name="Content Placeholder 3" descr="BjerknesSolberg1.tiff">
            <a:extLst>
              <a:ext uri="{FF2B5EF4-FFF2-40B4-BE49-F238E27FC236}">
                <a16:creationId xmlns:a16="http://schemas.microsoft.com/office/drawing/2014/main" id="{31E2CBC2-82FB-6A42-8EEA-D07E4C5D0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75" y="401638"/>
            <a:ext cx="3497263" cy="6223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6718395-2808-144B-BDD4-2834F67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4" name="Content Placeholder 3" descr="FROm3.tiff">
            <a:extLst>
              <a:ext uri="{FF2B5EF4-FFF2-40B4-BE49-F238E27FC236}">
                <a16:creationId xmlns:a16="http://schemas.microsoft.com/office/drawing/2014/main" id="{1ABF6DC6-8F68-F640-9169-04BEEEBE5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r="-2285"/>
          <a:stretch/>
        </p:blipFill>
        <p:spPr>
          <a:xfrm>
            <a:off x="1156772" y="649983"/>
            <a:ext cx="6466901" cy="555803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071-0FF6-3848-B95C-DF258DDB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E34E0CD8-7CA9-F149-B0C9-9CBBDEFEF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12" y="947452"/>
            <a:ext cx="6613575" cy="5222780"/>
          </a:xfrm>
        </p:spPr>
      </p:pic>
    </p:spTree>
    <p:extLst>
      <p:ext uri="{BB962C8B-B14F-4D97-AF65-F5344CB8AC3E}">
        <p14:creationId xmlns:p14="http://schemas.microsoft.com/office/powerpoint/2010/main" val="3527901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8BA7-E2F2-DA4C-AADD-BBF426FD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3443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Theoretical Studies in the 1940s and 1950s Showed That Synoptic  Scale Deformation and Convergence Was </a:t>
            </a:r>
            <a:r>
              <a:rPr lang="en-US" sz="3600" b="1" dirty="0"/>
              <a:t>NOT Enough</a:t>
            </a:r>
            <a:r>
              <a:rPr lang="en-US" sz="3600" b="1" dirty="0">
                <a:solidFill>
                  <a:schemeClr val="tx2"/>
                </a:solidFill>
              </a:rPr>
              <a:t> to Rapidly Produce Mesoscale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F863-34DC-6641-9835-6949B231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5" y="3734718"/>
            <a:ext cx="7860535" cy="2281276"/>
          </a:xfrm>
        </p:spPr>
        <p:txBody>
          <a:bodyPr/>
          <a:lstStyle/>
          <a:p>
            <a:r>
              <a:rPr lang="en-US" dirty="0"/>
              <a:t>The “secret” was learned in the 1950s.</a:t>
            </a:r>
          </a:p>
          <a:p>
            <a:r>
              <a:rPr lang="en-US" dirty="0"/>
              <a:t>Mesoscale processes are needed for the final and rapid concentration of temperature gradients.</a:t>
            </a:r>
          </a:p>
        </p:txBody>
      </p:sp>
    </p:spTree>
    <p:extLst>
      <p:ext uri="{BB962C8B-B14F-4D97-AF65-F5344CB8AC3E}">
        <p14:creationId xmlns:p14="http://schemas.microsoft.com/office/powerpoint/2010/main" val="60488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Synoptic Scale Winds Alone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134315" y="41511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628457" y="405832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531141" y="4576173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9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6FC9-DA9A-9747-B684-390CC3FC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9028"/>
            <a:ext cx="8229600" cy="1143000"/>
          </a:xfrm>
        </p:spPr>
        <p:txBody>
          <a:bodyPr/>
          <a:lstStyle/>
          <a:p>
            <a:r>
              <a:rPr lang="en-US" dirty="0"/>
              <a:t>Now the secret…..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D0D8-4C40-3642-91DE-AD4EA4FA4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Circulations</a:t>
            </a:r>
            <a:r>
              <a:rPr lang="en-US" dirty="0"/>
              <a:t>: Help Tighten Up Front!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274638"/>
            <a:ext cx="8711476" cy="1143000"/>
          </a:xfrm>
        </p:spPr>
        <p:txBody>
          <a:bodyPr/>
          <a:lstStyle/>
          <a:p>
            <a:r>
              <a:rPr lang="en-US" sz="4000" b="1" dirty="0"/>
              <a:t>Secondary Circulations</a:t>
            </a:r>
            <a:r>
              <a:rPr lang="en-US" sz="4000" dirty="0"/>
              <a:t> Occur to Attempt to Retain Thermal Wind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4063403" y="398613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8014174" y="480738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789153" y="4643405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>
            <a:off x="6546863" y="2191759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5400000">
            <a:off x="597025" y="1198304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3BF280F1-F772-A249-A7E6-ADFE44D33094}"/>
              </a:ext>
            </a:extLst>
          </p:cNvPr>
          <p:cNvSpPr/>
          <p:nvPr/>
        </p:nvSpPr>
        <p:spPr>
          <a:xfrm rot="5400000">
            <a:off x="8019207" y="115493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6200000">
            <a:off x="4561599" y="603221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10800000">
            <a:off x="2262145" y="264657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E45700CF-4C4B-E945-A5BC-9228EC1BC702}"/>
              </a:ext>
            </a:extLst>
          </p:cNvPr>
          <p:cNvSpPr/>
          <p:nvPr/>
        </p:nvSpPr>
        <p:spPr>
          <a:xfrm rot="5400000">
            <a:off x="3498498" y="3605156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5ED2D1A-3B2C-0341-A385-215A9134FC42}"/>
              </a:ext>
            </a:extLst>
          </p:cNvPr>
          <p:cNvSpPr/>
          <p:nvPr/>
        </p:nvSpPr>
        <p:spPr>
          <a:xfrm rot="16200000">
            <a:off x="1011100" y="362964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4074D114-5916-6D4B-8166-DF37BCA8407E}"/>
              </a:ext>
            </a:extLst>
          </p:cNvPr>
          <p:cNvSpPr/>
          <p:nvPr/>
        </p:nvSpPr>
        <p:spPr>
          <a:xfrm rot="5400000">
            <a:off x="5256350" y="3793060"/>
            <a:ext cx="517793" cy="14626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6200000">
            <a:off x="7649857" y="3506568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0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F5F-796D-DC47-B367-36F0D105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88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Typically, low-level fronts weaken with height (horizontal temperature gradients lessen </a:t>
            </a:r>
            <a:r>
              <a:rPr lang="en-US" b="1">
                <a:ea typeface="+mj-ea"/>
                <a:cs typeface="+mj-cs"/>
              </a:rPr>
              <a:t>with height)</a:t>
            </a:r>
            <a:endParaRPr lang="en-US" b="1" dirty="0">
              <a:ea typeface="+mj-ea"/>
              <a:cs typeface="+mj-cs"/>
            </a:endParaRPr>
          </a:p>
        </p:txBody>
      </p:sp>
      <p:pic>
        <p:nvPicPr>
          <p:cNvPr id="29698" name="Content Placeholder 3" descr="surface201102020000.gif">
            <a:extLst>
              <a:ext uri="{FF2B5EF4-FFF2-40B4-BE49-F238E27FC236}">
                <a16:creationId xmlns:a16="http://schemas.microsoft.com/office/drawing/2014/main" id="{F5AAAEC7-DBC0-AE49-B318-D3C320C13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1570038" y="2227263"/>
            <a:ext cx="7286625" cy="40068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C64A-E3A3-4A4A-AAD1-03499CC2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face201102020000.gif">
            <a:extLst>
              <a:ext uri="{FF2B5EF4-FFF2-40B4-BE49-F238E27FC236}">
                <a16:creationId xmlns:a16="http://schemas.microsoft.com/office/drawing/2014/main" id="{7859DEA4-D7FD-B144-A188-4967A66C9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6" r="-7166"/>
          <a:stretch>
            <a:fillRect/>
          </a:stretch>
        </p:blipFill>
        <p:spPr>
          <a:xfrm>
            <a:off x="457199" y="1602223"/>
            <a:ext cx="8572707" cy="4710441"/>
          </a:xfrm>
        </p:spPr>
      </p:pic>
    </p:spTree>
    <p:extLst>
      <p:ext uri="{BB962C8B-B14F-4D97-AF65-F5344CB8AC3E}">
        <p14:creationId xmlns:p14="http://schemas.microsoft.com/office/powerpoint/2010/main" val="583384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DFDB314-0AAA-ED47-A38B-C29CC393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0722" name="Content Placeholder 3" descr="201102020000.gif">
            <a:extLst>
              <a:ext uri="{FF2B5EF4-FFF2-40B4-BE49-F238E27FC236}">
                <a16:creationId xmlns:a16="http://schemas.microsoft.com/office/drawing/2014/main" id="{A8ADA32E-4D97-584D-B347-DFD5596CD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002F201-5656-C848-B03F-28A39484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Content Placeholder 3" descr="cyclonestage1.tiff">
            <a:extLst>
              <a:ext uri="{FF2B5EF4-FFF2-40B4-BE49-F238E27FC236}">
                <a16:creationId xmlns:a16="http://schemas.microsoft.com/office/drawing/2014/main" id="{5787094A-00A6-6F4A-A96E-06134B327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4437" b="9370"/>
          <a:stretch>
            <a:fillRect/>
          </a:stretch>
        </p:blipFill>
        <p:spPr>
          <a:xfrm>
            <a:off x="611188" y="579438"/>
            <a:ext cx="8075612" cy="2686050"/>
          </a:xfrm>
        </p:spPr>
      </p:pic>
      <p:pic>
        <p:nvPicPr>
          <p:cNvPr id="18435" name="Picture 4" descr="cyclone2.tiff">
            <a:extLst>
              <a:ext uri="{FF2B5EF4-FFF2-40B4-BE49-F238E27FC236}">
                <a16:creationId xmlns:a16="http://schemas.microsoft.com/office/drawing/2014/main" id="{A1A7548A-66EB-E945-8913-FE993361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" b="14449"/>
          <a:stretch>
            <a:fillRect/>
          </a:stretch>
        </p:blipFill>
        <p:spPr bwMode="auto">
          <a:xfrm>
            <a:off x="144463" y="3429000"/>
            <a:ext cx="8813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>
            <a:extLst>
              <a:ext uri="{FF2B5EF4-FFF2-40B4-BE49-F238E27FC236}">
                <a16:creationId xmlns:a16="http://schemas.microsoft.com/office/drawing/2014/main" id="{8C1C1A8B-AD4D-7E4E-87E5-9AA3F5038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989013"/>
            <a:ext cx="223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Stationary Polar Front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001B0EE5-09CE-7140-BD53-87880BE3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983038"/>
            <a:ext cx="291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Wave Forming on Polar Front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D95C355E-C04E-6F48-A415-97557628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3" descr="700201102020000.gif">
            <a:extLst>
              <a:ext uri="{FF2B5EF4-FFF2-40B4-BE49-F238E27FC236}">
                <a16:creationId xmlns:a16="http://schemas.microsoft.com/office/drawing/2014/main" id="{BEC73D15-A8B7-4041-945B-E50F821F1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BF00DC3-BECF-DD4D-9B8D-9C92CF4D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2770" name="Content Placeholder 3" descr="500201102020000.gif">
            <a:extLst>
              <a:ext uri="{FF2B5EF4-FFF2-40B4-BE49-F238E27FC236}">
                <a16:creationId xmlns:a16="http://schemas.microsoft.com/office/drawing/2014/main" id="{50683549-8921-594D-936A-24D7BE7F6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-987"/>
          <a:stretch/>
        </p:blipFill>
        <p:spPr>
          <a:xfrm>
            <a:off x="1432191" y="846138"/>
            <a:ext cx="6891052" cy="560592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1DB90F7-F646-FA41-80B8-998E0763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3794" name="Content Placeholder 3" descr="300201102020000.gif">
            <a:extLst>
              <a:ext uri="{FF2B5EF4-FFF2-40B4-BE49-F238E27FC236}">
                <a16:creationId xmlns:a16="http://schemas.microsoft.com/office/drawing/2014/main" id="{0879BE88-9160-224C-B78A-FCCE61C38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2" r="-11592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3C9-81CD-F742-A65B-EF0AB553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0894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fronts weaken away from the surface? 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/>
              <a:t>Vertical motions</a:t>
            </a:r>
            <a:r>
              <a:rPr lang="en-US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6649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A602-1CD8-0D44-AB3C-EDD7691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motions increase with height and weaken temp. gradient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CB90-70AE-3D46-9DEC-27870783C643}"/>
              </a:ext>
            </a:extLst>
          </p:cNvPr>
          <p:cNvSpPr/>
          <p:nvPr/>
        </p:nvSpPr>
        <p:spPr>
          <a:xfrm>
            <a:off x="457200" y="5081530"/>
            <a:ext cx="8229600" cy="176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1B101-CB26-524A-8347-D6C891FAEDE1}"/>
              </a:ext>
            </a:extLst>
          </p:cNvPr>
          <p:cNvCxnSpPr>
            <a:cxnSpLocks/>
          </p:cNvCxnSpPr>
          <p:nvPr/>
        </p:nvCxnSpPr>
        <p:spPr>
          <a:xfrm>
            <a:off x="1740665" y="1961002"/>
            <a:ext cx="5618602" cy="3120528"/>
          </a:xfrm>
          <a:prstGeom prst="line">
            <a:avLst/>
          </a:prstGeom>
          <a:ln w="7937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CC00FADF-92EE-A342-9FFE-AA5CAF0C2EB1}"/>
              </a:ext>
            </a:extLst>
          </p:cNvPr>
          <p:cNvSpPr/>
          <p:nvPr/>
        </p:nvSpPr>
        <p:spPr>
          <a:xfrm rot="1692580">
            <a:off x="2976145" y="2160718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E5D4A20-283C-AA4D-8449-062A395C4BE5}"/>
              </a:ext>
            </a:extLst>
          </p:cNvPr>
          <p:cNvSpPr/>
          <p:nvPr/>
        </p:nvSpPr>
        <p:spPr>
          <a:xfrm rot="1692580">
            <a:off x="3796901" y="2666421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8F34D4-4897-FE45-A0A8-57F3A187618D}"/>
              </a:ext>
            </a:extLst>
          </p:cNvPr>
          <p:cNvSpPr/>
          <p:nvPr/>
        </p:nvSpPr>
        <p:spPr>
          <a:xfrm rot="1692580">
            <a:off x="4612779" y="3112363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9FBD9-D6DF-064D-A47A-3DE88C803984}"/>
              </a:ext>
            </a:extLst>
          </p:cNvPr>
          <p:cNvSpPr/>
          <p:nvPr/>
        </p:nvSpPr>
        <p:spPr>
          <a:xfrm rot="1692580">
            <a:off x="2155388" y="1726355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CE41A80-F375-2948-9061-8E5CDA3C55D9}"/>
              </a:ext>
            </a:extLst>
          </p:cNvPr>
          <p:cNvSpPr/>
          <p:nvPr/>
        </p:nvSpPr>
        <p:spPr>
          <a:xfrm rot="1692580">
            <a:off x="5498523" y="3597650"/>
            <a:ext cx="450526" cy="5067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FE781FF6-113E-404D-875C-3CD430D832D5}"/>
              </a:ext>
            </a:extLst>
          </p:cNvPr>
          <p:cNvSpPr/>
          <p:nvPr/>
        </p:nvSpPr>
        <p:spPr>
          <a:xfrm rot="1692580">
            <a:off x="6583006" y="4169587"/>
            <a:ext cx="445508" cy="5161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895C-C602-9E46-B778-D77B3269590D}"/>
              </a:ext>
            </a:extLst>
          </p:cNvPr>
          <p:cNvSpPr txBox="1"/>
          <p:nvPr/>
        </p:nvSpPr>
        <p:spPr>
          <a:xfrm>
            <a:off x="3093340" y="4250451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Cold 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4D6D1-A836-AF45-9CCB-729892918745}"/>
              </a:ext>
            </a:extLst>
          </p:cNvPr>
          <p:cNvSpPr txBox="1"/>
          <p:nvPr/>
        </p:nvSpPr>
        <p:spPr>
          <a:xfrm>
            <a:off x="7285858" y="3584717"/>
            <a:ext cx="149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854235F-BDA4-CF41-A1A1-EBDA07F6C2A9}"/>
              </a:ext>
            </a:extLst>
          </p:cNvPr>
          <p:cNvSpPr/>
          <p:nvPr/>
        </p:nvSpPr>
        <p:spPr>
          <a:xfrm>
            <a:off x="3336721" y="4649811"/>
            <a:ext cx="2150702" cy="386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E337EBEA-F37A-7847-98A7-6B166415AE98}"/>
              </a:ext>
            </a:extLst>
          </p:cNvPr>
          <p:cNvSpPr/>
          <p:nvPr/>
        </p:nvSpPr>
        <p:spPr>
          <a:xfrm>
            <a:off x="7403335" y="4499595"/>
            <a:ext cx="1389505" cy="521533"/>
          </a:xfrm>
          <a:prstGeom prst="lef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6F79B7A8-BA8D-1143-9850-F9A0B21354D9}"/>
              </a:ext>
            </a:extLst>
          </p:cNvPr>
          <p:cNvSpPr/>
          <p:nvPr/>
        </p:nvSpPr>
        <p:spPr>
          <a:xfrm rot="17930800">
            <a:off x="5262943" y="2536507"/>
            <a:ext cx="517793" cy="183767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22BEB27A-0FDA-E747-9930-F9A8E127495C}"/>
              </a:ext>
            </a:extLst>
          </p:cNvPr>
          <p:cNvSpPr/>
          <p:nvPr/>
        </p:nvSpPr>
        <p:spPr>
          <a:xfrm rot="7129728">
            <a:off x="3717254" y="3086934"/>
            <a:ext cx="517793" cy="1483007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C61E9772-4133-F440-A8BA-B8A17F02FC22}"/>
              </a:ext>
            </a:extLst>
          </p:cNvPr>
          <p:cNvSpPr/>
          <p:nvPr/>
        </p:nvSpPr>
        <p:spPr>
          <a:xfrm rot="17855167">
            <a:off x="2912701" y="669810"/>
            <a:ext cx="517793" cy="2935572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DF9EFEE-D225-A744-AD62-030602C30DBF}"/>
              </a:ext>
            </a:extLst>
          </p:cNvPr>
          <p:cNvSpPr/>
          <p:nvPr/>
        </p:nvSpPr>
        <p:spPr>
          <a:xfrm rot="6983291">
            <a:off x="5235035" y="4103750"/>
            <a:ext cx="517793" cy="93689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80366CC-3778-774B-B084-F1FFADD7B70B}"/>
              </a:ext>
            </a:extLst>
          </p:cNvPr>
          <p:cNvSpPr/>
          <p:nvPr/>
        </p:nvSpPr>
        <p:spPr>
          <a:xfrm rot="18092160">
            <a:off x="6752754" y="3978893"/>
            <a:ext cx="521532" cy="76725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33BE32C-D846-444C-9095-9F08F84E5E89}"/>
              </a:ext>
            </a:extLst>
          </p:cNvPr>
          <p:cNvSpPr/>
          <p:nvPr/>
        </p:nvSpPr>
        <p:spPr>
          <a:xfrm rot="7129728">
            <a:off x="1661177" y="1521647"/>
            <a:ext cx="517793" cy="232240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4DEC5-CBEA-FE40-B3C6-E72F0D45504D}"/>
              </a:ext>
            </a:extLst>
          </p:cNvPr>
          <p:cNvSpPr txBox="1"/>
          <p:nvPr/>
        </p:nvSpPr>
        <p:spPr>
          <a:xfrm>
            <a:off x="4549966" y="1812776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Adiabatic cooling on warm 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5459-2920-3B4A-BE95-01983E687AE7}"/>
              </a:ext>
            </a:extLst>
          </p:cNvPr>
          <p:cNvSpPr txBox="1"/>
          <p:nvPr/>
        </p:nvSpPr>
        <p:spPr>
          <a:xfrm>
            <a:off x="491155" y="3347318"/>
            <a:ext cx="249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Adiabatic warming</a:t>
            </a:r>
          </a:p>
          <a:p>
            <a:r>
              <a:rPr lang="en-US" sz="2400" dirty="0"/>
              <a:t>On cold side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7BE9A-6341-6742-A275-FA558203DC23}"/>
              </a:ext>
            </a:extLst>
          </p:cNvPr>
          <p:cNvSpPr txBox="1"/>
          <p:nvPr/>
        </p:nvSpPr>
        <p:spPr>
          <a:xfrm>
            <a:off x="853424" y="5641510"/>
            <a:ext cx="747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Thus, the effects of vertical motions on temperature increase with height</a:t>
            </a:r>
          </a:p>
        </p:txBody>
      </p:sp>
    </p:spTree>
    <p:extLst>
      <p:ext uri="{BB962C8B-B14F-4D97-AF65-F5344CB8AC3E}">
        <p14:creationId xmlns:p14="http://schemas.microsoft.com/office/powerpoint/2010/main" val="2932735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8BD-894E-6845-9DFE-630A821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31" y="401331"/>
            <a:ext cx="8455446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Vertical motions can also create and maintain fronts in some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57B5-E844-5B44-83A9-9A4499D1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706"/>
            <a:ext cx="8229600" cy="4525963"/>
          </a:xfrm>
        </p:spPr>
        <p:txBody>
          <a:bodyPr/>
          <a:lstStyle/>
          <a:p>
            <a:r>
              <a:rPr lang="en-US" dirty="0"/>
              <a:t>Near the tropopause, vertical motions can create/strengthen upper-level fronts.</a:t>
            </a:r>
          </a:p>
          <a:p>
            <a:r>
              <a:rPr lang="en-US" dirty="0"/>
              <a:t>Horizontal </a:t>
            </a:r>
            <a:r>
              <a:rPr lang="en-US" dirty="0" err="1"/>
              <a:t>ariations</a:t>
            </a:r>
            <a:r>
              <a:rPr lang="en-US" dirty="0"/>
              <a:t> in vertical motion can produce horizontal temperature gradients through a mechanism called </a:t>
            </a:r>
            <a:r>
              <a:rPr lang="en-US" b="1" dirty="0"/>
              <a:t>tilting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915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D8723-713E-E844-AA8B-28D341958BD8}"/>
              </a:ext>
            </a:extLst>
          </p:cNvPr>
          <p:cNvCxnSpPr>
            <a:cxnSpLocks/>
          </p:cNvCxnSpPr>
          <p:nvPr/>
        </p:nvCxnSpPr>
        <p:spPr>
          <a:xfrm>
            <a:off x="1176969" y="1542361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177EC-F388-CE41-BE3A-B2FE857ED914}"/>
              </a:ext>
            </a:extLst>
          </p:cNvPr>
          <p:cNvCxnSpPr>
            <a:cxnSpLocks/>
          </p:cNvCxnSpPr>
          <p:nvPr/>
        </p:nvCxnSpPr>
        <p:spPr>
          <a:xfrm>
            <a:off x="1176969" y="2543060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3C9F96-F154-E948-8D86-32F1FB9CFCB4}"/>
              </a:ext>
            </a:extLst>
          </p:cNvPr>
          <p:cNvCxnSpPr>
            <a:cxnSpLocks/>
          </p:cNvCxnSpPr>
          <p:nvPr/>
        </p:nvCxnSpPr>
        <p:spPr>
          <a:xfrm>
            <a:off x="1176969" y="3576809"/>
            <a:ext cx="66431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88025-308C-B945-B6E5-51F429796661}"/>
              </a:ext>
            </a:extLst>
          </p:cNvPr>
          <p:cNvSpPr txBox="1"/>
          <p:nvPr/>
        </p:nvSpPr>
        <p:spPr>
          <a:xfrm>
            <a:off x="2603416" y="741070"/>
            <a:ext cx="447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Potential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294C2-94CB-BF4F-B7E0-D4D7D06BD836}"/>
              </a:ext>
            </a:extLst>
          </p:cNvPr>
          <p:cNvSpPr txBox="1"/>
          <p:nvPr/>
        </p:nvSpPr>
        <p:spPr>
          <a:xfrm>
            <a:off x="2603416" y="3923054"/>
            <a:ext cx="440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Potential Temperature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FF6983F-33E5-F94C-B49A-EFE476575C3A}"/>
              </a:ext>
            </a:extLst>
          </p:cNvPr>
          <p:cNvSpPr/>
          <p:nvPr/>
        </p:nvSpPr>
        <p:spPr>
          <a:xfrm>
            <a:off x="396607" y="2027104"/>
            <a:ext cx="440675" cy="14018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612F-9FD2-C74C-BBEE-503C542685DF}"/>
              </a:ext>
            </a:extLst>
          </p:cNvPr>
          <p:cNvSpPr txBox="1"/>
          <p:nvPr/>
        </p:nvSpPr>
        <p:spPr>
          <a:xfrm>
            <a:off x="396607" y="27542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91D7F76-E124-E84E-9020-A3BBCC304384}"/>
              </a:ext>
            </a:extLst>
          </p:cNvPr>
          <p:cNvSpPr/>
          <p:nvPr/>
        </p:nvSpPr>
        <p:spPr>
          <a:xfrm>
            <a:off x="2227894" y="1726894"/>
            <a:ext cx="297455" cy="13330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B253BE80-9E29-244E-9D4B-05B519EF79E3}"/>
              </a:ext>
            </a:extLst>
          </p:cNvPr>
          <p:cNvSpPr/>
          <p:nvPr/>
        </p:nvSpPr>
        <p:spPr>
          <a:xfrm>
            <a:off x="2989510" y="2061073"/>
            <a:ext cx="297455" cy="70507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5AF14B6E-C8FA-3E48-93C1-84B460944AA9}"/>
              </a:ext>
            </a:extLst>
          </p:cNvPr>
          <p:cNvSpPr/>
          <p:nvPr/>
        </p:nvSpPr>
        <p:spPr>
          <a:xfrm>
            <a:off x="3650309" y="2326395"/>
            <a:ext cx="297455" cy="3029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C21A9C64-D3D5-394B-8328-AAE8AABCADD7}"/>
              </a:ext>
            </a:extLst>
          </p:cNvPr>
          <p:cNvSpPr/>
          <p:nvPr/>
        </p:nvSpPr>
        <p:spPr>
          <a:xfrm rot="10800000">
            <a:off x="4517447" y="2343187"/>
            <a:ext cx="297455" cy="3497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1B139C5-FFDE-6D4C-9298-2F368BB041A7}"/>
              </a:ext>
            </a:extLst>
          </p:cNvPr>
          <p:cNvSpPr/>
          <p:nvPr/>
        </p:nvSpPr>
        <p:spPr>
          <a:xfrm rot="10800000">
            <a:off x="5196238" y="2209148"/>
            <a:ext cx="297455" cy="877674"/>
          </a:xfrm>
          <a:prstGeom prst="upArrow">
            <a:avLst>
              <a:gd name="adj1" fmla="val 3518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14AEACB-1323-D24C-9735-AA0B5490D117}"/>
              </a:ext>
            </a:extLst>
          </p:cNvPr>
          <p:cNvSpPr/>
          <p:nvPr/>
        </p:nvSpPr>
        <p:spPr>
          <a:xfrm rot="10800000">
            <a:off x="6063376" y="1870113"/>
            <a:ext cx="297455" cy="150104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E52BC-DCCE-D440-8851-414847DC21CD}"/>
              </a:ext>
            </a:extLst>
          </p:cNvPr>
          <p:cNvSpPr txBox="1"/>
          <p:nvPr/>
        </p:nvSpPr>
        <p:spPr>
          <a:xfrm>
            <a:off x="1870303" y="3150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cooling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B3DB8-F8A1-C74C-A959-57F83DE63807}"/>
              </a:ext>
            </a:extLst>
          </p:cNvPr>
          <p:cNvSpPr txBox="1"/>
          <p:nvPr/>
        </p:nvSpPr>
        <p:spPr>
          <a:xfrm>
            <a:off x="5616798" y="16299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 warming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2A71B-6C7E-1D4E-9831-D760F429A2AF}"/>
              </a:ext>
            </a:extLst>
          </p:cNvPr>
          <p:cNvSpPr txBox="1"/>
          <p:nvPr/>
        </p:nvSpPr>
        <p:spPr>
          <a:xfrm>
            <a:off x="587234" y="4745131"/>
            <a:ext cx="8556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Vertical Motions Can Create a Temperature Gradient</a:t>
            </a:r>
          </a:p>
          <a:p>
            <a:r>
              <a:rPr lang="en-US" sz="2800" b="1" dirty="0"/>
              <a:t>Called tilting frontogenesis</a:t>
            </a:r>
          </a:p>
        </p:txBody>
      </p:sp>
    </p:spTree>
    <p:extLst>
      <p:ext uri="{BB962C8B-B14F-4D97-AF65-F5344CB8AC3E}">
        <p14:creationId xmlns:p14="http://schemas.microsoft.com/office/powerpoint/2010/main" val="3858120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32E773B-A98F-EB43-AC26-4A3B8B9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8270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Fronts often develop and strengthen during midlatitude cyclone development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8A0132C4-AA10-A846-95A4-A6CAC80A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02" y="2704306"/>
            <a:ext cx="3630386" cy="34385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Frontogenesis and cyclogenesis go hand in hand!</a:t>
            </a:r>
          </a:p>
        </p:txBody>
      </p:sp>
      <p:pic>
        <p:nvPicPr>
          <p:cNvPr id="34819" name="Content Placeholder 3" descr="BjerknesSolberg1.tiff">
            <a:extLst>
              <a:ext uri="{FF2B5EF4-FFF2-40B4-BE49-F238E27FC236}">
                <a16:creationId xmlns:a16="http://schemas.microsoft.com/office/drawing/2014/main" id="{BB5D35BD-B2DD-C249-ACE7-F377467C7F9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505075"/>
            <a:ext cx="21558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54E4F67-8B37-F74A-A460-FE6F755D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178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Simulations of cyclogenesis/frontogenesis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FF8C0F80-6EA0-AA4E-A964-6E710BD41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5680" y="1180307"/>
            <a:ext cx="3060700" cy="5278437"/>
          </a:xfrm>
        </p:spPr>
      </p:pic>
      <p:pic>
        <p:nvPicPr>
          <p:cNvPr id="35843" name="Picture 6">
            <a:extLst>
              <a:ext uri="{FF2B5EF4-FFF2-40B4-BE49-F238E27FC236}">
                <a16:creationId xmlns:a16="http://schemas.microsoft.com/office/drawing/2014/main" id="{3679E53F-6A84-A244-BBA8-0370C2F3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9" y="1180307"/>
            <a:ext cx="25923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42D538B-5386-7140-A015-9CD6BC6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9D5CF72F-63D7-6D4D-88D5-7040FE4F4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274638"/>
            <a:ext cx="8243888" cy="6181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6EB3DB9-A820-FC47-905C-8A7E6C5A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8" name="Content Placeholder 3" descr="cyclone3.tiff">
            <a:extLst>
              <a:ext uri="{FF2B5EF4-FFF2-40B4-BE49-F238E27FC236}">
                <a16:creationId xmlns:a16="http://schemas.microsoft.com/office/drawing/2014/main" id="{4463C7C7-5331-2140-BF15-91EB81A77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999" r="1860" b="11000"/>
          <a:stretch>
            <a:fillRect/>
          </a:stretch>
        </p:blipFill>
        <p:spPr>
          <a:xfrm>
            <a:off x="590550" y="274638"/>
            <a:ext cx="7769225" cy="2693987"/>
          </a:xfrm>
        </p:spPr>
      </p:pic>
      <p:pic>
        <p:nvPicPr>
          <p:cNvPr id="19459" name="Picture 4" descr="cyclone4.tiff">
            <a:extLst>
              <a:ext uri="{FF2B5EF4-FFF2-40B4-BE49-F238E27FC236}">
                <a16:creationId xmlns:a16="http://schemas.microsoft.com/office/drawing/2014/main" id="{E74F750B-3487-6D41-BBB7-18364C39B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-2637" r="955" b="7912"/>
          <a:stretch>
            <a:fillRect/>
          </a:stretch>
        </p:blipFill>
        <p:spPr bwMode="auto">
          <a:xfrm>
            <a:off x="174625" y="3178175"/>
            <a:ext cx="89693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>
            <a:extLst>
              <a:ext uri="{FF2B5EF4-FFF2-40B4-BE49-F238E27FC236}">
                <a16:creationId xmlns:a16="http://schemas.microsoft.com/office/drawing/2014/main" id="{E7579BEB-4681-4643-AEC9-3E90A9F6F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3178175"/>
            <a:ext cx="4044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Occlusion as Cold Front Catches Up to Warm Front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07B16078-AE40-9A4B-B193-B07FC5B79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849313"/>
            <a:ext cx="163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Wave Amplifies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3936BDF-B855-1944-9087-8B3AF214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80AE7778-E53D-A640-B4DB-C80AEAEA6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74638"/>
            <a:ext cx="8359775" cy="626903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F3F9A50-E1E5-AE4B-BC96-3D0DB41C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61BB6DD8-BB7F-1242-BCAA-C28BD0713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390525"/>
            <a:ext cx="8312150" cy="62325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409B7E6-DE24-1C48-A9E0-236B623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9938" name="Content Placeholder 3">
            <a:extLst>
              <a:ext uri="{FF2B5EF4-FFF2-40B4-BE49-F238E27FC236}">
                <a16:creationId xmlns:a16="http://schemas.microsoft.com/office/drawing/2014/main" id="{35EF804E-0DCB-884F-A8AF-E75373FAE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200025"/>
            <a:ext cx="8596312" cy="6446838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0384869-695B-B648-8917-98ECA5B3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0E572AF3-882C-2B48-A999-C9237CCA5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063"/>
            <a:ext cx="8623300" cy="646588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DAC6640-CC3C-CB40-B5B1-E2563BED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25771FE0-82F9-BC41-BBE9-3325306DA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01600"/>
            <a:ext cx="8824912" cy="661828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8BF99B3-AC75-AE42-89FF-4C4B3D6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Frontal Width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BB00890-8907-1447-B7BD-8954DA27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Typically, most of the temperature drop occurs over 100-200 km.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very sharp fronts the majority of the change can occur in 1-10 km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Over the oceans the frontal temperature change can weaken and expand.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7C8A11C-BCD3-D544-8815-1769FFB9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Some Fronts Are Very Sharp Particularly Near the Surface</a:t>
            </a:r>
          </a:p>
        </p:txBody>
      </p:sp>
      <p:pic>
        <p:nvPicPr>
          <p:cNvPr id="44034" name="Content Placeholder 3" descr="Superfront.tiff">
            <a:extLst>
              <a:ext uri="{FF2B5EF4-FFF2-40B4-BE49-F238E27FC236}">
                <a16:creationId xmlns:a16="http://schemas.microsoft.com/office/drawing/2014/main" id="{09CDA064-42AF-C24D-B951-D02AF8C35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21" r="-55121"/>
          <a:stretch>
            <a:fillRect/>
          </a:stretch>
        </p:blipFill>
        <p:spPr/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17C408B-7077-AF4E-BC5A-E0EB1702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5058" name="Content Placeholder 3" descr="sharpfront.tiff">
            <a:extLst>
              <a:ext uri="{FF2B5EF4-FFF2-40B4-BE49-F238E27FC236}">
                <a16:creationId xmlns:a16="http://schemas.microsoft.com/office/drawing/2014/main" id="{FE6DF27A-A57F-2C42-91FF-72EBB7390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77" r="32066" b="13615"/>
          <a:stretch>
            <a:fillRect/>
          </a:stretch>
        </p:blipFill>
        <p:spPr>
          <a:xfrm>
            <a:off x="344488" y="1203325"/>
            <a:ext cx="8362950" cy="2951163"/>
          </a:xfr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C930B7C3-2325-2546-AE60-98674EBAF7E5}"/>
              </a:ext>
            </a:extLst>
          </p:cNvPr>
          <p:cNvSpPr/>
          <p:nvPr/>
        </p:nvSpPr>
        <p:spPr>
          <a:xfrm rot="2603420">
            <a:off x="3877938" y="4594035"/>
            <a:ext cx="2555913" cy="7821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4F18104-00C1-EB41-B305-278016B7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Colorado Event</a:t>
            </a:r>
          </a:p>
        </p:txBody>
      </p:sp>
      <p:pic>
        <p:nvPicPr>
          <p:cNvPr id="46082" name="Content Placeholder 3">
            <a:extLst>
              <a:ext uri="{FF2B5EF4-FFF2-40B4-BE49-F238E27FC236}">
                <a16:creationId xmlns:a16="http://schemas.microsoft.com/office/drawing/2014/main" id="{6F94C416-0804-A14F-8A18-3B7A208FD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1027113"/>
            <a:ext cx="7045325" cy="50673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1511A82-BDD2-3D4A-85AD-B86D8D94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Fronts are strongest near “barriers”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20296A8-D34E-5144-A4D9-6D38FFD7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198563"/>
            <a:ext cx="5214937" cy="46561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Near the ground, where weak vertical motions don’t reduce temperature gradients.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Aloft near the tropopause (upper-level fronts), where distortions of the strong vertical potential temperature gradients can produce horizontal temperature gradients.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FB633463-0FC5-704C-8C33-5E0B1270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21667" b="47250"/>
          <a:stretch>
            <a:fillRect/>
          </a:stretch>
        </p:blipFill>
        <p:spPr bwMode="auto">
          <a:xfrm>
            <a:off x="5237163" y="2133600"/>
            <a:ext cx="37861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B434CD4-8C66-5B42-89F1-C98F6F0A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3" descr="cyclone5.tiff">
            <a:extLst>
              <a:ext uri="{FF2B5EF4-FFF2-40B4-BE49-F238E27FC236}">
                <a16:creationId xmlns:a16="http://schemas.microsoft.com/office/drawing/2014/main" id="{B48346D3-0FF1-7C40-BE6F-9235880DF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70" b="-29070"/>
          <a:stretch>
            <a:fillRect/>
          </a:stretch>
        </p:blipFill>
        <p:spPr/>
      </p:pic>
      <p:sp>
        <p:nvSpPr>
          <p:cNvPr id="20483" name="TextBox 4">
            <a:extLst>
              <a:ext uri="{FF2B5EF4-FFF2-40B4-BE49-F238E27FC236}">
                <a16:creationId xmlns:a16="http://schemas.microsoft.com/office/drawing/2014/main" id="{D01D2536-517A-1544-95A8-3944AA11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157413"/>
            <a:ext cx="413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Occlusion Lengthens and System Weakens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E4589720-82DF-9644-9961-B14E235A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9060"/>
            <a:ext cx="8969827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Fronts (and cyclones) tend to develop or are strongest in regions of naturally strong horizontal temperature gradients (e.g., SE US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48130" name="Content Placeholder 4">
            <a:extLst>
              <a:ext uri="{FF2B5EF4-FFF2-40B4-BE49-F238E27FC236}">
                <a16:creationId xmlns:a16="http://schemas.microsoft.com/office/drawing/2014/main" id="{88392F1E-E958-0B41-B59D-B2E3D95A3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163" y="2333625"/>
            <a:ext cx="6111875" cy="393858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25D886-B4AE-FA4C-8F32-8D70BFD97390}"/>
              </a:ext>
            </a:extLst>
          </p:cNvPr>
          <p:cNvSpPr/>
          <p:nvPr/>
        </p:nvSpPr>
        <p:spPr>
          <a:xfrm>
            <a:off x="5959475" y="3016250"/>
            <a:ext cx="1131888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658B43-640F-0842-B01C-BA0CD50F3EFD}"/>
              </a:ext>
            </a:extLst>
          </p:cNvPr>
          <p:cNvSpPr/>
          <p:nvPr/>
        </p:nvSpPr>
        <p:spPr>
          <a:xfrm>
            <a:off x="2863850" y="2911475"/>
            <a:ext cx="1130300" cy="112236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53540FE-5115-B04C-A3D3-0D77A1AD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062162"/>
            <a:ext cx="3860800" cy="2733675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Cyclone Model Started with a Strong Polar Front and Had Limited Discussion of How Fronts Formed</a:t>
            </a:r>
          </a:p>
        </p:txBody>
      </p:sp>
      <p:pic>
        <p:nvPicPr>
          <p:cNvPr id="21506" name="Content Placeholder 3" descr="BjerknesSolberg1.tiff">
            <a:extLst>
              <a:ext uri="{FF2B5EF4-FFF2-40B4-BE49-F238E27FC236}">
                <a16:creationId xmlns:a16="http://schemas.microsoft.com/office/drawing/2014/main" id="{7C09D65D-CF06-1A42-9297-FF09FE98C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004888"/>
            <a:ext cx="2543175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5F0302A-45C9-1A4E-8A36-05EE489E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618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Why are there fronts?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endParaRPr lang="en-US" altLang="en-US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837AF1D8-3D37-5A43-A044-383FAB44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5959"/>
            <a:ext cx="8400361" cy="37760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 attempts were based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kinematic description of frontogenesis</a:t>
            </a:r>
          </a:p>
          <a:p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Kinematics</a:t>
            </a:r>
            <a:r>
              <a:rPr lang="en-US" altLang="en-US" b="1" dirty="0">
                <a:ea typeface="ＭＳ Ｐゴシック" panose="020B0600070205080204" pitchFamily="34" charset="-128"/>
              </a:rPr>
              <a:t> regards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description</a:t>
            </a:r>
            <a:r>
              <a:rPr lang="en-US" altLang="en-US" b="1" dirty="0">
                <a:ea typeface="ＭＳ Ｐゴシック" panose="020B0600070205080204" pitchFamily="34" charset="-128"/>
              </a:rPr>
              <a:t> of motions rather than the forces driving motions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do wind and temperature fields interact to increase temperature gradients?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F385-DA97-1E43-BD0A-284E8C0C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1410904"/>
            <a:ext cx="4439798" cy="37465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With a pre-existing temperature gradient, certain wind fields can concentrate the temperature gradient, resulting in frontogenesis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76A20CD-6332-1C45-B605-FC733C20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51" y="1586429"/>
            <a:ext cx="3669973" cy="32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790</Words>
  <Application>Microsoft Macintosh PowerPoint</Application>
  <PresentationFormat>On-screen Show (4:3)</PresentationFormat>
  <Paragraphs>108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Cambria Math</vt:lpstr>
      <vt:lpstr>Symbol</vt:lpstr>
      <vt:lpstr>Office Theme</vt:lpstr>
      <vt:lpstr>Frontogenesis</vt:lpstr>
      <vt:lpstr>The Norwegian or Bergen School Meteorologists in the early 20th century were the first to describe fronts and their evolution</vt:lpstr>
      <vt:lpstr>Concept of Evolution of Cyclones  Bjerknes and Solberg 1922</vt:lpstr>
      <vt:lpstr>PowerPoint Presentation</vt:lpstr>
      <vt:lpstr>PowerPoint Presentation</vt:lpstr>
      <vt:lpstr>PowerPoint Presentation</vt:lpstr>
      <vt:lpstr>The Norwegian Cyclone Model Started with a Strong Polar Front and Had Limited Discussion of How Fronts Formed</vt:lpstr>
      <vt:lpstr>Why are there fronts? </vt:lpstr>
      <vt:lpstr>With a pre-existing temperature gradient, certain wind fields can concentrate the temperature gradient, resulting in frontogenesis</vt:lpstr>
      <vt:lpstr>Kinematics 101:  the wind around a point can be linearly decomposed into four key components</vt:lpstr>
      <vt:lpstr>Translation: movement in one direction</vt:lpstr>
      <vt:lpstr>Rotation (cyclonic or anticyclonic)</vt:lpstr>
      <vt:lpstr>Divergence (or convergence)</vt:lpstr>
      <vt:lpstr>Deformation</vt:lpstr>
      <vt:lpstr>The flow around a point can be decomposed into these kinematic components   Combining these components can produce many important flow fields</vt:lpstr>
      <vt:lpstr>Deformation Plus Translation Results in Confluence</vt:lpstr>
      <vt:lpstr>Vorticity Plus Convergence</vt:lpstr>
      <vt:lpstr>Bergeron (1928) was the first to show that fronts could form/strengthen when deformation acts on a preexisting temperature gradient.</vt:lpstr>
      <vt:lpstr>Bergeron also showed that the orientation of isotherms was important:  had to be within 45°of the axis of dilation to get frontogenesis</vt:lpstr>
      <vt:lpstr>Frontogenetic Versus Frontolytic</vt:lpstr>
      <vt:lpstr>Peterssen (1936) showed that convergence can force frontogenesis</vt:lpstr>
      <vt:lpstr>Peterssen Created a Frontogenesis Function</vt:lpstr>
      <vt:lpstr>Frontogenesis Function (2D)</vt:lpstr>
      <vt:lpstr>Frontogenesis Function (2D)</vt:lpstr>
      <vt:lpstr>Both convergence and deformation contribute to frontogenesis for a typical midlatitude cyclone</vt:lpstr>
      <vt:lpstr>Let’s Check Out Real Examples!</vt:lpstr>
      <vt:lpstr>Light Blue is Frontogenesis</vt:lpstr>
      <vt:lpstr>PowerPoint Presentation</vt:lpstr>
      <vt:lpstr>PowerPoint Presentation</vt:lpstr>
      <vt:lpstr>PowerPoint Presentation</vt:lpstr>
      <vt:lpstr>PowerPoint Presentation</vt:lpstr>
      <vt:lpstr>Theoretical Studies in the 1940s and 1950s Showed That Synoptic  Scale Deformation and Convergence Was NOT Enough to Rapidly Produce Mesoscale Fronts</vt:lpstr>
      <vt:lpstr>Synoptic Scale Winds Alone</vt:lpstr>
      <vt:lpstr>Now the secret…..</vt:lpstr>
      <vt:lpstr>Secondary Circulations: Help Tighten Up Front!</vt:lpstr>
      <vt:lpstr>Secondary Circulations Occur to Attempt to Retain Thermal Wind Balance</vt:lpstr>
      <vt:lpstr>Typically, low-level fronts weaken with height (horizontal temperature gradients lessen with height)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fronts weaken away from the surface?   Vertical motions!</vt:lpstr>
      <vt:lpstr>Vertical motions increase with height and weaken temp. gradient</vt:lpstr>
      <vt:lpstr>Vertical motions can also create and maintain fronts in some locations</vt:lpstr>
      <vt:lpstr>PowerPoint Presentation</vt:lpstr>
      <vt:lpstr>Fronts often develop and strengthen during midlatitude cyclone development</vt:lpstr>
      <vt:lpstr>Simulations of cyclogenesis/frontogenesis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Frontal Width</vt:lpstr>
      <vt:lpstr>Some Fronts Are Very Sharp Particularly Near the Surface</vt:lpstr>
      <vt:lpstr>PowerPoint Presentation</vt:lpstr>
      <vt:lpstr>Colorado Event</vt:lpstr>
      <vt:lpstr>Fronts are strongest near “barriers”</vt:lpstr>
      <vt:lpstr>Fronts (and cyclones) tend to develop or are strongest in regions of naturally strong horizontal temperature gradients (e.g., SE US)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Frontogenesis</dc:title>
  <dc:creator>Clifford Mass</dc:creator>
  <cp:lastModifiedBy>Clifford F. Mass</cp:lastModifiedBy>
  <cp:revision>54</cp:revision>
  <dcterms:created xsi:type="dcterms:W3CDTF">2014-01-29T18:00:39Z</dcterms:created>
  <dcterms:modified xsi:type="dcterms:W3CDTF">2023-02-02T21:09:21Z</dcterms:modified>
</cp:coreProperties>
</file>