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6"/>
  </p:notesMasterIdLst>
  <p:handoutMasterIdLst>
    <p:handoutMasterId r:id="rId87"/>
  </p:handoutMasterIdLst>
  <p:sldIdLst>
    <p:sldId id="277" r:id="rId2"/>
    <p:sldId id="286" r:id="rId3"/>
    <p:sldId id="260" r:id="rId4"/>
    <p:sldId id="275" r:id="rId5"/>
    <p:sldId id="302" r:id="rId6"/>
    <p:sldId id="298" r:id="rId7"/>
    <p:sldId id="344" r:id="rId8"/>
    <p:sldId id="299" r:id="rId9"/>
    <p:sldId id="300" r:id="rId10"/>
    <p:sldId id="345" r:id="rId11"/>
    <p:sldId id="346" r:id="rId12"/>
    <p:sldId id="274" r:id="rId13"/>
    <p:sldId id="301" r:id="rId14"/>
    <p:sldId id="361" r:id="rId15"/>
    <p:sldId id="261" r:id="rId16"/>
    <p:sldId id="262" r:id="rId17"/>
    <p:sldId id="303" r:id="rId18"/>
    <p:sldId id="304" r:id="rId19"/>
    <p:sldId id="353" r:id="rId20"/>
    <p:sldId id="360" r:id="rId21"/>
    <p:sldId id="288" r:id="rId22"/>
    <p:sldId id="305" r:id="rId23"/>
    <p:sldId id="306" r:id="rId24"/>
    <p:sldId id="307" r:id="rId25"/>
    <p:sldId id="349" r:id="rId26"/>
    <p:sldId id="290" r:id="rId27"/>
    <p:sldId id="355" r:id="rId28"/>
    <p:sldId id="354" r:id="rId29"/>
    <p:sldId id="257" r:id="rId30"/>
    <p:sldId id="308" r:id="rId31"/>
    <p:sldId id="322" r:id="rId32"/>
    <p:sldId id="347" r:id="rId33"/>
    <p:sldId id="324" r:id="rId34"/>
    <p:sldId id="323" r:id="rId35"/>
    <p:sldId id="350" r:id="rId36"/>
    <p:sldId id="309" r:id="rId37"/>
    <p:sldId id="310" r:id="rId38"/>
    <p:sldId id="266" r:id="rId39"/>
    <p:sldId id="292" r:id="rId40"/>
    <p:sldId id="265" r:id="rId41"/>
    <p:sldId id="311" r:id="rId42"/>
    <p:sldId id="268" r:id="rId43"/>
    <p:sldId id="267" r:id="rId44"/>
    <p:sldId id="312" r:id="rId45"/>
    <p:sldId id="313" r:id="rId46"/>
    <p:sldId id="314" r:id="rId47"/>
    <p:sldId id="362" r:id="rId48"/>
    <p:sldId id="356" r:id="rId49"/>
    <p:sldId id="315" r:id="rId50"/>
    <p:sldId id="316" r:id="rId51"/>
    <p:sldId id="317" r:id="rId52"/>
    <p:sldId id="318" r:id="rId53"/>
    <p:sldId id="357" r:id="rId54"/>
    <p:sldId id="270" r:id="rId55"/>
    <p:sldId id="319" r:id="rId56"/>
    <p:sldId id="320" r:id="rId57"/>
    <p:sldId id="271" r:id="rId58"/>
    <p:sldId id="325" r:id="rId59"/>
    <p:sldId id="329" r:id="rId60"/>
    <p:sldId id="358" r:id="rId61"/>
    <p:sldId id="326" r:id="rId62"/>
    <p:sldId id="327" r:id="rId63"/>
    <p:sldId id="330" r:id="rId64"/>
    <p:sldId id="359" r:id="rId65"/>
    <p:sldId id="328" r:id="rId66"/>
    <p:sldId id="259" r:id="rId67"/>
    <p:sldId id="291" r:id="rId68"/>
    <p:sldId id="263" r:id="rId69"/>
    <p:sldId id="348" r:id="rId70"/>
    <p:sldId id="296" r:id="rId71"/>
    <p:sldId id="297" r:id="rId72"/>
    <p:sldId id="332" r:id="rId73"/>
    <p:sldId id="333" r:id="rId74"/>
    <p:sldId id="342" r:id="rId75"/>
    <p:sldId id="341" r:id="rId76"/>
    <p:sldId id="334" r:id="rId77"/>
    <p:sldId id="335" r:id="rId78"/>
    <p:sldId id="338" r:id="rId79"/>
    <p:sldId id="339" r:id="rId80"/>
    <p:sldId id="336" r:id="rId81"/>
    <p:sldId id="337" r:id="rId82"/>
    <p:sldId id="343" r:id="rId83"/>
    <p:sldId id="351" r:id="rId84"/>
    <p:sldId id="352" r:id="rId8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607"/>
    <p:restoredTop sz="94823"/>
  </p:normalViewPr>
  <p:slideViewPr>
    <p:cSldViewPr>
      <p:cViewPr varScale="1">
        <p:scale>
          <a:sx n="116" d="100"/>
          <a:sy n="116" d="100"/>
        </p:scale>
        <p:origin x="110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306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59587DB3-D946-0F4F-88E2-338AF3BF94B4}" type="datetimeFigureOut">
              <a:rPr lang="en-US"/>
              <a:pPr>
                <a:defRPr/>
              </a:pPr>
              <a:t>10/22/24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E2E081D0-EE1C-D44D-8503-7A6C7346B9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2C6260FA-AB19-324D-AA4F-0E2756447EC8}" type="datetime1">
              <a:rPr lang="en-US" altLang="en-US"/>
              <a:pPr>
                <a:defRPr/>
              </a:pPr>
              <a:t>10/22/24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B916BAC-5325-084D-BB3A-0A2F48D9C4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916BAC-5325-084D-BB3A-0A2F48D9C426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301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916BAC-5325-084D-BB3A-0A2F48D9C426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418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916BAC-5325-084D-BB3A-0A2F48D9C426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6955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916BAC-5325-084D-BB3A-0A2F48D9C426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2168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fld id="{DE9A0B4E-EA5B-174D-A021-889A2B936E03}" type="slidenum">
              <a:rPr lang="en-US" altLang="en-US" sz="1200"/>
              <a:pPr/>
              <a:t>75</a:t>
            </a:fld>
            <a:endParaRPr lang="en-US" altLang="en-US" sz="1200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r>
              <a:rPr lang="en-US" altLang="en-US" dirty="0">
                <a:latin typeface="Times" charset="0"/>
                <a:ea typeface="ＭＳ Ｐゴシック" charset="-128"/>
              </a:rPr>
              <a:t>Also note increased wind speed near CZK.  Possible where the flow becomes supercritical.  Also possibly </a:t>
            </a:r>
            <a:r>
              <a:rPr lang="en-US" altLang="en-US" dirty="0" err="1">
                <a:latin typeface="Times" charset="0"/>
                <a:ea typeface="ＭＳ Ｐゴシック" charset="-128"/>
              </a:rPr>
              <a:t>Venturi</a:t>
            </a:r>
            <a:r>
              <a:rPr lang="en-US" altLang="en-US" dirty="0">
                <a:latin typeface="Times" charset="0"/>
                <a:ea typeface="ＭＳ Ｐゴシック" charset="-12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25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A3350-0463-1A41-8FCB-5BB05B849C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3775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C3F8C-5528-5241-833E-C2F0CB195F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3016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5DE437-77B7-E544-97FD-8C1EC8DFAF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5005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8DD8E-368D-5448-A1A4-B470653C92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899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880380-E8EC-DF40-A00A-1B2CFA86F9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8224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76E91-C6A2-894A-B725-7DC85F3648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4186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29198-959E-E542-B160-AA262C3886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2750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2C9A8-CFE8-1E49-BD41-5BBD83C14E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916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D0FA8-4FB1-A841-B2EA-ECCF781C40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3955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62962-915F-A649-ACFC-E697333A74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77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4E4C5-AF74-5742-A457-149791EE74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1240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8487EFFB-2367-344D-A29B-2768B46F08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mos.washington.edu/~ovens/loops/wxloop.cgi?/home/user_www/justin/Defense/horiz_wsp+al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838200" y="1981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</a:rPr>
              <a:t>Dew, Frost and Fog</a:t>
            </a:r>
            <a:br>
              <a:rPr lang="en-US" altLang="en-US" b="1" dirty="0">
                <a:solidFill>
                  <a:schemeClr val="accent2"/>
                </a:solidFill>
              </a:rPr>
            </a:br>
            <a:br>
              <a:rPr lang="en-US" altLang="en-US" dirty="0"/>
            </a:br>
            <a:r>
              <a:rPr lang="en-US" altLang="en-US" dirty="0"/>
              <a:t>Atmospheric Sciences 101</a:t>
            </a:r>
            <a:br>
              <a:rPr lang="en-US" altLang="en-US" dirty="0"/>
            </a:br>
            <a:r>
              <a:rPr lang="en-US" altLang="en-US" dirty="0"/>
              <a:t>Autumn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02FE8-451B-7E48-9471-08C1AC3FB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52595E0-DF89-9C4C-BA22-21F8997878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752600"/>
            <a:ext cx="7315200" cy="4114800"/>
          </a:xfrm>
        </p:spPr>
      </p:pic>
    </p:spTree>
    <p:extLst>
      <p:ext uri="{BB962C8B-B14F-4D97-AF65-F5344CB8AC3E}">
        <p14:creationId xmlns:p14="http://schemas.microsoft.com/office/powerpoint/2010/main" val="317513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B46C8-147F-B048-BCE2-161F02A22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73DCAE-8324-144B-85CE-BC5551F971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9897" y="1781503"/>
            <a:ext cx="7524205" cy="4114800"/>
          </a:xfrm>
        </p:spPr>
      </p:pic>
    </p:spTree>
    <p:extLst>
      <p:ext uri="{BB962C8B-B14F-4D97-AF65-F5344CB8AC3E}">
        <p14:creationId xmlns:p14="http://schemas.microsoft.com/office/powerpoint/2010/main" val="3401605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321162769_66039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71600"/>
            <a:ext cx="6276474" cy="470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713875" y="152400"/>
            <a:ext cx="7287126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3200" b="1" dirty="0">
                <a:solidFill>
                  <a:schemeClr val="accent2"/>
                </a:solidFill>
              </a:rPr>
              <a:t>Dew Protection:  Roof Lessens Infrared Cooling to Space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More Dew Facts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dew after a moist period or in moist areas.  Why? </a:t>
            </a:r>
            <a:r>
              <a:rPr lang="en-US" b="1" dirty="0"/>
              <a:t>Higher dew point</a:t>
            </a:r>
            <a:r>
              <a:rPr lang="en-US" dirty="0"/>
              <a:t>!</a:t>
            </a:r>
          </a:p>
          <a:p>
            <a:r>
              <a:rPr lang="en-US" dirty="0"/>
              <a:t>So easier for temperature to drop to the dew point temperature.</a:t>
            </a:r>
          </a:p>
          <a:p>
            <a:r>
              <a:rPr lang="en-US" dirty="0"/>
              <a:t>Dew releases the </a:t>
            </a:r>
            <a:r>
              <a:rPr lang="en-US" b="1" dirty="0"/>
              <a:t>latent heat of condensation </a:t>
            </a:r>
            <a:r>
              <a:rPr lang="en-US" dirty="0"/>
              <a:t>and reduces temperature drops after it starts to form</a:t>
            </a:r>
          </a:p>
        </p:txBody>
      </p:sp>
    </p:spTree>
    <p:extLst>
      <p:ext uri="{BB962C8B-B14F-4D97-AF65-F5344CB8AC3E}">
        <p14:creationId xmlns:p14="http://schemas.microsoft.com/office/powerpoint/2010/main" val="1537146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65447-2758-1530-E9BC-2C7365105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vista-wallpaper-grass-dew.jpg">
            <a:extLst>
              <a:ext uri="{FF2B5EF4-FFF2-40B4-BE49-F238E27FC236}">
                <a16:creationId xmlns:a16="http://schemas.microsoft.com/office/drawing/2014/main" id="{F5BEC706-FB5A-EAA4-3772-CE4AF8665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09600"/>
            <a:ext cx="711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22B8AB-0F0B-B8C8-1D13-16E7F6F3908C}"/>
              </a:ext>
            </a:extLst>
          </p:cNvPr>
          <p:cNvSpPr txBox="1"/>
          <p:nvPr/>
        </p:nvSpPr>
        <p:spPr>
          <a:xfrm>
            <a:off x="4070099" y="5980323"/>
            <a:ext cx="1003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Heater</a:t>
            </a:r>
          </a:p>
        </p:txBody>
      </p:sp>
    </p:spTree>
    <p:extLst>
      <p:ext uri="{BB962C8B-B14F-4D97-AF65-F5344CB8AC3E}">
        <p14:creationId xmlns:p14="http://schemas.microsoft.com/office/powerpoint/2010/main" val="2237813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026" descr="&#9;frost.gif                                                      00117778&#13;Macintosh2 HD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329772"/>
            <a:ext cx="7543800" cy="491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84AD76-6E48-D04F-A4A6-8A76CFB7F179}"/>
              </a:ext>
            </a:extLst>
          </p:cNvPr>
          <p:cNvSpPr/>
          <p:nvPr/>
        </p:nvSpPr>
        <p:spPr>
          <a:xfrm>
            <a:off x="3505200" y="612227"/>
            <a:ext cx="13442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chemeClr val="accent2"/>
                </a:solidFill>
              </a:rPr>
              <a:t>Frost</a:t>
            </a:r>
            <a:endParaRPr lang="en-US" sz="4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026" descr="&#13;frost-800.jpg                                                  00117778&#13;Macintosh2 HD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" y="738188"/>
            <a:ext cx="7173913" cy="538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65" y="304800"/>
            <a:ext cx="8001000" cy="6858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Frosty Facts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992" y="1010292"/>
            <a:ext cx="8324208" cy="4114800"/>
          </a:xfrm>
        </p:spPr>
        <p:txBody>
          <a:bodyPr/>
          <a:lstStyle/>
          <a:p>
            <a:r>
              <a:rPr lang="en-US" dirty="0"/>
              <a:t>Frost forms by the process of </a:t>
            </a:r>
            <a:r>
              <a:rPr lang="en-US" b="1" dirty="0">
                <a:solidFill>
                  <a:schemeClr val="accent2"/>
                </a:solidFill>
              </a:rPr>
              <a:t>deposition</a:t>
            </a:r>
            <a:r>
              <a:rPr lang="en-US" dirty="0"/>
              <a:t>, with water vapor going directly to ice (frost)</a:t>
            </a:r>
          </a:p>
          <a:p>
            <a:r>
              <a:rPr lang="en-US" dirty="0"/>
              <a:t>Frost forms as the air temperature drops to the dew point, </a:t>
            </a:r>
            <a:r>
              <a:rPr lang="en-US" b="1" dirty="0"/>
              <a:t>when the dew point is at or below 0C </a:t>
            </a:r>
            <a:r>
              <a:rPr lang="en-US" dirty="0"/>
              <a:t>(</a:t>
            </a:r>
            <a:r>
              <a:rPr lang="en-US" dirty="0">
                <a:solidFill>
                  <a:schemeClr val="accent2"/>
                </a:solidFill>
              </a:rPr>
              <a:t>a.k.a. frost point</a:t>
            </a:r>
            <a:r>
              <a:rPr lang="en-US" dirty="0"/>
              <a:t>)</a:t>
            </a:r>
          </a:p>
          <a:p>
            <a:r>
              <a:rPr lang="en-US" dirty="0"/>
              <a:t>Frost is most frequent in low-lying areas, since cold air is denser than warm air and flows to low spots.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840127"/>
            <a:ext cx="3111500" cy="171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20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Frost is a problem for orchards in eastern Washington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47900"/>
            <a:ext cx="4800600" cy="4114800"/>
          </a:xfrm>
        </p:spPr>
        <p:txBody>
          <a:bodyPr/>
          <a:lstStyle/>
          <a:p>
            <a:r>
              <a:rPr lang="en-US" sz="3600" dirty="0"/>
              <a:t>Damages sensitive buds</a:t>
            </a:r>
          </a:p>
          <a:p>
            <a:r>
              <a:rPr lang="en-US" sz="3600" dirty="0"/>
              <a:t>Ways to attack the problem:</a:t>
            </a:r>
          </a:p>
          <a:p>
            <a:pPr lvl="1"/>
            <a:r>
              <a:rPr lang="en-US" sz="3600" dirty="0"/>
              <a:t>Fans	</a:t>
            </a:r>
          </a:p>
          <a:p>
            <a:pPr lvl="1"/>
            <a:r>
              <a:rPr lang="en-US" sz="3600" dirty="0"/>
              <a:t>Heaters</a:t>
            </a:r>
          </a:p>
          <a:p>
            <a:pPr lvl="1"/>
            <a:r>
              <a:rPr lang="en-US" sz="3600" dirty="0"/>
              <a:t>Spraying water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981200"/>
            <a:ext cx="30988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25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Why does spraying water help in cold weather?</a:t>
            </a:r>
          </a:p>
        </p:txBody>
      </p:sp>
      <p:pic>
        <p:nvPicPr>
          <p:cNvPr id="6" name="Content Placeholder 5" descr="A picture containing outdoor, mountain, nature, spring&#10;&#10;Description automatically generated">
            <a:extLst>
              <a:ext uri="{FF2B5EF4-FFF2-40B4-BE49-F238E27FC236}">
                <a16:creationId xmlns:a16="http://schemas.microsoft.com/office/drawing/2014/main" id="{358E4C91-A143-AD4D-89F2-D3ED7C7AEA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7800" y="4495800"/>
            <a:ext cx="3111500" cy="2070100"/>
          </a:xfrm>
        </p:spPr>
      </p:pic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23DBDA3-D111-FB49-8523-8E8DA2CFE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128366"/>
            <a:ext cx="4787216" cy="217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38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396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</a:rPr>
              <a:t>Dew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2438400"/>
            <a:ext cx="8686800" cy="3567363"/>
          </a:xfrm>
        </p:spPr>
        <p:txBody>
          <a:bodyPr/>
          <a:lstStyle/>
          <a:p>
            <a:r>
              <a:rPr lang="en-US" dirty="0"/>
              <a:t>Condensation on the surface when surface temperature falls to the dew point temperature</a:t>
            </a:r>
          </a:p>
          <a:p>
            <a:r>
              <a:rPr lang="en-US" dirty="0"/>
              <a:t>Often occurs on </a:t>
            </a:r>
            <a:r>
              <a:rPr lang="en-US" b="1" dirty="0"/>
              <a:t>cold, clear nights </a:t>
            </a:r>
            <a:r>
              <a:rPr lang="en-US" dirty="0"/>
              <a:t>in areas open to the sky.</a:t>
            </a:r>
          </a:p>
          <a:p>
            <a:r>
              <a:rPr lang="en-US" dirty="0"/>
              <a:t>On such nights, the surface emits </a:t>
            </a:r>
            <a:r>
              <a:rPr lang="en-US" b="1" dirty="0"/>
              <a:t>infrared radiation</a:t>
            </a:r>
            <a:r>
              <a:rPr lang="en-US" dirty="0"/>
              <a:t> to space, cooling surface to the dew point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57200"/>
            <a:ext cx="2576434" cy="1714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4D8CB-5DE7-EFCA-9239-D00A47A33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Answer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0CE0C-E9BC-76FF-D287-60F2A4E85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981" y="1761781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When water freezes, it releases the latent heat of fusion.</a:t>
            </a:r>
          </a:p>
        </p:txBody>
      </p:sp>
      <p:pic>
        <p:nvPicPr>
          <p:cNvPr id="5" name="Picture 4" descr="A path with snow covered trees&#10;&#10;Description automatically generated">
            <a:extLst>
              <a:ext uri="{FF2B5EF4-FFF2-40B4-BE49-F238E27FC236}">
                <a16:creationId xmlns:a16="http://schemas.microsoft.com/office/drawing/2014/main" id="{C7835D2A-87EE-D05D-0F5B-FB4741073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895600"/>
            <a:ext cx="6096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995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</a:rPr>
              <a:t>FOG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602C8120-88ED-7141-B453-6D82882326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3200" y="1905000"/>
            <a:ext cx="6350000" cy="411480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82" y="381000"/>
            <a:ext cx="8239018" cy="8382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Fog is a cloud intersecting the 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86800" cy="4114800"/>
          </a:xfrm>
        </p:spPr>
        <p:txBody>
          <a:bodyPr/>
          <a:lstStyle/>
          <a:p>
            <a:r>
              <a:rPr lang="en-US" dirty="0"/>
              <a:t>Can be made of liquid water droplets </a:t>
            </a:r>
            <a:r>
              <a:rPr lang="en-US" b="1" dirty="0"/>
              <a:t>or</a:t>
            </a:r>
            <a:r>
              <a:rPr lang="en-US" dirty="0"/>
              <a:t> ice crystals (</a:t>
            </a:r>
            <a:r>
              <a:rPr lang="en-US" b="1" dirty="0"/>
              <a:t>ice fog</a:t>
            </a:r>
            <a:r>
              <a:rPr lang="en-US" dirty="0"/>
              <a:t>)</a:t>
            </a:r>
          </a:p>
          <a:p>
            <a:r>
              <a:rPr lang="en-US" dirty="0"/>
              <a:t>Can get fog in three ways:</a:t>
            </a:r>
          </a:p>
          <a:p>
            <a:pPr lvl="1"/>
            <a:r>
              <a:rPr lang="en-US" dirty="0"/>
              <a:t>Cooling air to the dew or frost points</a:t>
            </a:r>
          </a:p>
          <a:p>
            <a:pPr lvl="1"/>
            <a:r>
              <a:rPr lang="en-US" dirty="0"/>
              <a:t>Adding moisture to the air (increasing dew point)</a:t>
            </a:r>
          </a:p>
          <a:p>
            <a:pPr lvl="1"/>
            <a:r>
              <a:rPr lang="en-US" dirty="0"/>
              <a:t>Mixing different air masses that are not saturated, but are when mixed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903788"/>
            <a:ext cx="289560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989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Types of Fog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117834"/>
            <a:ext cx="7772400" cy="4114800"/>
          </a:xfrm>
        </p:spPr>
        <p:txBody>
          <a:bodyPr/>
          <a:lstStyle/>
          <a:p>
            <a:r>
              <a:rPr lang="en-US" dirty="0"/>
              <a:t>Radiation</a:t>
            </a:r>
          </a:p>
          <a:p>
            <a:r>
              <a:rPr lang="en-US" dirty="0"/>
              <a:t>Advection</a:t>
            </a:r>
          </a:p>
          <a:p>
            <a:r>
              <a:rPr lang="en-US" dirty="0"/>
              <a:t>Upslope</a:t>
            </a:r>
          </a:p>
          <a:p>
            <a:r>
              <a:rPr lang="en-US" dirty="0"/>
              <a:t>Frontal </a:t>
            </a:r>
          </a:p>
          <a:p>
            <a:r>
              <a:rPr lang="en-US" dirty="0"/>
              <a:t>Steam fog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620" y="2133600"/>
            <a:ext cx="5399580" cy="361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180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Radiation Fog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74342"/>
            <a:ext cx="5791200" cy="4114800"/>
          </a:xfrm>
        </p:spPr>
        <p:txBody>
          <a:bodyPr/>
          <a:lstStyle/>
          <a:p>
            <a:r>
              <a:rPr lang="en-US" dirty="0"/>
              <a:t>Associated with clear or nearly clear conditions, light winds, moist layer near the ground</a:t>
            </a:r>
          </a:p>
          <a:p>
            <a:r>
              <a:rPr lang="en-US" dirty="0"/>
              <a:t>Earth radiates infrared radiation to space and cools the surface</a:t>
            </a:r>
          </a:p>
          <a:p>
            <a:r>
              <a:rPr lang="en-US" dirty="0"/>
              <a:t>Light turbulence mixes cool air from surface into lower atmosphere, which cools air to the dew point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56151"/>
            <a:ext cx="2682876" cy="195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07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E0C03-4AF4-3D45-BAFE-2D3027D59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there is little wind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ED6158-233B-4947-8227-80EC9027E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1676400"/>
            <a:ext cx="5994400" cy="4495800"/>
          </a:xfrm>
        </p:spPr>
      </p:pic>
    </p:spTree>
    <p:extLst>
      <p:ext uri="{BB962C8B-B14F-4D97-AF65-F5344CB8AC3E}">
        <p14:creationId xmlns:p14="http://schemas.microsoft.com/office/powerpoint/2010/main" val="14918567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</a:rPr>
              <a:t>If winds are very light: Ground Fog</a:t>
            </a:r>
          </a:p>
        </p:txBody>
      </p:sp>
      <p:pic>
        <p:nvPicPr>
          <p:cNvPr id="35842" name="Content Placeholder 3" descr="radiationfo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84" r="-10284"/>
          <a:stretch>
            <a:fillRect/>
          </a:stretch>
        </p:blipFill>
        <p:spPr>
          <a:xfrm>
            <a:off x="711200" y="2133600"/>
            <a:ext cx="7772400" cy="411480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2AE37-38A6-1346-926A-6D4D65C0D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outdoor, spring, nature, wave&#10;&#10;Description automatically generated">
            <a:extLst>
              <a:ext uri="{FF2B5EF4-FFF2-40B4-BE49-F238E27FC236}">
                <a16:creationId xmlns:a16="http://schemas.microsoft.com/office/drawing/2014/main" id="{AF6D41DC-DF9D-304B-BA4B-3DA18A9C7D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1676400"/>
            <a:ext cx="6872199" cy="3841750"/>
          </a:xfrm>
        </p:spPr>
      </p:pic>
    </p:spTree>
    <p:extLst>
      <p:ext uri="{BB962C8B-B14F-4D97-AF65-F5344CB8AC3E}">
        <p14:creationId xmlns:p14="http://schemas.microsoft.com/office/powerpoint/2010/main" val="2250263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2753A-DF41-5B47-BE27-2A4F2F351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wind mixing gives deeper fog</a:t>
            </a:r>
          </a:p>
        </p:txBody>
      </p:sp>
      <p:pic>
        <p:nvPicPr>
          <p:cNvPr id="5" name="Content Placeholder 4" descr="A picture containing sky, outdoor, sunset, setting&#10;&#10;Description automatically generated">
            <a:extLst>
              <a:ext uri="{FF2B5EF4-FFF2-40B4-BE49-F238E27FC236}">
                <a16:creationId xmlns:a16="http://schemas.microsoft.com/office/drawing/2014/main" id="{28987998-61E1-0C4F-9537-A86C2E136F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2206763"/>
            <a:ext cx="7199135" cy="4044950"/>
          </a:xfrm>
        </p:spPr>
      </p:pic>
    </p:spTree>
    <p:extLst>
      <p:ext uri="{BB962C8B-B14F-4D97-AF65-F5344CB8AC3E}">
        <p14:creationId xmlns:p14="http://schemas.microsoft.com/office/powerpoint/2010/main" val="38955300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fog.gif                                                        00117778&#13;Macintosh2 HD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6975475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026" descr="dew.jpg                                                        00117778&#13;Macintosh2 HD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95400"/>
            <a:ext cx="6248400" cy="46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0508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Radiation Fog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315200" cy="4114800"/>
          </a:xfrm>
        </p:spPr>
        <p:txBody>
          <a:bodyPr/>
          <a:lstStyle/>
          <a:p>
            <a:r>
              <a:rPr lang="en-US" dirty="0"/>
              <a:t>Light winds (2-7 knots) ideal.  Why?  </a:t>
            </a:r>
            <a:r>
              <a:rPr lang="en-US" b="1" dirty="0"/>
              <a:t>Just the right amount of mixing.  </a:t>
            </a:r>
            <a:r>
              <a:rPr lang="en-US" dirty="0"/>
              <a:t>Too  strong winds mixes too much dry warm air to the surface.</a:t>
            </a:r>
          </a:p>
          <a:p>
            <a:r>
              <a:rPr lang="en-US" dirty="0" err="1"/>
              <a:t>Storng</a:t>
            </a:r>
            <a:r>
              <a:rPr lang="en-US" dirty="0"/>
              <a:t> winds like trying to cool a big house with a small AC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AA72F8-07EA-4242-BD10-C536732FC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564" y="4343400"/>
            <a:ext cx="3810000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00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Fog often associated with high pressure (which is associated with clear skies, light winds)</a:t>
            </a:r>
          </a:p>
        </p:txBody>
      </p:sp>
      <p:pic>
        <p:nvPicPr>
          <p:cNvPr id="4" name="Picture 4" descr="3097.gif                                                       00029E37&#10;Cliff Disk                     BB5EA40C: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7"/>
          <a:stretch/>
        </p:blipFill>
        <p:spPr bwMode="auto">
          <a:xfrm>
            <a:off x="1524000" y="2209800"/>
            <a:ext cx="6337822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73538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Radiation Fog is the Major Fog Here in the Northwest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514600"/>
            <a:ext cx="607568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4674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476" y="1905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How deep?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1333500"/>
            <a:ext cx="8305800" cy="1524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Radiation fog can range from a few inches (</a:t>
            </a:r>
            <a:r>
              <a:rPr lang="en-US" b="1" dirty="0"/>
              <a:t>ground fog</a:t>
            </a:r>
            <a:r>
              <a:rPr lang="en-US" dirty="0"/>
              <a:t>) to a few hundred meters in depth</a:t>
            </a:r>
          </a:p>
        </p:txBody>
      </p:sp>
      <p:pic>
        <p:nvPicPr>
          <p:cNvPr id="4" name="Picture 3" descr="Fog2.jpg                                                       0015E32F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59" y="2743200"/>
            <a:ext cx="7452917" cy="325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2181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1905000" cy="51054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Fog from space</a:t>
            </a:r>
          </a:p>
        </p:txBody>
      </p:sp>
      <p:pic>
        <p:nvPicPr>
          <p:cNvPr id="35843" name="Picture 4" descr="Fog.gif                                                        00029E37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04800"/>
            <a:ext cx="6043613" cy="640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07651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06E9E-F056-9743-B930-DF39DE40D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3528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When is the foggiest time of the year here in the Northwest away from the Pacific?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1698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19400"/>
            <a:ext cx="3581400" cy="13716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Early fall</a:t>
            </a:r>
            <a:r>
              <a:rPr lang="en-US" dirty="0">
                <a:solidFill>
                  <a:schemeClr val="accent2"/>
                </a:solidFill>
              </a:rPr>
              <a:t>.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/>
              <a:t>Why?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10952"/>
          <a:stretch/>
        </p:blipFill>
        <p:spPr>
          <a:xfrm>
            <a:off x="4114800" y="628650"/>
            <a:ext cx="4800599" cy="560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683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The Answer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Early Fall</a:t>
            </a:r>
          </a:p>
          <a:p>
            <a:pPr lvl="1"/>
            <a:r>
              <a:rPr lang="en-US" sz="3200" dirty="0"/>
              <a:t>Lengthening nights (more time to cool)</a:t>
            </a:r>
          </a:p>
          <a:p>
            <a:pPr lvl="1"/>
            <a:r>
              <a:rPr lang="en-US" sz="3200" dirty="0"/>
              <a:t>Still clear or partly cloudy (good radiational cooling)</a:t>
            </a:r>
          </a:p>
          <a:p>
            <a:pPr lvl="1"/>
            <a:r>
              <a:rPr lang="en-US" sz="3200" dirty="0"/>
              <a:t>Surface is moister than in mid-summer</a:t>
            </a:r>
          </a:p>
          <a:p>
            <a:pPr lvl="1"/>
            <a:r>
              <a:rPr lang="en-US" sz="3200" dirty="0"/>
              <a:t>Atmosphere is relatively stable (atmosphere is still warm, surface cooling)</a:t>
            </a:r>
          </a:p>
        </p:txBody>
      </p:sp>
    </p:spTree>
    <p:extLst>
      <p:ext uri="{BB962C8B-B14F-4D97-AF65-F5344CB8AC3E}">
        <p14:creationId xmlns:p14="http://schemas.microsoft.com/office/powerpoint/2010/main" val="14609004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2895600" cy="55626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Radiation Fog Can Fill the Central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Valley of 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CA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Tule Fog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762000"/>
            <a:ext cx="4057650" cy="54102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685800" y="931783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</a:rPr>
              <a:t>Advection Fog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8F10E6-C0EF-404F-804F-7897BCB33A3B}"/>
              </a:ext>
            </a:extLst>
          </p:cNvPr>
          <p:cNvSpPr/>
          <p:nvPr/>
        </p:nvSpPr>
        <p:spPr>
          <a:xfrm>
            <a:off x="1524000" y="2074783"/>
            <a:ext cx="6172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4000" dirty="0">
                <a:solidFill>
                  <a:schemeClr val="accent2"/>
                </a:solidFill>
              </a:rPr>
            </a:br>
            <a:r>
              <a:rPr lang="en-US" sz="4000" b="1" dirty="0">
                <a:solidFill>
                  <a:srgbClr val="C00000"/>
                </a:solidFill>
              </a:rPr>
              <a:t>advection</a:t>
            </a:r>
            <a:r>
              <a:rPr lang="en-US" sz="4000" dirty="0">
                <a:solidFill>
                  <a:srgbClr val="C00000"/>
                </a:solidFill>
              </a:rPr>
              <a:t>:  the horizontal transfer of any atmospheric property by the wind</a:t>
            </a:r>
            <a:endParaRPr lang="en-US" sz="4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vista-wallpaper-grass-d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38200"/>
            <a:ext cx="711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adv_fog.jpg                                                    00117778&#13;Macintosh2 HD                  ABA78158: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74"/>
          <a:stretch/>
        </p:blipFill>
        <p:spPr bwMode="auto">
          <a:xfrm>
            <a:off x="1333500" y="2590800"/>
            <a:ext cx="6477000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BD7D36-38F1-494C-BDFE-6F44C962FD59}"/>
              </a:ext>
            </a:extLst>
          </p:cNvPr>
          <p:cNvSpPr txBox="1"/>
          <p:nvPr/>
        </p:nvSpPr>
        <p:spPr>
          <a:xfrm>
            <a:off x="1143000" y="1447800"/>
            <a:ext cx="7297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Warm air is advected over a cool surface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accent2"/>
                </a:solidFill>
              </a:rPr>
              <a:t>Advection Fog</a:t>
            </a:r>
            <a:br>
              <a:rPr lang="en-US" b="1" dirty="0">
                <a:solidFill>
                  <a:schemeClr val="accent2"/>
                </a:solidFill>
              </a:rPr>
            </a:br>
            <a:br>
              <a:rPr lang="en-US" sz="2400" b="1" dirty="0">
                <a:solidFill>
                  <a:schemeClr val="accent2"/>
                </a:solidFill>
              </a:rPr>
            </a:b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05000"/>
            <a:ext cx="7772400" cy="4114800"/>
          </a:xfrm>
        </p:spPr>
        <p:txBody>
          <a:bodyPr/>
          <a:lstStyle/>
          <a:p>
            <a:r>
              <a:rPr lang="en-US" dirty="0"/>
              <a:t>Occurs when warm, moist air moves over a cooler surface</a:t>
            </a:r>
          </a:p>
          <a:p>
            <a:r>
              <a:rPr lang="en-US" dirty="0"/>
              <a:t>Frequently observed along the West Coast in summer.  There is cold water just offshore during late spring into fall.</a:t>
            </a:r>
          </a:p>
          <a:p>
            <a:r>
              <a:rPr lang="en-US" dirty="0"/>
              <a:t>When warm, moist air from the Pacific goes over cool coastal water, can get saturation and fog.</a:t>
            </a:r>
          </a:p>
        </p:txBody>
      </p:sp>
    </p:spTree>
    <p:extLst>
      <p:ext uri="{BB962C8B-B14F-4D97-AF65-F5344CB8AC3E}">
        <p14:creationId xmlns:p14="http://schemas.microsoft.com/office/powerpoint/2010/main" val="2033974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MontereyBay.jpeg                                               00117778&#13;Macintosh2 HD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81000"/>
            <a:ext cx="6191250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CoastalStratus.gif                                             00117778&#13;Macintosh2 HD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09600"/>
            <a:ext cx="58674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19200"/>
            <a:ext cx="2971800" cy="2743200"/>
          </a:xfrm>
        </p:spPr>
        <p:txBody>
          <a:bodyPr/>
          <a:lstStyle/>
          <a:p>
            <a:r>
              <a:rPr lang="en-US" dirty="0"/>
              <a:t>Sea</a:t>
            </a:r>
            <a:br>
              <a:rPr lang="en-US" dirty="0"/>
            </a:br>
            <a:r>
              <a:rPr lang="en-US" dirty="0"/>
              <a:t>Surface</a:t>
            </a:r>
            <a:br>
              <a:rPr lang="en-US" dirty="0"/>
            </a:br>
            <a:r>
              <a:rPr lang="en-US" dirty="0"/>
              <a:t>Temps</a:t>
            </a:r>
            <a:br>
              <a:rPr lang="en-US" dirty="0"/>
            </a:br>
            <a:r>
              <a:rPr lang="en-US" dirty="0"/>
              <a:t>(October 2017</a:t>
            </a:r>
            <a:br>
              <a:rPr lang="en-US" dirty="0"/>
            </a:br>
            <a:r>
              <a:rPr lang="en-US" dirty="0"/>
              <a:t>shown)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0" b="8264"/>
          <a:stretch/>
        </p:blipFill>
        <p:spPr>
          <a:xfrm>
            <a:off x="2819400" y="255049"/>
            <a:ext cx="5486400" cy="6347901"/>
          </a:xfrm>
        </p:spPr>
      </p:pic>
    </p:spTree>
    <p:extLst>
      <p:ext uri="{BB962C8B-B14F-4D97-AF65-F5344CB8AC3E}">
        <p14:creationId xmlns:p14="http://schemas.microsoft.com/office/powerpoint/2010/main" val="20109323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11436"/>
            <a:ext cx="7162800" cy="6083830"/>
          </a:xfrm>
        </p:spPr>
      </p:pic>
    </p:spTree>
    <p:extLst>
      <p:ext uri="{BB962C8B-B14F-4D97-AF65-F5344CB8AC3E}">
        <p14:creationId xmlns:p14="http://schemas.microsoft.com/office/powerpoint/2010/main" val="7281140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762000"/>
            <a:ext cx="8915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Why is the Pacific Ocean cool along the coast?</a:t>
            </a:r>
            <a:br>
              <a:rPr lang="en-US" b="1" dirty="0">
                <a:solidFill>
                  <a:schemeClr val="accent2"/>
                </a:solidFill>
              </a:rPr>
            </a:br>
            <a:r>
              <a:rPr lang="en-US" sz="3600" b="1" dirty="0"/>
              <a:t>Upwelling of colder subsurface water when there are northerly winds along the coast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992" y="3048000"/>
            <a:ext cx="6224016" cy="3519187"/>
          </a:xfrm>
        </p:spPr>
      </p:pic>
    </p:spTree>
    <p:extLst>
      <p:ext uri="{BB962C8B-B14F-4D97-AF65-F5344CB8AC3E}">
        <p14:creationId xmlns:p14="http://schemas.microsoft.com/office/powerpoint/2010/main" val="1600074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D56B4-2877-CA95-107F-165E36281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0"/>
            <a:ext cx="2743200" cy="320040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Summer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East Pacific 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High is Important</a:t>
            </a:r>
          </a:p>
        </p:txBody>
      </p:sp>
      <p:pic>
        <p:nvPicPr>
          <p:cNvPr id="5" name="Content Placeholder 4" descr="A map of the united states&#10;&#10;Description automatically generated">
            <a:extLst>
              <a:ext uri="{FF2B5EF4-FFF2-40B4-BE49-F238E27FC236}">
                <a16:creationId xmlns:a16="http://schemas.microsoft.com/office/drawing/2014/main" id="{98E61A5F-4066-D194-F64B-D2F5DB4C5C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0000"/>
          <a:stretch/>
        </p:blipFill>
        <p:spPr>
          <a:xfrm>
            <a:off x="3200400" y="392914"/>
            <a:ext cx="5638800" cy="5874766"/>
          </a:xfrm>
        </p:spPr>
      </p:pic>
    </p:spTree>
    <p:extLst>
      <p:ext uri="{BB962C8B-B14F-4D97-AF65-F5344CB8AC3E}">
        <p14:creationId xmlns:p14="http://schemas.microsoft.com/office/powerpoint/2010/main" val="26382903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C7254-17A8-A94F-A932-E77CA1B4E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Golden Gate Bridge Fog is Classic Advection Fog</a:t>
            </a:r>
          </a:p>
        </p:txBody>
      </p:sp>
      <p:pic>
        <p:nvPicPr>
          <p:cNvPr id="5" name="Content Placeholder 4" descr="A red bridge over water&#10;&#10;Description automatically generated with low confidence">
            <a:extLst>
              <a:ext uri="{FF2B5EF4-FFF2-40B4-BE49-F238E27FC236}">
                <a16:creationId xmlns:a16="http://schemas.microsoft.com/office/drawing/2014/main" id="{79D05C1F-B566-F14B-B4C9-0508C64308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325000"/>
            <a:ext cx="7772400" cy="3427200"/>
          </a:xfrm>
        </p:spPr>
      </p:pic>
    </p:spTree>
    <p:extLst>
      <p:ext uri="{BB962C8B-B14F-4D97-AF65-F5344CB8AC3E}">
        <p14:creationId xmlns:p14="http://schemas.microsoft.com/office/powerpoint/2010/main" val="39006791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Mark Twain Quote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133600"/>
            <a:ext cx="4000498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 </a:t>
            </a:r>
            <a:r>
              <a:rPr lang="en-US" b="1" dirty="0"/>
              <a:t>“</a:t>
            </a:r>
            <a:r>
              <a:rPr lang="en-US" sz="3600" b="1" dirty="0">
                <a:solidFill>
                  <a:schemeClr val="accent2"/>
                </a:solidFill>
              </a:rPr>
              <a:t>The coldest winter I ever spent was a summer in San Francisco.”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981200"/>
            <a:ext cx="2853932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89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4735"/>
            <a:ext cx="8220149" cy="3606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5260D7-CAC7-D747-99D1-05E78C9545BA}"/>
              </a:ext>
            </a:extLst>
          </p:cNvPr>
          <p:cNvSpPr txBox="1"/>
          <p:nvPr/>
        </p:nvSpPr>
        <p:spPr>
          <a:xfrm>
            <a:off x="459638" y="5181600"/>
            <a:ext cx="8045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 drops, dew point remains constant until dew forms</a:t>
            </a:r>
          </a:p>
        </p:txBody>
      </p:sp>
    </p:spTree>
    <p:extLst>
      <p:ext uri="{BB962C8B-B14F-4D97-AF65-F5344CB8AC3E}">
        <p14:creationId xmlns:p14="http://schemas.microsoft.com/office/powerpoint/2010/main" val="7424689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Also Advection Fog Along the Northeast Coast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18281"/>
            <a:ext cx="3048000" cy="4583987"/>
          </a:xfrm>
        </p:spPr>
        <p:txBody>
          <a:bodyPr/>
          <a:lstStyle/>
          <a:p>
            <a:r>
              <a:rPr lang="en-US" sz="2800" dirty="0"/>
              <a:t>Coastal New England has fog due to cold water along the coast and the warm Gulf Stream to the south</a:t>
            </a:r>
          </a:p>
          <a:p>
            <a:r>
              <a:rPr lang="en-US" sz="2800" dirty="0"/>
              <a:t>Warm, moist air moves northward over the Gulf Stream.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828800"/>
            <a:ext cx="4953000" cy="456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85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New England Advection Fog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0"/>
          <a:stretch/>
        </p:blipFill>
        <p:spPr>
          <a:xfrm>
            <a:off x="520700" y="1447800"/>
            <a:ext cx="8102600" cy="5208814"/>
          </a:xfrm>
        </p:spPr>
      </p:pic>
    </p:spTree>
    <p:extLst>
      <p:ext uri="{BB962C8B-B14F-4D97-AF65-F5344CB8AC3E}">
        <p14:creationId xmlns:p14="http://schemas.microsoft.com/office/powerpoint/2010/main" val="9609441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Advection fog over snow:  warmer air over a colder surface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10" y="2209800"/>
            <a:ext cx="6212979" cy="4114800"/>
          </a:xfrm>
        </p:spPr>
      </p:pic>
    </p:spTree>
    <p:extLst>
      <p:ext uri="{BB962C8B-B14F-4D97-AF65-F5344CB8AC3E}">
        <p14:creationId xmlns:p14="http://schemas.microsoft.com/office/powerpoint/2010/main" val="15108498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4778E-496F-0246-9410-B64A024BF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Advection fog over snow</a:t>
            </a:r>
          </a:p>
        </p:txBody>
      </p:sp>
      <p:pic>
        <p:nvPicPr>
          <p:cNvPr id="11" name="Content Placeholder 10" descr="A group of trees in a snowy area&#10;&#10;Description automatically generated with low confidence">
            <a:extLst>
              <a:ext uri="{FF2B5EF4-FFF2-40B4-BE49-F238E27FC236}">
                <a16:creationId xmlns:a16="http://schemas.microsoft.com/office/drawing/2014/main" id="{57875CED-2E80-6649-BD08-BCE5F4AE9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3161" y="1981200"/>
            <a:ext cx="5277678" cy="4114800"/>
          </a:xfrm>
        </p:spPr>
      </p:pic>
    </p:spTree>
    <p:extLst>
      <p:ext uri="{BB962C8B-B14F-4D97-AF65-F5344CB8AC3E}">
        <p14:creationId xmlns:p14="http://schemas.microsoft.com/office/powerpoint/2010/main" val="17994268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&#13;slope_fog.jpg                                                  00117778&#13;Macintosh2 HD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699" y="1828800"/>
            <a:ext cx="581660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D44C01B-0691-754F-9E8F-E1C81AFA78B8}"/>
              </a:ext>
            </a:extLst>
          </p:cNvPr>
          <p:cNvSpPr/>
          <p:nvPr/>
        </p:nvSpPr>
        <p:spPr>
          <a:xfrm>
            <a:off x="3118717" y="304800"/>
            <a:ext cx="29065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chemeClr val="accent2"/>
                </a:solidFill>
              </a:rPr>
              <a:t>Upslope Fog</a:t>
            </a:r>
            <a:endParaRPr lang="en-US" sz="4000" b="1" dirty="0">
              <a:solidFill>
                <a:schemeClr val="accent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7060E-4F59-9046-8886-B0229B85BB05}"/>
              </a:ext>
            </a:extLst>
          </p:cNvPr>
          <p:cNvSpPr txBox="1"/>
          <p:nvPr/>
        </p:nvSpPr>
        <p:spPr>
          <a:xfrm>
            <a:off x="2133600" y="1219200"/>
            <a:ext cx="4147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Air cools to saturation as it rises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Upslope Fog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487" y="1736035"/>
            <a:ext cx="7772400" cy="4114800"/>
          </a:xfrm>
        </p:spPr>
        <p:txBody>
          <a:bodyPr/>
          <a:lstStyle/>
          <a:p>
            <a:r>
              <a:rPr lang="en-US" dirty="0"/>
              <a:t>Air moving up a slope cools adiabatically resulting in saturation and fog</a:t>
            </a:r>
          </a:p>
          <a:p>
            <a:r>
              <a:rPr lang="en-US" u="sng" dirty="0"/>
              <a:t>Disliked by skiers</a:t>
            </a:r>
            <a:r>
              <a:rPr lang="en-US" dirty="0"/>
              <a:t>.</a:t>
            </a:r>
          </a:p>
        </p:txBody>
      </p:sp>
      <p:pic>
        <p:nvPicPr>
          <p:cNvPr id="4" name="Picture 2" descr="&#13;slope_fog.jpg                                                  00117778&#13;Macintosh2 HD                  ABA78158:">
            <a:extLst>
              <a:ext uri="{FF2B5EF4-FFF2-40B4-BE49-F238E27FC236}">
                <a16:creationId xmlns:a16="http://schemas.microsoft.com/office/drawing/2014/main" id="{92680CD8-58BB-D64E-8F8C-B4EE8C35F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314700"/>
            <a:ext cx="3701473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22577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charset="-128"/>
              </a:rPr>
              <a:t>Upslope Fog: Snoqualmie Pass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  <p:pic>
        <p:nvPicPr>
          <p:cNvPr id="47107" name="Picture 4" descr="i-090_eb_exit_052_01.jpg                                       00029E37&#10;Cliff Disk                     BB5EA40C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0"/>
            <a:ext cx="662940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4919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00_lions_head_fogc.jpg                                         00117778&#13;Macintosh2 HD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71600"/>
            <a:ext cx="6705600" cy="448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>
          <a:xfrm rot="10800000" flipV="1">
            <a:off x="661987" y="685800"/>
            <a:ext cx="7820025" cy="381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charset="-128"/>
              </a:rPr>
              <a:t>Frontal Fog:  Particularly north of warm fronts</a:t>
            </a:r>
          </a:p>
        </p:txBody>
      </p:sp>
      <p:pic>
        <p:nvPicPr>
          <p:cNvPr id="4915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4" b="8064"/>
          <a:stretch>
            <a:fillRect/>
          </a:stretch>
        </p:blipFill>
        <p:spPr bwMode="auto">
          <a:xfrm>
            <a:off x="179387" y="1676400"/>
            <a:ext cx="896461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2293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682478" cy="9144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Frontal Fog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5878" y="1524000"/>
            <a:ext cx="7772400" cy="4114800"/>
          </a:xfrm>
        </p:spPr>
        <p:txBody>
          <a:bodyPr/>
          <a:lstStyle/>
          <a:p>
            <a:r>
              <a:rPr lang="en-US" dirty="0"/>
              <a:t>Precipitation falls into cool air, adding moisture and bringing the air to saturation.</a:t>
            </a:r>
          </a:p>
          <a:p>
            <a:r>
              <a:rPr lang="en-US" dirty="0"/>
              <a:t>Often found north of surface warm fronts.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03" b="21973"/>
          <a:stretch/>
        </p:blipFill>
        <p:spPr>
          <a:xfrm>
            <a:off x="3048000" y="3455276"/>
            <a:ext cx="3912536" cy="2971800"/>
          </a:xfrm>
          <a:prstGeom prst="rect">
            <a:avLst/>
          </a:prstGeom>
        </p:spPr>
      </p:pic>
      <p:sp>
        <p:nvSpPr>
          <p:cNvPr id="5" name="Left Arrow 4">
            <a:extLst>
              <a:ext uri="{FF2B5EF4-FFF2-40B4-BE49-F238E27FC236}">
                <a16:creationId xmlns:a16="http://schemas.microsoft.com/office/drawing/2014/main" id="{380E20A9-DFCD-4D43-A0CB-92D9F108F204}"/>
              </a:ext>
            </a:extLst>
          </p:cNvPr>
          <p:cNvSpPr/>
          <p:nvPr/>
        </p:nvSpPr>
        <p:spPr bwMode="auto">
          <a:xfrm rot="19140035">
            <a:off x="5242677" y="4044588"/>
            <a:ext cx="1967478" cy="4572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136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Dew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Often associated with periods when high pressure is overhead</a:t>
            </a:r>
          </a:p>
          <a:p>
            <a:r>
              <a:rPr lang="en-US" sz="3600" dirty="0"/>
              <a:t>High pressure areas bring clear skies and calm or weak surface winds.</a:t>
            </a:r>
          </a:p>
          <a:p>
            <a:r>
              <a:rPr lang="en-US" sz="3600" b="1" dirty="0"/>
              <a:t>Why are weak winds good for dew?  </a:t>
            </a:r>
            <a:r>
              <a:rPr lang="en-US" sz="3600" dirty="0"/>
              <a:t>Less mixing of warmer air from above!</a:t>
            </a:r>
          </a:p>
        </p:txBody>
      </p:sp>
    </p:spTree>
    <p:extLst>
      <p:ext uri="{BB962C8B-B14F-4D97-AF65-F5344CB8AC3E}">
        <p14:creationId xmlns:p14="http://schemas.microsoft.com/office/powerpoint/2010/main" val="3188516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>
          <a:xfrm rot="10800000" flipV="1">
            <a:off x="661987" y="685800"/>
            <a:ext cx="7820025" cy="381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charset="-128"/>
              </a:rPr>
              <a:t>Frontal Fog:  adding moisture to cool air until is saturates</a:t>
            </a:r>
          </a:p>
        </p:txBody>
      </p:sp>
      <p:pic>
        <p:nvPicPr>
          <p:cNvPr id="4915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4" b="8064"/>
          <a:stretch>
            <a:fillRect/>
          </a:stretch>
        </p:blipFill>
        <p:spPr bwMode="auto">
          <a:xfrm>
            <a:off x="90180" y="2057400"/>
            <a:ext cx="896461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37759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charset="-128"/>
              </a:rPr>
              <a:t>Steam Fog</a:t>
            </a:r>
          </a:p>
        </p:txBody>
      </p:sp>
      <p:pic>
        <p:nvPicPr>
          <p:cNvPr id="50178" name="Content Placeholder 3" descr="index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48" r="-12848"/>
          <a:stretch>
            <a:fillRect/>
          </a:stretch>
        </p:blipFill>
        <p:spPr>
          <a:xfrm>
            <a:off x="685800" y="1828800"/>
            <a:ext cx="7772400" cy="4114800"/>
          </a:xfrm>
        </p:spPr>
      </p:pic>
    </p:spTree>
    <p:extLst>
      <p:ext uri="{BB962C8B-B14F-4D97-AF65-F5344CB8AC3E}">
        <p14:creationId xmlns:p14="http://schemas.microsoft.com/office/powerpoint/2010/main" val="3340546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charset="-128"/>
              </a:rPr>
              <a:t>Cool, dry air mixing with warm, moist air near the surface</a:t>
            </a:r>
          </a:p>
        </p:txBody>
      </p:sp>
      <p:pic>
        <p:nvPicPr>
          <p:cNvPr id="51202" name="Content Placeholder 3" descr="seasmok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01" r="-4001"/>
          <a:stretch>
            <a:fillRect/>
          </a:stretch>
        </p:blipFill>
        <p:spPr>
          <a:xfrm>
            <a:off x="325966" y="1752600"/>
            <a:ext cx="8492067" cy="4495800"/>
          </a:xfrm>
        </p:spPr>
      </p:pic>
    </p:spTree>
    <p:extLst>
      <p:ext uri="{BB962C8B-B14F-4D97-AF65-F5344CB8AC3E}">
        <p14:creationId xmlns:p14="http://schemas.microsoft.com/office/powerpoint/2010/main" val="9336442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Steam Fog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752600"/>
            <a:ext cx="7772400" cy="4114800"/>
          </a:xfrm>
        </p:spPr>
        <p:txBody>
          <a:bodyPr/>
          <a:lstStyle/>
          <a:p>
            <a:r>
              <a:rPr lang="en-US" dirty="0"/>
              <a:t>Often associated with very cold air passing over warm water </a:t>
            </a:r>
          </a:p>
          <a:p>
            <a:r>
              <a:rPr lang="en-US" dirty="0"/>
              <a:t>A difference of 15-20F or more is needed between the water and air temperatures.</a:t>
            </a:r>
          </a:p>
        </p:txBody>
      </p:sp>
      <p:pic>
        <p:nvPicPr>
          <p:cNvPr id="5" name="Picture 4" descr="A body of water with tree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0B36FBB8-1AB5-D541-B39E-64BFC9D1D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26" y="4449273"/>
            <a:ext cx="7848600" cy="176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960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1F796-CDA8-D24A-8BDD-41F7AE5EE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ody of water with tree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3D964896-BC06-2946-B4B5-1670003A5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799" y="838200"/>
            <a:ext cx="4260655" cy="3200400"/>
          </a:xfrm>
        </p:spPr>
      </p:pic>
      <p:pic>
        <p:nvPicPr>
          <p:cNvPr id="7" name="Picture 6" descr="A picture containing sky, outdoor, water, nature&#10;&#10;Description automatically generated">
            <a:extLst>
              <a:ext uri="{FF2B5EF4-FFF2-40B4-BE49-F238E27FC236}">
                <a16:creationId xmlns:a16="http://schemas.microsoft.com/office/drawing/2014/main" id="{40A43ADD-ED69-E74B-BFB8-4A7CD211F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809999"/>
            <a:ext cx="3733800" cy="279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008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pic>
        <p:nvPicPr>
          <p:cNvPr id="52226" name="Content Placeholder 3" descr="fog-and-steam1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91" r="-199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7330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3" descr="Dcp01258.jpg                                                   00117778&#13;Macintosh2 HD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43000"/>
            <a:ext cx="6424613" cy="48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0178" name="Content Placeholder 3" descr="steamfo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01" r="-13101"/>
          <a:stretch>
            <a:fillRect/>
          </a:stretch>
        </p:blipFill>
        <p:spPr>
          <a:xfrm>
            <a:off x="685800" y="2133600"/>
            <a:ext cx="7772400" cy="4114800"/>
          </a:xfr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line0723.jpg                                                   00117778&#13;Macintosh2 HD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716280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26851-218D-5B4F-A703-365657D4FA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Where are the foggiest locations in the U.S.?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D88904-1A76-8149-A9B8-385F790818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560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17870-E323-D94B-9C6F-4A6C1510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Clear Skies Allow Infrared Radiation Cooling from the Surface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72131D2-716F-A640-BEA8-055DF9FA5A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692400"/>
            <a:ext cx="4889500" cy="3556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211DE7-FDC5-2243-B1A0-4CF0BB0EE66B}"/>
              </a:ext>
            </a:extLst>
          </p:cNvPr>
          <p:cNvSpPr txBox="1"/>
          <p:nvPr/>
        </p:nvSpPr>
        <p:spPr>
          <a:xfrm>
            <a:off x="6400800" y="3048000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Cooling near the surface can produce an inversion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DBD119-7C1D-8A60-7E55-B2D4615C30C9}"/>
              </a:ext>
            </a:extLst>
          </p:cNvPr>
          <p:cNvSpPr txBox="1"/>
          <p:nvPr/>
        </p:nvSpPr>
        <p:spPr>
          <a:xfrm>
            <a:off x="533401" y="3002280"/>
            <a:ext cx="220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Surface cools more effectively than the atmosphere</a:t>
            </a:r>
          </a:p>
        </p:txBody>
      </p:sp>
    </p:spTree>
    <p:extLst>
      <p:ext uri="{BB962C8B-B14F-4D97-AF65-F5344CB8AC3E}">
        <p14:creationId xmlns:p14="http://schemas.microsoft.com/office/powerpoint/2010/main" val="23838319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3250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3251" name="Picture 3" descr="map_ave_days_fog_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1278800"/>
            <a:ext cx="756285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Box 4"/>
          <p:cNvSpPr txBox="1">
            <a:spLocks noChangeArrowheads="1"/>
          </p:cNvSpPr>
          <p:nvPr/>
        </p:nvSpPr>
        <p:spPr bwMode="auto">
          <a:xfrm>
            <a:off x="1828800" y="762000"/>
            <a:ext cx="55779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b="1" dirty="0">
                <a:solidFill>
                  <a:schemeClr val="accent2"/>
                </a:solidFill>
              </a:rPr>
              <a:t>Average Number of Days with Dense Fog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B437AE-1B7A-CB49-A28D-BDECFDFD1B11}"/>
              </a:ext>
            </a:extLst>
          </p:cNvPr>
          <p:cNvSpPr txBox="1"/>
          <p:nvPr/>
        </p:nvSpPr>
        <p:spPr>
          <a:xfrm>
            <a:off x="895691" y="1639391"/>
            <a:ext cx="1866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Radiation fog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C61C13-1622-DD46-820B-1377F9CCB341}"/>
              </a:ext>
            </a:extLst>
          </p:cNvPr>
          <p:cNvSpPr txBox="1"/>
          <p:nvPr/>
        </p:nvSpPr>
        <p:spPr>
          <a:xfrm>
            <a:off x="381000" y="3909367"/>
            <a:ext cx="1952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Advection fog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F8A8B1-3161-0D43-9A17-C6DDD203C786}"/>
              </a:ext>
            </a:extLst>
          </p:cNvPr>
          <p:cNvSpPr txBox="1"/>
          <p:nvPr/>
        </p:nvSpPr>
        <p:spPr>
          <a:xfrm>
            <a:off x="5334000" y="3362543"/>
            <a:ext cx="1697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Upslope fog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364312-EE7A-D54E-83B6-0EAE9A262BB4}"/>
              </a:ext>
            </a:extLst>
          </p:cNvPr>
          <p:cNvSpPr txBox="1"/>
          <p:nvPr/>
        </p:nvSpPr>
        <p:spPr>
          <a:xfrm>
            <a:off x="7052508" y="1761064"/>
            <a:ext cx="1939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Advection fog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4274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4275" name="Picture 3" descr="NorthHeadLighthou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209800"/>
            <a:ext cx="44450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4" descr="capedi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94" y="2057400"/>
            <a:ext cx="44862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Box 5"/>
          <p:cNvSpPr txBox="1">
            <a:spLocks noChangeArrowheads="1"/>
          </p:cNvSpPr>
          <p:nvPr/>
        </p:nvSpPr>
        <p:spPr bwMode="auto">
          <a:xfrm>
            <a:off x="370036" y="212625"/>
            <a:ext cx="812467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US" altLang="en-US" sz="3200" b="1" dirty="0">
                <a:solidFill>
                  <a:schemeClr val="accent2"/>
                </a:solidFill>
              </a:rPr>
              <a:t>Foggiest Place in U.S.:  Cape Disappointment</a:t>
            </a:r>
          </a:p>
          <a:p>
            <a:r>
              <a:rPr lang="en-US" altLang="en-US" sz="3200" b="1" dirty="0">
                <a:solidFill>
                  <a:schemeClr val="accent2"/>
                </a:solidFill>
              </a:rPr>
              <a:t>106 days per year of heavy fog (&lt;=.25 mile visibility)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635" y="3048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Other fog facts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47800"/>
            <a:ext cx="7772400" cy="4114800"/>
          </a:xfrm>
        </p:spPr>
        <p:txBody>
          <a:bodyPr/>
          <a:lstStyle/>
          <a:p>
            <a:r>
              <a:rPr lang="en-US" dirty="0"/>
              <a:t>Fog tends to burn off from the edges</a:t>
            </a:r>
          </a:p>
          <a:p>
            <a:r>
              <a:rPr lang="en-US" dirty="0"/>
              <a:t>Fog accumulates in valleys and low areas</a:t>
            </a:r>
          </a:p>
          <a:p>
            <a:r>
              <a:rPr lang="en-US" dirty="0"/>
              <a:t>During the day, fog can lift into stratus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276600"/>
            <a:ext cx="38100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3269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Fog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2362200" cy="4114800"/>
          </a:xfrm>
        </p:spPr>
        <p:txBody>
          <a:bodyPr/>
          <a:lstStyle/>
          <a:p>
            <a:r>
              <a:rPr lang="en-US" dirty="0"/>
              <a:t>SEA TAC is fogged in more than Boeing Field</a:t>
            </a:r>
          </a:p>
          <a:p>
            <a:r>
              <a:rPr lang="en-US" dirty="0"/>
              <a:t>MUCH less fog in Portland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828800"/>
            <a:ext cx="5373056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09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Reason:  SeaTac is on a hill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393032" y="3144253"/>
            <a:ext cx="7812509" cy="1451810"/>
          </a:xfrm>
          <a:custGeom>
            <a:avLst/>
            <a:gdLst>
              <a:gd name="connsiteX0" fmla="*/ 0 w 7812509"/>
              <a:gd name="connsiteY0" fmla="*/ 1379621 h 1451810"/>
              <a:gd name="connsiteX1" fmla="*/ 32084 w 7812509"/>
              <a:gd name="connsiteY1" fmla="*/ 1363579 h 1451810"/>
              <a:gd name="connsiteX2" fmla="*/ 72189 w 7812509"/>
              <a:gd name="connsiteY2" fmla="*/ 1355558 h 1451810"/>
              <a:gd name="connsiteX3" fmla="*/ 160421 w 7812509"/>
              <a:gd name="connsiteY3" fmla="*/ 1339515 h 1451810"/>
              <a:gd name="connsiteX4" fmla="*/ 296779 w 7812509"/>
              <a:gd name="connsiteY4" fmla="*/ 1283368 h 1451810"/>
              <a:gd name="connsiteX5" fmla="*/ 409073 w 7812509"/>
              <a:gd name="connsiteY5" fmla="*/ 1219200 h 1451810"/>
              <a:gd name="connsiteX6" fmla="*/ 529389 w 7812509"/>
              <a:gd name="connsiteY6" fmla="*/ 1114926 h 1451810"/>
              <a:gd name="connsiteX7" fmla="*/ 553452 w 7812509"/>
              <a:gd name="connsiteY7" fmla="*/ 1082842 h 1451810"/>
              <a:gd name="connsiteX8" fmla="*/ 585536 w 7812509"/>
              <a:gd name="connsiteY8" fmla="*/ 1050758 h 1451810"/>
              <a:gd name="connsiteX9" fmla="*/ 617621 w 7812509"/>
              <a:gd name="connsiteY9" fmla="*/ 1002631 h 1451810"/>
              <a:gd name="connsiteX10" fmla="*/ 665747 w 7812509"/>
              <a:gd name="connsiteY10" fmla="*/ 970547 h 1451810"/>
              <a:gd name="connsiteX11" fmla="*/ 697831 w 7812509"/>
              <a:gd name="connsiteY11" fmla="*/ 946484 h 1451810"/>
              <a:gd name="connsiteX12" fmla="*/ 786063 w 7812509"/>
              <a:gd name="connsiteY12" fmla="*/ 874294 h 1451810"/>
              <a:gd name="connsiteX13" fmla="*/ 842210 w 7812509"/>
              <a:gd name="connsiteY13" fmla="*/ 834189 h 1451810"/>
              <a:gd name="connsiteX14" fmla="*/ 922421 w 7812509"/>
              <a:gd name="connsiteY14" fmla="*/ 770021 h 1451810"/>
              <a:gd name="connsiteX15" fmla="*/ 962526 w 7812509"/>
              <a:gd name="connsiteY15" fmla="*/ 737936 h 1451810"/>
              <a:gd name="connsiteX16" fmla="*/ 1002631 w 7812509"/>
              <a:gd name="connsiteY16" fmla="*/ 713873 h 1451810"/>
              <a:gd name="connsiteX17" fmla="*/ 1074821 w 7812509"/>
              <a:gd name="connsiteY17" fmla="*/ 657726 h 1451810"/>
              <a:gd name="connsiteX18" fmla="*/ 1122947 w 7812509"/>
              <a:gd name="connsiteY18" fmla="*/ 633663 h 1451810"/>
              <a:gd name="connsiteX19" fmla="*/ 1219200 w 7812509"/>
              <a:gd name="connsiteY19" fmla="*/ 577515 h 1451810"/>
              <a:gd name="connsiteX20" fmla="*/ 1339515 w 7812509"/>
              <a:gd name="connsiteY20" fmla="*/ 497305 h 1451810"/>
              <a:gd name="connsiteX21" fmla="*/ 1395663 w 7812509"/>
              <a:gd name="connsiteY21" fmla="*/ 457200 h 1451810"/>
              <a:gd name="connsiteX22" fmla="*/ 1556084 w 7812509"/>
              <a:gd name="connsiteY22" fmla="*/ 376989 h 1451810"/>
              <a:gd name="connsiteX23" fmla="*/ 1604210 w 7812509"/>
              <a:gd name="connsiteY23" fmla="*/ 352926 h 1451810"/>
              <a:gd name="connsiteX24" fmla="*/ 1716505 w 7812509"/>
              <a:gd name="connsiteY24" fmla="*/ 288758 h 1451810"/>
              <a:gd name="connsiteX25" fmla="*/ 1756610 w 7812509"/>
              <a:gd name="connsiteY25" fmla="*/ 256673 h 1451810"/>
              <a:gd name="connsiteX26" fmla="*/ 1836821 w 7812509"/>
              <a:gd name="connsiteY26" fmla="*/ 224589 h 1451810"/>
              <a:gd name="connsiteX27" fmla="*/ 1917031 w 7812509"/>
              <a:gd name="connsiteY27" fmla="*/ 184484 h 1451810"/>
              <a:gd name="connsiteX28" fmla="*/ 1949115 w 7812509"/>
              <a:gd name="connsiteY28" fmla="*/ 168442 h 1451810"/>
              <a:gd name="connsiteX29" fmla="*/ 2005263 w 7812509"/>
              <a:gd name="connsiteY29" fmla="*/ 152400 h 1451810"/>
              <a:gd name="connsiteX30" fmla="*/ 2045368 w 7812509"/>
              <a:gd name="connsiteY30" fmla="*/ 136358 h 1451810"/>
              <a:gd name="connsiteX31" fmla="*/ 2093494 w 7812509"/>
              <a:gd name="connsiteY31" fmla="*/ 120315 h 1451810"/>
              <a:gd name="connsiteX32" fmla="*/ 2133600 w 7812509"/>
              <a:gd name="connsiteY32" fmla="*/ 104273 h 1451810"/>
              <a:gd name="connsiteX33" fmla="*/ 2181726 w 7812509"/>
              <a:gd name="connsiteY33" fmla="*/ 96252 h 1451810"/>
              <a:gd name="connsiteX34" fmla="*/ 2294021 w 7812509"/>
              <a:gd name="connsiteY34" fmla="*/ 64168 h 1451810"/>
              <a:gd name="connsiteX35" fmla="*/ 2446421 w 7812509"/>
              <a:gd name="connsiteY35" fmla="*/ 48126 h 1451810"/>
              <a:gd name="connsiteX36" fmla="*/ 2799347 w 7812509"/>
              <a:gd name="connsiteY36" fmla="*/ 32084 h 1451810"/>
              <a:gd name="connsiteX37" fmla="*/ 2911642 w 7812509"/>
              <a:gd name="connsiteY37" fmla="*/ 24063 h 1451810"/>
              <a:gd name="connsiteX38" fmla="*/ 3048000 w 7812509"/>
              <a:gd name="connsiteY38" fmla="*/ 16042 h 1451810"/>
              <a:gd name="connsiteX39" fmla="*/ 3160294 w 7812509"/>
              <a:gd name="connsiteY39" fmla="*/ 0 h 1451810"/>
              <a:gd name="connsiteX40" fmla="*/ 3529263 w 7812509"/>
              <a:gd name="connsiteY40" fmla="*/ 32084 h 1451810"/>
              <a:gd name="connsiteX41" fmla="*/ 3625515 w 7812509"/>
              <a:gd name="connsiteY41" fmla="*/ 40105 h 1451810"/>
              <a:gd name="connsiteX42" fmla="*/ 3705726 w 7812509"/>
              <a:gd name="connsiteY42" fmla="*/ 48126 h 1451810"/>
              <a:gd name="connsiteX43" fmla="*/ 3866147 w 7812509"/>
              <a:gd name="connsiteY43" fmla="*/ 56147 h 1451810"/>
              <a:gd name="connsiteX44" fmla="*/ 4018547 w 7812509"/>
              <a:gd name="connsiteY44" fmla="*/ 72189 h 1451810"/>
              <a:gd name="connsiteX45" fmla="*/ 4114800 w 7812509"/>
              <a:gd name="connsiteY45" fmla="*/ 112294 h 1451810"/>
              <a:gd name="connsiteX46" fmla="*/ 4154905 w 7812509"/>
              <a:gd name="connsiteY46" fmla="*/ 128336 h 1451810"/>
              <a:gd name="connsiteX47" fmla="*/ 4203031 w 7812509"/>
              <a:gd name="connsiteY47" fmla="*/ 144379 h 1451810"/>
              <a:gd name="connsiteX48" fmla="*/ 4283242 w 7812509"/>
              <a:gd name="connsiteY48" fmla="*/ 192505 h 1451810"/>
              <a:gd name="connsiteX49" fmla="*/ 4339389 w 7812509"/>
              <a:gd name="connsiteY49" fmla="*/ 208547 h 1451810"/>
              <a:gd name="connsiteX50" fmla="*/ 4387515 w 7812509"/>
              <a:gd name="connsiteY50" fmla="*/ 232610 h 1451810"/>
              <a:gd name="connsiteX51" fmla="*/ 4435642 w 7812509"/>
              <a:gd name="connsiteY51" fmla="*/ 240631 h 1451810"/>
              <a:gd name="connsiteX52" fmla="*/ 4467726 w 7812509"/>
              <a:gd name="connsiteY52" fmla="*/ 256673 h 1451810"/>
              <a:gd name="connsiteX53" fmla="*/ 4499810 w 7812509"/>
              <a:gd name="connsiteY53" fmla="*/ 280736 h 1451810"/>
              <a:gd name="connsiteX54" fmla="*/ 4563979 w 7812509"/>
              <a:gd name="connsiteY54" fmla="*/ 312821 h 1451810"/>
              <a:gd name="connsiteX55" fmla="*/ 4588042 w 7812509"/>
              <a:gd name="connsiteY55" fmla="*/ 328863 h 1451810"/>
              <a:gd name="connsiteX56" fmla="*/ 4636168 w 7812509"/>
              <a:gd name="connsiteY56" fmla="*/ 344905 h 1451810"/>
              <a:gd name="connsiteX57" fmla="*/ 4660231 w 7812509"/>
              <a:gd name="connsiteY57" fmla="*/ 368968 h 1451810"/>
              <a:gd name="connsiteX58" fmla="*/ 4708357 w 7812509"/>
              <a:gd name="connsiteY58" fmla="*/ 401052 h 1451810"/>
              <a:gd name="connsiteX59" fmla="*/ 4764505 w 7812509"/>
              <a:gd name="connsiteY59" fmla="*/ 441158 h 1451810"/>
              <a:gd name="connsiteX60" fmla="*/ 4788568 w 7812509"/>
              <a:gd name="connsiteY60" fmla="*/ 465221 h 1451810"/>
              <a:gd name="connsiteX61" fmla="*/ 4812631 w 7812509"/>
              <a:gd name="connsiteY61" fmla="*/ 473242 h 1451810"/>
              <a:gd name="connsiteX62" fmla="*/ 4828673 w 7812509"/>
              <a:gd name="connsiteY62" fmla="*/ 497305 h 1451810"/>
              <a:gd name="connsiteX63" fmla="*/ 4852736 w 7812509"/>
              <a:gd name="connsiteY63" fmla="*/ 513347 h 1451810"/>
              <a:gd name="connsiteX64" fmla="*/ 4940968 w 7812509"/>
              <a:gd name="connsiteY64" fmla="*/ 585536 h 1451810"/>
              <a:gd name="connsiteX65" fmla="*/ 4965031 w 7812509"/>
              <a:gd name="connsiteY65" fmla="*/ 593558 h 1451810"/>
              <a:gd name="connsiteX66" fmla="*/ 4989094 w 7812509"/>
              <a:gd name="connsiteY66" fmla="*/ 625642 h 1451810"/>
              <a:gd name="connsiteX67" fmla="*/ 5093368 w 7812509"/>
              <a:gd name="connsiteY67" fmla="*/ 689810 h 1451810"/>
              <a:gd name="connsiteX68" fmla="*/ 5133473 w 7812509"/>
              <a:gd name="connsiteY68" fmla="*/ 705852 h 1451810"/>
              <a:gd name="connsiteX69" fmla="*/ 5189621 w 7812509"/>
              <a:gd name="connsiteY69" fmla="*/ 737936 h 1451810"/>
              <a:gd name="connsiteX70" fmla="*/ 5350042 w 7812509"/>
              <a:gd name="connsiteY70" fmla="*/ 802105 h 1451810"/>
              <a:gd name="connsiteX71" fmla="*/ 5374105 w 7812509"/>
              <a:gd name="connsiteY71" fmla="*/ 826168 h 1451810"/>
              <a:gd name="connsiteX72" fmla="*/ 5406189 w 7812509"/>
              <a:gd name="connsiteY72" fmla="*/ 834189 h 1451810"/>
              <a:gd name="connsiteX73" fmla="*/ 5454315 w 7812509"/>
              <a:gd name="connsiteY73" fmla="*/ 898358 h 1451810"/>
              <a:gd name="connsiteX74" fmla="*/ 5478379 w 7812509"/>
              <a:gd name="connsiteY74" fmla="*/ 914400 h 1451810"/>
              <a:gd name="connsiteX75" fmla="*/ 5518484 w 7812509"/>
              <a:gd name="connsiteY75" fmla="*/ 962526 h 1451810"/>
              <a:gd name="connsiteX76" fmla="*/ 5574631 w 7812509"/>
              <a:gd name="connsiteY76" fmla="*/ 994610 h 1451810"/>
              <a:gd name="connsiteX77" fmla="*/ 5638800 w 7812509"/>
              <a:gd name="connsiteY77" fmla="*/ 1042736 h 1451810"/>
              <a:gd name="connsiteX78" fmla="*/ 5686926 w 7812509"/>
              <a:gd name="connsiteY78" fmla="*/ 1058779 h 1451810"/>
              <a:gd name="connsiteX79" fmla="*/ 5743073 w 7812509"/>
              <a:gd name="connsiteY79" fmla="*/ 1090863 h 1451810"/>
              <a:gd name="connsiteX80" fmla="*/ 5783179 w 7812509"/>
              <a:gd name="connsiteY80" fmla="*/ 1106905 h 1451810"/>
              <a:gd name="connsiteX81" fmla="*/ 5799221 w 7812509"/>
              <a:gd name="connsiteY81" fmla="*/ 1130968 h 1451810"/>
              <a:gd name="connsiteX82" fmla="*/ 5831305 w 7812509"/>
              <a:gd name="connsiteY82" fmla="*/ 1138989 h 1451810"/>
              <a:gd name="connsiteX83" fmla="*/ 5863389 w 7812509"/>
              <a:gd name="connsiteY83" fmla="*/ 1155031 h 1451810"/>
              <a:gd name="connsiteX84" fmla="*/ 5903494 w 7812509"/>
              <a:gd name="connsiteY84" fmla="*/ 1171073 h 1451810"/>
              <a:gd name="connsiteX85" fmla="*/ 5951621 w 7812509"/>
              <a:gd name="connsiteY85" fmla="*/ 1187115 h 1451810"/>
              <a:gd name="connsiteX86" fmla="*/ 5983705 w 7812509"/>
              <a:gd name="connsiteY86" fmla="*/ 1211179 h 1451810"/>
              <a:gd name="connsiteX87" fmla="*/ 6039852 w 7812509"/>
              <a:gd name="connsiteY87" fmla="*/ 1235242 h 1451810"/>
              <a:gd name="connsiteX88" fmla="*/ 6071936 w 7812509"/>
              <a:gd name="connsiteY88" fmla="*/ 1243263 h 1451810"/>
              <a:gd name="connsiteX89" fmla="*/ 6144126 w 7812509"/>
              <a:gd name="connsiteY89" fmla="*/ 1275347 h 1451810"/>
              <a:gd name="connsiteX90" fmla="*/ 6232357 w 7812509"/>
              <a:gd name="connsiteY90" fmla="*/ 1315452 h 1451810"/>
              <a:gd name="connsiteX91" fmla="*/ 6272463 w 7812509"/>
              <a:gd name="connsiteY91" fmla="*/ 1339515 h 1451810"/>
              <a:gd name="connsiteX92" fmla="*/ 6328610 w 7812509"/>
              <a:gd name="connsiteY92" fmla="*/ 1371600 h 1451810"/>
              <a:gd name="connsiteX93" fmla="*/ 6352673 w 7812509"/>
              <a:gd name="connsiteY93" fmla="*/ 1379621 h 1451810"/>
              <a:gd name="connsiteX94" fmla="*/ 6384757 w 7812509"/>
              <a:gd name="connsiteY94" fmla="*/ 1395663 h 1451810"/>
              <a:gd name="connsiteX95" fmla="*/ 6408821 w 7812509"/>
              <a:gd name="connsiteY95" fmla="*/ 1411705 h 1451810"/>
              <a:gd name="connsiteX96" fmla="*/ 6545179 w 7812509"/>
              <a:gd name="connsiteY96" fmla="*/ 1435768 h 1451810"/>
              <a:gd name="connsiteX97" fmla="*/ 6898105 w 7812509"/>
              <a:gd name="connsiteY97" fmla="*/ 1451810 h 1451810"/>
              <a:gd name="connsiteX98" fmla="*/ 7491663 w 7812509"/>
              <a:gd name="connsiteY98" fmla="*/ 1443789 h 1451810"/>
              <a:gd name="connsiteX99" fmla="*/ 7579894 w 7812509"/>
              <a:gd name="connsiteY99" fmla="*/ 1427747 h 1451810"/>
              <a:gd name="connsiteX100" fmla="*/ 7636042 w 7812509"/>
              <a:gd name="connsiteY100" fmla="*/ 1419726 h 1451810"/>
              <a:gd name="connsiteX101" fmla="*/ 7660105 w 7812509"/>
              <a:gd name="connsiteY101" fmla="*/ 1411705 h 1451810"/>
              <a:gd name="connsiteX102" fmla="*/ 7684168 w 7812509"/>
              <a:gd name="connsiteY102" fmla="*/ 1395663 h 1451810"/>
              <a:gd name="connsiteX103" fmla="*/ 7812505 w 7812509"/>
              <a:gd name="connsiteY103" fmla="*/ 1379621 h 1451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7812509" h="1451810">
                <a:moveTo>
                  <a:pt x="0" y="1379621"/>
                </a:moveTo>
                <a:cubicBezTo>
                  <a:pt x="10695" y="1374274"/>
                  <a:pt x="20741" y="1367360"/>
                  <a:pt x="32084" y="1363579"/>
                </a:cubicBezTo>
                <a:cubicBezTo>
                  <a:pt x="45017" y="1359268"/>
                  <a:pt x="58881" y="1358516"/>
                  <a:pt x="72189" y="1355558"/>
                </a:cubicBezTo>
                <a:cubicBezTo>
                  <a:pt x="140271" y="1340428"/>
                  <a:pt x="63079" y="1353421"/>
                  <a:pt x="160421" y="1339515"/>
                </a:cubicBezTo>
                <a:cubicBezTo>
                  <a:pt x="206716" y="1322154"/>
                  <a:pt x="252739" y="1306345"/>
                  <a:pt x="296779" y="1283368"/>
                </a:cubicBezTo>
                <a:cubicBezTo>
                  <a:pt x="335001" y="1263426"/>
                  <a:pt x="376494" y="1247435"/>
                  <a:pt x="409073" y="1219200"/>
                </a:cubicBezTo>
                <a:cubicBezTo>
                  <a:pt x="449178" y="1184442"/>
                  <a:pt x="497546" y="1157383"/>
                  <a:pt x="529389" y="1114926"/>
                </a:cubicBezTo>
                <a:cubicBezTo>
                  <a:pt x="537410" y="1104231"/>
                  <a:pt x="544649" y="1092903"/>
                  <a:pt x="553452" y="1082842"/>
                </a:cubicBezTo>
                <a:cubicBezTo>
                  <a:pt x="563412" y="1071460"/>
                  <a:pt x="576088" y="1062568"/>
                  <a:pt x="585536" y="1050758"/>
                </a:cubicBezTo>
                <a:cubicBezTo>
                  <a:pt x="597580" y="1035702"/>
                  <a:pt x="603988" y="1016264"/>
                  <a:pt x="617621" y="1002631"/>
                </a:cubicBezTo>
                <a:cubicBezTo>
                  <a:pt x="631254" y="988998"/>
                  <a:pt x="649952" y="981603"/>
                  <a:pt x="665747" y="970547"/>
                </a:cubicBezTo>
                <a:cubicBezTo>
                  <a:pt x="676699" y="962881"/>
                  <a:pt x="687392" y="954835"/>
                  <a:pt x="697831" y="946484"/>
                </a:cubicBezTo>
                <a:cubicBezTo>
                  <a:pt x="727504" y="922745"/>
                  <a:pt x="755141" y="896381"/>
                  <a:pt x="786063" y="874294"/>
                </a:cubicBezTo>
                <a:cubicBezTo>
                  <a:pt x="804779" y="860926"/>
                  <a:pt x="823940" y="848160"/>
                  <a:pt x="842210" y="834189"/>
                </a:cubicBezTo>
                <a:cubicBezTo>
                  <a:pt x="869409" y="813390"/>
                  <a:pt x="895684" y="791411"/>
                  <a:pt x="922421" y="770021"/>
                </a:cubicBezTo>
                <a:cubicBezTo>
                  <a:pt x="935789" y="759326"/>
                  <a:pt x="947846" y="746744"/>
                  <a:pt x="962526" y="737936"/>
                </a:cubicBezTo>
                <a:cubicBezTo>
                  <a:pt x="975894" y="729915"/>
                  <a:pt x="990159" y="723227"/>
                  <a:pt x="1002631" y="713873"/>
                </a:cubicBezTo>
                <a:cubicBezTo>
                  <a:pt x="1079938" y="655893"/>
                  <a:pt x="949930" y="730579"/>
                  <a:pt x="1074821" y="657726"/>
                </a:cubicBezTo>
                <a:cubicBezTo>
                  <a:pt x="1090313" y="648689"/>
                  <a:pt x="1108024" y="643612"/>
                  <a:pt x="1122947" y="633663"/>
                </a:cubicBezTo>
                <a:cubicBezTo>
                  <a:pt x="1214623" y="572545"/>
                  <a:pt x="1126516" y="608411"/>
                  <a:pt x="1219200" y="577515"/>
                </a:cubicBezTo>
                <a:cubicBezTo>
                  <a:pt x="1366227" y="467245"/>
                  <a:pt x="1207254" y="582329"/>
                  <a:pt x="1339515" y="497305"/>
                </a:cubicBezTo>
                <a:cubicBezTo>
                  <a:pt x="1358862" y="484868"/>
                  <a:pt x="1375758" y="468724"/>
                  <a:pt x="1395663" y="457200"/>
                </a:cubicBezTo>
                <a:cubicBezTo>
                  <a:pt x="1395691" y="457184"/>
                  <a:pt x="1538240" y="385911"/>
                  <a:pt x="1556084" y="376989"/>
                </a:cubicBezTo>
                <a:cubicBezTo>
                  <a:pt x="1572126" y="368968"/>
                  <a:pt x="1588638" y="361824"/>
                  <a:pt x="1604210" y="352926"/>
                </a:cubicBezTo>
                <a:cubicBezTo>
                  <a:pt x="1641642" y="331537"/>
                  <a:pt x="1682841" y="315690"/>
                  <a:pt x="1716505" y="288758"/>
                </a:cubicBezTo>
                <a:cubicBezTo>
                  <a:pt x="1729873" y="278063"/>
                  <a:pt x="1741504" y="264730"/>
                  <a:pt x="1756610" y="256673"/>
                </a:cubicBezTo>
                <a:cubicBezTo>
                  <a:pt x="1782019" y="243122"/>
                  <a:pt x="1812128" y="239405"/>
                  <a:pt x="1836821" y="224589"/>
                </a:cubicBezTo>
                <a:cubicBezTo>
                  <a:pt x="1906157" y="182987"/>
                  <a:pt x="1846857" y="215673"/>
                  <a:pt x="1917031" y="184484"/>
                </a:cubicBezTo>
                <a:cubicBezTo>
                  <a:pt x="1927957" y="179628"/>
                  <a:pt x="1937878" y="172528"/>
                  <a:pt x="1949115" y="168442"/>
                </a:cubicBezTo>
                <a:cubicBezTo>
                  <a:pt x="1967408" y="161790"/>
                  <a:pt x="1986797" y="158555"/>
                  <a:pt x="2005263" y="152400"/>
                </a:cubicBezTo>
                <a:cubicBezTo>
                  <a:pt x="2018922" y="147847"/>
                  <a:pt x="2031837" y="141279"/>
                  <a:pt x="2045368" y="136358"/>
                </a:cubicBezTo>
                <a:cubicBezTo>
                  <a:pt x="2061260" y="130579"/>
                  <a:pt x="2077602" y="126094"/>
                  <a:pt x="2093494" y="120315"/>
                </a:cubicBezTo>
                <a:cubicBezTo>
                  <a:pt x="2107026" y="115394"/>
                  <a:pt x="2119709" y="108061"/>
                  <a:pt x="2133600" y="104273"/>
                </a:cubicBezTo>
                <a:cubicBezTo>
                  <a:pt x="2149290" y="99994"/>
                  <a:pt x="2165948" y="100196"/>
                  <a:pt x="2181726" y="96252"/>
                </a:cubicBezTo>
                <a:cubicBezTo>
                  <a:pt x="2350069" y="54166"/>
                  <a:pt x="2083973" y="109178"/>
                  <a:pt x="2294021" y="64168"/>
                </a:cubicBezTo>
                <a:cubicBezTo>
                  <a:pt x="2347930" y="52616"/>
                  <a:pt x="2387244" y="52678"/>
                  <a:pt x="2446421" y="48126"/>
                </a:cubicBezTo>
                <a:cubicBezTo>
                  <a:pt x="2599666" y="22585"/>
                  <a:pt x="2447874" y="45602"/>
                  <a:pt x="2799347" y="32084"/>
                </a:cubicBezTo>
                <a:cubicBezTo>
                  <a:pt x="2836846" y="30642"/>
                  <a:pt x="2874193" y="26479"/>
                  <a:pt x="2911642" y="24063"/>
                </a:cubicBezTo>
                <a:lnTo>
                  <a:pt x="3048000" y="16042"/>
                </a:lnTo>
                <a:cubicBezTo>
                  <a:pt x="3085431" y="10695"/>
                  <a:pt x="3122483" y="0"/>
                  <a:pt x="3160294" y="0"/>
                </a:cubicBezTo>
                <a:cubicBezTo>
                  <a:pt x="3411043" y="0"/>
                  <a:pt x="3338802" y="16212"/>
                  <a:pt x="3529263" y="32084"/>
                </a:cubicBezTo>
                <a:lnTo>
                  <a:pt x="3625515" y="40105"/>
                </a:lnTo>
                <a:cubicBezTo>
                  <a:pt x="3652275" y="42538"/>
                  <a:pt x="3678915" y="46339"/>
                  <a:pt x="3705726" y="48126"/>
                </a:cubicBezTo>
                <a:cubicBezTo>
                  <a:pt x="3759148" y="51687"/>
                  <a:pt x="3812711" y="52807"/>
                  <a:pt x="3866147" y="56147"/>
                </a:cubicBezTo>
                <a:cubicBezTo>
                  <a:pt x="3951402" y="61475"/>
                  <a:pt x="3948050" y="62118"/>
                  <a:pt x="4018547" y="72189"/>
                </a:cubicBezTo>
                <a:cubicBezTo>
                  <a:pt x="4106049" y="101356"/>
                  <a:pt x="4027831" y="72763"/>
                  <a:pt x="4114800" y="112294"/>
                </a:cubicBezTo>
                <a:cubicBezTo>
                  <a:pt x="4127908" y="118252"/>
                  <a:pt x="4141374" y="123415"/>
                  <a:pt x="4154905" y="128336"/>
                </a:cubicBezTo>
                <a:cubicBezTo>
                  <a:pt x="4170797" y="134115"/>
                  <a:pt x="4187906" y="136817"/>
                  <a:pt x="4203031" y="144379"/>
                </a:cubicBezTo>
                <a:cubicBezTo>
                  <a:pt x="4230919" y="158323"/>
                  <a:pt x="4253261" y="183939"/>
                  <a:pt x="4283242" y="192505"/>
                </a:cubicBezTo>
                <a:cubicBezTo>
                  <a:pt x="4301958" y="197852"/>
                  <a:pt x="4321222" y="201560"/>
                  <a:pt x="4339389" y="208547"/>
                </a:cubicBezTo>
                <a:cubicBezTo>
                  <a:pt x="4356129" y="214985"/>
                  <a:pt x="4370500" y="226938"/>
                  <a:pt x="4387515" y="232610"/>
                </a:cubicBezTo>
                <a:cubicBezTo>
                  <a:pt x="4402944" y="237753"/>
                  <a:pt x="4419600" y="237957"/>
                  <a:pt x="4435642" y="240631"/>
                </a:cubicBezTo>
                <a:cubicBezTo>
                  <a:pt x="4446337" y="245978"/>
                  <a:pt x="4457586" y="250336"/>
                  <a:pt x="4467726" y="256673"/>
                </a:cubicBezTo>
                <a:cubicBezTo>
                  <a:pt x="4479062" y="263758"/>
                  <a:pt x="4488263" y="274000"/>
                  <a:pt x="4499810" y="280736"/>
                </a:cubicBezTo>
                <a:cubicBezTo>
                  <a:pt x="4520467" y="292786"/>
                  <a:pt x="4544081" y="299556"/>
                  <a:pt x="4563979" y="312821"/>
                </a:cubicBezTo>
                <a:cubicBezTo>
                  <a:pt x="4572000" y="318168"/>
                  <a:pt x="4579233" y="324948"/>
                  <a:pt x="4588042" y="328863"/>
                </a:cubicBezTo>
                <a:cubicBezTo>
                  <a:pt x="4603494" y="335731"/>
                  <a:pt x="4636168" y="344905"/>
                  <a:pt x="4636168" y="344905"/>
                </a:cubicBezTo>
                <a:cubicBezTo>
                  <a:pt x="4644189" y="352926"/>
                  <a:pt x="4651277" y="362004"/>
                  <a:pt x="4660231" y="368968"/>
                </a:cubicBezTo>
                <a:cubicBezTo>
                  <a:pt x="4675450" y="380805"/>
                  <a:pt x="4694724" y="387419"/>
                  <a:pt x="4708357" y="401052"/>
                </a:cubicBezTo>
                <a:cubicBezTo>
                  <a:pt x="4746421" y="439114"/>
                  <a:pt x="4726094" y="428353"/>
                  <a:pt x="4764505" y="441158"/>
                </a:cubicBezTo>
                <a:cubicBezTo>
                  <a:pt x="4772526" y="449179"/>
                  <a:pt x="4779130" y="458929"/>
                  <a:pt x="4788568" y="465221"/>
                </a:cubicBezTo>
                <a:cubicBezTo>
                  <a:pt x="4795603" y="469911"/>
                  <a:pt x="4806029" y="467960"/>
                  <a:pt x="4812631" y="473242"/>
                </a:cubicBezTo>
                <a:cubicBezTo>
                  <a:pt x="4820159" y="479264"/>
                  <a:pt x="4821856" y="490488"/>
                  <a:pt x="4828673" y="497305"/>
                </a:cubicBezTo>
                <a:cubicBezTo>
                  <a:pt x="4835490" y="504122"/>
                  <a:pt x="4845208" y="507325"/>
                  <a:pt x="4852736" y="513347"/>
                </a:cubicBezTo>
                <a:cubicBezTo>
                  <a:pt x="4887981" y="541543"/>
                  <a:pt x="4872298" y="562643"/>
                  <a:pt x="4940968" y="585536"/>
                </a:cubicBezTo>
                <a:lnTo>
                  <a:pt x="4965031" y="593558"/>
                </a:lnTo>
                <a:cubicBezTo>
                  <a:pt x="4973052" y="604253"/>
                  <a:pt x="4979102" y="616761"/>
                  <a:pt x="4989094" y="625642"/>
                </a:cubicBezTo>
                <a:cubicBezTo>
                  <a:pt x="5005430" y="640163"/>
                  <a:pt x="5076076" y="681164"/>
                  <a:pt x="5093368" y="689810"/>
                </a:cubicBezTo>
                <a:cubicBezTo>
                  <a:pt x="5106246" y="696249"/>
                  <a:pt x="5120595" y="699413"/>
                  <a:pt x="5133473" y="705852"/>
                </a:cubicBezTo>
                <a:cubicBezTo>
                  <a:pt x="5152753" y="715492"/>
                  <a:pt x="5170175" y="728635"/>
                  <a:pt x="5189621" y="737936"/>
                </a:cubicBezTo>
                <a:cubicBezTo>
                  <a:pt x="5303340" y="792324"/>
                  <a:pt x="5278493" y="784218"/>
                  <a:pt x="5350042" y="802105"/>
                </a:cubicBezTo>
                <a:cubicBezTo>
                  <a:pt x="5358063" y="810126"/>
                  <a:pt x="5364256" y="820540"/>
                  <a:pt x="5374105" y="826168"/>
                </a:cubicBezTo>
                <a:cubicBezTo>
                  <a:pt x="5383676" y="831637"/>
                  <a:pt x="5397370" y="827575"/>
                  <a:pt x="5406189" y="834189"/>
                </a:cubicBezTo>
                <a:cubicBezTo>
                  <a:pt x="5458798" y="873646"/>
                  <a:pt x="5420610" y="864653"/>
                  <a:pt x="5454315" y="898358"/>
                </a:cubicBezTo>
                <a:cubicBezTo>
                  <a:pt x="5461132" y="905175"/>
                  <a:pt x="5470973" y="908228"/>
                  <a:pt x="5478379" y="914400"/>
                </a:cubicBezTo>
                <a:cubicBezTo>
                  <a:pt x="5557213" y="980093"/>
                  <a:pt x="5455397" y="899439"/>
                  <a:pt x="5518484" y="962526"/>
                </a:cubicBezTo>
                <a:cubicBezTo>
                  <a:pt x="5557274" y="1001316"/>
                  <a:pt x="5537922" y="976256"/>
                  <a:pt x="5574631" y="994610"/>
                </a:cubicBezTo>
                <a:cubicBezTo>
                  <a:pt x="5622663" y="1018626"/>
                  <a:pt x="5573897" y="1007334"/>
                  <a:pt x="5638800" y="1042736"/>
                </a:cubicBezTo>
                <a:cubicBezTo>
                  <a:pt x="5653645" y="1050833"/>
                  <a:pt x="5671573" y="1051693"/>
                  <a:pt x="5686926" y="1058779"/>
                </a:cubicBezTo>
                <a:cubicBezTo>
                  <a:pt x="5706498" y="1067812"/>
                  <a:pt x="5723793" y="1081223"/>
                  <a:pt x="5743073" y="1090863"/>
                </a:cubicBezTo>
                <a:cubicBezTo>
                  <a:pt x="5755951" y="1097302"/>
                  <a:pt x="5769810" y="1101558"/>
                  <a:pt x="5783179" y="1106905"/>
                </a:cubicBezTo>
                <a:cubicBezTo>
                  <a:pt x="5788526" y="1114926"/>
                  <a:pt x="5791200" y="1125621"/>
                  <a:pt x="5799221" y="1130968"/>
                </a:cubicBezTo>
                <a:cubicBezTo>
                  <a:pt x="5808393" y="1137083"/>
                  <a:pt x="5820983" y="1135118"/>
                  <a:pt x="5831305" y="1138989"/>
                </a:cubicBezTo>
                <a:cubicBezTo>
                  <a:pt x="5842501" y="1143187"/>
                  <a:pt x="5852463" y="1150175"/>
                  <a:pt x="5863389" y="1155031"/>
                </a:cubicBezTo>
                <a:cubicBezTo>
                  <a:pt x="5876546" y="1160879"/>
                  <a:pt x="5889963" y="1166153"/>
                  <a:pt x="5903494" y="1171073"/>
                </a:cubicBezTo>
                <a:cubicBezTo>
                  <a:pt x="5919386" y="1176852"/>
                  <a:pt x="5951621" y="1187115"/>
                  <a:pt x="5951621" y="1187115"/>
                </a:cubicBezTo>
                <a:cubicBezTo>
                  <a:pt x="5962316" y="1195136"/>
                  <a:pt x="5972369" y="1204094"/>
                  <a:pt x="5983705" y="1211179"/>
                </a:cubicBezTo>
                <a:cubicBezTo>
                  <a:pt x="6001716" y="1222436"/>
                  <a:pt x="6019744" y="1229497"/>
                  <a:pt x="6039852" y="1235242"/>
                </a:cubicBezTo>
                <a:cubicBezTo>
                  <a:pt x="6050452" y="1238270"/>
                  <a:pt x="6061241" y="1240589"/>
                  <a:pt x="6071936" y="1243263"/>
                </a:cubicBezTo>
                <a:cubicBezTo>
                  <a:pt x="6142726" y="1290454"/>
                  <a:pt x="6029573" y="1218071"/>
                  <a:pt x="6144126" y="1275347"/>
                </a:cubicBezTo>
                <a:cubicBezTo>
                  <a:pt x="6194422" y="1300495"/>
                  <a:pt x="6165220" y="1286679"/>
                  <a:pt x="6232357" y="1315452"/>
                </a:cubicBezTo>
                <a:cubicBezTo>
                  <a:pt x="6259037" y="1342130"/>
                  <a:pt x="6236018" y="1323895"/>
                  <a:pt x="6272463" y="1339515"/>
                </a:cubicBezTo>
                <a:cubicBezTo>
                  <a:pt x="6370906" y="1381707"/>
                  <a:pt x="6248049" y="1331320"/>
                  <a:pt x="6328610" y="1371600"/>
                </a:cubicBezTo>
                <a:cubicBezTo>
                  <a:pt x="6336172" y="1375381"/>
                  <a:pt x="6344902" y="1376290"/>
                  <a:pt x="6352673" y="1379621"/>
                </a:cubicBezTo>
                <a:cubicBezTo>
                  <a:pt x="6363663" y="1384331"/>
                  <a:pt x="6374375" y="1389731"/>
                  <a:pt x="6384757" y="1395663"/>
                </a:cubicBezTo>
                <a:cubicBezTo>
                  <a:pt x="6393127" y="1400446"/>
                  <a:pt x="6399607" y="1408870"/>
                  <a:pt x="6408821" y="1411705"/>
                </a:cubicBezTo>
                <a:cubicBezTo>
                  <a:pt x="6435708" y="1419978"/>
                  <a:pt x="6511867" y="1431849"/>
                  <a:pt x="6545179" y="1435768"/>
                </a:cubicBezTo>
                <a:cubicBezTo>
                  <a:pt x="6681743" y="1451834"/>
                  <a:pt x="6714079" y="1446398"/>
                  <a:pt x="6898105" y="1451810"/>
                </a:cubicBezTo>
                <a:cubicBezTo>
                  <a:pt x="7095958" y="1449136"/>
                  <a:pt x="7293915" y="1450768"/>
                  <a:pt x="7491663" y="1443789"/>
                </a:cubicBezTo>
                <a:cubicBezTo>
                  <a:pt x="7521537" y="1442735"/>
                  <a:pt x="7550408" y="1432661"/>
                  <a:pt x="7579894" y="1427747"/>
                </a:cubicBezTo>
                <a:cubicBezTo>
                  <a:pt x="7598543" y="1424639"/>
                  <a:pt x="7617326" y="1422400"/>
                  <a:pt x="7636042" y="1419726"/>
                </a:cubicBezTo>
                <a:cubicBezTo>
                  <a:pt x="7644063" y="1417052"/>
                  <a:pt x="7652543" y="1415486"/>
                  <a:pt x="7660105" y="1411705"/>
                </a:cubicBezTo>
                <a:cubicBezTo>
                  <a:pt x="7668727" y="1407394"/>
                  <a:pt x="7674646" y="1397166"/>
                  <a:pt x="7684168" y="1395663"/>
                </a:cubicBezTo>
                <a:cubicBezTo>
                  <a:pt x="7815173" y="1374978"/>
                  <a:pt x="7812505" y="1431284"/>
                  <a:pt x="7812505" y="1379621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2800" y="3124537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67600" y="4191000"/>
            <a:ext cx="663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BFI</a:t>
            </a:r>
          </a:p>
        </p:txBody>
      </p:sp>
      <p:sp>
        <p:nvSpPr>
          <p:cNvPr id="10" name="Cloud 9"/>
          <p:cNvSpPr/>
          <p:nvPr/>
        </p:nvSpPr>
        <p:spPr bwMode="auto">
          <a:xfrm>
            <a:off x="1076057" y="2209151"/>
            <a:ext cx="7185748" cy="897696"/>
          </a:xfrm>
          <a:prstGeom prst="cloud">
            <a:avLst/>
          </a:prstGeom>
          <a:solidFill>
            <a:schemeClr val="accent3">
              <a:lumMod val="50000"/>
            </a:schemeClr>
          </a:solidFill>
          <a:ln w="952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rPr>
              <a:t>             Fog                           Stratus</a:t>
            </a:r>
          </a:p>
        </p:txBody>
      </p:sp>
    </p:spTree>
    <p:extLst>
      <p:ext uri="{BB962C8B-B14F-4D97-AF65-F5344CB8AC3E}">
        <p14:creationId xmlns:p14="http://schemas.microsoft.com/office/powerpoint/2010/main" val="13608672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13" descr="P3_wsp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914400"/>
            <a:ext cx="8683625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Text Box 15"/>
          <p:cNvSpPr txBox="1">
            <a:spLocks noChangeArrowheads="1"/>
          </p:cNvSpPr>
          <p:nvPr/>
        </p:nvSpPr>
        <p:spPr bwMode="auto">
          <a:xfrm>
            <a:off x="2238375" y="4724400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rgbClr val="FFFF00"/>
                </a:solidFill>
                <a:latin typeface="Times New Roman" charset="0"/>
              </a:rPr>
              <a:t>Troutdale</a:t>
            </a:r>
          </a:p>
        </p:txBody>
      </p:sp>
      <p:sp>
        <p:nvSpPr>
          <p:cNvPr id="91139" name="Line 17"/>
          <p:cNvSpPr>
            <a:spLocks noChangeShapeType="1"/>
          </p:cNvSpPr>
          <p:nvPr/>
        </p:nvSpPr>
        <p:spPr bwMode="auto">
          <a:xfrm flipV="1">
            <a:off x="2886075" y="4140200"/>
            <a:ext cx="406400" cy="5842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FFF25F-E7B7-9B4F-A4A8-DF235C3DE9AC}"/>
              </a:ext>
            </a:extLst>
          </p:cNvPr>
          <p:cNvSpPr txBox="1"/>
          <p:nvPr/>
        </p:nvSpPr>
        <p:spPr>
          <a:xfrm>
            <a:off x="228600" y="271760"/>
            <a:ext cx="8805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Portland has a lot of dry, easterly wind during winter: bad for fog</a:t>
            </a:r>
          </a:p>
        </p:txBody>
      </p:sp>
    </p:spTree>
    <p:extLst>
      <p:ext uri="{BB962C8B-B14F-4D97-AF65-F5344CB8AC3E}">
        <p14:creationId xmlns:p14="http://schemas.microsoft.com/office/powerpoint/2010/main" val="13892779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Fog and Black Ice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5" y="1752600"/>
            <a:ext cx="3600450" cy="4114800"/>
          </a:xfrm>
        </p:spPr>
      </p:pic>
    </p:spTree>
    <p:extLst>
      <p:ext uri="{BB962C8B-B14F-4D97-AF65-F5344CB8AC3E}">
        <p14:creationId xmlns:p14="http://schemas.microsoft.com/office/powerpoint/2010/main" val="94552925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>
                <a:solidFill>
                  <a:srgbClr val="008000"/>
                </a:solidFill>
                <a:latin typeface="Times" charset="0"/>
              </a:rPr>
              <a:t>Roadway Icing: </a:t>
            </a:r>
            <a:r>
              <a:rPr lang="en-US" altLang="ja-JP" sz="3600" b="1">
                <a:solidFill>
                  <a:srgbClr val="008000"/>
                </a:solidFill>
                <a:latin typeface="Times" charset="0"/>
              </a:rPr>
              <a:t>Often called “Black Ice</a:t>
            </a:r>
            <a:r>
              <a:rPr lang="ja-JP" altLang="en-US" sz="3600" b="1">
                <a:solidFill>
                  <a:srgbClr val="008000"/>
                </a:solidFill>
                <a:latin typeface="Times" charset="0"/>
              </a:rPr>
              <a:t>”</a:t>
            </a:r>
            <a:endParaRPr lang="en-US" altLang="en-US" sz="3600" b="1">
              <a:solidFill>
                <a:srgbClr val="008000"/>
              </a:solidFill>
              <a:latin typeface="Times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" charset="0"/>
            </a:endParaRPr>
          </a:p>
        </p:txBody>
      </p:sp>
      <p:pic>
        <p:nvPicPr>
          <p:cNvPr id="25604" name="Picture 4" descr="17blackice_t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56" y="1843882"/>
            <a:ext cx="3733800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25006"/>
            <a:ext cx="3657600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1"/>
          <p:cNvSpPr txBox="1">
            <a:spLocks noChangeArrowheads="1"/>
          </p:cNvSpPr>
          <p:nvPr/>
        </p:nvSpPr>
        <p:spPr bwMode="auto">
          <a:xfrm>
            <a:off x="914400" y="4800600"/>
            <a:ext cx="73914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>
                <a:latin typeface="Times New Roman" charset="0"/>
              </a:rPr>
              <a:t>Dozens of people in WA state are killed by roadway icing each year.  Many hundreds injured.</a:t>
            </a:r>
          </a:p>
          <a:p>
            <a:pPr eaLnBrk="1" hangingPunct="1"/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10133730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/>
          </p:cNvSpPr>
          <p:nvPr>
            <p:ph type="title"/>
          </p:nvPr>
        </p:nvSpPr>
        <p:spPr>
          <a:xfrm>
            <a:off x="152400" y="190500"/>
            <a:ext cx="88392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charset="0"/>
              </a:rPr>
              <a:t>Biggest Threat:  Fog Moving Over Cold Road</a:t>
            </a:r>
          </a:p>
        </p:txBody>
      </p:sp>
      <p:sp>
        <p:nvSpPr>
          <p:cNvPr id="28675" name="Rectangle 3"/>
          <p:cNvSpPr>
            <a:spLocks noGrp="1"/>
          </p:cNvSpPr>
          <p:nvPr>
            <p:ph idx="1"/>
          </p:nvPr>
        </p:nvSpPr>
        <p:spPr>
          <a:xfrm>
            <a:off x="374650" y="1265903"/>
            <a:ext cx="80772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charset="0"/>
              </a:rPr>
              <a:t>Typically, starts with a clear, cold night with light winds in which the surface rapidly cools. </a:t>
            </a:r>
          </a:p>
          <a:p>
            <a:pPr eaLnBrk="1" hangingPunct="1"/>
            <a:r>
              <a:rPr lang="en-US" altLang="en-US" dirty="0">
                <a:latin typeface="Times New Roman" charset="0"/>
              </a:rPr>
              <a:t>A light frost occurs on the roadway, with nearby fog forming over a moist surface. </a:t>
            </a:r>
          </a:p>
          <a:p>
            <a:pPr eaLnBrk="1" hangingPunct="1"/>
            <a:r>
              <a:rPr lang="en-US" altLang="en-US" dirty="0">
                <a:latin typeface="Times New Roman" charset="0"/>
              </a:rPr>
              <a:t>The fog drifts over the road depositing a thick coating of ice. </a:t>
            </a:r>
          </a:p>
        </p:txBody>
      </p:sp>
      <p:pic>
        <p:nvPicPr>
          <p:cNvPr id="3" name="Picture 2" descr="A car parked in a parking lot&#10;&#10;Description automatically generated">
            <a:extLst>
              <a:ext uri="{FF2B5EF4-FFF2-40B4-BE49-F238E27FC236}">
                <a16:creationId xmlns:a16="http://schemas.microsoft.com/office/drawing/2014/main" id="{274405C8-5EB4-AE4F-6052-36460356A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0" y="4474497"/>
            <a:ext cx="56261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91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8000"/>
                </a:solidFill>
                <a:latin typeface="Calibri" charset="0"/>
              </a:rPr>
              <a:t>Be Worried…Very Worried</a:t>
            </a:r>
          </a:p>
        </p:txBody>
      </p:sp>
      <p:sp>
        <p:nvSpPr>
          <p:cNvPr id="29699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Calibri" charset="0"/>
            </a:endParaRPr>
          </a:p>
        </p:txBody>
      </p:sp>
      <p:pic>
        <p:nvPicPr>
          <p:cNvPr id="29700" name="Picture 4" descr="Fo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28800"/>
            <a:ext cx="533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667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355" y="9144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Winds can mix warmer, drier air down to the surface: bad for dew!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377" y="2743200"/>
            <a:ext cx="6882356" cy="2921000"/>
          </a:xfrm>
        </p:spPr>
      </p:pic>
    </p:spTree>
    <p:extLst>
      <p:ext uri="{BB962C8B-B14F-4D97-AF65-F5344CB8AC3E}">
        <p14:creationId xmlns:p14="http://schemas.microsoft.com/office/powerpoint/2010/main" val="10979431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000" b="1" dirty="0">
                <a:solidFill>
                  <a:schemeClr val="accent2"/>
                </a:solidFill>
                <a:latin typeface="Times New Roman" charset="0"/>
                <a:cs typeface="ＭＳ Ｐゴシック" charset="0"/>
              </a:rPr>
              <a:t>Roadway Icing 101:  Temperature Facts</a:t>
            </a:r>
          </a:p>
        </p:txBody>
      </p:sp>
      <p:sp>
        <p:nvSpPr>
          <p:cNvPr id="26627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600" dirty="0">
                <a:latin typeface="Times New Roman" charset="0"/>
              </a:rPr>
              <a:t>Air temperatures are generally measured at 2 meters (roughly 6 ft) above the surface.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600" dirty="0">
                <a:latin typeface="Times New Roman" charset="0"/>
              </a:rPr>
              <a:t>Car thermometers measure temperatures a few feet above the road.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600" b="1" dirty="0">
                <a:latin typeface="Times New Roman" charset="0"/>
              </a:rPr>
              <a:t>Temperatures at the surface can be cooler than air temperature a few feet above the surface during winter nights</a:t>
            </a:r>
          </a:p>
        </p:txBody>
      </p:sp>
    </p:spTree>
    <p:extLst>
      <p:ext uri="{BB962C8B-B14F-4D97-AF65-F5344CB8AC3E}">
        <p14:creationId xmlns:p14="http://schemas.microsoft.com/office/powerpoint/2010/main" val="180745979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>
          <a:xfrm>
            <a:off x="8382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8000"/>
                </a:solidFill>
                <a:latin typeface="Times New Roman" charset="0"/>
              </a:rPr>
              <a:t>Surface Temperature</a:t>
            </a:r>
          </a:p>
        </p:txBody>
      </p:sp>
      <p:sp>
        <p:nvSpPr>
          <p:cNvPr id="27651" name="Rectangle 3"/>
          <p:cNvSpPr>
            <a:spLocks noGrp="1"/>
          </p:cNvSpPr>
          <p:nvPr>
            <p:ph idx="1"/>
          </p:nvPr>
        </p:nvSpPr>
        <p:spPr>
          <a:xfrm>
            <a:off x="609600" y="12192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imes New Roman" charset="0"/>
              </a:rPr>
              <a:t>On cold nights the ground temperature can be 2-6F colder than the official air temperature or your car thermometer temperature.</a:t>
            </a:r>
          </a:p>
          <a:p>
            <a:pPr eaLnBrk="1" hangingPunct="1"/>
            <a:r>
              <a:rPr lang="en-US" altLang="en-US" dirty="0">
                <a:latin typeface="Times New Roman" charset="0"/>
              </a:rPr>
              <a:t>Thus, once the air temperature drops below roughly 36-37F, you should be careful.</a:t>
            </a:r>
          </a:p>
          <a:p>
            <a:pPr eaLnBrk="1" hangingPunct="1"/>
            <a:endParaRPr lang="en-US" altLang="en-US" dirty="0">
              <a:latin typeface="Times New Roman" charset="0"/>
            </a:endParaRPr>
          </a:p>
        </p:txBody>
      </p:sp>
      <p:pic>
        <p:nvPicPr>
          <p:cNvPr id="27652" name="Picture 4" descr="ASOS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733800"/>
            <a:ext cx="37338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65497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”Black Ice” Really Black?</a:t>
            </a:r>
            <a:br>
              <a:rPr lang="en-US" dirty="0"/>
            </a:br>
            <a:r>
              <a:rPr lang="en-US" dirty="0"/>
              <a:t>No, it is nearly clear.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514600"/>
            <a:ext cx="5143500" cy="3429000"/>
          </a:xfrm>
        </p:spPr>
      </p:pic>
    </p:spTree>
    <p:extLst>
      <p:ext uri="{BB962C8B-B14F-4D97-AF65-F5344CB8AC3E}">
        <p14:creationId xmlns:p14="http://schemas.microsoft.com/office/powerpoint/2010/main" val="111505782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B435A-3A55-D04F-8D4A-E7AB64E91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Roadway Icing is Particularly Bad on Bridges</a:t>
            </a:r>
          </a:p>
        </p:txBody>
      </p:sp>
      <p:pic>
        <p:nvPicPr>
          <p:cNvPr id="5" name="Content Placeholder 4" descr="A sign on the side of a road&#10;&#10;Description automatically generated">
            <a:extLst>
              <a:ext uri="{FF2B5EF4-FFF2-40B4-BE49-F238E27FC236}">
                <a16:creationId xmlns:a16="http://schemas.microsoft.com/office/drawing/2014/main" id="{140871A7-07DA-0E4B-AABB-6F65F37270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2514600"/>
            <a:ext cx="2416024" cy="3581400"/>
          </a:xfrm>
        </p:spPr>
      </p:pic>
      <p:pic>
        <p:nvPicPr>
          <p:cNvPr id="7" name="Picture 6" descr="A view of a large building&#10;&#10;Description automatically generated">
            <a:extLst>
              <a:ext uri="{FF2B5EF4-FFF2-40B4-BE49-F238E27FC236}">
                <a16:creationId xmlns:a16="http://schemas.microsoft.com/office/drawing/2014/main" id="{103D338B-2FDE-D14F-93C6-B44C80303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2514600"/>
            <a:ext cx="5740189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972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80CA6-6AC7-A74E-9552-6AC533BD5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950" y="990600"/>
            <a:ext cx="7620000" cy="8255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Why bridges so problematic</a:t>
            </a:r>
            <a:r>
              <a:rPr lang="en-US" dirty="0"/>
              <a:t>? </a:t>
            </a:r>
            <a:r>
              <a:rPr lang="en-US" sz="4000" dirty="0"/>
              <a:t>Insulating air under </a:t>
            </a:r>
            <a:r>
              <a:rPr lang="en-US" sz="4000"/>
              <a:t>the bridge</a:t>
            </a:r>
            <a:br>
              <a:rPr lang="en-US" sz="4000" dirty="0"/>
            </a:br>
            <a:r>
              <a:rPr lang="en-US" sz="4000" dirty="0"/>
              <a:t>No conduction of heat from ground into bridge</a:t>
            </a:r>
          </a:p>
        </p:txBody>
      </p:sp>
      <p:pic>
        <p:nvPicPr>
          <p:cNvPr id="5" name="Content Placeholder 4" descr="A picture containing bench, fence, track, train&#10;&#10;Description automatically generated">
            <a:extLst>
              <a:ext uri="{FF2B5EF4-FFF2-40B4-BE49-F238E27FC236}">
                <a16:creationId xmlns:a16="http://schemas.microsoft.com/office/drawing/2014/main" id="{04197CE0-2C9D-524C-9D66-E568BDA9BC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4200" y="2895600"/>
            <a:ext cx="3365500" cy="3365500"/>
          </a:xfrm>
        </p:spPr>
      </p:pic>
    </p:spTree>
    <p:extLst>
      <p:ext uri="{BB962C8B-B14F-4D97-AF65-F5344CB8AC3E}">
        <p14:creationId xmlns:p14="http://schemas.microsoft.com/office/powerpoint/2010/main" val="286077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908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Cars in the open often get covered with dew</a:t>
            </a:r>
            <a:br>
              <a:rPr lang="en-US" b="1" dirty="0">
                <a:solidFill>
                  <a:schemeClr val="accent2"/>
                </a:solidFill>
              </a:rPr>
            </a:br>
            <a:br>
              <a:rPr lang="en-US" b="1" dirty="0">
                <a:solidFill>
                  <a:schemeClr val="accent2"/>
                </a:solidFill>
              </a:rPr>
            </a:br>
            <a:r>
              <a:rPr lang="en-US" b="1" dirty="0">
                <a:solidFill>
                  <a:schemeClr val="accent2"/>
                </a:solidFill>
              </a:rPr>
              <a:t>Cars in a carport gather </a:t>
            </a:r>
            <a:r>
              <a:rPr lang="en-US" b="1" u="sng" dirty="0">
                <a:solidFill>
                  <a:schemeClr val="accent2"/>
                </a:solidFill>
              </a:rPr>
              <a:t>little</a:t>
            </a:r>
            <a:r>
              <a:rPr lang="en-US" b="1" dirty="0">
                <a:solidFill>
                  <a:schemeClr val="accent2"/>
                </a:solidFill>
              </a:rPr>
              <a:t> dew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624616239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2777</TotalTime>
  <Words>1352</Words>
  <Application>Microsoft Macintosh PowerPoint</Application>
  <PresentationFormat>On-screen Show (4:3)</PresentationFormat>
  <Paragraphs>153</Paragraphs>
  <Slides>84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9" baseType="lpstr">
      <vt:lpstr>ＭＳ Ｐゴシック</vt:lpstr>
      <vt:lpstr>Calibri</vt:lpstr>
      <vt:lpstr>Times</vt:lpstr>
      <vt:lpstr>Times New Roman</vt:lpstr>
      <vt:lpstr>Blank</vt:lpstr>
      <vt:lpstr>Dew, Frost and Fog  Atmospheric Sciences 101 Autumn 2024</vt:lpstr>
      <vt:lpstr>Dew</vt:lpstr>
      <vt:lpstr>PowerPoint Presentation</vt:lpstr>
      <vt:lpstr>PowerPoint Presentation</vt:lpstr>
      <vt:lpstr>PowerPoint Presentation</vt:lpstr>
      <vt:lpstr>Dew</vt:lpstr>
      <vt:lpstr>Clear Skies Allow Infrared Radiation Cooling from the Surface</vt:lpstr>
      <vt:lpstr>Winds can mix warmer, drier air down to the surface: bad for dew!</vt:lpstr>
      <vt:lpstr>Cars in the open often get covered with dew  Cars in a carport gather little dew  Why?</vt:lpstr>
      <vt:lpstr>PowerPoint Presentation</vt:lpstr>
      <vt:lpstr> </vt:lpstr>
      <vt:lpstr>PowerPoint Presentation</vt:lpstr>
      <vt:lpstr>More Dew Facts</vt:lpstr>
      <vt:lpstr>PowerPoint Presentation</vt:lpstr>
      <vt:lpstr>PowerPoint Presentation</vt:lpstr>
      <vt:lpstr>PowerPoint Presentation</vt:lpstr>
      <vt:lpstr>Frosty Facts</vt:lpstr>
      <vt:lpstr>Frost is a problem for orchards in eastern Washington</vt:lpstr>
      <vt:lpstr>Why does spraying water help in cold weather?</vt:lpstr>
      <vt:lpstr>Answer</vt:lpstr>
      <vt:lpstr>FOG</vt:lpstr>
      <vt:lpstr>Fog is a cloud intersecting the ground</vt:lpstr>
      <vt:lpstr>Types of Fog</vt:lpstr>
      <vt:lpstr>Radiation Fog</vt:lpstr>
      <vt:lpstr>When there is little wind</vt:lpstr>
      <vt:lpstr>If winds are very light: Ground Fog</vt:lpstr>
      <vt:lpstr>PowerPoint Presentation</vt:lpstr>
      <vt:lpstr>More wind mixing gives deeper fog</vt:lpstr>
      <vt:lpstr>PowerPoint Presentation</vt:lpstr>
      <vt:lpstr>Radiation Fog</vt:lpstr>
      <vt:lpstr>Fog often associated with high pressure (which is associated with clear skies, light winds)</vt:lpstr>
      <vt:lpstr>Radiation Fog is the Major Fog Here in the Northwest</vt:lpstr>
      <vt:lpstr>How deep?</vt:lpstr>
      <vt:lpstr>Fog from space</vt:lpstr>
      <vt:lpstr>When is the foggiest time of the year here in the Northwest away from the Pacific? </vt:lpstr>
      <vt:lpstr>Early fall. Why?</vt:lpstr>
      <vt:lpstr>The Answer</vt:lpstr>
      <vt:lpstr>Radiation Fog Can Fill the Central Valley of  CA Tule Fog</vt:lpstr>
      <vt:lpstr>Advection Fog</vt:lpstr>
      <vt:lpstr>PowerPoint Presentation</vt:lpstr>
      <vt:lpstr>Advection Fog  </vt:lpstr>
      <vt:lpstr>PowerPoint Presentation</vt:lpstr>
      <vt:lpstr>PowerPoint Presentation</vt:lpstr>
      <vt:lpstr>Sea Surface Temps (October 2017 shown) </vt:lpstr>
      <vt:lpstr>PowerPoint Presentation</vt:lpstr>
      <vt:lpstr>Why is the Pacific Ocean cool along the coast? Upwelling of colder subsurface water when there are northerly winds along the coast</vt:lpstr>
      <vt:lpstr>Summer East Pacific  High is Important</vt:lpstr>
      <vt:lpstr>Golden Gate Bridge Fog is Classic Advection Fog</vt:lpstr>
      <vt:lpstr>Mark Twain Quote</vt:lpstr>
      <vt:lpstr>Also Advection Fog Along the Northeast Coast</vt:lpstr>
      <vt:lpstr>New England Advection Fog</vt:lpstr>
      <vt:lpstr>Advection fog over snow:  warmer air over a colder surface</vt:lpstr>
      <vt:lpstr>Advection fog over snow</vt:lpstr>
      <vt:lpstr>PowerPoint Presentation</vt:lpstr>
      <vt:lpstr>Upslope Fog</vt:lpstr>
      <vt:lpstr>Upslope Fog: Snoqualmie Pass</vt:lpstr>
      <vt:lpstr>PowerPoint Presentation</vt:lpstr>
      <vt:lpstr>Frontal Fog:  Particularly north of warm fronts</vt:lpstr>
      <vt:lpstr>Frontal Fog</vt:lpstr>
      <vt:lpstr>Frontal Fog:  adding moisture to cool air until is saturates</vt:lpstr>
      <vt:lpstr>Steam Fog</vt:lpstr>
      <vt:lpstr>Cool, dry air mixing with warm, moist air near the surface</vt:lpstr>
      <vt:lpstr>Steam Fog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are the foggiest locations in the U.S.?</vt:lpstr>
      <vt:lpstr>PowerPoint Presentation</vt:lpstr>
      <vt:lpstr>PowerPoint Presentation</vt:lpstr>
      <vt:lpstr>Other fog facts</vt:lpstr>
      <vt:lpstr>Local Fog Issues</vt:lpstr>
      <vt:lpstr>Reason:  SeaTac is on a hill</vt:lpstr>
      <vt:lpstr>PowerPoint Presentation</vt:lpstr>
      <vt:lpstr>Fog and Black Ice</vt:lpstr>
      <vt:lpstr>Roadway Icing: Often called “Black Ice”</vt:lpstr>
      <vt:lpstr>Biggest Threat:  Fog Moving Over Cold Road</vt:lpstr>
      <vt:lpstr>Be Worried…Very Worried</vt:lpstr>
      <vt:lpstr>Roadway Icing 101:  Temperature Facts</vt:lpstr>
      <vt:lpstr>Surface Temperature</vt:lpstr>
      <vt:lpstr>Is ”Black Ice” Really Black? No, it is nearly clear.</vt:lpstr>
      <vt:lpstr>Roadway Icing is Particularly Bad on Bridges</vt:lpstr>
      <vt:lpstr>Why bridges so problematic? Insulating air under the bridge No conduction of heat from ground into bridge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Cliff Mass</dc:creator>
  <cp:lastModifiedBy>Clifford F. Mass</cp:lastModifiedBy>
  <cp:revision>79</cp:revision>
  <dcterms:created xsi:type="dcterms:W3CDTF">2013-10-22T16:58:32Z</dcterms:created>
  <dcterms:modified xsi:type="dcterms:W3CDTF">2024-10-22T21:09:03Z</dcterms:modified>
</cp:coreProperties>
</file>