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5"/>
  </p:notesMasterIdLst>
  <p:handoutMasterIdLst>
    <p:handoutMasterId r:id="rId96"/>
  </p:handoutMasterIdLst>
  <p:sldIdLst>
    <p:sldId id="256" r:id="rId2"/>
    <p:sldId id="468" r:id="rId3"/>
    <p:sldId id="262" r:id="rId4"/>
    <p:sldId id="258" r:id="rId5"/>
    <p:sldId id="259" r:id="rId6"/>
    <p:sldId id="260" r:id="rId7"/>
    <p:sldId id="470" r:id="rId8"/>
    <p:sldId id="305" r:id="rId9"/>
    <p:sldId id="472" r:id="rId10"/>
    <p:sldId id="671" r:id="rId11"/>
    <p:sldId id="363" r:id="rId12"/>
    <p:sldId id="675" r:id="rId13"/>
    <p:sldId id="676" r:id="rId14"/>
    <p:sldId id="672" r:id="rId15"/>
    <p:sldId id="677" r:id="rId16"/>
    <p:sldId id="678" r:id="rId17"/>
    <p:sldId id="350" r:id="rId18"/>
    <p:sldId id="351" r:id="rId19"/>
    <p:sldId id="352" r:id="rId20"/>
    <p:sldId id="353" r:id="rId21"/>
    <p:sldId id="679" r:id="rId22"/>
    <p:sldId id="356" r:id="rId23"/>
    <p:sldId id="357" r:id="rId24"/>
    <p:sldId id="360" r:id="rId25"/>
    <p:sldId id="359" r:id="rId26"/>
    <p:sldId id="361" r:id="rId27"/>
    <p:sldId id="684" r:id="rId28"/>
    <p:sldId id="362" r:id="rId29"/>
    <p:sldId id="680" r:id="rId30"/>
    <p:sldId id="681" r:id="rId31"/>
    <p:sldId id="364" r:id="rId32"/>
    <p:sldId id="365" r:id="rId33"/>
    <p:sldId id="673" r:id="rId34"/>
    <p:sldId id="674" r:id="rId35"/>
    <p:sldId id="682" r:id="rId36"/>
    <p:sldId id="347" r:id="rId37"/>
    <p:sldId id="349" r:id="rId38"/>
    <p:sldId id="428" r:id="rId39"/>
    <p:sldId id="454" r:id="rId40"/>
    <p:sldId id="457" r:id="rId41"/>
    <p:sldId id="458" r:id="rId42"/>
    <p:sldId id="685" r:id="rId43"/>
    <p:sldId id="284" r:id="rId44"/>
    <p:sldId id="447" r:id="rId45"/>
    <p:sldId id="448" r:id="rId46"/>
    <p:sldId id="450" r:id="rId47"/>
    <p:sldId id="449" r:id="rId48"/>
    <p:sldId id="286" r:id="rId49"/>
    <p:sldId id="290" r:id="rId50"/>
    <p:sldId id="291" r:id="rId51"/>
    <p:sldId id="292" r:id="rId52"/>
    <p:sldId id="293" r:id="rId53"/>
    <p:sldId id="294" r:id="rId54"/>
    <p:sldId id="295" r:id="rId55"/>
    <p:sldId id="444" r:id="rId56"/>
    <p:sldId id="306" r:id="rId57"/>
    <p:sldId id="372" r:id="rId58"/>
    <p:sldId id="445" r:id="rId59"/>
    <p:sldId id="324" r:id="rId60"/>
    <p:sldId id="326" r:id="rId61"/>
    <p:sldId id="321" r:id="rId62"/>
    <p:sldId id="432" r:id="rId63"/>
    <p:sldId id="374" r:id="rId64"/>
    <p:sldId id="375" r:id="rId65"/>
    <p:sldId id="376" r:id="rId66"/>
    <p:sldId id="446" r:id="rId67"/>
    <p:sldId id="312" r:id="rId68"/>
    <p:sldId id="384" r:id="rId69"/>
    <p:sldId id="431" r:id="rId70"/>
    <p:sldId id="381" r:id="rId71"/>
    <p:sldId id="382" r:id="rId72"/>
    <p:sldId id="383" r:id="rId73"/>
    <p:sldId id="417" r:id="rId74"/>
    <p:sldId id="298" r:id="rId75"/>
    <p:sldId id="398" r:id="rId76"/>
    <p:sldId id="451" r:id="rId77"/>
    <p:sldId id="408" r:id="rId78"/>
    <p:sldId id="433" r:id="rId79"/>
    <p:sldId id="434" r:id="rId80"/>
    <p:sldId id="410" r:id="rId81"/>
    <p:sldId id="452" r:id="rId82"/>
    <p:sldId id="412" r:id="rId83"/>
    <p:sldId id="418" r:id="rId84"/>
    <p:sldId id="419" r:id="rId85"/>
    <p:sldId id="437" r:id="rId86"/>
    <p:sldId id="413" r:id="rId87"/>
    <p:sldId id="438" r:id="rId88"/>
    <p:sldId id="686" r:id="rId89"/>
    <p:sldId id="688" r:id="rId90"/>
    <p:sldId id="689" r:id="rId91"/>
    <p:sldId id="690" r:id="rId92"/>
    <p:sldId id="691" r:id="rId93"/>
    <p:sldId id="687" r:id="rId94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510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137A28-CA7B-FEE3-7FD6-A9D253FD2D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42456B-EC69-D6E4-98F5-41C61FF810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B49531F-EC8B-8D4A-BBA8-800DB5D3328C}" type="datetimeFigureOut">
              <a:rPr lang="en-US"/>
              <a:pPr>
                <a:defRPr/>
              </a:pPr>
              <a:t>2/15/24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BFF38-A8AC-EA8C-FDD8-567425C469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5A9A1-637C-E19E-7FCC-D6E07B01BD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D29EB51-E934-E144-BC15-24CF2BEDAB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36:04.04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1297 24575,'33'-47'0,"1"0"0,8-11 0,5-5 0,-6 8 0,12-16 0,-3 5 0,-6 9 0,-28 40 0,-3 5 0,-3 1 0,2-1 0,-3 6 0,-2 0 0,2 0 0,0 0 0,-3 0 0,11-5 0,-5 4 0,2-3 0,-1 0 0,-7 6 0,7-8 0,-7 8 0,12-10 0,0 0 0,7-3 0,-4 3 0,4-6 0,-14 11 0,13-11 0,-16 16 0,9-9 0,-7 8 0,0-4 0,2-1 0,-5 6 0,2-4 0,-3 4 0,3-2 0,-3 1 0,3-2 0,-3 4 0,-3-2 0,2 5 0,-5-5 0,5 4 0,-2-1 0,4-5 0,-2 6 0,1-8 0,0 6 0,-1-2 0,5 2 0,-4-2 0,7 1 0,-3-2 0,0 2 0,7-3 0,-9 6 0,13-9 0,-13 8 0,14-9 0,-14 8 0,14-5 0,-7 1 0,1 0 0,6-1 0,-14 5 0,9-4 0,-11 4 0,7-4 0,-3 1 0,0 2 0,3-2 0,-7 6 0,7-6 0,-3 2 0,3-3 0,-3 3 0,3-2 0,-3 5 0,0-4 0,-1 4 0,0-1 0,1-1 0,0 2 0,3-2 0,-3 3 0,0-3 0,3 3 0,-3-3 0,3 3 0,-3-2 0,7 1 0,-9-1 0,9-1 0,-2 2 0,-4-2 0,6 0 0,-7 2 0,9-2 0,-8 1 0,27-3 0,-26 2 0,26-1 0,-27 4 0,7-3 0,-4 3 0,-1-3 0,-3 3 0,3 0 0,-3 0 0,0 0 0,3 0 0,-3-3 0,3 2 0,-3-2 0,8 3 0,-3 0 0,1 0 0,12-4 0,-19 0 0,14-1 0,-13 3 0,8-2 0,-7 3 0,13-2 0,-15 0 0,7 3 0,-11-3 0,1 3 0,0 0 0,-1 0 0,1 0 0,-1-2 0,1 1 0,8-5 0,-3 5 0,12-2 0,-9 0 0,9 2 0,-8-5 0,8 5 0,-4-6 0,0 7 0,4-4 0,-12 2 0,11 1 0,-14-2 0,9 0 0,-10 3 0,5-3 0,-2 0 0,0 2 0,-1-2 0,-3 3 0,3 0 0,-3 0 0,7-3 0,-3 2 0,0-2 0,3 3 0,-7 0 0,3-3 0,-3 3 0,-1-3 0,1 3 0,0 0 0,3 0 0,-3 0 0,7 0 0,-7 0 0,7 0 0,-7 0 0,12 0 0,-3 0 0,1 0 0,1-3 0,-7 3 0,4-3 0,-4 3 0,3 0 0,-7 0 0,7-4 0,1 4 0,-2-3 0,5 3 0,-7 0 0,3 0 0,-3 0 0,18 0 0,-17 0 0,17 0 0,-22 0 0,7 0 0,-7 0 0,7 0 0,-7 0 0,12 0 0,-3 0 0,1 0 0,6 0 0,-14 0 0,14-4 0,-11 3 0,7-2 0,0-1 0,-7 3 0,17-6 0,-19 6 0,14-4 0,-17 3 0,7 1 0,-7-1 0,10-1 0,-9 2 0,4-2 0,-5 3 0,-1-2 0,1 1 0,-1-2 0,1 3 0,0-2 0,-1 1 0,1-1 0,3 2 0,-5-3 0,8 3 0,-8-3 0,8 0 0,-2-1 0,0 1 0,3-4 0,-7 4 0,7 0 0,-6-2 0,5 1 0,-5-2 0,4 0 0,-5 3 0,2-2 0,-2 4 0,0-1 0,-1 2 0,1-3 0,-1 3 0,1-3 0,-1 1 0,1 1 0,-1-2 0,1 3 0,0 0 0,-1 0 0,1 0 0,-1 0 0,1 0 0,-1 0 0,1 0 0,-1 0 0,1 0 0,0 0 0,-1 0 0,1 0 0,-1 0 0,1 0 0,-1 0 0,4 0 0,1 0 0,9 0 0,-8 0 0,11 0 0,-1 5 0,0-4 0,7 6 0,-13-6 0,14 3 0,-17-2 0,16-1 0,-21 1 0,15-2 0,-6 4 0,0-3 0,6 6 0,-11-6 0,12 6 0,-8-6 0,7 2 0,-2-3 0,-1 0 0,4 0 0,-12 0 0,11 4 0,-14-3 0,9 2 0,-11-3 0,12 0 0,-7 0 0,3 0 0,-1 0 0,-3 0 0,8 0 0,-7 0 0,17 0 0,-5 0 0,14 0 0,-10 0 0,7 0 0,-18 0 0,25 0 0,-27 0 0,26 0 0,-22 0 0,7 0 0,3 0 0,-12 0 0,18 0 0,-17 0 0,17 0 0,-14 0 0,5-3 0,-2 2 0,-8-5 0,3 6 0,-4-6 0,-17 5 0,11 3 0,-36 1 0,28-1 0,-17-1 0,32-3 0,-6 2 0,9-3 0,-13 3 0,1-5 0,3 1 0,-3-2 0,3 0 0,-3 0 0,0 1 0,-1 2 0,1-2 0,-1 4 0,1-4 0,-1 4 0,1-1 0,-1 2 0,1-3 0,-1 3 0,1-3 0,0 3 0,-1 0 0,4-3 0,-2 3 0,5-3 0,-2 3 0,0 0 0,3 0 0,-7 0 0,4 0 0,-5 0 0,9 3 0,-3 1 0,4 0 0,2 3 0,-9-4 0,14 5 0,-15-5 0,15 4 0,-11-3 0,4 1 0,2 1 0,-9-5 0,9 3 0,-11-4 0,17 0 0,-14 0 0,19 0 0,-12 0 0,3 0 0,10 0 0,-13 0 0,18 0 0,-18 0 0,18 0 0,-18 0 0,13 0 0,-10 3 0,1-2 0,-2 6 0,-5-7 0,6 7 0,-5-6 0,9 6 0,9-6 0,-13 5 0,28-6 0,-37 3 0,30 1 0,-27-3 0,21 3 0,-18-4 0,18 0 0,-7 0 0,-1 0 0,3 0 0,-15 0 0,15 0 0,-13 0 0,18 0 0,-7 0 0,-5 0 0,18 0 0,-25 0 0,20 0 0,-20 0 0,24 0 0,-10 0 0,18 0 0,-20 0 0,7 0 0,-18 0 0,18 0 0,-18 0 0,18 4 0,-7-3 0,-4 3 0,4-4 0,-15 0 0,2 0 0,-5 0 0,-3 0 0,-1 0 0,9 0 0,-6 3 0,19-3 0,-18 5 0,31-4 0,-25 4 0,32-4 0,-4 2 0,-6-3 0,18 0 0,-37 0 0,30 0 0,-30 0 0,17 0 0,-20 0 0,8-4 0,-4 4 0,0-4 0,10 4 0,-13 0 0,18 0 0,-18 0 0,18 0 0,-7 0 0,-1 0 0,3 0 0,-18 0 0,6 0 0,-10 0 0,10 0 0,-9 0 0,11 0 0,-8 0 0,5 0 0,-6 0 0,3 3 0,-7-2 0,11 2 0,-6-3 0,8 0 0,-1 0 0,-3 0 0,7 0 0,-7 0 0,20 0 0,-17 0 0,30 0 0,-13 0 0,4 0 0,3 0 0,-21 0 0,8 0 0,-15 0 0,9 0 0,-3 0 0,1 2 0,-5-1 0,-1 4 0,-9-4 0,3 2 0,-3-3 0,-1 3 0,5-3 0,-4 3 0,3-3 0,-3 0 0,-1 0 0,1 0 0,-1-3 0,1 2 0,-1-1 0,1 2 0,0-3 0,-1 3 0,1-3 0,-1 3 0,1 0 0,-1 0 0,1 0 0,-1 0 0,1 0 0,0 0 0,-1 0 0,1 0 0,3 0 0,-3 0 0,7 0 0,-7 0 0,7 0 0,-3 0 0,0 0 0,-1 0 0,0 0 0,-2 0 0,2 0 0,-4 0 0,1 0 0,-1 0 0,1 0 0,-1 0 0,1 0 0,0 0 0,-1 0 0,1 0 0,7 0 0,3 0 0,4 0 0,2 0 0,-7 0 0,3 0 0,-4 0 0,-1 0 0,-3 0 0,3 0 0,-3 0 0,0 0 0,-1 0 0,-3 0 0,7 0 0,-5 0 0,9 0 0,-7 0 0,0 0 0,8 0 0,-11 0 0,11 0 0,-8 0 0,8 0 0,-7 0 0,16 0 0,-14 0 0,11 0 0,-6 0 0,3 0 0,-5 0 0,7 0 0,-7 0 0,0 0 0,6 0 0,-15 0 0,11 0 0,-12 0 0,11 0 0,-9 0 0,9 0 0,-2 0 0,-4 0 0,6 0 0,-10 0 0,2 0 0,-3 0 0,5 0 0,-4 0 0,8 0 0,-8 0 0,5 0 0,-5 0 0,2 0 0,-3 0 0,3 3 0,1-2 0,3 2 0,1-3 0,-4 0 0,2 0 0,-5 0 0,6 0 0,-7 0 0,7 0 0,-7 0 0,3 0 0,0 0 0,-2 0 0,5 0 0,-5 0 0,5 0 0,3 0 0,-1 0 0,0-2 0,-6 1 0,-2-2 0,3 3 0,-3 0 0,3 0 0,-3 0 0,-1 0 0,5 0 0,-4 0 0,3 0 0,-3 0 0,-1 0 0,1 0 0,-3-2 0,2 1 0,-2-1 0,2 2 0,1 0 0,0 0 0,-1 0 0,1 0 0,-1 0 0,4 0 0,-2 0 0,2 0 0,0 0 0,-3 0 0,7 0 0,-6 0 0,2 0 0,-4 0 0,1 0 0,-1 0 0,1 0 0,-1 0 0,1 0 0,-1 0 0,9 0 0,-6 0 0,9 0 0,-7 0 0,4 0 0,-4 0 0,-1 0 0,-4 0 0,1 0 0,-1 0 0,1 0 0,0 0 0,-1 0 0,1 0 0,-1 0 0,1 0 0,8 0 0,1 0 0,1 0 0,6 0 0,-14 0 0,9 0 0,-11 0 0,3 0 0,-3-3 0,0 0 0,-3-2 0,-1 1 0,-2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DE24C1-33E1-9B3A-5F83-CB6AF273C8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98E91A-7EC8-8B54-6291-A55FDCEE1FA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2669239-40E9-EE4A-9223-9BBABDC39172}" type="datetime1">
              <a:rPr lang="en-US" altLang="en-US"/>
              <a:pPr>
                <a:defRPr/>
              </a:pPr>
              <a:t>2/15/24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1264AEA-5298-527E-E7F6-FB330848FC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7B2B8E3-3108-4107-3F1D-C3EA0E227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5445A-7D59-36CB-6537-BDA2F799F8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E1163-FA03-3C12-C1D4-CCD99C806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386EB11-FB3B-774D-A109-A46E3C0179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ＭＳ Ｐゴシック" pitchFamily="-8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8FCB1E3A-E3C2-9BA4-D93C-9B23CD9A3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1BFC7BA-574C-1B46-AD03-A35E36B11E2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BE2A0800-330F-0F48-B23D-EC3396C865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D53C861A-BC78-C793-2586-14D022B496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6C694-A569-73DD-87F8-34386D24B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3E563-8BAF-F046-A175-ED959E805158}" type="datetime1">
              <a:rPr lang="en-US" altLang="en-US"/>
              <a:pPr>
                <a:defRPr/>
              </a:pPr>
              <a:t>2/15/24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87C96-6C7D-45F6-9AE6-124136C8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43430-62C3-0474-D516-65BEFD6B7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D34DB-7CF1-EA45-82FA-E11383FE53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852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2FD24-E2CF-1876-0C30-858768E31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4F886-5490-C44C-AA57-559FFC399C46}" type="datetime1">
              <a:rPr lang="en-US" altLang="en-US"/>
              <a:pPr>
                <a:defRPr/>
              </a:pPr>
              <a:t>2/15/24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41B2E-CCC1-4EDF-415A-535A32290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2098B-CD28-9F91-C813-A9CDD5034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EC43C-1AC0-BC43-91EC-A9B5E50B94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87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F37E6-B1A1-8ED0-6054-EA0B4C876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B3FEF-B81E-BE44-A72C-73B9D08F2657}" type="datetime1">
              <a:rPr lang="en-US" altLang="en-US"/>
              <a:pPr>
                <a:defRPr/>
              </a:pPr>
              <a:t>2/15/24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2FDBC-24FE-E9BB-CE29-50608C21C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F9B52-FFB8-B660-5221-AAB3A3D9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5BDB6-0ECE-E040-9592-31E2FCF087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049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4781F-0932-99A9-1D09-89545EF0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BE09A-9909-2041-88D2-3A53A4E34D04}" type="datetime1">
              <a:rPr lang="en-US" altLang="en-US"/>
              <a:pPr>
                <a:defRPr/>
              </a:pPr>
              <a:t>2/15/24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89B31-7C82-50D6-D0B9-4A3445D95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9FF97-FDAA-8373-EDA2-709394952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8D7DF-4038-E74A-9ECC-D53518A8E3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25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FE648-D0CE-66C6-1CFC-C169987A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235A3-ED1D-644B-B89F-86716DAD86C1}" type="datetime1">
              <a:rPr lang="en-US" altLang="en-US"/>
              <a:pPr>
                <a:defRPr/>
              </a:pPr>
              <a:t>2/15/24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11CCA-9B30-7187-FB23-9A023A7C7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24C1C-EE6F-8DCD-8133-4443C5B54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A29F6-4E09-074A-814A-4117F1EF36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366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821032-81F8-D76E-8EE7-3574AF98C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A65BD-7807-7042-A31A-C03EEBDF5F74}" type="datetime1">
              <a:rPr lang="en-US" altLang="en-US"/>
              <a:pPr>
                <a:defRPr/>
              </a:pPr>
              <a:t>2/15/24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07AB73-E3E4-D44E-DB4B-906A72E4F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B59B47-7AC0-241D-72F3-5D328720C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B5E4B-3171-C143-9EA8-70E3B3D796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9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CD26C82-67F3-8B0C-720D-AD1CAEADB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5365D-10E5-E348-A92D-D9DE5982CC5F}" type="datetime1">
              <a:rPr lang="en-US" altLang="en-US"/>
              <a:pPr>
                <a:defRPr/>
              </a:pPr>
              <a:t>2/15/24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78EE89-4B08-19F8-E7D7-C6BB9A875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3572569-DACD-6C96-91DA-A3ACA86C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E11CA-955A-A94C-95AD-0BEEA27E43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37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792351A-8804-733B-483F-4C2445BD3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CA813-2DA6-4B49-8867-F718BDCB927C}" type="datetime1">
              <a:rPr lang="en-US" altLang="en-US"/>
              <a:pPr>
                <a:defRPr/>
              </a:pPr>
              <a:t>2/15/24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7B9809-23FA-1A12-51B2-9E56B573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540825-8B49-5AD6-C7A6-CF0E9EEE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D2541-46D5-294A-9FB2-1E9AB9144D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97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4EAD9C0-FB1C-1079-0E86-1AB7BC161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7258A-37F2-5641-A25D-842813840522}" type="datetime1">
              <a:rPr lang="en-US" altLang="en-US"/>
              <a:pPr>
                <a:defRPr/>
              </a:pPr>
              <a:t>2/15/24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3B67ADF-866E-8033-87CE-21DD3E79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D0DC3E2-369A-D0D7-C1FB-AB2C368D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49C61-3006-2E41-83D3-4F6009CF76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575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23F076-9E08-17B2-1A00-64867A48C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EC54D-7E9F-964C-9450-DEAB0B619BDA}" type="datetime1">
              <a:rPr lang="en-US" altLang="en-US"/>
              <a:pPr>
                <a:defRPr/>
              </a:pPr>
              <a:t>2/15/24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53783F-44CF-04A7-558D-373FA091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6A3114-481A-CC35-7692-DF5D4CD7D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CCEBE-81AB-EE4E-BBDB-4FDC5761F4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1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069261-2331-5FB5-9E43-E3E75358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FBCE6-5C98-B04F-B79A-F02178A26158}" type="datetime1">
              <a:rPr lang="en-US" altLang="en-US"/>
              <a:pPr>
                <a:defRPr/>
              </a:pPr>
              <a:t>2/15/24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5A0D6E-F150-C834-68C7-F190C3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836B29-85D3-5F2E-32D4-660292CB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4F2BA-6A2C-4047-9C38-B15263119D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57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2A4ABF2-701F-B4DA-895E-101BE31663E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059719B-DE57-3750-4A5D-DD59825D3B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55796-4BC4-75FE-3C9E-66C3412B26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1022B1DB-733A-634D-84BF-FCB7DA178491}" type="datetime1">
              <a:rPr lang="en-US" altLang="en-US"/>
              <a:pPr>
                <a:defRPr/>
              </a:pPr>
              <a:t>2/15/24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C8BC9-9EBE-32D0-8F1F-80562025B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77866-55ED-2E81-1DBA-BA784377C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62356F-FD45-9944-8C7E-DA5676567F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514D3820-5100-F19D-A837-CE0BAA55E9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Cyclone and Frontal Structure and Evolution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Winter 2024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ATMS 370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endParaRPr lang="en-US" altLang="en-US" b="1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66A448-FFB5-70AB-084D-D77961F5B2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Professor Cliff Mass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Department of Atmospheric Sciences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University of Washington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0FF7529-C8E3-7B60-88AA-2097C6A1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Elements of S-K Model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9D55E62-1787-D53A-83D3-66E0D1D99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6075" y="1276350"/>
            <a:ext cx="8229600" cy="4525963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Weak cold front  (why do you think?)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Northern part of cold front is very weak (“fractured”)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Not much evidence of classic occlusion (well defined tongue of warm air projects to low center).</a:t>
            </a:r>
          </a:p>
        </p:txBody>
      </p:sp>
      <p:pic>
        <p:nvPicPr>
          <p:cNvPr id="2" name="Picture 4" descr="schematic">
            <a:extLst>
              <a:ext uri="{FF2B5EF4-FFF2-40B4-BE49-F238E27FC236}">
                <a16:creationId xmlns:a16="http://schemas.microsoft.com/office/drawing/2014/main" id="{B47BCA11-962B-0AD2-C1D1-527A9D6E3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 t="43929" r="1082" b="12191"/>
          <a:stretch/>
        </p:blipFill>
        <p:spPr bwMode="auto">
          <a:xfrm>
            <a:off x="993775" y="3657600"/>
            <a:ext cx="693420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712FCE-847E-1559-3AFC-BF9B73F6F80D}"/>
              </a:ext>
            </a:extLst>
          </p:cNvPr>
          <p:cNvSpPr txBox="1"/>
          <p:nvPr/>
        </p:nvSpPr>
        <p:spPr>
          <a:xfrm>
            <a:off x="5229800" y="6214030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Solid lines are isotherms</a:t>
            </a:r>
          </a:p>
        </p:txBody>
      </p:sp>
    </p:spTree>
    <p:extLst>
      <p:ext uri="{BB962C8B-B14F-4D97-AF65-F5344CB8AC3E}">
        <p14:creationId xmlns:p14="http://schemas.microsoft.com/office/powerpoint/2010/main" val="1647307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0FF7529-C8E3-7B60-88AA-2097C6A1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Elements of S-K Model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9D55E62-1787-D53A-83D3-66E0D1D99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6075" y="1276350"/>
            <a:ext cx="8229600" cy="4525963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“T-Bone” structure: cold front intersects the warms front at approximately a right angle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Strong back bent (or bent back) warm front.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Warm air seclusion near the low center.</a:t>
            </a:r>
          </a:p>
        </p:txBody>
      </p:sp>
      <p:pic>
        <p:nvPicPr>
          <p:cNvPr id="2" name="Picture 4" descr="schematic">
            <a:extLst>
              <a:ext uri="{FF2B5EF4-FFF2-40B4-BE49-F238E27FC236}">
                <a16:creationId xmlns:a16="http://schemas.microsoft.com/office/drawing/2014/main" id="{B47BCA11-962B-0AD2-C1D1-527A9D6E3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 t="43929" r="1082" b="12191"/>
          <a:stretch/>
        </p:blipFill>
        <p:spPr bwMode="auto">
          <a:xfrm>
            <a:off x="993775" y="3539331"/>
            <a:ext cx="693420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6405D-1AF1-1EF3-73C0-4E70AEA4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Front/Pressure Evolution</a:t>
            </a:r>
          </a:p>
        </p:txBody>
      </p:sp>
      <p:pic>
        <p:nvPicPr>
          <p:cNvPr id="4" name="Picture 4" descr="schematic">
            <a:extLst>
              <a:ext uri="{FF2B5EF4-FFF2-40B4-BE49-F238E27FC236}">
                <a16:creationId xmlns:a16="http://schemas.microsoft.com/office/drawing/2014/main" id="{BF29198C-3D26-9C9A-85C8-BF1BF6139D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-232" r="4881" b="54310"/>
          <a:stretch/>
        </p:blipFill>
        <p:spPr bwMode="auto">
          <a:xfrm>
            <a:off x="244271" y="1533538"/>
            <a:ext cx="8442529" cy="379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998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F2730-D522-2CA2-1241-0D9E5832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76" y="2019355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Both New Observations and Improving Modeling Technology Showed the Different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F8F44-6DAC-11FB-D9DA-4B7ABC4E5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876" y="4028090"/>
            <a:ext cx="8229600" cy="45259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356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CF675-F990-7D2A-E769-95D37024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58721"/>
            <a:ext cx="8229600" cy="1143000"/>
          </a:xfrm>
        </p:spPr>
        <p:txBody>
          <a:bodyPr/>
          <a:lstStyle/>
          <a:p>
            <a:r>
              <a:rPr lang="en-US" b="1" dirty="0"/>
              <a:t>Simulation of the QE-2 Storm (Sept. 1978)</a:t>
            </a:r>
          </a:p>
        </p:txBody>
      </p:sp>
      <p:pic>
        <p:nvPicPr>
          <p:cNvPr id="5" name="Content Placeholder 4" descr="A large ship in the water&#10;&#10;Description automatically generated with medium confidence">
            <a:extLst>
              <a:ext uri="{FF2B5EF4-FFF2-40B4-BE49-F238E27FC236}">
                <a16:creationId xmlns:a16="http://schemas.microsoft.com/office/drawing/2014/main" id="{03880620-4E78-3673-5F83-D8FB6EA78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377" y="1747345"/>
            <a:ext cx="7701245" cy="4525963"/>
          </a:xfrm>
        </p:spPr>
      </p:pic>
    </p:spTree>
    <p:extLst>
      <p:ext uri="{BB962C8B-B14F-4D97-AF65-F5344CB8AC3E}">
        <p14:creationId xmlns:p14="http://schemas.microsoft.com/office/powerpoint/2010/main" val="3472752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B9D75-5DE8-6447-FA09-66B7A090B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en standing on a deck of a ship&#10;&#10;Description automatically generated">
            <a:extLst>
              <a:ext uri="{FF2B5EF4-FFF2-40B4-BE49-F238E27FC236}">
                <a16:creationId xmlns:a16="http://schemas.microsoft.com/office/drawing/2014/main" id="{298686F4-A6DB-DC8B-30B1-A05A74A76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5956" y="1654065"/>
            <a:ext cx="3600844" cy="4525963"/>
          </a:xfrm>
        </p:spPr>
      </p:pic>
      <p:pic>
        <p:nvPicPr>
          <p:cNvPr id="7" name="Picture 6" descr="A room with a piano and couches&#10;&#10;Description automatically generated">
            <a:extLst>
              <a:ext uri="{FF2B5EF4-FFF2-40B4-BE49-F238E27FC236}">
                <a16:creationId xmlns:a16="http://schemas.microsoft.com/office/drawing/2014/main" id="{D07BF902-4ADC-C8D6-B412-D0D19B467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693933"/>
            <a:ext cx="4539514" cy="299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37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61A04-2132-D146-665D-A048CCAE6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weather forecast&#10;&#10;Description automatically generated">
            <a:extLst>
              <a:ext uri="{FF2B5EF4-FFF2-40B4-BE49-F238E27FC236}">
                <a16:creationId xmlns:a16="http://schemas.microsoft.com/office/drawing/2014/main" id="{00396CEB-E1F9-5372-630D-5C1CDDCDD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3322" y="624435"/>
            <a:ext cx="4338099" cy="5958927"/>
          </a:xfrm>
        </p:spPr>
      </p:pic>
    </p:spTree>
    <p:extLst>
      <p:ext uri="{BB962C8B-B14F-4D97-AF65-F5344CB8AC3E}">
        <p14:creationId xmlns:p14="http://schemas.microsoft.com/office/powerpoint/2010/main" val="1627757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7A804FD8-5743-528B-412D-ECC5D475C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6169"/>
            <a:ext cx="2797421" cy="5364162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Simulation of the QE-II Storm</a:t>
            </a:r>
          </a:p>
        </p:txBody>
      </p:sp>
      <p:pic>
        <p:nvPicPr>
          <p:cNvPr id="38916" name="Picture 4" descr="QEII storm">
            <a:extLst>
              <a:ext uri="{FF2B5EF4-FFF2-40B4-BE49-F238E27FC236}">
                <a16:creationId xmlns:a16="http://schemas.microsoft.com/office/drawing/2014/main" id="{CA3F45AA-A860-818E-223F-D98DCCE5B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00" y="306169"/>
            <a:ext cx="5900822" cy="636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FA8DA7-A459-722C-657B-054B4EE54CF7}"/>
              </a:ext>
            </a:extLst>
          </p:cNvPr>
          <p:cNvSpPr txBox="1"/>
          <p:nvPr/>
        </p:nvSpPr>
        <p:spPr>
          <a:xfrm>
            <a:off x="567559" y="4876799"/>
            <a:ext cx="251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 Temp and Pressure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EEF30F46-3E1D-BF2B-EA3A-0C1371C99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CBFB74E5-B2BC-FCBF-6FF0-4CE11E8FF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" y="745003"/>
            <a:ext cx="1760538" cy="2883694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1989 storm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850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Temp</a:t>
            </a:r>
          </a:p>
        </p:txBody>
      </p:sp>
      <p:pic>
        <p:nvPicPr>
          <p:cNvPr id="39940" name="Picture 4" descr="oeanpot">
            <a:extLst>
              <a:ext uri="{FF2B5EF4-FFF2-40B4-BE49-F238E27FC236}">
                <a16:creationId xmlns:a16="http://schemas.microsoft.com/office/drawing/2014/main" id="{2A279A98-716F-75C6-33AD-82AD0D1FF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274638"/>
            <a:ext cx="5621337" cy="643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5">
            <a:extLst>
              <a:ext uri="{FF2B5EF4-FFF2-40B4-BE49-F238E27FC236}">
                <a16:creationId xmlns:a16="http://schemas.microsoft.com/office/drawing/2014/main" id="{C11A646B-30BD-DACB-2F8F-147F4C644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94" y="4185143"/>
            <a:ext cx="971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US" altLang="en-US" sz="1800" dirty="0"/>
              <a:t>Neiman</a:t>
            </a:r>
          </a:p>
          <a:p>
            <a:pPr defTabSz="914400" eaLnBrk="1" hangingPunct="1"/>
            <a:r>
              <a:rPr lang="en-US" altLang="en-US" sz="1800" dirty="0"/>
              <a:t>and</a:t>
            </a:r>
          </a:p>
          <a:p>
            <a:pPr defTabSz="914400" eaLnBrk="1" hangingPunct="1"/>
            <a:r>
              <a:rPr lang="en-US" altLang="en-US" sz="1800" dirty="0"/>
              <a:t>Shapiro</a:t>
            </a:r>
          </a:p>
          <a:p>
            <a:pPr defTabSz="914400" eaLnBrk="1" hangingPunct="1"/>
            <a:r>
              <a:rPr lang="en-US" altLang="en-US" sz="1800" dirty="0"/>
              <a:t>1993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86B432F1-32D6-E174-A67E-2DA8EA648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223A840A-8D46-A095-474E-B1F1C8CA4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1648263" cy="3812628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SLP</a:t>
            </a:r>
          </a:p>
        </p:txBody>
      </p:sp>
      <p:pic>
        <p:nvPicPr>
          <p:cNvPr id="40964" name="Picture 4" descr="frontal">
            <a:extLst>
              <a:ext uri="{FF2B5EF4-FFF2-40B4-BE49-F238E27FC236}">
                <a16:creationId xmlns:a16="http://schemas.microsoft.com/office/drawing/2014/main" id="{1E6BBDB2-9607-C6F6-918F-2BD101E1D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463" y="393700"/>
            <a:ext cx="5588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82C72-6FB9-A9A1-D073-EF5CA8EB4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366" y="22860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Reality is More Complex Than the Norwegian Cyclone Model</a:t>
            </a:r>
          </a:p>
        </p:txBody>
      </p:sp>
    </p:spTree>
    <p:extLst>
      <p:ext uri="{BB962C8B-B14F-4D97-AF65-F5344CB8AC3E}">
        <p14:creationId xmlns:p14="http://schemas.microsoft.com/office/powerpoint/2010/main" val="2417047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0DF53957-433E-147A-FBAA-D9AA83831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Air-Sea Interactions Warm the Cold Air, Weakened the Cold Front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BE4005FA-9BB7-3413-173B-142295FA5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1988" name="Picture 4" descr="satpice">
            <a:extLst>
              <a:ext uri="{FF2B5EF4-FFF2-40B4-BE49-F238E27FC236}">
                <a16:creationId xmlns:a16="http://schemas.microsoft.com/office/drawing/2014/main" id="{7CDE11D0-66F9-8BFA-5BB8-B76534374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085" y="1595718"/>
            <a:ext cx="5553075" cy="54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8F732C-66AB-93AD-33E8-4815DA237815}"/>
              </a:ext>
            </a:extLst>
          </p:cNvPr>
          <p:cNvSpPr txBox="1"/>
          <p:nvPr/>
        </p:nvSpPr>
        <p:spPr>
          <a:xfrm rot="18629893">
            <a:off x="5965454" y="5366127"/>
            <a:ext cx="876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D4495-EE75-4A57-12D0-8A9880480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Special Observations from Aircraft for the 1989 Storm</a:t>
            </a:r>
          </a:p>
        </p:txBody>
      </p:sp>
      <p:pic>
        <p:nvPicPr>
          <p:cNvPr id="5" name="Content Placeholder 4" descr="A plane flying in the sky&#10;&#10;Description automatically generated">
            <a:extLst>
              <a:ext uri="{FF2B5EF4-FFF2-40B4-BE49-F238E27FC236}">
                <a16:creationId xmlns:a16="http://schemas.microsoft.com/office/drawing/2014/main" id="{72586881-A86E-898A-E6C8-137CED3C7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805" y="2115399"/>
            <a:ext cx="3594100" cy="3937000"/>
          </a:xfrm>
        </p:spPr>
      </p:pic>
    </p:spTree>
    <p:extLst>
      <p:ext uri="{BB962C8B-B14F-4D97-AF65-F5344CB8AC3E}">
        <p14:creationId xmlns:p14="http://schemas.microsoft.com/office/powerpoint/2010/main" val="38550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6FD7C770-837E-430F-CC50-B40BBD748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Cross Section Across Ocean Cold Front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12741895-370E-9EFE-D6BA-A3958AB559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6" name="Picture 4" descr="coldfront">
            <a:extLst>
              <a:ext uri="{FF2B5EF4-FFF2-40B4-BE49-F238E27FC236}">
                <a16:creationId xmlns:a16="http://schemas.microsoft.com/office/drawing/2014/main" id="{0A891ADA-D52E-132F-62BD-D103F48DB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63625"/>
            <a:ext cx="7350125" cy="51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B98AF1EE-B989-092A-2D00-2CED35A7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Cross Section Across Warm Front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949377B-B687-2D83-1EDF-B8FEF5394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5060" name="Picture 4" descr="warmfront">
            <a:extLst>
              <a:ext uri="{FF2B5EF4-FFF2-40B4-BE49-F238E27FC236}">
                <a16:creationId xmlns:a16="http://schemas.microsoft.com/office/drawing/2014/main" id="{105A94A2-1738-9BC3-84F8-8D459BECE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808038"/>
            <a:ext cx="7920037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3CFBFE8D-721C-84A2-9F93-0EE226BC6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>
                <a:ea typeface="ＭＳ Ｐゴシック" panose="020B0600070205080204" pitchFamily="34" charset="-128"/>
              </a:rPr>
              <a:t>Cross Section Across Warm Front and Associated Low-level Jet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EE8FCD01-1EDF-7ED9-67E1-CEBC78C989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8132" name="Picture 4" descr="warmfronts">
            <a:extLst>
              <a:ext uri="{FF2B5EF4-FFF2-40B4-BE49-F238E27FC236}">
                <a16:creationId xmlns:a16="http://schemas.microsoft.com/office/drawing/2014/main" id="{643A3691-F892-0C09-4896-FCD4696F5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72"/>
          <a:stretch>
            <a:fillRect/>
          </a:stretch>
        </p:blipFill>
        <p:spPr bwMode="auto">
          <a:xfrm>
            <a:off x="457200" y="1472817"/>
            <a:ext cx="7593013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1BBE40E1-6EB9-BE56-1746-30E14F5F3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506663" cy="5186362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Warm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Seclusion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Stage</a:t>
            </a:r>
          </a:p>
        </p:txBody>
      </p:sp>
      <p:pic>
        <p:nvPicPr>
          <p:cNvPr id="47107" name="Picture 5" descr="warmcore">
            <a:extLst>
              <a:ext uri="{FF2B5EF4-FFF2-40B4-BE49-F238E27FC236}">
                <a16:creationId xmlns:a16="http://schemas.microsoft.com/office/drawing/2014/main" id="{0DEC8EF7-0B17-B6D0-232E-4850E5D8F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5" b="2708"/>
          <a:stretch>
            <a:fillRect/>
          </a:stretch>
        </p:blipFill>
        <p:spPr bwMode="auto">
          <a:xfrm>
            <a:off x="3279173" y="12699"/>
            <a:ext cx="5211762" cy="657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F068346C-A75E-35B9-4203-8CE069380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1450"/>
            <a:ext cx="8464550" cy="981075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Cross Section Across Warm-Air Seclusion:  Circulation Weakens With Height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95971638-2A0E-58F1-C849-34DE078372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9156" name="Picture 4" descr="warncire">
            <a:extLst>
              <a:ext uri="{FF2B5EF4-FFF2-40B4-BE49-F238E27FC236}">
                <a16:creationId xmlns:a16="http://schemas.microsoft.com/office/drawing/2014/main" id="{5F4F3121-A606-3267-CC49-12AD21D8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34"/>
          <a:stretch>
            <a:fillRect/>
          </a:stretch>
        </p:blipFill>
        <p:spPr bwMode="auto">
          <a:xfrm>
            <a:off x="719138" y="1152525"/>
            <a:ext cx="7113587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0DC64-752F-B5DB-91FE-E47BB2F52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Warm Air Seclusion?</a:t>
            </a:r>
          </a:p>
        </p:txBody>
      </p:sp>
      <p:pic>
        <p:nvPicPr>
          <p:cNvPr id="4" name="Picture 5" descr="warmcore">
            <a:extLst>
              <a:ext uri="{FF2B5EF4-FFF2-40B4-BE49-F238E27FC236}">
                <a16:creationId xmlns:a16="http://schemas.microsoft.com/office/drawing/2014/main" id="{399AD3C7-F625-FCAA-47CF-887FA08120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5" b="2708"/>
          <a:stretch>
            <a:fillRect/>
          </a:stretch>
        </p:blipFill>
        <p:spPr bwMode="auto">
          <a:xfrm>
            <a:off x="798365" y="1547649"/>
            <a:ext cx="359537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 descr="oc4.tiff">
            <a:extLst>
              <a:ext uri="{FF2B5EF4-FFF2-40B4-BE49-F238E27FC236}">
                <a16:creationId xmlns:a16="http://schemas.microsoft.com/office/drawing/2014/main" id="{6C45E3E5-B154-B10E-327A-5F597BA17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8" t="20610" r="523" b="17154"/>
          <a:stretch/>
        </p:blipFill>
        <p:spPr bwMode="auto">
          <a:xfrm>
            <a:off x="4760345" y="1284350"/>
            <a:ext cx="3926455" cy="470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74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E53C591E-31F1-1762-93A7-5638CC49B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Strongest Winds With Back-Bent Warm Front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3842AFFB-0C6D-A37E-3BF5-71AC763217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0180" name="Picture 4" descr="wasbakcbent">
            <a:extLst>
              <a:ext uri="{FF2B5EF4-FFF2-40B4-BE49-F238E27FC236}">
                <a16:creationId xmlns:a16="http://schemas.microsoft.com/office/drawing/2014/main" id="{4DFF03AF-03A2-EA2F-E76E-5ACE1266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417638"/>
            <a:ext cx="5405437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E53C591E-31F1-1762-93A7-5638CC49B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Why strongest wind west and SW of the low center?</a:t>
            </a:r>
          </a:p>
        </p:txBody>
      </p:sp>
      <p:pic>
        <p:nvPicPr>
          <p:cNvPr id="50180" name="Picture 4" descr="wasbakcbent">
            <a:extLst>
              <a:ext uri="{FF2B5EF4-FFF2-40B4-BE49-F238E27FC236}">
                <a16:creationId xmlns:a16="http://schemas.microsoft.com/office/drawing/2014/main" id="{4DFF03AF-03A2-EA2F-E76E-5ACE1266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81" y="1417638"/>
            <a:ext cx="5405437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55B287-6A86-DE4B-080E-8B676FDDE5F4}"/>
              </a:ext>
            </a:extLst>
          </p:cNvPr>
          <p:cNvSpPr txBox="1"/>
          <p:nvPr/>
        </p:nvSpPr>
        <p:spPr>
          <a:xfrm>
            <a:off x="6653049" y="2551837"/>
            <a:ext cx="22702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Obviously, a large pressure gradient, but WHY?</a:t>
            </a:r>
          </a:p>
        </p:txBody>
      </p:sp>
    </p:spTree>
    <p:extLst>
      <p:ext uri="{BB962C8B-B14F-4D97-AF65-F5344CB8AC3E}">
        <p14:creationId xmlns:p14="http://schemas.microsoft.com/office/powerpoint/2010/main" val="880402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25844-20E6-65B2-1AB8-4E35F4E9B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551113" cy="6000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1"/>
                </a:solidFill>
                <a:ea typeface="+mj-ea"/>
                <a:cs typeface="+mj-cs"/>
              </a:rPr>
              <a:t>The Classic Evolution</a:t>
            </a:r>
            <a:endParaRPr lang="en-US" sz="2667" dirty="0">
              <a:ea typeface="+mj-ea"/>
              <a:cs typeface="+mj-cs"/>
            </a:endParaRPr>
          </a:p>
        </p:txBody>
      </p:sp>
      <p:pic>
        <p:nvPicPr>
          <p:cNvPr id="17410" name="Content Placeholder 3" descr="BjerknesSolberg1.tiff">
            <a:extLst>
              <a:ext uri="{FF2B5EF4-FFF2-40B4-BE49-F238E27FC236}">
                <a16:creationId xmlns:a16="http://schemas.microsoft.com/office/drawing/2014/main" id="{86D3F8B3-DE92-7873-B6A2-1D4AF4EFB3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6682" y="288706"/>
            <a:ext cx="3497263" cy="6223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4D6694-78F8-A477-645E-CEED7DAB2168}"/>
              </a:ext>
            </a:extLst>
          </p:cNvPr>
          <p:cNvSpPr txBox="1"/>
          <p:nvPr/>
        </p:nvSpPr>
        <p:spPr>
          <a:xfrm>
            <a:off x="7323138" y="2967335"/>
            <a:ext cx="1560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a typeface="+mj-ea"/>
                <a:cs typeface="+mj-cs"/>
              </a:rPr>
              <a:t>Bjerknes</a:t>
            </a:r>
            <a:r>
              <a:rPr lang="en-US" sz="1800" dirty="0">
                <a:ea typeface="+mj-ea"/>
                <a:cs typeface="+mj-cs"/>
              </a:rPr>
              <a:t> and Solberg</a:t>
            </a:r>
            <a:br>
              <a:rPr lang="en-US" sz="1800" dirty="0">
                <a:ea typeface="+mj-ea"/>
                <a:cs typeface="+mj-cs"/>
              </a:rPr>
            </a:br>
            <a:r>
              <a:rPr lang="en-US" sz="1800" dirty="0">
                <a:ea typeface="+mj-ea"/>
                <a:cs typeface="+mj-cs"/>
              </a:rPr>
              <a:t>1922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E8301-2372-1F83-DB91-FEDCB9419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large temperature gradient with the bent-back warm front </a:t>
            </a:r>
          </a:p>
        </p:txBody>
      </p:sp>
      <p:pic>
        <p:nvPicPr>
          <p:cNvPr id="4" name="Picture 4" descr="oeanpot">
            <a:extLst>
              <a:ext uri="{FF2B5EF4-FFF2-40B4-BE49-F238E27FC236}">
                <a16:creationId xmlns:a16="http://schemas.microsoft.com/office/drawing/2014/main" id="{4596B233-4700-F3F5-1CCF-B2D796149E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5922" b="6240"/>
          <a:stretch/>
        </p:blipFill>
        <p:spPr bwMode="auto">
          <a:xfrm>
            <a:off x="2354318" y="1533373"/>
            <a:ext cx="4610755" cy="504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494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6A973D62-27B1-F126-5FA0-F2ADC32A9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327190"/>
            <a:ext cx="2159876" cy="574779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Another example: the 2006 Chanukah Eve </a:t>
            </a:r>
            <a:r>
              <a:rPr lang="en-US" altLang="en-US" sz="2800" dirty="0" err="1">
                <a:ea typeface="ＭＳ Ｐゴシック" panose="020B0600070205080204" pitchFamily="34" charset="-128"/>
              </a:rPr>
              <a:t>Windstrm</a:t>
            </a: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51203" name="Picture 4" descr="backbentwind">
            <a:extLst>
              <a:ext uri="{FF2B5EF4-FFF2-40B4-BE49-F238E27FC236}">
                <a16:creationId xmlns:a16="http://schemas.microsoft.com/office/drawing/2014/main" id="{8FEF87AF-1948-59DE-4601-BFF2B6778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26" y="419100"/>
            <a:ext cx="6505575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9CCEDB2A-7A10-15EF-C7DE-A12F4E0DE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see this structure from </a:t>
            </a:r>
            <a:r>
              <a:rPr lang="en-US" altLang="en-US" dirty="0" err="1">
                <a:ea typeface="ＭＳ Ｐゴシック" panose="020B0600070205080204" pitchFamily="34" charset="-128"/>
              </a:rPr>
              <a:t>scatterometer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datas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523CC56C-A0CB-F389-6520-3F9A4058EA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2228" name="Picture 8" descr="bakcbenawindscat">
            <a:extLst>
              <a:ext uri="{FF2B5EF4-FFF2-40B4-BE49-F238E27FC236}">
                <a16:creationId xmlns:a16="http://schemas.microsoft.com/office/drawing/2014/main" id="{5DD0C8A4-A8B3-AD9B-2D13-74026F79D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" y="1381918"/>
            <a:ext cx="856297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3751F-0876-F6A7-1530-26BBCDBA5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200400" cy="5211762"/>
          </a:xfrm>
        </p:spPr>
        <p:txBody>
          <a:bodyPr/>
          <a:lstStyle/>
          <a:p>
            <a:r>
              <a:rPr lang="en-US" dirty="0"/>
              <a:t>December 27, 2022</a:t>
            </a:r>
          </a:p>
        </p:txBody>
      </p:sp>
      <p:pic>
        <p:nvPicPr>
          <p:cNvPr id="5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B8AD51C5-0992-7C7B-8B7A-DCCAE760E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699" y="533400"/>
            <a:ext cx="4733101" cy="5791200"/>
          </a:xfrm>
        </p:spPr>
      </p:pic>
    </p:spTree>
    <p:extLst>
      <p:ext uri="{BB962C8B-B14F-4D97-AF65-F5344CB8AC3E}">
        <p14:creationId xmlns:p14="http://schemas.microsoft.com/office/powerpoint/2010/main" val="424605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6D226-A4FF-CA2D-73E2-A67A632BB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10DF6751-4DCA-15E4-14E0-F36EC3183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1676400"/>
            <a:ext cx="4895850" cy="4233609"/>
          </a:xfrm>
        </p:spPr>
      </p:pic>
    </p:spTree>
    <p:extLst>
      <p:ext uri="{BB962C8B-B14F-4D97-AF65-F5344CB8AC3E}">
        <p14:creationId xmlns:p14="http://schemas.microsoft.com/office/powerpoint/2010/main" val="1462044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A4C57-787B-3411-D136-F7C66C25D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14" y="260793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Why is structure different over the ocean than over land?</a:t>
            </a:r>
          </a:p>
        </p:txBody>
      </p:sp>
    </p:spTree>
    <p:extLst>
      <p:ext uri="{BB962C8B-B14F-4D97-AF65-F5344CB8AC3E}">
        <p14:creationId xmlns:p14="http://schemas.microsoft.com/office/powerpoint/2010/main" val="41289957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09647E72-077F-CC97-2717-F61E1DF5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795338"/>
            <a:ext cx="822960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tx2"/>
                </a:solidFill>
                <a:ea typeface="ＭＳ Ｐゴシック" panose="020B0600070205080204" pitchFamily="34" charset="-128"/>
              </a:rPr>
              <a:t>Differences in surface drag or friction is very important.</a:t>
            </a: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1798467F-4E3C-1EC0-A40E-7343F61E7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3525838"/>
            <a:ext cx="8229600" cy="4525962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6563" name="Picture 4" descr="HinesMechoso">
            <a:extLst>
              <a:ext uri="{FF2B5EF4-FFF2-40B4-BE49-F238E27FC236}">
                <a16:creationId xmlns:a16="http://schemas.microsoft.com/office/drawing/2014/main" id="{36CF3F78-1EDD-DC7E-3081-D8B23605B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2446338"/>
            <a:ext cx="79724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194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F0E53149-8CF1-DA72-B6E8-D683D4C6A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chemeClr val="tx2"/>
                </a:solidFill>
                <a:ea typeface="ＭＳ Ｐゴシック" panose="020B0600070205080204" pitchFamily="34" charset="-128"/>
              </a:rPr>
              <a:t>Numerical Model Simulations</a:t>
            </a:r>
            <a:br>
              <a:rPr lang="en-US" altLang="en-US" sz="400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sz="4000">
                <a:solidFill>
                  <a:schemeClr val="tx2"/>
                </a:solidFill>
                <a:ea typeface="ＭＳ Ｐゴシック" panose="020B0600070205080204" pitchFamily="34" charset="-128"/>
              </a:rPr>
              <a:t>Stronger low-level winds over ocean</a:t>
            </a: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50472438-A270-8A6B-7D45-7CD0A42D7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7587" name="Picture 4" descr="Hinesmec1">
            <a:extLst>
              <a:ext uri="{FF2B5EF4-FFF2-40B4-BE49-F238E27FC236}">
                <a16:creationId xmlns:a16="http://schemas.microsoft.com/office/drawing/2014/main" id="{7A56C245-9DD0-0E66-176F-941D3A84A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" r="2611"/>
          <a:stretch>
            <a:fillRect/>
          </a:stretch>
        </p:blipFill>
        <p:spPr bwMode="auto">
          <a:xfrm>
            <a:off x="0" y="1600200"/>
            <a:ext cx="87566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0311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38618DC6-AA10-D8FC-731E-D25E7A82E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731838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Second, water surfaces have different temperatures than land, modifying low level temperatures and weakening cold fronts</a:t>
            </a:r>
          </a:p>
        </p:txBody>
      </p:sp>
      <p:pic>
        <p:nvPicPr>
          <p:cNvPr id="68610" name="Picture 4" descr="satpice">
            <a:extLst>
              <a:ext uri="{FF2B5EF4-FFF2-40B4-BE49-F238E27FC236}">
                <a16:creationId xmlns:a16="http://schemas.microsoft.com/office/drawing/2014/main" id="{DEB15703-A160-E623-8223-A23D9CCC90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8911" y="2582698"/>
            <a:ext cx="4202112" cy="4089400"/>
          </a:xfrm>
          <a:noFill/>
        </p:spPr>
      </p:pic>
    </p:spTree>
    <p:extLst>
      <p:ext uri="{BB962C8B-B14F-4D97-AF65-F5344CB8AC3E}">
        <p14:creationId xmlns:p14="http://schemas.microsoft.com/office/powerpoint/2010/main" val="397495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1B695-D9EB-4372-CAC1-EE1F2C396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Often operational charts don’t reflect new understanding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75B75A1-9CD5-567F-4E0D-F577590CA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397" y="2232072"/>
            <a:ext cx="4550160" cy="3706766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1FC101-1705-6574-8E87-55A7D88DA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600" y="2151182"/>
            <a:ext cx="3653213" cy="394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0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E810CBD9-EBD2-298F-101F-657F29E4C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8434" name="Content Placeholder 3" descr="cyclonestage1.tiff">
            <a:extLst>
              <a:ext uri="{FF2B5EF4-FFF2-40B4-BE49-F238E27FC236}">
                <a16:creationId xmlns:a16="http://schemas.microsoft.com/office/drawing/2014/main" id="{1E4174DA-3461-A607-58BE-7391601ABA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4437" b="9370"/>
          <a:stretch>
            <a:fillRect/>
          </a:stretch>
        </p:blipFill>
        <p:spPr>
          <a:xfrm>
            <a:off x="611188" y="579438"/>
            <a:ext cx="8075612" cy="2686050"/>
          </a:xfrm>
        </p:spPr>
      </p:pic>
      <p:pic>
        <p:nvPicPr>
          <p:cNvPr id="18435" name="Picture 4" descr="cyclone2.tiff">
            <a:extLst>
              <a:ext uri="{FF2B5EF4-FFF2-40B4-BE49-F238E27FC236}">
                <a16:creationId xmlns:a16="http://schemas.microsoft.com/office/drawing/2014/main" id="{82172369-2BA7-397E-AE4E-E54CD5034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9" b="14449"/>
          <a:stretch>
            <a:fillRect/>
          </a:stretch>
        </p:blipFill>
        <p:spPr bwMode="auto">
          <a:xfrm>
            <a:off x="144463" y="3429000"/>
            <a:ext cx="88138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5">
            <a:extLst>
              <a:ext uri="{FF2B5EF4-FFF2-40B4-BE49-F238E27FC236}">
                <a16:creationId xmlns:a16="http://schemas.microsoft.com/office/drawing/2014/main" id="{252F1A9F-F4F3-C69E-06D6-EB2514715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38" y="989013"/>
            <a:ext cx="2230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Stationary Polar Front</a:t>
            </a:r>
          </a:p>
        </p:txBody>
      </p:sp>
      <p:sp>
        <p:nvSpPr>
          <p:cNvPr id="18437" name="TextBox 6">
            <a:extLst>
              <a:ext uri="{FF2B5EF4-FFF2-40B4-BE49-F238E27FC236}">
                <a16:creationId xmlns:a16="http://schemas.microsoft.com/office/drawing/2014/main" id="{38898038-D7E8-80FA-C0EF-1EC2CB068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3983038"/>
            <a:ext cx="2916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Wave Forming on Polar Front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57D0FD-A9DC-462A-8044-127F10BCD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85713"/>
            <a:ext cx="7772400" cy="1470025"/>
          </a:xfrm>
        </p:spPr>
        <p:txBody>
          <a:bodyPr/>
          <a:lstStyle/>
          <a:p>
            <a:r>
              <a:rPr lang="en-US" dirty="0"/>
              <a:t>Mountains Can Greatly Influence Frontal and Cyclone Structures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69F0092-C81B-4E2B-0A4B-F38035EB59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outdoor, sky, mountain, nature&#10;&#10;Description automatically generated">
            <a:extLst>
              <a:ext uri="{FF2B5EF4-FFF2-40B4-BE49-F238E27FC236}">
                <a16:creationId xmlns:a16="http://schemas.microsoft.com/office/drawing/2014/main" id="{4EACA247-C2A3-B21E-2EA3-69FACBE25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582" y="1954212"/>
            <a:ext cx="6196818" cy="464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656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15E78-9C9D-186F-7446-265225D41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36B9497-AADF-3E57-F8F6-D3ED590B4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18" y="1252026"/>
            <a:ext cx="8538082" cy="5057018"/>
          </a:xfrm>
        </p:spPr>
      </p:pic>
    </p:spTree>
    <p:extLst>
      <p:ext uri="{BB962C8B-B14F-4D97-AF65-F5344CB8AC3E}">
        <p14:creationId xmlns:p14="http://schemas.microsoft.com/office/powerpoint/2010/main" val="3054003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DB8FB-D85B-4FDA-928D-FEDE4A97B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Mountains Can</a:t>
            </a:r>
          </a:p>
        </p:txBody>
      </p:sp>
      <p:pic>
        <p:nvPicPr>
          <p:cNvPr id="4" name="Content Placeholder 3" descr="A picture containing outdoor, sky, mountain, nature&#10;&#10;Description automatically generated">
            <a:extLst>
              <a:ext uri="{FF2B5EF4-FFF2-40B4-BE49-F238E27FC236}">
                <a16:creationId xmlns:a16="http://schemas.microsoft.com/office/drawing/2014/main" id="{9EE33FCD-A9C6-9770-0DDE-CFAD831DE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3916" y="3642463"/>
            <a:ext cx="3921198" cy="29408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E85F4F-3242-1E7F-C576-EBC8711A6DCC}"/>
              </a:ext>
            </a:extLst>
          </p:cNvPr>
          <p:cNvSpPr txBox="1"/>
          <p:nvPr/>
        </p:nvSpPr>
        <p:spPr>
          <a:xfrm>
            <a:off x="849457" y="1282263"/>
            <a:ext cx="7106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Tear apart low-level frontal 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Alter low level temperature structures and thus fronts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Produce additional features than obscure fronts, such as lee troughs, barrier jets, and windward highs.</a:t>
            </a:r>
          </a:p>
        </p:txBody>
      </p:sp>
    </p:spTree>
    <p:extLst>
      <p:ext uri="{BB962C8B-B14F-4D97-AF65-F5344CB8AC3E}">
        <p14:creationId xmlns:p14="http://schemas.microsoft.com/office/powerpoint/2010/main" val="32483927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F0A296FA-C55B-AAB7-ACFC-C89926994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Consider the U.S. Impacts of Terrain</a:t>
            </a:r>
          </a:p>
        </p:txBody>
      </p:sp>
      <p:sp>
        <p:nvSpPr>
          <p:cNvPr id="70658" name="Content Placeholder 2">
            <a:extLst>
              <a:ext uri="{FF2B5EF4-FFF2-40B4-BE49-F238E27FC236}">
                <a16:creationId xmlns:a16="http://schemas.microsoft.com/office/drawing/2014/main" id="{7281880D-5A04-2685-F2AF-F4ACDD741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3088"/>
            <a:ext cx="5816991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flow is relatively zonal (east-west), </a:t>
            </a:r>
            <a:r>
              <a:rPr lang="en-US" altLang="en-US" b="1" dirty="0">
                <a:ea typeface="ＭＳ Ｐゴシック" panose="020B0600070205080204" pitchFamily="34" charset="-128"/>
              </a:rPr>
              <a:t>synoptic structures are greatly changed over and downstream of the Rockies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Takes roughly 1000 km for frontal structures to appear more “classical” past the mountains.</a:t>
            </a:r>
          </a:p>
        </p:txBody>
      </p:sp>
      <p:pic>
        <p:nvPicPr>
          <p:cNvPr id="2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C147C30F-5FB5-0E78-7210-D82C193BB3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42" t="11688" r="21007" b="7087"/>
          <a:stretch/>
        </p:blipFill>
        <p:spPr bwMode="auto">
          <a:xfrm>
            <a:off x="6274191" y="2208629"/>
            <a:ext cx="2727167" cy="293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31017029-4490-D79C-963E-395438FAA8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8E20B-44AF-E9E1-81E2-F025524C44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3667" name="Picture 4" descr="Map&#10;&#10;Description automatically generated">
            <a:extLst>
              <a:ext uri="{FF2B5EF4-FFF2-40B4-BE49-F238E27FC236}">
                <a16:creationId xmlns:a16="http://schemas.microsoft.com/office/drawing/2014/main" id="{94061C5C-9766-4A4F-B77D-673415185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193046"/>
            <a:ext cx="7250772" cy="644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>
            <a:extLst>
              <a:ext uri="{FF2B5EF4-FFF2-40B4-BE49-F238E27FC236}">
                <a16:creationId xmlns:a16="http://schemas.microsoft.com/office/drawing/2014/main" id="{C9EE5EB9-EADC-050A-602E-C66E812CA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F875A8-3A8D-ED29-3053-43427CCD67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4691" name="Picture 4" descr="Map&#10;&#10;Description automatically generated">
            <a:extLst>
              <a:ext uri="{FF2B5EF4-FFF2-40B4-BE49-F238E27FC236}">
                <a16:creationId xmlns:a16="http://schemas.microsoft.com/office/drawing/2014/main" id="{0F557DF8-C6F7-3B83-5B6E-66AA2F131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77" y="200024"/>
            <a:ext cx="7491924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D81212E3-93F1-3928-4EBA-FEEEDDB95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571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ED659BA-0CC3-F414-3E4E-6F8991EADA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978" y="104538"/>
            <a:ext cx="7599339" cy="6753462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>
            <a:extLst>
              <a:ext uri="{FF2B5EF4-FFF2-40B4-BE49-F238E27FC236}">
                <a16:creationId xmlns:a16="http://schemas.microsoft.com/office/drawing/2014/main" id="{79408299-021F-C811-6F66-C70B721621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37F017-A160-1F19-A228-C3E7413576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6739" name="Picture 6" descr="Map&#10;&#10;Description automatically generated">
            <a:extLst>
              <a:ext uri="{FF2B5EF4-FFF2-40B4-BE49-F238E27FC236}">
                <a16:creationId xmlns:a16="http://schemas.microsoft.com/office/drawing/2014/main" id="{A1CC4B82-5118-F431-A367-7A6B49E51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1800"/>
            <a:ext cx="7229475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CFA4B703-FDB1-0C24-54D7-F47E79E50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3" y="1919288"/>
            <a:ext cx="1747837" cy="2489200"/>
          </a:xfrm>
        </p:spPr>
        <p:txBody>
          <a:bodyPr/>
          <a:lstStyle/>
          <a:p>
            <a:r>
              <a:rPr lang="en-US" altLang="en-US" sz="2400" b="1" dirty="0">
                <a:ea typeface="ＭＳ Ｐゴシック" panose="020B0600070205080204" pitchFamily="34" charset="-128"/>
              </a:rPr>
              <a:t>Low Center  Weakens and Reforms to the east of the Rockies</a:t>
            </a:r>
          </a:p>
        </p:txBody>
      </p:sp>
      <p:pic>
        <p:nvPicPr>
          <p:cNvPr id="71682" name="Content Placeholder 5" descr="PalmenNewton.tiff">
            <a:extLst>
              <a:ext uri="{FF2B5EF4-FFF2-40B4-BE49-F238E27FC236}">
                <a16:creationId xmlns:a16="http://schemas.microsoft.com/office/drawing/2014/main" id="{A4036693-1AE6-E927-8B98-AE7A8E57B0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04"/>
          <a:stretch>
            <a:fillRect/>
          </a:stretch>
        </p:blipFill>
        <p:spPr>
          <a:xfrm>
            <a:off x="2509838" y="227013"/>
            <a:ext cx="5324475" cy="6403975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527E8F75-555D-5C00-CF40-F1A497D0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2706" name="Content Placeholder 3" descr="schematic.jpeg">
            <a:extLst>
              <a:ext uri="{FF2B5EF4-FFF2-40B4-BE49-F238E27FC236}">
                <a16:creationId xmlns:a16="http://schemas.microsoft.com/office/drawing/2014/main" id="{495F177A-ABD9-0BAD-2997-1A0494D8AA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6158"/>
          <a:stretch>
            <a:fillRect/>
          </a:stretch>
        </p:blipFill>
        <p:spPr>
          <a:xfrm>
            <a:off x="752475" y="493713"/>
            <a:ext cx="7453313" cy="56642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FB29F189-6B82-4424-4A34-5DF60CB69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458" name="Content Placeholder 3" descr="cyclone3.tiff">
            <a:extLst>
              <a:ext uri="{FF2B5EF4-FFF2-40B4-BE49-F238E27FC236}">
                <a16:creationId xmlns:a16="http://schemas.microsoft.com/office/drawing/2014/main" id="{FD47829E-3180-E249-F98E-CDAB49A1EF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999" r="1860" b="11000"/>
          <a:stretch>
            <a:fillRect/>
          </a:stretch>
        </p:blipFill>
        <p:spPr>
          <a:xfrm>
            <a:off x="590550" y="274638"/>
            <a:ext cx="7769225" cy="2693987"/>
          </a:xfrm>
        </p:spPr>
      </p:pic>
      <p:pic>
        <p:nvPicPr>
          <p:cNvPr id="19459" name="Picture 4" descr="cyclone4.tiff">
            <a:extLst>
              <a:ext uri="{FF2B5EF4-FFF2-40B4-BE49-F238E27FC236}">
                <a16:creationId xmlns:a16="http://schemas.microsoft.com/office/drawing/2014/main" id="{C8FA241A-2FE7-3F00-2B9F-05702210E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t="-2637" r="955" b="7912"/>
          <a:stretch>
            <a:fillRect/>
          </a:stretch>
        </p:blipFill>
        <p:spPr bwMode="auto">
          <a:xfrm>
            <a:off x="174625" y="3178175"/>
            <a:ext cx="89693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5">
            <a:extLst>
              <a:ext uri="{FF2B5EF4-FFF2-40B4-BE49-F238E27FC236}">
                <a16:creationId xmlns:a16="http://schemas.microsoft.com/office/drawing/2014/main" id="{AE6FCB63-A7AF-D5CE-A96E-C4966607D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3178175"/>
            <a:ext cx="4044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Occlusion as Cold Front Catches Up to Warm Front</a:t>
            </a:r>
          </a:p>
        </p:txBody>
      </p:sp>
      <p:sp>
        <p:nvSpPr>
          <p:cNvPr id="19461" name="TextBox 6">
            <a:extLst>
              <a:ext uri="{FF2B5EF4-FFF2-40B4-BE49-F238E27FC236}">
                <a16:creationId xmlns:a16="http://schemas.microsoft.com/office/drawing/2014/main" id="{FCF2C715-5C6F-43FC-06D6-16D5D0418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849313"/>
            <a:ext cx="1635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Wave Amplifies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E6CA994A-BEF6-0FB9-1E77-2F05D1ABC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3730" name="Content Placeholder 3" descr="schematic.jpeg">
            <a:extLst>
              <a:ext uri="{FF2B5EF4-FFF2-40B4-BE49-F238E27FC236}">
                <a16:creationId xmlns:a16="http://schemas.microsoft.com/office/drawing/2014/main" id="{811E7474-7F30-D0FA-AC14-EE4C5DA252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33080" r="50714" b="33080"/>
          <a:stretch>
            <a:fillRect/>
          </a:stretch>
        </p:blipFill>
        <p:spPr>
          <a:xfrm>
            <a:off x="958850" y="554038"/>
            <a:ext cx="6991350" cy="5637212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9A884504-27FD-8209-DF12-470235E6C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4754" name="Content Placeholder 3" descr="schematic.jpeg">
            <a:extLst>
              <a:ext uri="{FF2B5EF4-FFF2-40B4-BE49-F238E27FC236}">
                <a16:creationId xmlns:a16="http://schemas.microsoft.com/office/drawing/2014/main" id="{2E411FB2-2F40-76A5-3F99-924AE3538B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67430" r="50000" b="-1273"/>
          <a:stretch>
            <a:fillRect/>
          </a:stretch>
        </p:blipFill>
        <p:spPr>
          <a:xfrm>
            <a:off x="1022350" y="635000"/>
            <a:ext cx="7299325" cy="5710238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DE7BADB3-0BB2-D557-A81A-AA2FD7BBA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5778" name="Content Placeholder 3" descr="schematic.jpeg">
            <a:extLst>
              <a:ext uri="{FF2B5EF4-FFF2-40B4-BE49-F238E27FC236}">
                <a16:creationId xmlns:a16="http://schemas.microsoft.com/office/drawing/2014/main" id="{1B0BD6D8-F748-0B54-03E1-2B04297D82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4" t="1273" r="2142" b="66158"/>
          <a:stretch>
            <a:fillRect/>
          </a:stretch>
        </p:blipFill>
        <p:spPr>
          <a:xfrm>
            <a:off x="1624013" y="811213"/>
            <a:ext cx="6819900" cy="5291137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1E3B9BE6-3263-D0FD-B212-28A4AC3CA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6802" name="Content Placeholder 3" descr="schematic.jpeg">
            <a:extLst>
              <a:ext uri="{FF2B5EF4-FFF2-40B4-BE49-F238E27FC236}">
                <a16:creationId xmlns:a16="http://schemas.microsoft.com/office/drawing/2014/main" id="{5BB65829-0F5B-6EFA-D2B8-6B08FB6B80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6" t="34351" r="714" b="31807"/>
          <a:stretch>
            <a:fillRect/>
          </a:stretch>
        </p:blipFill>
        <p:spPr>
          <a:xfrm>
            <a:off x="1008063" y="531813"/>
            <a:ext cx="7678737" cy="5837237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CB35CE5B-B6D6-2B13-76EF-6882CDA9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7826" name="Content Placeholder 3" descr="schematic.jpeg">
            <a:extLst>
              <a:ext uri="{FF2B5EF4-FFF2-40B4-BE49-F238E27FC236}">
                <a16:creationId xmlns:a16="http://schemas.microsoft.com/office/drawing/2014/main" id="{7F669208-0C54-3922-66DC-86BBB4ED38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430"/>
          <a:stretch>
            <a:fillRect/>
          </a:stretch>
        </p:blipFill>
        <p:spPr>
          <a:xfrm>
            <a:off x="1193799" y="846138"/>
            <a:ext cx="7369175" cy="5391150"/>
          </a:xfrm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F6B46080-F906-6C59-9299-52CEE0BD0B80}"/>
              </a:ext>
            </a:extLst>
          </p:cNvPr>
          <p:cNvSpPr/>
          <p:nvPr/>
        </p:nvSpPr>
        <p:spPr>
          <a:xfrm rot="20045215">
            <a:off x="4605118" y="3081230"/>
            <a:ext cx="546538" cy="1492469"/>
          </a:xfrm>
          <a:prstGeom prst="downArrow">
            <a:avLst/>
          </a:prstGeom>
          <a:solidFill>
            <a:schemeClr val="tx2">
              <a:lumMod val="40000"/>
              <a:lumOff val="60000"/>
              <a:alpha val="52941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B1D53C42-33B2-BC22-D3D3-0464BB406823}"/>
              </a:ext>
            </a:extLst>
          </p:cNvPr>
          <p:cNvSpPr/>
          <p:nvPr/>
        </p:nvSpPr>
        <p:spPr>
          <a:xfrm rot="12091766">
            <a:off x="5871897" y="4747896"/>
            <a:ext cx="546538" cy="1492469"/>
          </a:xfrm>
          <a:prstGeom prst="downArrow">
            <a:avLst/>
          </a:prstGeom>
          <a:solidFill>
            <a:schemeClr val="tx2">
              <a:lumMod val="40000"/>
              <a:lumOff val="60000"/>
              <a:alpha val="52941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B0F412ED-3357-E324-B679-4E165055D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750"/>
            <a:ext cx="8229600" cy="1143000"/>
          </a:xfrm>
        </p:spPr>
        <p:txBody>
          <a:bodyPr/>
          <a:lstStyle/>
          <a:p>
            <a:r>
              <a:rPr lang="en-US" altLang="en-US" sz="4000" b="1">
                <a:solidFill>
                  <a:srgbClr val="0070C0"/>
                </a:solidFill>
                <a:ea typeface="ＭＳ Ｐゴシック" panose="020B0600070205080204" pitchFamily="34" charset="-128"/>
              </a:rPr>
              <a:t>Takes several hundred miles east of Rockies for “classic” structures to restore themselves</a:t>
            </a:r>
          </a:p>
        </p:txBody>
      </p:sp>
      <p:pic>
        <p:nvPicPr>
          <p:cNvPr id="78850" name="Content Placeholder 3" descr="schematic.jpeg">
            <a:extLst>
              <a:ext uri="{FF2B5EF4-FFF2-40B4-BE49-F238E27FC236}">
                <a16:creationId xmlns:a16="http://schemas.microsoft.com/office/drawing/2014/main" id="{B907D2F7-351B-F8C7-4306-F4C8171757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430"/>
          <a:stretch>
            <a:fillRect/>
          </a:stretch>
        </p:blipFill>
        <p:spPr>
          <a:xfrm>
            <a:off x="2573338" y="2398713"/>
            <a:ext cx="5070475" cy="3709987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66BB813F-A489-F520-B886-A49EA231A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0" y="1139825"/>
            <a:ext cx="8089900" cy="858838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Dry Lines in the Central U.S.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A product of terrain!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endParaRPr lang="en-US" altLang="en-US" b="1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79874" name="Picture 2" descr="dryline2.png">
            <a:extLst>
              <a:ext uri="{FF2B5EF4-FFF2-40B4-BE49-F238E27FC236}">
                <a16:creationId xmlns:a16="http://schemas.microsoft.com/office/drawing/2014/main" id="{059F61EA-4C6D-3759-7A63-3770DE05B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3429000"/>
            <a:ext cx="1839913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7CDF93-2895-E9E0-98B8-7C582ED548E1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5832475" y="3511550"/>
            <a:ext cx="2314575" cy="1501775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9876" name="TextBox 7">
            <a:extLst>
              <a:ext uri="{FF2B5EF4-FFF2-40B4-BE49-F238E27FC236}">
                <a16:creationId xmlns:a16="http://schemas.microsoft.com/office/drawing/2014/main" id="{E83EFCBC-A744-5125-A5E4-42938918B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88" y="4022725"/>
            <a:ext cx="39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or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72DF98EB-6E29-A14C-1723-A8C78F2A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Dry Lines</a:t>
            </a: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8E3E4D8A-AB27-0748-1ED9-40FADE888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68400"/>
            <a:ext cx="5834063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Associated with large horizontal gradients </a:t>
            </a:r>
            <a:r>
              <a:rPr lang="en-US" altLang="en-US" b="1" dirty="0">
                <a:ea typeface="ＭＳ Ｐゴシック" panose="020B0600070205080204" pitchFamily="34" charset="-128"/>
              </a:rPr>
              <a:t>in moisture, but not necessarily temperature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Results from the interaction of cyclones and fronts with large-scale terrain (Rockies).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Found over the U.S. Midwest, northern India, China, central West Africa and other locations.</a:t>
            </a:r>
          </a:p>
        </p:txBody>
      </p:sp>
      <p:pic>
        <p:nvPicPr>
          <p:cNvPr id="80899" name="Picture 2" descr="dryline2.png">
            <a:extLst>
              <a:ext uri="{FF2B5EF4-FFF2-40B4-BE49-F238E27FC236}">
                <a16:creationId xmlns:a16="http://schemas.microsoft.com/office/drawing/2014/main" id="{740BF559-D836-6FAB-082C-1EF3DD88F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2328863"/>
            <a:ext cx="23685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6DC02F7A-D7DA-1BEA-6084-98E5C076B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25" y="22225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Dry Lines</a:t>
            </a:r>
          </a:p>
        </p:txBody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4564052A-2531-9C85-D218-2A6AFD910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875" y="1484313"/>
            <a:ext cx="3983038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Acts as a focus for convection, and particularly severe convection.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Most prevalent  during spring/early summer in U.S. Plains</a:t>
            </a:r>
          </a:p>
        </p:txBody>
      </p:sp>
      <p:pic>
        <p:nvPicPr>
          <p:cNvPr id="81923" name="Picture 2" descr="Map&#10;&#10;Description automatically generated">
            <a:extLst>
              <a:ext uri="{FF2B5EF4-FFF2-40B4-BE49-F238E27FC236}">
                <a16:creationId xmlns:a16="http://schemas.microsoft.com/office/drawing/2014/main" id="{2D8A8549-8053-CD72-F51D-5680D6D02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1662113"/>
            <a:ext cx="43053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EA72F9BE-8D69-B6DD-E573-37234803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Typical Dryline</a:t>
            </a:r>
          </a:p>
        </p:txBody>
      </p:sp>
      <p:pic>
        <p:nvPicPr>
          <p:cNvPr id="82946" name="Picture 3" descr="D:\Metr2603\Book\Howie\hbII2-38.jpg">
            <a:extLst>
              <a:ext uri="{FF2B5EF4-FFF2-40B4-BE49-F238E27FC236}">
                <a16:creationId xmlns:a16="http://schemas.microsoft.com/office/drawing/2014/main" id="{AC6115E3-203D-6D27-5FB4-62372D07A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6950"/>
            <a:ext cx="7519988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4">
            <a:extLst>
              <a:ext uri="{FF2B5EF4-FFF2-40B4-BE49-F238E27FC236}">
                <a16:creationId xmlns:a16="http://schemas.microsoft.com/office/drawing/2014/main" id="{FF592F24-713E-0384-14B0-AACDFDF96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5464175"/>
            <a:ext cx="1327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99"/>
                </a:solidFill>
                <a:latin typeface="Arial Black" panose="020B0604020202020204" pitchFamily="34" charset="0"/>
              </a:rPr>
              <a:t>Temperatures 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99"/>
                </a:solidFill>
                <a:latin typeface="Arial Black" panose="020B0604020202020204" pitchFamily="34" charset="0"/>
              </a:rPr>
              <a:t>degrees Celsius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78A8E0D4-202A-6DEF-4FA6-1033B6DCF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 descr="cyclone5.tiff">
            <a:extLst>
              <a:ext uri="{FF2B5EF4-FFF2-40B4-BE49-F238E27FC236}">
                <a16:creationId xmlns:a16="http://schemas.microsoft.com/office/drawing/2014/main" id="{D14859B1-64D8-21CC-E4DE-ACD76177B2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t="-29070" r="3058" b="-29070"/>
          <a:stretch/>
        </p:blipFill>
        <p:spPr>
          <a:xfrm>
            <a:off x="286820" y="1040524"/>
            <a:ext cx="8570359" cy="5022578"/>
          </a:xfrm>
        </p:spPr>
      </p:pic>
      <p:sp>
        <p:nvSpPr>
          <p:cNvPr id="20483" name="TextBox 4">
            <a:extLst>
              <a:ext uri="{FF2B5EF4-FFF2-40B4-BE49-F238E27FC236}">
                <a16:creationId xmlns:a16="http://schemas.microsoft.com/office/drawing/2014/main" id="{A5EBBF11-584A-8ED7-6C92-2BD674789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2157413"/>
            <a:ext cx="413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Occlusion Lengthens and System Weakens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E40F7218-5486-DA88-8F81-51A560300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6200"/>
            <a:ext cx="2209800" cy="20574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Southern Plains Dry Line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3970" name="Picture 3" descr="C:\Metr2603\http\4Mar98\howie2-40.JPG">
            <a:extLst>
              <a:ext uri="{FF2B5EF4-FFF2-40B4-BE49-F238E27FC236}">
                <a16:creationId xmlns:a16="http://schemas.microsoft.com/office/drawing/2014/main" id="{F17AFC3F-FD52-8BD6-3300-EC6CA556A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6858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4">
            <a:extLst>
              <a:ext uri="{FF2B5EF4-FFF2-40B4-BE49-F238E27FC236}">
                <a16:creationId xmlns:a16="http://schemas.microsoft.com/office/drawing/2014/main" id="{B20311E7-4A39-16AB-2F82-67F2E6668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324600"/>
            <a:ext cx="1787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99"/>
                </a:solidFill>
                <a:latin typeface="Arial Black" panose="020B0604020202020204" pitchFamily="34" charset="0"/>
              </a:rPr>
              <a:t>Temperatures 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99"/>
                </a:solidFill>
                <a:latin typeface="Arial Black" panose="020B0604020202020204" pitchFamily="34" charset="0"/>
              </a:rPr>
              <a:t>degrees Celsius</a:t>
            </a:r>
          </a:p>
        </p:txBody>
      </p:sp>
      <p:sp>
        <p:nvSpPr>
          <p:cNvPr id="83972" name="Text Box 5">
            <a:extLst>
              <a:ext uri="{FF2B5EF4-FFF2-40B4-BE49-F238E27FC236}">
                <a16:creationId xmlns:a16="http://schemas.microsoft.com/office/drawing/2014/main" id="{47B9C7BC-7B8E-6D3E-5BDF-E46AE41EC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038600"/>
            <a:ext cx="222567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©1993 Oxford University Press -- From: Bluestein, </a:t>
            </a:r>
            <a:r>
              <a:rPr lang="en-US" altLang="en-US" sz="1800" b="1" i="1">
                <a:latin typeface="Arial" panose="020B0604020202020204" pitchFamily="34" charset="0"/>
              </a:rPr>
              <a:t>Synoptic-Dynamic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Arial" panose="020B0604020202020204" pitchFamily="34" charset="0"/>
              </a:rPr>
              <a:t>Meteorology in Midlatitudes, Volume II</a:t>
            </a:r>
            <a:endParaRPr lang="en-US" altLang="en-US" sz="1800" b="1">
              <a:latin typeface="Arial" panose="020B0604020202020204" pitchFamily="34" charset="0"/>
            </a:endParaRPr>
          </a:p>
        </p:txBody>
      </p:sp>
      <p:sp>
        <p:nvSpPr>
          <p:cNvPr id="83973" name="Text Box 6">
            <a:extLst>
              <a:ext uri="{FF2B5EF4-FFF2-40B4-BE49-F238E27FC236}">
                <a16:creationId xmlns:a16="http://schemas.microsoft.com/office/drawing/2014/main" id="{F27D19E9-9D0C-4BDA-5016-283B1D767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525" y="87313"/>
            <a:ext cx="1130300" cy="396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2"/>
                </a:solidFill>
                <a:latin typeface="Arial" panose="020B0604020202020204" pitchFamily="34" charset="0"/>
              </a:rPr>
              <a:t>Dry Line</a:t>
            </a:r>
          </a:p>
        </p:txBody>
      </p:sp>
      <p:sp>
        <p:nvSpPr>
          <p:cNvPr id="83974" name="Line 7">
            <a:extLst>
              <a:ext uri="{FF2B5EF4-FFF2-40B4-BE49-F238E27FC236}">
                <a16:creationId xmlns:a16="http://schemas.microsoft.com/office/drawing/2014/main" id="{D71085D4-85EF-2FA6-4FF3-A178B50353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0" y="533400"/>
            <a:ext cx="1219200" cy="21336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none" w="sm" len="sm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A1AA585B-755D-4D2E-F39A-509E55867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Dry Line</a:t>
            </a: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A709CB0A-F250-2F90-A382-B71126776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906463"/>
            <a:ext cx="7772400" cy="11430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Surface boundary between warm, moist air and hot, dry air.</a:t>
            </a:r>
          </a:p>
        </p:txBody>
      </p:sp>
      <p:pic>
        <p:nvPicPr>
          <p:cNvPr id="84995" name="Picture 4" descr="C:\Metr2603\http\4Mar98\howie2-43.JPG">
            <a:extLst>
              <a:ext uri="{FF2B5EF4-FFF2-40B4-BE49-F238E27FC236}">
                <a16:creationId xmlns:a16="http://schemas.microsoft.com/office/drawing/2014/main" id="{69AC4453-A6B3-BCD9-9E28-A3FFA88C7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2112963"/>
            <a:ext cx="708660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Line 5">
            <a:extLst>
              <a:ext uri="{FF2B5EF4-FFF2-40B4-BE49-F238E27FC236}">
                <a16:creationId xmlns:a16="http://schemas.microsoft.com/office/drawing/2014/main" id="{B4477B9F-020E-2A8B-37C0-D794996D42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3425" y="2536825"/>
            <a:ext cx="0" cy="7762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7" name="Text Box 6">
            <a:extLst>
              <a:ext uri="{FF2B5EF4-FFF2-40B4-BE49-F238E27FC236}">
                <a16:creationId xmlns:a16="http://schemas.microsoft.com/office/drawing/2014/main" id="{0CC828E0-AC79-720D-0BE7-2572C713A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838" y="2049463"/>
            <a:ext cx="177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Surface dry line</a:t>
            </a:r>
          </a:p>
        </p:txBody>
      </p:sp>
      <p:sp>
        <p:nvSpPr>
          <p:cNvPr id="84998" name="TextBox 6">
            <a:extLst>
              <a:ext uri="{FF2B5EF4-FFF2-40B4-BE49-F238E27FC236}">
                <a16:creationId xmlns:a16="http://schemas.microsoft.com/office/drawing/2014/main" id="{B7E6E565-F56F-A742-C09E-ADDB1E528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813" y="3008313"/>
            <a:ext cx="1827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Inversion or cap</a:t>
            </a:r>
          </a:p>
        </p:txBody>
      </p:sp>
      <p:sp>
        <p:nvSpPr>
          <p:cNvPr id="84999" name="TextBox 7">
            <a:extLst>
              <a:ext uri="{FF2B5EF4-FFF2-40B4-BE49-F238E27FC236}">
                <a16:creationId xmlns:a16="http://schemas.microsoft.com/office/drawing/2014/main" id="{929099F8-E891-B41D-9CEB-AF7ACBD8D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338" y="2457450"/>
            <a:ext cx="2276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Well-mixed warm air</a:t>
            </a:r>
          </a:p>
        </p:txBody>
      </p:sp>
      <p:sp>
        <p:nvSpPr>
          <p:cNvPr id="85000" name="TextBox 1">
            <a:extLst>
              <a:ext uri="{FF2B5EF4-FFF2-40B4-BE49-F238E27FC236}">
                <a16:creationId xmlns:a16="http://schemas.microsoft.com/office/drawing/2014/main" id="{84FCD230-6E27-A92A-8707-72D9611C5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6638" y="3481388"/>
            <a:ext cx="1069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Moist Air</a:t>
            </a:r>
          </a:p>
        </p:txBody>
      </p:sp>
      <p:sp>
        <p:nvSpPr>
          <p:cNvPr id="85001" name="TextBox 1">
            <a:extLst>
              <a:ext uri="{FF2B5EF4-FFF2-40B4-BE49-F238E27FC236}">
                <a16:creationId xmlns:a16="http://schemas.microsoft.com/office/drawing/2014/main" id="{A1F5793F-7C18-1C7F-4E29-8BCB12D42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2825" y="3722688"/>
            <a:ext cx="915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0070C0"/>
                </a:solidFill>
              </a:rPr>
              <a:t>MOIST</a:t>
            </a:r>
          </a:p>
        </p:txBody>
      </p:sp>
      <p:sp>
        <p:nvSpPr>
          <p:cNvPr id="85002" name="TextBox 2">
            <a:extLst>
              <a:ext uri="{FF2B5EF4-FFF2-40B4-BE49-F238E27FC236}">
                <a16:creationId xmlns:a16="http://schemas.microsoft.com/office/drawing/2014/main" id="{F1491FFA-D087-0AD3-FE81-EEB6F1BCA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463" y="2641600"/>
            <a:ext cx="668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0070C0"/>
                </a:solidFill>
              </a:rPr>
              <a:t>DRY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315DBCE7-3B60-D7D5-8DE7-4B8C07B36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38" y="1031875"/>
            <a:ext cx="8229600" cy="11430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Vertical Structure of Dry Line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33E1C931-1381-6E10-2D09-49D7691554A2}"/>
              </a:ext>
            </a:extLst>
          </p:cNvPr>
          <p:cNvSpPr/>
          <p:nvPr/>
        </p:nvSpPr>
        <p:spPr>
          <a:xfrm>
            <a:off x="1303338" y="3167063"/>
            <a:ext cx="6700837" cy="2967037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Dry Line at surface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14F9AE5-3342-35D4-CF69-46E510A7DFDD}"/>
                  </a:ext>
                </a:extLst>
              </p14:cNvPr>
              <p14:cNvContentPartPr/>
              <p14:nvPr/>
            </p14:nvContentPartPr>
            <p14:xfrm>
              <a:off x="4724576" y="4179251"/>
              <a:ext cx="3331080" cy="466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14F9AE5-3342-35D4-CF69-46E510A7DFD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06576" y="4161251"/>
                <a:ext cx="3366720" cy="502560"/>
              </a:xfrm>
              <a:prstGeom prst="rect">
                <a:avLst/>
              </a:prstGeom>
            </p:spPr>
          </p:pic>
        </mc:Fallback>
      </mc:AlternateContent>
      <p:sp>
        <p:nvSpPr>
          <p:cNvPr id="86020" name="TextBox 5">
            <a:extLst>
              <a:ext uri="{FF2B5EF4-FFF2-40B4-BE49-F238E27FC236}">
                <a16:creationId xmlns:a16="http://schemas.microsoft.com/office/drawing/2014/main" id="{DC1563F4-77C0-79BF-C433-0F4603828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5700" y="4673600"/>
            <a:ext cx="1489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Moist Air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515E15FA-730C-C121-E420-FBE44AFD0A7D}"/>
              </a:ext>
            </a:extLst>
          </p:cNvPr>
          <p:cNvSpPr/>
          <p:nvPr/>
        </p:nvSpPr>
        <p:spPr>
          <a:xfrm rot="8880864">
            <a:off x="3867150" y="4870450"/>
            <a:ext cx="798513" cy="187325"/>
          </a:xfrm>
          <a:prstGeom prst="lef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022" name="TextBox 7">
            <a:extLst>
              <a:ext uri="{FF2B5EF4-FFF2-40B4-BE49-F238E27FC236}">
                <a16:creationId xmlns:a16="http://schemas.microsoft.com/office/drawing/2014/main" id="{0AF2F844-1251-D797-C27F-DD9291E86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138" y="2497138"/>
            <a:ext cx="26574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Arial" panose="020B0604020202020204" pitchFamily="34" charset="0"/>
              </a:rPr>
              <a:t>DRY AIR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2B14DD6-5DF1-71E5-39B3-2F2E8FC257B1}"/>
              </a:ext>
            </a:extLst>
          </p:cNvPr>
          <p:cNvSpPr/>
          <p:nvPr/>
        </p:nvSpPr>
        <p:spPr>
          <a:xfrm rot="1591362">
            <a:off x="2633663" y="3190875"/>
            <a:ext cx="1525587" cy="5080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CD7F0FA-25F1-737D-4061-5E37EE8BE850}"/>
              </a:ext>
            </a:extLst>
          </p:cNvPr>
          <p:cNvSpPr/>
          <p:nvPr/>
        </p:nvSpPr>
        <p:spPr>
          <a:xfrm>
            <a:off x="4654550" y="3417888"/>
            <a:ext cx="1525588" cy="509587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547A0BF-196E-941E-91E1-D9310556B5A5}"/>
              </a:ext>
            </a:extLst>
          </p:cNvPr>
          <p:cNvSpPr/>
          <p:nvPr/>
        </p:nvSpPr>
        <p:spPr>
          <a:xfrm rot="12282885">
            <a:off x="5249863" y="4598988"/>
            <a:ext cx="593725" cy="252412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026" name="TextBox 11">
            <a:extLst>
              <a:ext uri="{FF2B5EF4-FFF2-40B4-BE49-F238E27FC236}">
                <a16:creationId xmlns:a16="http://schemas.microsoft.com/office/drawing/2014/main" id="{297E8AC9-1575-FC9B-CB1F-8CAD32E2E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0700" y="6310313"/>
            <a:ext cx="646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East</a:t>
            </a:r>
          </a:p>
        </p:txBody>
      </p:sp>
      <p:sp>
        <p:nvSpPr>
          <p:cNvPr id="86027" name="TextBox 12">
            <a:extLst>
              <a:ext uri="{FF2B5EF4-FFF2-40B4-BE49-F238E27FC236}">
                <a16:creationId xmlns:a16="http://schemas.microsoft.com/office/drawing/2014/main" id="{CA2E099D-B8E9-FBB6-6FF6-4C06255E6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6284913"/>
            <a:ext cx="706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West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AutoShape 5">
            <a:extLst>
              <a:ext uri="{FF2B5EF4-FFF2-40B4-BE49-F238E27FC236}">
                <a16:creationId xmlns:a16="http://schemas.microsoft.com/office/drawing/2014/main" id="{2FCDD1CE-B792-AF9A-2E80-A645EDBEE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5810250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2" name="AutoShape 6">
            <a:extLst>
              <a:ext uri="{FF2B5EF4-FFF2-40B4-BE49-F238E27FC236}">
                <a16:creationId xmlns:a16="http://schemas.microsoft.com/office/drawing/2014/main" id="{52EAFDCF-C08E-4997-9A7D-121CC4075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63" y="246063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3" name="AutoShape 7">
            <a:extLst>
              <a:ext uri="{FF2B5EF4-FFF2-40B4-BE49-F238E27FC236}">
                <a16:creationId xmlns:a16="http://schemas.microsoft.com/office/drawing/2014/main" id="{5E5F3B70-FDC6-32B6-F223-631ACBA46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663" y="5056188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4" name="AutoShape 8">
            <a:extLst>
              <a:ext uri="{FF2B5EF4-FFF2-40B4-BE49-F238E27FC236}">
                <a16:creationId xmlns:a16="http://schemas.microsoft.com/office/drawing/2014/main" id="{378AA212-1701-052F-1AD6-F3B9F8681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1031875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5" name="AutoShape 9">
            <a:extLst>
              <a:ext uri="{FF2B5EF4-FFF2-40B4-BE49-F238E27FC236}">
                <a16:creationId xmlns:a16="http://schemas.microsoft.com/office/drawing/2014/main" id="{A3525C1B-E759-C51D-E82F-616B5BCD0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663" y="4343400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6" name="AutoShape 10">
            <a:extLst>
              <a:ext uri="{FF2B5EF4-FFF2-40B4-BE49-F238E27FC236}">
                <a16:creationId xmlns:a16="http://schemas.microsoft.com/office/drawing/2014/main" id="{B78FF672-A86D-E022-7EF5-2564C72EC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1849438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7" name="AutoShape 11">
            <a:extLst>
              <a:ext uri="{FF2B5EF4-FFF2-40B4-BE49-F238E27FC236}">
                <a16:creationId xmlns:a16="http://schemas.microsoft.com/office/drawing/2014/main" id="{7D01BDD3-FBE3-8F98-A43F-DC0BECA77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2562225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8" name="AutoShape 12">
            <a:extLst>
              <a:ext uri="{FF2B5EF4-FFF2-40B4-BE49-F238E27FC236}">
                <a16:creationId xmlns:a16="http://schemas.microsoft.com/office/drawing/2014/main" id="{0F230C95-AB74-EF86-6572-446E2165E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63" y="3459163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9" name="Text Box 13">
            <a:extLst>
              <a:ext uri="{FF2B5EF4-FFF2-40B4-BE49-F238E27FC236}">
                <a16:creationId xmlns:a16="http://schemas.microsoft.com/office/drawing/2014/main" id="{508BF6BB-AC80-3F4E-0D2C-741E6EC2F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25" y="2368550"/>
            <a:ext cx="5254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87050" name="AutoShape 14">
            <a:extLst>
              <a:ext uri="{FF2B5EF4-FFF2-40B4-BE49-F238E27FC236}">
                <a16:creationId xmlns:a16="http://schemas.microsoft.com/office/drawing/2014/main" id="{475702B9-56CA-BBC3-A2A3-0D03137A7602}"/>
              </a:ext>
            </a:extLst>
          </p:cNvPr>
          <p:cNvSpPr>
            <a:spLocks noChangeArrowheads="1"/>
          </p:cNvSpPr>
          <p:nvPr/>
        </p:nvSpPr>
        <p:spPr bwMode="auto">
          <a:xfrm rot="-1179229">
            <a:off x="3001963" y="3238500"/>
            <a:ext cx="692150" cy="328613"/>
          </a:xfrm>
          <a:prstGeom prst="rightArrow">
            <a:avLst>
              <a:gd name="adj1" fmla="val 50000"/>
              <a:gd name="adj2" fmla="val 526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51" name="AutoShape 15">
            <a:extLst>
              <a:ext uri="{FF2B5EF4-FFF2-40B4-BE49-F238E27FC236}">
                <a16:creationId xmlns:a16="http://schemas.microsoft.com/office/drawing/2014/main" id="{24A68810-EA5F-814B-A623-8C5BA057336B}"/>
              </a:ext>
            </a:extLst>
          </p:cNvPr>
          <p:cNvSpPr>
            <a:spLocks noChangeArrowheads="1"/>
          </p:cNvSpPr>
          <p:nvPr/>
        </p:nvSpPr>
        <p:spPr bwMode="auto">
          <a:xfrm rot="-1179229">
            <a:off x="2963863" y="2562225"/>
            <a:ext cx="692150" cy="328613"/>
          </a:xfrm>
          <a:prstGeom prst="rightArrow">
            <a:avLst>
              <a:gd name="adj1" fmla="val 50000"/>
              <a:gd name="adj2" fmla="val 526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52" name="AutoShape 16">
            <a:extLst>
              <a:ext uri="{FF2B5EF4-FFF2-40B4-BE49-F238E27FC236}">
                <a16:creationId xmlns:a16="http://schemas.microsoft.com/office/drawing/2014/main" id="{C2284BED-3B3F-BBEF-784E-8F7DA1062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8" y="3244850"/>
            <a:ext cx="300037" cy="642938"/>
          </a:xfrm>
          <a:prstGeom prst="upArrow">
            <a:avLst>
              <a:gd name="adj1" fmla="val 50000"/>
              <a:gd name="adj2" fmla="val 53572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53" name="AutoShape 17">
            <a:extLst>
              <a:ext uri="{FF2B5EF4-FFF2-40B4-BE49-F238E27FC236}">
                <a16:creationId xmlns:a16="http://schemas.microsoft.com/office/drawing/2014/main" id="{02907738-DE52-D4A7-A20B-C56E7E40062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694113" y="3971925"/>
            <a:ext cx="371475" cy="642938"/>
          </a:xfrm>
          <a:prstGeom prst="upArrow">
            <a:avLst>
              <a:gd name="adj1" fmla="val 50000"/>
              <a:gd name="adj2" fmla="val 43269"/>
            </a:avLst>
          </a:prstGeom>
          <a:solidFill>
            <a:srgbClr val="FFCC00"/>
          </a:solidFill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54" name="AutoShape 18">
            <a:extLst>
              <a:ext uri="{FF2B5EF4-FFF2-40B4-BE49-F238E27FC236}">
                <a16:creationId xmlns:a16="http://schemas.microsoft.com/office/drawing/2014/main" id="{0ADC98E4-84D5-8CB6-368A-978B38838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0388" y="4005263"/>
            <a:ext cx="300037" cy="642937"/>
          </a:xfrm>
          <a:prstGeom prst="upArrow">
            <a:avLst>
              <a:gd name="adj1" fmla="val 50000"/>
              <a:gd name="adj2" fmla="val 53571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55" name="Line 19">
            <a:extLst>
              <a:ext uri="{FF2B5EF4-FFF2-40B4-BE49-F238E27FC236}">
                <a16:creationId xmlns:a16="http://schemas.microsoft.com/office/drawing/2014/main" id="{C24AA985-296A-35B6-AA83-D1B9874A6A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9113" y="3074988"/>
            <a:ext cx="1006475" cy="1573212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6" name="AutoShape 21">
            <a:extLst>
              <a:ext uri="{FF2B5EF4-FFF2-40B4-BE49-F238E27FC236}">
                <a16:creationId xmlns:a16="http://schemas.microsoft.com/office/drawing/2014/main" id="{5D025B9E-D87E-8D0E-DC1F-7E3BC63F1978}"/>
              </a:ext>
            </a:extLst>
          </p:cNvPr>
          <p:cNvSpPr>
            <a:spLocks noChangeArrowheads="1"/>
          </p:cNvSpPr>
          <p:nvPr/>
        </p:nvSpPr>
        <p:spPr bwMode="auto">
          <a:xfrm rot="7137298">
            <a:off x="3026570" y="1701006"/>
            <a:ext cx="976312" cy="358775"/>
          </a:xfrm>
          <a:prstGeom prst="rightArrow">
            <a:avLst>
              <a:gd name="adj1" fmla="val 50000"/>
              <a:gd name="adj2" fmla="val 680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57" name="Text Box 22">
            <a:extLst>
              <a:ext uri="{FF2B5EF4-FFF2-40B4-BE49-F238E27FC236}">
                <a16:creationId xmlns:a16="http://schemas.microsoft.com/office/drawing/2014/main" id="{2D882726-B1C8-3263-E595-EC835E09A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0425" y="332235"/>
            <a:ext cx="4339021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DRY LINE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Arial" panose="020B0604020202020204" pitchFamily="34" charset="0"/>
              </a:rPr>
              <a:t>Associated with Low Center crossing and moving east of the Rockies.</a:t>
            </a:r>
          </a:p>
        </p:txBody>
      </p:sp>
      <p:sp>
        <p:nvSpPr>
          <p:cNvPr id="87058" name="Text Box 23">
            <a:extLst>
              <a:ext uri="{FF2B5EF4-FFF2-40B4-BE49-F238E27FC236}">
                <a16:creationId xmlns:a16="http://schemas.microsoft.com/office/drawing/2014/main" id="{5A665617-C1A0-EE9D-CBD4-6AC093E46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0" y="4787900"/>
            <a:ext cx="146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Warm, Moist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3D25EB-EF45-C571-E165-322D1961F7E5}"/>
              </a:ext>
            </a:extLst>
          </p:cNvPr>
          <p:cNvSpPr txBox="1"/>
          <p:nvPr/>
        </p:nvSpPr>
        <p:spPr>
          <a:xfrm>
            <a:off x="7062952" y="4010956"/>
            <a:ext cx="1466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Downslope air behind low is dry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C89853-4440-5252-8B81-FCCC518D6FD1}"/>
              </a:ext>
            </a:extLst>
          </p:cNvPr>
          <p:cNvSpPr txBox="1"/>
          <p:nvPr/>
        </p:nvSpPr>
        <p:spPr>
          <a:xfrm>
            <a:off x="2773369" y="351416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Dry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AutoShape 2">
            <a:extLst>
              <a:ext uri="{FF2B5EF4-FFF2-40B4-BE49-F238E27FC236}">
                <a16:creationId xmlns:a16="http://schemas.microsoft.com/office/drawing/2014/main" id="{7034BAAD-25D8-7551-D488-B5C307CB0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5810250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66" name="AutoShape 3">
            <a:extLst>
              <a:ext uri="{FF2B5EF4-FFF2-40B4-BE49-F238E27FC236}">
                <a16:creationId xmlns:a16="http://schemas.microsoft.com/office/drawing/2014/main" id="{2E6ECD7E-006F-36C3-A249-43931820C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63" y="246063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67" name="AutoShape 4">
            <a:extLst>
              <a:ext uri="{FF2B5EF4-FFF2-40B4-BE49-F238E27FC236}">
                <a16:creationId xmlns:a16="http://schemas.microsoft.com/office/drawing/2014/main" id="{FC18E415-955D-3788-20DC-A66461E02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663" y="5056188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68" name="AutoShape 5">
            <a:extLst>
              <a:ext uri="{FF2B5EF4-FFF2-40B4-BE49-F238E27FC236}">
                <a16:creationId xmlns:a16="http://schemas.microsoft.com/office/drawing/2014/main" id="{0724D4B7-324A-707B-142F-672B849FE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1031875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69" name="AutoShape 6">
            <a:extLst>
              <a:ext uri="{FF2B5EF4-FFF2-40B4-BE49-F238E27FC236}">
                <a16:creationId xmlns:a16="http://schemas.microsoft.com/office/drawing/2014/main" id="{08065F1D-1C2F-A9C7-5299-543A97E54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663" y="4343400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0" name="AutoShape 7">
            <a:extLst>
              <a:ext uri="{FF2B5EF4-FFF2-40B4-BE49-F238E27FC236}">
                <a16:creationId xmlns:a16="http://schemas.microsoft.com/office/drawing/2014/main" id="{37C1F341-87D6-CC96-6AEB-0D093E794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1849438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1" name="AutoShape 8">
            <a:extLst>
              <a:ext uri="{FF2B5EF4-FFF2-40B4-BE49-F238E27FC236}">
                <a16:creationId xmlns:a16="http://schemas.microsoft.com/office/drawing/2014/main" id="{C4E05E30-B7BF-2B5D-4E15-3CB623DDD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2562225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2" name="AutoShape 9">
            <a:extLst>
              <a:ext uri="{FF2B5EF4-FFF2-40B4-BE49-F238E27FC236}">
                <a16:creationId xmlns:a16="http://schemas.microsoft.com/office/drawing/2014/main" id="{7991CB84-9BD8-3107-9E40-05DB1017A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63" y="3459163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3" name="Text Box 10">
            <a:extLst>
              <a:ext uri="{FF2B5EF4-FFF2-40B4-BE49-F238E27FC236}">
                <a16:creationId xmlns:a16="http://schemas.microsoft.com/office/drawing/2014/main" id="{12E18D01-EF43-C49B-301B-444F45AA1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963" y="2312988"/>
            <a:ext cx="5254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88074" name="AutoShape 13">
            <a:extLst>
              <a:ext uri="{FF2B5EF4-FFF2-40B4-BE49-F238E27FC236}">
                <a16:creationId xmlns:a16="http://schemas.microsoft.com/office/drawing/2014/main" id="{DAE42C4C-E82C-A9B8-B8B6-A63ACD4D2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7438" y="3074988"/>
            <a:ext cx="300037" cy="642937"/>
          </a:xfrm>
          <a:prstGeom prst="upArrow">
            <a:avLst>
              <a:gd name="adj1" fmla="val 50000"/>
              <a:gd name="adj2" fmla="val 53571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5" name="AutoShape 14">
            <a:extLst>
              <a:ext uri="{FF2B5EF4-FFF2-40B4-BE49-F238E27FC236}">
                <a16:creationId xmlns:a16="http://schemas.microsoft.com/office/drawing/2014/main" id="{F7D2E1F9-6032-A472-33F7-46CA846829E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484688" y="3717925"/>
            <a:ext cx="371475" cy="642938"/>
          </a:xfrm>
          <a:prstGeom prst="upArrow">
            <a:avLst>
              <a:gd name="adj1" fmla="val 50000"/>
              <a:gd name="adj2" fmla="val 43269"/>
            </a:avLst>
          </a:prstGeom>
          <a:solidFill>
            <a:srgbClr val="FFCC00"/>
          </a:solidFill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6" name="AutoShape 15">
            <a:extLst>
              <a:ext uri="{FF2B5EF4-FFF2-40B4-BE49-F238E27FC236}">
                <a16:creationId xmlns:a16="http://schemas.microsoft.com/office/drawing/2014/main" id="{75533985-6B55-0428-F407-AE0600373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7438" y="3971925"/>
            <a:ext cx="300037" cy="642938"/>
          </a:xfrm>
          <a:prstGeom prst="upArrow">
            <a:avLst>
              <a:gd name="adj1" fmla="val 50000"/>
              <a:gd name="adj2" fmla="val 53572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7" name="AutoShape 17">
            <a:extLst>
              <a:ext uri="{FF2B5EF4-FFF2-40B4-BE49-F238E27FC236}">
                <a16:creationId xmlns:a16="http://schemas.microsoft.com/office/drawing/2014/main" id="{43C43D3C-2F84-BD66-6FDE-8F03A7FBA0C4}"/>
              </a:ext>
            </a:extLst>
          </p:cNvPr>
          <p:cNvSpPr>
            <a:spLocks noChangeArrowheads="1"/>
          </p:cNvSpPr>
          <p:nvPr/>
        </p:nvSpPr>
        <p:spPr bwMode="auto">
          <a:xfrm rot="3864760">
            <a:off x="3385345" y="3050381"/>
            <a:ext cx="976312" cy="358775"/>
          </a:xfrm>
          <a:prstGeom prst="rightArrow">
            <a:avLst>
              <a:gd name="adj1" fmla="val 50000"/>
              <a:gd name="adj2" fmla="val 680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8" name="Text Box 18">
            <a:extLst>
              <a:ext uri="{FF2B5EF4-FFF2-40B4-BE49-F238E27FC236}">
                <a16:creationId xmlns:a16="http://schemas.microsoft.com/office/drawing/2014/main" id="{FEB9996B-4C09-63BC-960A-1BB1E0AD6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789" y="679303"/>
            <a:ext cx="34893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NO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DRY LINE After the low moves east—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Get Cold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Front</a:t>
            </a:r>
          </a:p>
        </p:txBody>
      </p:sp>
      <p:sp>
        <p:nvSpPr>
          <p:cNvPr id="88079" name="AutoShape 19">
            <a:extLst>
              <a:ext uri="{FF2B5EF4-FFF2-40B4-BE49-F238E27FC236}">
                <a16:creationId xmlns:a16="http://schemas.microsoft.com/office/drawing/2014/main" id="{77462240-8552-5918-FA72-67EFB9885D67}"/>
              </a:ext>
            </a:extLst>
          </p:cNvPr>
          <p:cNvSpPr>
            <a:spLocks noChangeArrowheads="1"/>
          </p:cNvSpPr>
          <p:nvPr/>
        </p:nvSpPr>
        <p:spPr bwMode="auto">
          <a:xfrm rot="7614442">
            <a:off x="3385345" y="1894681"/>
            <a:ext cx="976312" cy="358775"/>
          </a:xfrm>
          <a:prstGeom prst="rightArrow">
            <a:avLst>
              <a:gd name="adj1" fmla="val 50000"/>
              <a:gd name="adj2" fmla="val 680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80" name="Line 20">
            <a:extLst>
              <a:ext uri="{FF2B5EF4-FFF2-40B4-BE49-F238E27FC236}">
                <a16:creationId xmlns:a16="http://schemas.microsoft.com/office/drawing/2014/main" id="{63FBDB6B-D559-4ACA-923D-3D82E78AB1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3625" y="3332163"/>
            <a:ext cx="1066800" cy="11160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1" name="AutoShape 21">
            <a:extLst>
              <a:ext uri="{FF2B5EF4-FFF2-40B4-BE49-F238E27FC236}">
                <a16:creationId xmlns:a16="http://schemas.microsoft.com/office/drawing/2014/main" id="{78D45EC8-3E77-457E-71FB-085E49C5710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052888" y="3717925"/>
            <a:ext cx="261937" cy="27940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75FB0DE2-819D-923B-6C25-6B13C2CD4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Convection Tends to Focus On the Dryline</a:t>
            </a:r>
          </a:p>
        </p:txBody>
      </p:sp>
      <p:pic>
        <p:nvPicPr>
          <p:cNvPr id="89090" name="Content Placeholder 3" descr="dryline.jpeg">
            <a:extLst>
              <a:ext uri="{FF2B5EF4-FFF2-40B4-BE49-F238E27FC236}">
                <a16:creationId xmlns:a16="http://schemas.microsoft.com/office/drawing/2014/main" id="{B47A1DBB-DD69-89A9-0C30-CB27E7DDCC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5405" r="3571"/>
          <a:stretch>
            <a:fillRect/>
          </a:stretch>
        </p:blipFill>
        <p:spPr>
          <a:xfrm>
            <a:off x="795338" y="1739900"/>
            <a:ext cx="7518400" cy="4600575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6496A52C-C74E-5D92-1712-200A13612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This is why storm chasers love to drive near dry lines</a:t>
            </a:r>
          </a:p>
        </p:txBody>
      </p:sp>
      <p:pic>
        <p:nvPicPr>
          <p:cNvPr id="90114" name="Content Placeholder 4" descr="A picture containing text, car, transport, outdoor&#10;&#10;Description automatically generated">
            <a:extLst>
              <a:ext uri="{FF2B5EF4-FFF2-40B4-BE49-F238E27FC236}">
                <a16:creationId xmlns:a16="http://schemas.microsoft.com/office/drawing/2014/main" id="{BE8692EE-7986-00C5-80A7-66195A9A73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0338" y="1600200"/>
            <a:ext cx="6283325" cy="4525963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C:\Documents and Settings\Cliff Mass\Desktop\Dry-Line\torn&amp;drylineOct'01.gif">
            <a:extLst>
              <a:ext uri="{FF2B5EF4-FFF2-40B4-BE49-F238E27FC236}">
                <a16:creationId xmlns:a16="http://schemas.microsoft.com/office/drawing/2014/main" id="{864B8F34-B354-993B-EC0F-D293F707E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1341438"/>
            <a:ext cx="681037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Box 2">
            <a:extLst>
              <a:ext uri="{FF2B5EF4-FFF2-40B4-BE49-F238E27FC236}">
                <a16:creationId xmlns:a16="http://schemas.microsoft.com/office/drawing/2014/main" id="{2B4AEF31-B7AF-B11A-84D5-DD02E6826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611188"/>
            <a:ext cx="6545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1"/>
                </a:solidFill>
                <a:latin typeface="Arial" panose="020B0604020202020204" pitchFamily="34" charset="0"/>
              </a:rPr>
              <a:t>Storm Initiation Along a Dry Line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57D58E65-181B-4644-4CB6-7CED578F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38113"/>
            <a:ext cx="8737600" cy="1143000"/>
          </a:xfrm>
        </p:spPr>
        <p:txBody>
          <a:bodyPr/>
          <a:lstStyle/>
          <a:p>
            <a:r>
              <a:rPr lang="en-US" altLang="en-US" sz="3200" b="1">
                <a:solidFill>
                  <a:schemeClr val="tx2"/>
                </a:solidFill>
                <a:ea typeface="ＭＳ Ｐゴシック" panose="020B0600070205080204" pitchFamily="34" charset="-128"/>
              </a:rPr>
              <a:t>Why is a dry line conducive for strong convection?</a:t>
            </a:r>
          </a:p>
        </p:txBody>
      </p:sp>
      <p:sp>
        <p:nvSpPr>
          <p:cNvPr id="93186" name="Content Placeholder 2">
            <a:extLst>
              <a:ext uri="{FF2B5EF4-FFF2-40B4-BE49-F238E27FC236}">
                <a16:creationId xmlns:a16="http://schemas.microsoft.com/office/drawing/2014/main" id="{4185A8FB-4253-D3E0-43D3-B5619ED95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1113"/>
            <a:ext cx="8229600" cy="45259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Low level confluence and convergence produce upward motion.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East of the surface dry line, the existence of a layer of dry air over moist air enhances convective/potential instability.</a:t>
            </a:r>
          </a:p>
        </p:txBody>
      </p:sp>
      <p:pic>
        <p:nvPicPr>
          <p:cNvPr id="93187" name="Picture 2" descr="Diagram&#10;&#10;Description automatically generated">
            <a:extLst>
              <a:ext uri="{FF2B5EF4-FFF2-40B4-BE49-F238E27FC236}">
                <a16:creationId xmlns:a16="http://schemas.microsoft.com/office/drawing/2014/main" id="{38664547-7076-0AFF-74F6-863F2D435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4154488"/>
            <a:ext cx="443865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F45E7213-4361-AD45-27FC-0AB9A729C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Convection Focus on Dry Lines</a:t>
            </a:r>
          </a:p>
        </p:txBody>
      </p:sp>
      <p:pic>
        <p:nvPicPr>
          <p:cNvPr id="94210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15B55B4-D7B7-7A41-5B6B-9C9796D565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6763" y="2057400"/>
            <a:ext cx="3128962" cy="2100263"/>
          </a:xfrm>
        </p:spPr>
      </p:pic>
      <p:pic>
        <p:nvPicPr>
          <p:cNvPr id="94211" name="Picture 6" descr="Map&#10;&#10;Description automatically generated">
            <a:extLst>
              <a:ext uri="{FF2B5EF4-FFF2-40B4-BE49-F238E27FC236}">
                <a16:creationId xmlns:a16="http://schemas.microsoft.com/office/drawing/2014/main" id="{508ECD32-91BD-DA2D-01DF-02DDC3D7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487488"/>
            <a:ext cx="5241925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75378-754D-9666-1698-57AD74944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2720181"/>
            <a:ext cx="8229600" cy="1143000"/>
          </a:xfrm>
        </p:spPr>
        <p:txBody>
          <a:bodyPr/>
          <a:lstStyle/>
          <a:p>
            <a:r>
              <a:rPr lang="en-US" b="1" dirty="0"/>
              <a:t>The Norwegians Had Mainly Land Observations</a:t>
            </a:r>
            <a:br>
              <a:rPr lang="en-US" b="1" dirty="0"/>
            </a:br>
            <a:r>
              <a:rPr lang="en-US" b="1" dirty="0">
                <a:solidFill>
                  <a:schemeClr val="accent1"/>
                </a:solidFill>
              </a:rPr>
              <a:t>But When More Ocean Observations Became Available a Different Structural Evolution in the Lower Troposphere Became Apparent</a:t>
            </a:r>
          </a:p>
        </p:txBody>
      </p:sp>
    </p:spTree>
    <p:extLst>
      <p:ext uri="{BB962C8B-B14F-4D97-AF65-F5344CB8AC3E}">
        <p14:creationId xmlns:p14="http://schemas.microsoft.com/office/powerpoint/2010/main" val="8717837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6204E86C-8F3E-66B4-7C63-5F7F9F304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Indian Dryline</a:t>
            </a:r>
          </a:p>
        </p:txBody>
      </p:sp>
      <p:pic>
        <p:nvPicPr>
          <p:cNvPr id="95234" name="Content Placeholder 3" descr="India_relief_thumb.jpg">
            <a:extLst>
              <a:ext uri="{FF2B5EF4-FFF2-40B4-BE49-F238E27FC236}">
                <a16:creationId xmlns:a16="http://schemas.microsoft.com/office/drawing/2014/main" id="{0A5B27CC-C330-A466-024E-AEA3F92C9F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737" r="-50737"/>
          <a:stretch>
            <a:fillRect/>
          </a:stretch>
        </p:blipFill>
        <p:spPr/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>
            <a:extLst>
              <a:ext uri="{FF2B5EF4-FFF2-40B4-BE49-F238E27FC236}">
                <a16:creationId xmlns:a16="http://schemas.microsoft.com/office/drawing/2014/main" id="{34C8ED2E-0312-7398-9F9D-76CC5D112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6258" name="Content Placeholder 5" descr="Indiadryline.tiff">
            <a:extLst>
              <a:ext uri="{FF2B5EF4-FFF2-40B4-BE49-F238E27FC236}">
                <a16:creationId xmlns:a16="http://schemas.microsoft.com/office/drawing/2014/main" id="{E88FABFC-E14D-C921-4060-15D0B0AB2E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4" t="14122" r="2876"/>
          <a:stretch>
            <a:fillRect/>
          </a:stretch>
        </p:blipFill>
        <p:spPr>
          <a:xfrm>
            <a:off x="2136775" y="539750"/>
            <a:ext cx="5189538" cy="5778500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CA3BAFB1-FBBE-F085-FDB0-5C5FF5267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58188" cy="995362"/>
          </a:xfrm>
        </p:spPr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Dew Point Gradients Associated with Indian Dry Line</a:t>
            </a:r>
          </a:p>
        </p:txBody>
      </p:sp>
      <p:pic>
        <p:nvPicPr>
          <p:cNvPr id="97282" name="Content Placeholder 3" descr="Indiadryline2.tiff">
            <a:extLst>
              <a:ext uri="{FF2B5EF4-FFF2-40B4-BE49-F238E27FC236}">
                <a16:creationId xmlns:a16="http://schemas.microsoft.com/office/drawing/2014/main" id="{B2C5AD5B-40D6-8F9F-08FC-77DC436386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3" r="-3493"/>
          <a:stretch>
            <a:fillRect/>
          </a:stretch>
        </p:blipFill>
        <p:spPr>
          <a:xfrm>
            <a:off x="582613" y="1417638"/>
            <a:ext cx="8561387" cy="4708525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>
            <a:extLst>
              <a:ext uri="{FF2B5EF4-FFF2-40B4-BE49-F238E27FC236}">
                <a16:creationId xmlns:a16="http://schemas.microsoft.com/office/drawing/2014/main" id="{44D46683-05A0-68EE-76E9-75A8E2CA75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Downstream of Terrain, Fronts can Be Aloft and Tilt Forward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D8FF73-C92A-A4F3-B73C-601081A521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3CB279F-3A92-9D35-83DD-37C50A13B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00" y="825500"/>
            <a:ext cx="1657350" cy="4338638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Cold Fronts</a:t>
            </a:r>
            <a:b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Aloft</a:t>
            </a:r>
            <a:b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(CFA)</a:t>
            </a:r>
          </a:p>
        </p:txBody>
      </p:sp>
      <p:pic>
        <p:nvPicPr>
          <p:cNvPr id="99330" name="Content Placeholder 3" descr="CFA.tiff">
            <a:extLst>
              <a:ext uri="{FF2B5EF4-FFF2-40B4-BE49-F238E27FC236}">
                <a16:creationId xmlns:a16="http://schemas.microsoft.com/office/drawing/2014/main" id="{7C09A75E-7025-D6D9-C14F-C2AA403A72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 b="8130"/>
          <a:stretch>
            <a:fillRect/>
          </a:stretch>
        </p:blipFill>
        <p:spPr>
          <a:xfrm>
            <a:off x="2103438" y="0"/>
            <a:ext cx="6238875" cy="6626225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>
            <a:extLst>
              <a:ext uri="{FF2B5EF4-FFF2-40B4-BE49-F238E27FC236}">
                <a16:creationId xmlns:a16="http://schemas.microsoft.com/office/drawing/2014/main" id="{BF4F675D-9343-1C88-3451-57A78BDA1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Cold Front Aloft Origin</a:t>
            </a:r>
          </a:p>
        </p:txBody>
      </p:sp>
      <p:sp>
        <p:nvSpPr>
          <p:cNvPr id="100354" name="Rectangle 3">
            <a:extLst>
              <a:ext uri="{FF2B5EF4-FFF2-40B4-BE49-F238E27FC236}">
                <a16:creationId xmlns:a16="http://schemas.microsoft.com/office/drawing/2014/main" id="{7996FDC0-2082-CE01-BCE4-1292181E6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650" y="1417638"/>
            <a:ext cx="5888038" cy="4525962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The lower portions of Pacific weather systems are destroyed as they cross the Rockies.</a:t>
            </a:r>
          </a:p>
          <a:p>
            <a:r>
              <a:rPr lang="en-US" altLang="en-US" sz="4000">
                <a:ea typeface="ＭＳ Ｐゴシック" panose="020B0600070205080204" pitchFamily="34" charset="-128"/>
              </a:rPr>
              <a:t>The upper short-wave and its associated thermal structure can pass across the barrier</a:t>
            </a:r>
          </a:p>
        </p:txBody>
      </p:sp>
      <p:pic>
        <p:nvPicPr>
          <p:cNvPr id="100355" name="Content Placeholder 3" descr="CFA.tiff">
            <a:extLst>
              <a:ext uri="{FF2B5EF4-FFF2-40B4-BE49-F238E27FC236}">
                <a16:creationId xmlns:a16="http://schemas.microsoft.com/office/drawing/2014/main" id="{CE304640-A91F-6986-095D-58AFCEB36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3" t="32062" r="3043" b="35474"/>
          <a:stretch>
            <a:fillRect/>
          </a:stretch>
        </p:blipFill>
        <p:spPr bwMode="auto">
          <a:xfrm>
            <a:off x="5800725" y="2474913"/>
            <a:ext cx="2886075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17A39937-4EC3-61EA-F3CA-51FCC30BD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Cold Front Aloft</a:t>
            </a:r>
          </a:p>
        </p:txBody>
      </p:sp>
      <p:pic>
        <p:nvPicPr>
          <p:cNvPr id="117762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0DB2A73-D282-30A4-5DD6-8B31231983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5838" y="1417638"/>
            <a:ext cx="7493000" cy="3562350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E38301C7-D2F0-C4ED-8012-01B7A2235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4127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Cold Air Damming:  Another Example of Terrain Modifying Frontal Structure</a:t>
            </a:r>
          </a:p>
        </p:txBody>
      </p:sp>
      <p:pic>
        <p:nvPicPr>
          <p:cNvPr id="103426" name="Content Placeholder 3" descr="startup.jpg">
            <a:extLst>
              <a:ext uri="{FF2B5EF4-FFF2-40B4-BE49-F238E27FC236}">
                <a16:creationId xmlns:a16="http://schemas.microsoft.com/office/drawing/2014/main" id="{9522AE2D-2622-2382-F756-985DD6478F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92" r="-19492"/>
          <a:stretch>
            <a:fillRect/>
          </a:stretch>
        </p:blipFill>
        <p:spPr>
          <a:xfrm>
            <a:off x="893299" y="2207530"/>
            <a:ext cx="7125286" cy="3918633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3F9B85A7-C535-8807-B01E-F7A1B5AE4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4450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A251177-F9A0-1B50-1F17-98A849FF1C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0357" y="274638"/>
            <a:ext cx="5102640" cy="6609728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2905BAC8-BF90-ED6C-ECA0-4201355F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547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D501690-A616-1912-FA93-C079BB04AF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35150"/>
            <a:ext cx="8229600" cy="40560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7BE664E9-F432-4212-CA45-13ACF59D0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1141413"/>
            <a:ext cx="3033712" cy="4525962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Low-Level Oceanic Cyclone Structure</a:t>
            </a:r>
            <a:b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Is Not the Same as over Land!</a:t>
            </a:r>
          </a:p>
        </p:txBody>
      </p:sp>
      <p:pic>
        <p:nvPicPr>
          <p:cNvPr id="41986" name="Picture 2" descr="A satellite image of a hurricane&#10;&#10;Description automatically generated with low confidence">
            <a:extLst>
              <a:ext uri="{FF2B5EF4-FFF2-40B4-BE49-F238E27FC236}">
                <a16:creationId xmlns:a16="http://schemas.microsoft.com/office/drawing/2014/main" id="{D6D64405-5ED5-9F56-7380-EDA4D50B4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920750"/>
            <a:ext cx="42418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2503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>
            <a:extLst>
              <a:ext uri="{FF2B5EF4-FFF2-40B4-BE49-F238E27FC236}">
                <a16:creationId xmlns:a16="http://schemas.microsoft.com/office/drawing/2014/main" id="{32C3CF18-AEB4-C7EE-81EF-5EBDB395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6498" name="Picture 4" descr="newmslp.gif">
            <a:extLst>
              <a:ext uri="{FF2B5EF4-FFF2-40B4-BE49-F238E27FC236}">
                <a16:creationId xmlns:a16="http://schemas.microsoft.com/office/drawing/2014/main" id="{A2DA4030-A965-8A2A-06D9-724943A3B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3063"/>
            <a:ext cx="7453313" cy="46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>
            <a:extLst>
              <a:ext uri="{FF2B5EF4-FFF2-40B4-BE49-F238E27FC236}">
                <a16:creationId xmlns:a16="http://schemas.microsoft.com/office/drawing/2014/main" id="{F6D297D3-A048-C750-05BB-8BD9712F2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Result in distortion of warm fronts</a:t>
            </a:r>
          </a:p>
        </p:txBody>
      </p:sp>
      <p:pic>
        <p:nvPicPr>
          <p:cNvPr id="118786" name="Content Placeholder 4" descr="A picture containing text, graffiti, colorful&#10;&#10;Description automatically generated">
            <a:extLst>
              <a:ext uri="{FF2B5EF4-FFF2-40B4-BE49-F238E27FC236}">
                <a16:creationId xmlns:a16="http://schemas.microsoft.com/office/drawing/2014/main" id="{3AC0B654-DA18-386C-7BAA-889023B6A9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475" y="1958975"/>
            <a:ext cx="3668713" cy="3409950"/>
          </a:xfrm>
        </p:spPr>
      </p:pic>
      <p:pic>
        <p:nvPicPr>
          <p:cNvPr id="118787" name="Picture 6" descr="Diagram&#10;&#10;Description automatically generated">
            <a:extLst>
              <a:ext uri="{FF2B5EF4-FFF2-40B4-BE49-F238E27FC236}">
                <a16:creationId xmlns:a16="http://schemas.microsoft.com/office/drawing/2014/main" id="{8493F2C5-C513-A40D-0645-C15CC10AD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2425"/>
            <a:ext cx="4391025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3F5356CC-658D-86C5-510B-06AC28B83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8" y="114935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Coastal Fronts:  Closely Associated with Cold Air Damming</a:t>
            </a:r>
          </a:p>
        </p:txBody>
      </p:sp>
      <p:sp>
        <p:nvSpPr>
          <p:cNvPr id="107522" name="Content Placeholder 1">
            <a:extLst>
              <a:ext uri="{FF2B5EF4-FFF2-40B4-BE49-F238E27FC236}">
                <a16:creationId xmlns:a16="http://schemas.microsoft.com/office/drawing/2014/main" id="{7A7358EC-6DF2-4414-AC71-18236FD64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813" y="3119438"/>
            <a:ext cx="6762750" cy="300831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Forms at boundary between cold air in damming region and warmer marine air approaching it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>
            <a:extLst>
              <a:ext uri="{FF2B5EF4-FFF2-40B4-BE49-F238E27FC236}">
                <a16:creationId xmlns:a16="http://schemas.microsoft.com/office/drawing/2014/main" id="{1B449F22-E92D-B78B-29CE-352B46701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Coastal Front: Southeast U.S.</a:t>
            </a:r>
          </a:p>
        </p:txBody>
      </p:sp>
      <p:pic>
        <p:nvPicPr>
          <p:cNvPr id="108546" name="Content Placeholder 3">
            <a:extLst>
              <a:ext uri="{FF2B5EF4-FFF2-40B4-BE49-F238E27FC236}">
                <a16:creationId xmlns:a16="http://schemas.microsoft.com/office/drawing/2014/main" id="{58F837C1-6F5A-A6C8-17D5-E8F9D670D5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2000" y="1836738"/>
            <a:ext cx="5080000" cy="4051300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193838D5-378F-5D55-6B68-186017539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9570" name="Content Placeholder 3">
            <a:extLst>
              <a:ext uri="{FF2B5EF4-FFF2-40B4-BE49-F238E27FC236}">
                <a16:creationId xmlns:a16="http://schemas.microsoft.com/office/drawing/2014/main" id="{2073BEE4-20B0-3752-F657-8305C2AADB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213" y="274638"/>
            <a:ext cx="8229600" cy="6777037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A698588C-D95E-73BE-38DC-4131D3744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10594" name="Content Placeholder 2">
            <a:extLst>
              <a:ext uri="{FF2B5EF4-FFF2-40B4-BE49-F238E27FC236}">
                <a16:creationId xmlns:a16="http://schemas.microsoft.com/office/drawing/2014/main" id="{4BA4DD0E-D4C1-7316-6981-E7376D43E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0595" name="Content Placeholder 3">
            <a:extLst>
              <a:ext uri="{FF2B5EF4-FFF2-40B4-BE49-F238E27FC236}">
                <a16:creationId xmlns:a16="http://schemas.microsoft.com/office/drawing/2014/main" id="{9F172B83-E661-20AA-9C51-6CC699430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1" t="2043" r="42314" b="56335"/>
          <a:stretch>
            <a:fillRect/>
          </a:stretch>
        </p:blipFill>
        <p:spPr bwMode="auto">
          <a:xfrm>
            <a:off x="2532063" y="188913"/>
            <a:ext cx="4441825" cy="62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>
            <a:extLst>
              <a:ext uri="{FF2B5EF4-FFF2-40B4-BE49-F238E27FC236}">
                <a16:creationId xmlns:a16="http://schemas.microsoft.com/office/drawing/2014/main" id="{940C8896-6BD0-5019-96E1-CEA4C0F15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158750"/>
            <a:ext cx="8248650" cy="612775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New England Coastal Front</a:t>
            </a:r>
          </a:p>
        </p:txBody>
      </p:sp>
      <p:pic>
        <p:nvPicPr>
          <p:cNvPr id="111618" name="Content Placeholder 3" descr="coastalfrontnielsen.tiff">
            <a:extLst>
              <a:ext uri="{FF2B5EF4-FFF2-40B4-BE49-F238E27FC236}">
                <a16:creationId xmlns:a16="http://schemas.microsoft.com/office/drawing/2014/main" id="{C8539048-711C-0503-24BE-E15FD1DF9A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574" r="-58574"/>
          <a:stretch>
            <a:fillRect/>
          </a:stretch>
        </p:blipFill>
        <p:spPr>
          <a:xfrm>
            <a:off x="-614363" y="771525"/>
            <a:ext cx="10774363" cy="5927725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>
            <a:extLst>
              <a:ext uri="{FF2B5EF4-FFF2-40B4-BE49-F238E27FC236}">
                <a16:creationId xmlns:a16="http://schemas.microsoft.com/office/drawing/2014/main" id="{433F3E4D-0DCC-ADEE-A7F6-5986CDA4C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79" y="2857500"/>
            <a:ext cx="5029418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Bottom Line:   The Norwegian Cyclone Model is Useful But the Real World Often Looks Different!</a:t>
            </a:r>
          </a:p>
        </p:txBody>
      </p:sp>
      <p:pic>
        <p:nvPicPr>
          <p:cNvPr id="3" name="Content Placeholder 3" descr="BjerknesSolberg1.tiff">
            <a:extLst>
              <a:ext uri="{FF2B5EF4-FFF2-40B4-BE49-F238E27FC236}">
                <a16:creationId xmlns:a16="http://schemas.microsoft.com/office/drawing/2014/main" id="{8A4BF73F-C205-AB38-07FD-5E95154FA5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4110" y="928468"/>
            <a:ext cx="2995417" cy="5330020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A7A21-032F-9D2E-F51A-B383DB4D3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F91E0AA3-D47C-D569-73D4-AF5EFA334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351" y="1417638"/>
            <a:ext cx="6621298" cy="4713992"/>
          </a:xfrm>
        </p:spPr>
      </p:pic>
    </p:spTree>
    <p:extLst>
      <p:ext uri="{BB962C8B-B14F-4D97-AF65-F5344CB8AC3E}">
        <p14:creationId xmlns:p14="http://schemas.microsoft.com/office/powerpoint/2010/main" val="1131787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A1BBA-41D7-61E2-FCF6-FE9DEECBC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 with weather forecasts&#10;&#10;Description automatically generated">
            <a:extLst>
              <a:ext uri="{FF2B5EF4-FFF2-40B4-BE49-F238E27FC236}">
                <a16:creationId xmlns:a16="http://schemas.microsoft.com/office/drawing/2014/main" id="{C7883E17-AABD-EA1F-7EE9-109A8EDDE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108" y="1301023"/>
            <a:ext cx="7820353" cy="4656563"/>
          </a:xfrm>
        </p:spPr>
      </p:pic>
    </p:spTree>
    <p:extLst>
      <p:ext uri="{BB962C8B-B14F-4D97-AF65-F5344CB8AC3E}">
        <p14:creationId xmlns:p14="http://schemas.microsoft.com/office/powerpoint/2010/main" val="182683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497999D-8ABF-94B1-2F22-94E63C16D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A56077D4-CC27-695D-9F13-6EF4CB9FA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6868" name="Picture 4" descr="schematic">
            <a:extLst>
              <a:ext uri="{FF2B5EF4-FFF2-40B4-BE49-F238E27FC236}">
                <a16:creationId xmlns:a16="http://schemas.microsoft.com/office/drawing/2014/main" id="{BB69E6C8-14B7-DAFD-43C6-5336AC9E9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92" y="306387"/>
            <a:ext cx="7477125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496DF885-5B5D-8086-06D4-B83059F03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3" y="293688"/>
            <a:ext cx="41279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US" altLang="en-US" sz="2800" b="1" dirty="0">
                <a:solidFill>
                  <a:schemeClr val="tx2"/>
                </a:solidFill>
              </a:rPr>
              <a:t>Shapiro-Keyser Model of Oceanic Cyclones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4D359-A4E2-FD20-FC07-3663223B3A7C}"/>
              </a:ext>
            </a:extLst>
          </p:cNvPr>
          <p:cNvSpPr txBox="1"/>
          <p:nvPr/>
        </p:nvSpPr>
        <p:spPr>
          <a:xfrm>
            <a:off x="0" y="2787074"/>
            <a:ext cx="20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Four stages connected together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5E6E9-E120-40C9-534F-F0F928449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B131CFFD-804E-D690-988B-41062A1956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4932" y="1215601"/>
            <a:ext cx="6352275" cy="4426798"/>
          </a:xfrm>
        </p:spPr>
      </p:pic>
    </p:spTree>
    <p:extLst>
      <p:ext uri="{BB962C8B-B14F-4D97-AF65-F5344CB8AC3E}">
        <p14:creationId xmlns:p14="http://schemas.microsoft.com/office/powerpoint/2010/main" val="35236963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A1710-8D7C-8C81-70EA-B2513A79D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F825FFED-2ED3-B7B5-EEA8-0D1868C63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1525" y="1132229"/>
            <a:ext cx="6477000" cy="4927395"/>
          </a:xfrm>
        </p:spPr>
      </p:pic>
    </p:spTree>
    <p:extLst>
      <p:ext uri="{BB962C8B-B14F-4D97-AF65-F5344CB8AC3E}">
        <p14:creationId xmlns:p14="http://schemas.microsoft.com/office/powerpoint/2010/main" val="35788467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99DE3-D1AB-AECC-C80D-FB5125531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2C2391F4-0579-C922-D1AE-69A9B0B8C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0342" y="438532"/>
            <a:ext cx="6654362" cy="5618027"/>
          </a:xfrm>
        </p:spPr>
      </p:pic>
    </p:spTree>
    <p:extLst>
      <p:ext uri="{BB962C8B-B14F-4D97-AF65-F5344CB8AC3E}">
        <p14:creationId xmlns:p14="http://schemas.microsoft.com/office/powerpoint/2010/main" val="38061383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C8F84-2609-DE9B-86AA-DD1BC118A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D3C55-C0F6-C8C1-851C-8E8F8EE9A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67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3791</TotalTime>
  <Words>940</Words>
  <Application>Microsoft Macintosh PowerPoint</Application>
  <PresentationFormat>On-screen Show (4:3)</PresentationFormat>
  <Paragraphs>135</Paragraphs>
  <Slides>93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8" baseType="lpstr">
      <vt:lpstr>ＭＳ Ｐゴシック</vt:lpstr>
      <vt:lpstr>Arial</vt:lpstr>
      <vt:lpstr>Arial Black</vt:lpstr>
      <vt:lpstr>Calibri</vt:lpstr>
      <vt:lpstr>Office Theme</vt:lpstr>
      <vt:lpstr>Cyclone and Frontal Structure and Evolution Winter 2024 ATMS 370 </vt:lpstr>
      <vt:lpstr>Reality is More Complex Than the Norwegian Cyclone Model</vt:lpstr>
      <vt:lpstr>The Classic Evolution</vt:lpstr>
      <vt:lpstr>PowerPoint Presentation</vt:lpstr>
      <vt:lpstr>PowerPoint Presentation</vt:lpstr>
      <vt:lpstr>PowerPoint Presentation</vt:lpstr>
      <vt:lpstr>The Norwegians Had Mainly Land Observations But When More Ocean Observations Became Available a Different Structural Evolution in the Lower Troposphere Became Apparent</vt:lpstr>
      <vt:lpstr>Low-Level Oceanic Cyclone Structure Is Not the Same as over Land!</vt:lpstr>
      <vt:lpstr>PowerPoint Presentation</vt:lpstr>
      <vt:lpstr>Major Elements of S-K Model</vt:lpstr>
      <vt:lpstr>Major Elements of S-K Model</vt:lpstr>
      <vt:lpstr>Front/Pressure Evolution</vt:lpstr>
      <vt:lpstr>Both New Observations and Improving Modeling Technology Showed the Different Structures</vt:lpstr>
      <vt:lpstr>Simulation of the QE-2 Storm (Sept. 1978)</vt:lpstr>
      <vt:lpstr>PowerPoint Presentation</vt:lpstr>
      <vt:lpstr>PowerPoint Presentation</vt:lpstr>
      <vt:lpstr>Simulation of the QE-II Storm</vt:lpstr>
      <vt:lpstr>PowerPoint Presentation</vt:lpstr>
      <vt:lpstr>PowerPoint Presentation</vt:lpstr>
      <vt:lpstr>Air-Sea Interactions Warm the Cold Air, Weakened the Cold Front</vt:lpstr>
      <vt:lpstr>Special Observations from Aircraft for the 1989 Storm</vt:lpstr>
      <vt:lpstr>Cross Section Across Ocean Cold Front</vt:lpstr>
      <vt:lpstr>Cross Section Across Warm Front</vt:lpstr>
      <vt:lpstr>Cross Section Across Warm Front and Associated Low-level Jet</vt:lpstr>
      <vt:lpstr>Warm Seclusion Stage</vt:lpstr>
      <vt:lpstr>Cross Section Across Warm-Air Seclusion:  Circulation Weakens With Height</vt:lpstr>
      <vt:lpstr>Why Warm Air Seclusion?</vt:lpstr>
      <vt:lpstr>Strongest Winds With Back-Bent Warm Front</vt:lpstr>
      <vt:lpstr>Why strongest wind west and SW of the low center?</vt:lpstr>
      <vt:lpstr>The large temperature gradient with the bent-back warm front </vt:lpstr>
      <vt:lpstr>Another example: the 2006 Chanukah Eve Windstrm</vt:lpstr>
      <vt:lpstr>Can see this structure from scatterometer datas</vt:lpstr>
      <vt:lpstr>December 27, 2022</vt:lpstr>
      <vt:lpstr>PowerPoint Presentation</vt:lpstr>
      <vt:lpstr>Why is structure different over the ocean than over land?</vt:lpstr>
      <vt:lpstr>Differences in surface drag or friction is very important.</vt:lpstr>
      <vt:lpstr>Numerical Model Simulations Stronger low-level winds over ocean</vt:lpstr>
      <vt:lpstr>Second, water surfaces have different temperatures than land, modifying low level temperatures and weakening cold fronts</vt:lpstr>
      <vt:lpstr>Often operational charts don’t reflect new understanding</vt:lpstr>
      <vt:lpstr>Mountains Can Greatly Influence Frontal and Cyclone Structures</vt:lpstr>
      <vt:lpstr>PowerPoint Presentation</vt:lpstr>
      <vt:lpstr>Mountains Can</vt:lpstr>
      <vt:lpstr>Consider the U.S. Impacts of Terrain</vt:lpstr>
      <vt:lpstr>PowerPoint Presentation</vt:lpstr>
      <vt:lpstr>PowerPoint Presentation</vt:lpstr>
      <vt:lpstr>PowerPoint Presentation</vt:lpstr>
      <vt:lpstr>PowerPoint Presentation</vt:lpstr>
      <vt:lpstr>Low Center  Weakens and Reforms to the east of the Rockies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Takes several hundred miles east of Rockies for “classic” structures to restore themselves</vt:lpstr>
      <vt:lpstr>Dry Lines in the Central U.S. A product of terrain! </vt:lpstr>
      <vt:lpstr>Dry Lines</vt:lpstr>
      <vt:lpstr>Dry Lines</vt:lpstr>
      <vt:lpstr>Typical Dryline</vt:lpstr>
      <vt:lpstr>Southern Plains Dry Line</vt:lpstr>
      <vt:lpstr>Dry Line</vt:lpstr>
      <vt:lpstr>Vertical Structure of Dry Line</vt:lpstr>
      <vt:lpstr>PowerPoint Presentation</vt:lpstr>
      <vt:lpstr>PowerPoint Presentation</vt:lpstr>
      <vt:lpstr>Convection Tends to Focus On the Dryline</vt:lpstr>
      <vt:lpstr>This is why storm chasers love to drive near dry lines</vt:lpstr>
      <vt:lpstr>PowerPoint Presentation</vt:lpstr>
      <vt:lpstr>Why is a dry line conducive for strong convection?</vt:lpstr>
      <vt:lpstr>Convection Focus on Dry Lines</vt:lpstr>
      <vt:lpstr>Indian Dryline</vt:lpstr>
      <vt:lpstr>PowerPoint Presentation</vt:lpstr>
      <vt:lpstr>Dew Point Gradients Associated with Indian Dry Line</vt:lpstr>
      <vt:lpstr>Downstream of Terrain, Fronts can Be Aloft and Tilt Forward</vt:lpstr>
      <vt:lpstr>Cold Fronts Aloft (CFA)</vt:lpstr>
      <vt:lpstr>Cold Front Aloft Origin</vt:lpstr>
      <vt:lpstr>Cold Front Aloft</vt:lpstr>
      <vt:lpstr>Cold Air Damming:  Another Example of Terrain Modifying Frontal Structure</vt:lpstr>
      <vt:lpstr>PowerPoint Presentation</vt:lpstr>
      <vt:lpstr>PowerPoint Presentation</vt:lpstr>
      <vt:lpstr>PowerPoint Presentation</vt:lpstr>
      <vt:lpstr>Result in distortion of warm fronts</vt:lpstr>
      <vt:lpstr>Coastal Fronts:  Closely Associated with Cold Air Damming</vt:lpstr>
      <vt:lpstr>Coastal Front: Southeast U.S.</vt:lpstr>
      <vt:lpstr>PowerPoint Presentation</vt:lpstr>
      <vt:lpstr>PowerPoint Presentation</vt:lpstr>
      <vt:lpstr>New England Coastal Front</vt:lpstr>
      <vt:lpstr>Bottom Line:   The Norwegian Cyclone Model is Useful But the Real World Often Looks Different!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Cyclone and Frontal Structure and Evolution</dc:title>
  <dc:creator>Clifford Mass</dc:creator>
  <cp:lastModifiedBy>Clifford F. Mass</cp:lastModifiedBy>
  <cp:revision>112</cp:revision>
  <dcterms:created xsi:type="dcterms:W3CDTF">2012-11-13T18:34:23Z</dcterms:created>
  <dcterms:modified xsi:type="dcterms:W3CDTF">2024-02-15T23:18:23Z</dcterms:modified>
</cp:coreProperties>
</file>