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61" r:id="rId2"/>
    <p:sldId id="469" r:id="rId3"/>
    <p:sldId id="510" r:id="rId4"/>
    <p:sldId id="470" r:id="rId5"/>
    <p:sldId id="471" r:id="rId6"/>
    <p:sldId id="474" r:id="rId7"/>
    <p:sldId id="512" r:id="rId8"/>
    <p:sldId id="475" r:id="rId9"/>
    <p:sldId id="476" r:id="rId10"/>
    <p:sldId id="479" r:id="rId11"/>
    <p:sldId id="477" r:id="rId12"/>
    <p:sldId id="478" r:id="rId13"/>
    <p:sldId id="480" r:id="rId14"/>
    <p:sldId id="481" r:id="rId15"/>
    <p:sldId id="502" r:id="rId16"/>
    <p:sldId id="514" r:id="rId17"/>
    <p:sldId id="542" r:id="rId18"/>
    <p:sldId id="513" r:id="rId19"/>
    <p:sldId id="508" r:id="rId20"/>
    <p:sldId id="543" r:id="rId21"/>
    <p:sldId id="507" r:id="rId22"/>
    <p:sldId id="549" r:id="rId23"/>
    <p:sldId id="545" r:id="rId24"/>
    <p:sldId id="483" r:id="rId25"/>
    <p:sldId id="490" r:id="rId26"/>
    <p:sldId id="546" r:id="rId27"/>
    <p:sldId id="547" r:id="rId28"/>
    <p:sldId id="548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857"/>
  </p:normalViewPr>
  <p:slideViewPr>
    <p:cSldViewPr snapToObjects="1">
      <p:cViewPr varScale="1">
        <p:scale>
          <a:sx n="115" d="100"/>
          <a:sy n="115" d="100"/>
        </p:scale>
        <p:origin x="18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8FA2EC30-2273-1B4A-8998-F3E8D86520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7CDA869-336F-E740-9CAD-40515468CF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21A24E8-CABC-5D4D-87B8-B4612BCE5C61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C8E54322-DDA3-5049-9C9C-1F6332BE2B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174151D9-679E-124D-B5B5-34D131EDF8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6A59CC-B782-D646-8E43-5820EE062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4DE55-1434-BC41-98B9-3D38AF599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12C87-B242-0045-8E01-2646C1D9EE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46C9838-222B-D748-8902-C35EFBA81AD1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B4F3F4-1606-BC43-A3AC-B787508B0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C2AD5B-8C0C-FC46-8DE0-6084F6315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313B5-E775-234A-9954-A948883443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F4FD5-785F-5642-BF04-6253B0CC1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C280C-80FC-8944-B498-7930432CF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28D3AA2-705E-B04C-8D5F-028B350475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3B1B5FC8-CC5F-D643-A661-8F779FC00B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7F13BC6-864A-6C40-A7B2-867B4335F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AFA92ED5-153F-5042-8A9B-0672B7BBE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11909DA-84A6-D34B-8B9E-C844D97125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DBE50009-0585-BC4A-BF71-B702543E9B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5D6FC609-51E2-704B-B813-0F7ABA3C8C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C9A10053-3A85-4A4B-A0D1-9CB6EDA8F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52D6002-2155-0E42-AC7A-3A83605981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37BD0F1D-C3B3-F745-90D0-BCF54CB34E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7BA205A-A1AF-D041-827C-53BE19649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7A069C69-CB19-2146-AD3E-A4499E229B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61DC95D2-1F2D-9340-B5D2-18CE413A1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2AE658DC-32BF-4A48-9D63-EF055DF63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3D23C2B-73CC-B144-A8FF-62D6329756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B8B8CFF1-30EE-8049-83F9-FB14A33CEC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4DA144E-2DB1-2740-A5B9-634B20CBB1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6A0CA28-253A-174C-9F07-B28B6569E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8C145D2-72F7-A54F-A1D8-BFDC44085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4DEE71F-3006-CC46-9AB5-E779057390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E59F842-CB08-F34D-8C59-FE5B0F436D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1A4DE47-0127-2A42-8150-7DBF4352E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96A68D91-CF46-9B4C-A15E-E71FE80E86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71739F68-9EAE-CC4D-9007-2F842BA1CD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E3ABCBA-6CCC-D949-AFAF-8865D86AD1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36E4F6A8-EAB2-1A48-BACA-2DAF74550D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41DBCED-B4F6-AE4D-A1C1-D862F8BF95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4219570-5747-4A40-A42A-406C612CC0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0ECF291-E577-1A48-8315-7BE2994617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603E951-E445-0A41-A05B-0EE28943DA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12A05-D801-114B-BF12-03F260AF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359F-1875-D748-9291-4F7BDF112672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3AF03-974A-3442-BF5B-F3F28E5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DE8F-0093-6841-8D54-2AA048E8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537F-C781-CC4F-BB2E-29D897795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0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169D-4AFC-4846-8DDD-D9AD0930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37C7-0656-4A4B-8901-4343965BCC69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E9E2D-E6BC-CD4E-885F-506CDA25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0A9C1-630E-5B4E-BA45-E4A93283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3317-B979-D94D-A91B-C513E4609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71BA-8381-8841-9CA8-F242F337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DFAD-CE7A-5E49-9BED-F9FA7C558A28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3EF0F-6CA3-F24C-B997-1C4EAAED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9FAF-5441-EB4D-9D91-8D0A09FC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9C4C-C0A0-FB48-A713-B8416C005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398A-9250-B046-98C9-1B3640EC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0E7B-65FD-4D4C-91FA-A5002207EDAF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CAF0F-8440-C941-9D5C-96F29055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CAE92-1E9E-514C-9F9C-D3CBACA9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AD80-2E09-5E41-BEF3-2F3A037A9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DEC6-7330-934F-AED4-805389E4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6AC7-19BB-DD43-8E68-08ACF154A8D4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ABE52-955B-BE4D-97B5-BC0541CF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68CD1-8034-B245-9A49-0274F885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5AEB-1D59-824E-B94F-9A6073392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7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188C65-1808-394B-B69B-7B855740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6076-E224-754B-BC78-0AFF29E61170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CE26DB-680E-E44D-9752-E88633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1BD0F7-E138-414A-9958-5679424C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75DD-418A-944E-85A4-9E8EE1AA1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63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84751E-43D3-6947-9DCB-417F6910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9FCB-9139-B34B-9470-58713BF15033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6C6D4A-8FAE-F94E-B934-4012C1A0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E76493-BCE4-6D42-8844-6C15C3D1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C25A-209E-674F-8907-E224C263A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5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ECE344-EDFD-154F-A9C3-81CC2BA1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ED8E-B95D-D346-BE50-70D6BE4A79AD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BC4A32-5713-1A44-A7C5-E83B6D19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AA7597-34F9-D54F-AD42-2FCAB765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0948-4840-F048-A610-95FD51BB9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863C2C-EB18-3648-B9AD-21303246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02B5-226E-8248-B340-F1D41056CB51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81AEB4-D487-C148-850D-32B662E7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58981D-981B-044C-A1F9-B11B622C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546F-0F91-C842-AF85-0054CDA05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5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83F300-F481-E642-9660-E34D7424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C4E6-84EE-A945-B54E-A96E1D4223B4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F59CE6-4EED-ED4C-98BF-A5F2EF16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D55EC9-BE44-C342-B8D9-7AD17089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CBCF-6DB1-3046-8B80-4AC3F9EE1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0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956A8F-A9FB-E947-84CE-40603585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3E72-9057-7045-B8DE-0AEF8C37AB34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5EE4FB-9FBA-6C4D-9BE9-D9BA6F1F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1237DC-B35D-254D-95E7-92AF8804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8047-B965-F246-8D98-F2F3D3449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2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B6CDA6-C4CB-A94C-A062-FE07034EDC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81A7C-C6A8-4649-A9F0-A1D38B6F5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8EBC8-4250-E74E-BECA-2455C9449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A8AA239-BBDD-C843-B111-53693BC42FCD}" type="datetime1">
              <a:rPr lang="en-US" altLang="en-US"/>
              <a:pPr>
                <a:defRPr/>
              </a:pPr>
              <a:t>12/4/24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F661-A14A-FD48-BF5F-76F6C9C0C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90DA7-271B-D045-BD90-E8884583F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258344-843C-CC45-95F4-6B60DBE45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atherspark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4B3754D-9134-934F-B628-0BFBA396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A Consumer’</a:t>
            </a:r>
            <a:r>
              <a:rPr lang="en-US" altLang="ja-JP" b="1">
                <a:solidFill>
                  <a:schemeClr val="tx2"/>
                </a:solidFill>
              </a:rPr>
              <a:t>s Guide to Weather Forecasting Information</a:t>
            </a:r>
            <a:endParaRPr lang="en-US" altLang="en-US" b="1">
              <a:solidFill>
                <a:schemeClr val="tx2"/>
              </a:solidFill>
            </a:endParaRPr>
          </a:p>
        </p:txBody>
      </p:sp>
      <p:pic>
        <p:nvPicPr>
          <p:cNvPr id="15362" name="Picture 4" descr="TV-Weather-C">
            <a:extLst>
              <a:ext uri="{FF2B5EF4-FFF2-40B4-BE49-F238E27FC236}">
                <a16:creationId xmlns:a16="http://schemas.microsoft.com/office/drawing/2014/main" id="{016F2312-C947-4A44-AAF1-68049F57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07035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>
            <a:extLst>
              <a:ext uri="{FF2B5EF4-FFF2-40B4-BE49-F238E27FC236}">
                <a16:creationId xmlns:a16="http://schemas.microsoft.com/office/drawing/2014/main" id="{AFAF1542-0A1F-7743-A76E-C6F9FA71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486400"/>
            <a:ext cx="2016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ATMS 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Autumn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EBA1A71-EAAC-384B-9C76-8C2F294E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4F81BD"/>
                </a:solidFill>
              </a:rPr>
              <a:t>Online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147B6EE-6927-CB47-A644-ADF6D680C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You can get the latest forecasts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You can get the raw weather observations (e.g., surface observations, radar)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You can look at the forecasts from the computer models.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You can view weather cams all over the region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You can get deceiving and wrong information that looks compelling.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NWS1">
            <a:extLst>
              <a:ext uri="{FF2B5EF4-FFF2-40B4-BE49-F238E27FC236}">
                <a16:creationId xmlns:a16="http://schemas.microsoft.com/office/drawing/2014/main" id="{4EFFD02C-3993-E14F-B1AD-836E0496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660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045DB55C-5E39-6840-A02E-E46CB0A0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66688"/>
            <a:ext cx="875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The National Weather Service:  A Good Source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nws2">
            <a:extLst>
              <a:ext uri="{FF2B5EF4-FFF2-40B4-BE49-F238E27FC236}">
                <a16:creationId xmlns:a16="http://schemas.microsoft.com/office/drawing/2014/main" id="{9AB573C4-4533-C848-85B4-DD0FB7FD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62484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12CF507A-5997-0342-8B09-E61B6450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4F81BD"/>
                </a:solidFill>
              </a:rPr>
              <a:t>The NWS Forecast Discussion…getting into the mind of the forecaster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2DB9590-4381-9F4E-8EC7-EE3B0A5B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8230FBF0-207D-6445-B9E6-65DDB1BC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448DB863-4167-8E4F-BEAA-C83CF93DB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987" name="Picture 4" descr="discussion">
            <a:extLst>
              <a:ext uri="{FF2B5EF4-FFF2-40B4-BE49-F238E27FC236}">
                <a16:creationId xmlns:a16="http://schemas.microsoft.com/office/drawing/2014/main" id="{B461E133-5A8C-3B46-B55B-C85116D0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3088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B83DE58-E1FA-A044-994E-D134312E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4F81BD"/>
                </a:solidFill>
              </a:rPr>
              <a:t>Weather.com has very good forecasts—better than the National Weather Service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87BA62A-5964-8147-B332-91A8C5D38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3810000" cy="4068763"/>
          </a:xfrm>
        </p:spPr>
        <p:txBody>
          <a:bodyPr/>
          <a:lstStyle/>
          <a:p>
            <a:pPr eaLnBrk="1" hangingPunct="1"/>
            <a:r>
              <a:rPr lang="en-US" altLang="en-US"/>
              <a:t>Completely automated.</a:t>
            </a:r>
          </a:p>
          <a:p>
            <a:pPr eaLnBrk="1" hangingPunct="1"/>
            <a:r>
              <a:rPr lang="en-US" altLang="en-US"/>
              <a:t>Highly sophisticated statistical improvement of National Weather Service and other forecast models.</a:t>
            </a:r>
          </a:p>
        </p:txBody>
      </p:sp>
      <p:pic>
        <p:nvPicPr>
          <p:cNvPr id="44035" name="Picture 1" descr="weatherchnnel.tiff">
            <a:extLst>
              <a:ext uri="{FF2B5EF4-FFF2-40B4-BE49-F238E27FC236}">
                <a16:creationId xmlns:a16="http://schemas.microsoft.com/office/drawing/2014/main" id="{E526E7B0-1ADB-E148-87BD-6324805B8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1927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98DFDB6A-94A7-8C4C-B283-4237E909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</a:rPr>
              <a:t>Who has the best forecasts?  Check forecastadvisor.com</a:t>
            </a:r>
          </a:p>
        </p:txBody>
      </p:sp>
      <p:pic>
        <p:nvPicPr>
          <p:cNvPr id="46082" name="Content Placeholder 3" descr="forecastadvisr.tiff">
            <a:extLst>
              <a:ext uri="{FF2B5EF4-FFF2-40B4-BE49-F238E27FC236}">
                <a16:creationId xmlns:a16="http://schemas.microsoft.com/office/drawing/2014/main" id="{58474845-719B-854E-9951-2750768A8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03" b="-11803"/>
          <a:stretch>
            <a:fillRect/>
          </a:stretch>
        </p:blipFill>
        <p:spPr>
          <a:xfrm>
            <a:off x="304800" y="1419225"/>
            <a:ext cx="8686800" cy="47767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FE7337C0-C712-174B-B0A3-B3B483B4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2971800" cy="5211763"/>
          </a:xfrm>
        </p:spPr>
        <p:txBody>
          <a:bodyPr/>
          <a:lstStyle/>
          <a:p>
            <a:r>
              <a:rPr lang="en-US" altLang="en-US"/>
              <a:t>Our Department website is a great place to start</a:t>
            </a:r>
          </a:p>
        </p:txBody>
      </p:sp>
      <p:pic>
        <p:nvPicPr>
          <p:cNvPr id="47106" name="Content Placeholder 3" descr="deptsite.tiff">
            <a:extLst>
              <a:ext uri="{FF2B5EF4-FFF2-40B4-BE49-F238E27FC236}">
                <a16:creationId xmlns:a16="http://schemas.microsoft.com/office/drawing/2014/main" id="{05A4D86A-86AC-7746-9571-6D23A193C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87" r="-49687"/>
          <a:stretch>
            <a:fillRect/>
          </a:stretch>
        </p:blipFill>
        <p:spPr>
          <a:xfrm>
            <a:off x="838200" y="458788"/>
            <a:ext cx="10577513" cy="58181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99F6877-68AF-5141-836D-488173D5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4F81BD"/>
                </a:solidFill>
              </a:rPr>
              <a:t>Smartphone Weather Apps Are Very Useful</a:t>
            </a:r>
          </a:p>
        </p:txBody>
      </p:sp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3779E32E-6D05-8B42-837C-FB5D71BF4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3581400"/>
          </a:xfrm>
        </p:spPr>
        <p:txBody>
          <a:bodyPr/>
          <a:lstStyle/>
          <a:p>
            <a:r>
              <a:rPr lang="en-US" altLang="en-US"/>
              <a:t>Smartphones are the perfect weather delivery tool</a:t>
            </a:r>
          </a:p>
          <a:p>
            <a:pPr lvl="1"/>
            <a:r>
              <a:rPr lang="en-US" altLang="en-US"/>
              <a:t>Good graphics, </a:t>
            </a:r>
          </a:p>
          <a:p>
            <a:pPr lvl="1"/>
            <a:r>
              <a:rPr lang="en-US" altLang="en-US"/>
              <a:t>they know where you are, </a:t>
            </a:r>
          </a:p>
          <a:p>
            <a:pPr lvl="1"/>
            <a:r>
              <a:rPr lang="en-US" altLang="en-US"/>
              <a:t>good communications, </a:t>
            </a:r>
          </a:p>
          <a:p>
            <a:pPr lvl="1"/>
            <a:r>
              <a:rPr lang="en-US" altLang="en-US"/>
              <a:t>and more…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C082D286-38C7-3B43-BCBA-8E414FF9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</a:rPr>
              <a:t>WeatherChannel App</a:t>
            </a:r>
          </a:p>
        </p:txBody>
      </p:sp>
      <p:pic>
        <p:nvPicPr>
          <p:cNvPr id="49154" name="Content Placeholder 3" descr="weatherchanneld.tiff">
            <a:extLst>
              <a:ext uri="{FF2B5EF4-FFF2-40B4-BE49-F238E27FC236}">
                <a16:creationId xmlns:a16="http://schemas.microsoft.com/office/drawing/2014/main" id="{629C2578-FF9D-3940-A7FC-AB2A8FA8B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2" r="-256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7E29374-E688-B046-9EBA-70439E3F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1F497D"/>
                </a:solidFill>
              </a:rPr>
              <a:t>Being a good weather consumer means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D8E2A0F-A31B-8642-8530-B41471819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352800"/>
          </a:xfrm>
        </p:spPr>
        <p:txBody>
          <a:bodyPr/>
          <a:lstStyle/>
          <a:p>
            <a:pPr eaLnBrk="1" hangingPunct="1"/>
            <a:r>
              <a:rPr lang="en-US" altLang="en-US"/>
              <a:t>Knowing where to get reliable information</a:t>
            </a:r>
          </a:p>
          <a:p>
            <a:pPr eaLnBrk="1" hangingPunct="1"/>
            <a:r>
              <a:rPr lang="en-US" altLang="en-US"/>
              <a:t>Knowing what is hype and what is real</a:t>
            </a:r>
          </a:p>
          <a:p>
            <a:pPr eaLnBrk="1" hangingPunct="1"/>
            <a:r>
              <a:rPr lang="en-US" altLang="en-US"/>
              <a:t>Knowing the limits of weather prediction</a:t>
            </a:r>
          </a:p>
          <a:p>
            <a:pPr eaLnBrk="1" hangingPunct="1"/>
            <a:r>
              <a:rPr lang="en-US" altLang="en-US"/>
              <a:t>Knowing how to read the sky and how to interpret basic weather information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2AEEBBC-54BB-2A4F-93F7-A637271E7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BA8-D6F8-0047-8FB1-75D0AF932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299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BA3373-8B2D-964A-AD31-6E5B8D4C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0650"/>
            <a:ext cx="784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42DC029D-FB83-1040-A959-DF1D5786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648200" cy="5897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4F81BD"/>
                </a:solidFill>
                <a:latin typeface="Times" pitchFamily="2" charset="0"/>
              </a:rPr>
              <a:t>Radarscope</a:t>
            </a:r>
            <a:r>
              <a:rPr lang="en-US" altLang="en-US">
                <a:latin typeface="Times" pitchFamily="2" charset="0"/>
              </a:rPr>
              <a:t>:  The Professional</a:t>
            </a:r>
            <a:r>
              <a:rPr lang="ja-JP" altLang="en-US">
                <a:latin typeface="Times" pitchFamily="2" charset="0"/>
              </a:rPr>
              <a:t>’</a:t>
            </a:r>
            <a:r>
              <a:rPr lang="en-US" altLang="ja-JP">
                <a:latin typeface="Times" pitchFamily="2" charset="0"/>
              </a:rPr>
              <a:t>s Choice for Looking at Radar Imagery</a:t>
            </a:r>
            <a:endParaRPr lang="en-US" altLang="en-US">
              <a:latin typeface="Times" pitchFamily="2" charset="0"/>
            </a:endParaRPr>
          </a:p>
        </p:txBody>
      </p:sp>
      <p:pic>
        <p:nvPicPr>
          <p:cNvPr id="50178" name="Content Placeholder 3" descr="screen568x568-330x600.jpeg">
            <a:extLst>
              <a:ext uri="{FF2B5EF4-FFF2-40B4-BE49-F238E27FC236}">
                <a16:creationId xmlns:a16="http://schemas.microsoft.com/office/drawing/2014/main" id="{0608870D-3589-B141-9375-957A10101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716" r="-121716"/>
          <a:stretch>
            <a:fillRect/>
          </a:stretch>
        </p:blipFill>
        <p:spPr>
          <a:xfrm>
            <a:off x="2819400" y="1447800"/>
            <a:ext cx="822960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E607A1DF-A840-3E4E-9AC1-6F719B0C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 the Climatology Your Location Can Be Good For Planning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534B1282-55F3-4C42-9727-71AB174F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5175"/>
            <a:ext cx="3505200" cy="4525963"/>
          </a:xfrm>
        </p:spPr>
        <p:txBody>
          <a:bodyPr/>
          <a:lstStyle/>
          <a:p>
            <a:r>
              <a:rPr lang="en-US" altLang="en-US">
                <a:hlinkClick r:id="rId2"/>
              </a:rPr>
              <a:t>WeatherSpark</a:t>
            </a:r>
            <a:r>
              <a:rPr lang="en-US" altLang="en-US"/>
              <a:t> is one of my favorites</a:t>
            </a:r>
          </a:p>
          <a:p>
            <a:r>
              <a:rPr lang="en-US" altLang="en-US"/>
              <a:t>Many others</a:t>
            </a:r>
          </a:p>
        </p:txBody>
      </p:sp>
      <p:pic>
        <p:nvPicPr>
          <p:cNvPr id="57347" name="Picture 4" descr="Chart&#10;&#10;Description automatically generated">
            <a:extLst>
              <a:ext uri="{FF2B5EF4-FFF2-40B4-BE49-F238E27FC236}">
                <a16:creationId xmlns:a16="http://schemas.microsoft.com/office/drawing/2014/main" id="{64392C00-F4B7-C243-99D8-1CD90CCD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342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4D9EED8-3130-CA4D-9239-74F5A5EA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/>
          <a:lstStyle/>
          <a:p>
            <a:r>
              <a:rPr lang="en-US" altLang="en-US"/>
              <a:t>Terminology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06AA2DDC-B528-0044-AA4A-5CA43B9D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F81BD"/>
                </a:solidFill>
              </a:rPr>
              <a:t>20% chance of rain means?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3BDE27A-1FC0-FE47-8826-60838B7FF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will rain over 20% of the area?</a:t>
            </a:r>
          </a:p>
          <a:p>
            <a:pPr eaLnBrk="1" hangingPunct="1"/>
            <a:r>
              <a:rPr lang="en-US" altLang="en-US"/>
              <a:t>It will rain 20% of the time</a:t>
            </a:r>
          </a:p>
          <a:p>
            <a:pPr eaLnBrk="1" hangingPunct="1"/>
            <a:r>
              <a:rPr lang="en-US" altLang="en-US"/>
              <a:t>There is a 20% chance it will rain at a specific point over some period.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4F81BD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4F81BD"/>
                </a:solidFill>
              </a:rPr>
              <a:t>Most people are not sure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AD62CF36-84E5-3346-BAC6-BBE6B19D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F81BD"/>
                </a:solidFill>
              </a:rPr>
              <a:t>The Correct Answer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E18DA2CE-8B19-674F-B01A-47D56B6B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08225"/>
            <a:ext cx="7848600" cy="1782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There is a 20% chance it will rain at a specific point over some period (often 12 hours).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8B5FA2D-24DC-A64C-A601-70B3337D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Measurable Rain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0525E18F-DF34-774C-A20F-1759390D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At least .01 inches (enough to just uniformly wet a surface)</a:t>
            </a:r>
          </a:p>
          <a:p>
            <a:r>
              <a:rPr lang="en-US" altLang="en-US"/>
              <a:t>A trace is when it rains less than this.</a:t>
            </a:r>
          </a:p>
        </p:txBody>
      </p:sp>
      <p:pic>
        <p:nvPicPr>
          <p:cNvPr id="59395" name="Picture 4" descr="A person walking in the rain with an umbrella&#10;&#10;Description automatically generated with medium confidence">
            <a:extLst>
              <a:ext uri="{FF2B5EF4-FFF2-40B4-BE49-F238E27FC236}">
                <a16:creationId xmlns:a16="http://schemas.microsoft.com/office/drawing/2014/main" id="{D21D7D4B-DE9B-4542-AA2C-D0C746F7B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971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85E92E2F-E37C-1243-95E1-90D97099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Partly Sunny/Partly Cloudy</a:t>
            </a:r>
          </a:p>
        </p:txBody>
      </p:sp>
      <p:pic>
        <p:nvPicPr>
          <p:cNvPr id="60418" name="Content Placeholder 4" descr="A blue sky with clouds and the sun&#10;&#10;Description automatically generated with low confidence">
            <a:extLst>
              <a:ext uri="{FF2B5EF4-FFF2-40B4-BE49-F238E27FC236}">
                <a16:creationId xmlns:a16="http://schemas.microsoft.com/office/drawing/2014/main" id="{196FF605-2E90-2846-9BA8-8BEB2683AC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057400"/>
            <a:ext cx="3822700" cy="38227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32E7E1E-8968-A841-A00D-A9CF6254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Partly Cloudy/Partly Sunny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5BF0F086-D525-0B46-9F66-74CD37011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Partly Cloudy</a:t>
            </a:r>
          </a:p>
          <a:p>
            <a:pPr lvl="1"/>
            <a:r>
              <a:rPr lang="en-US" altLang="en-US" dirty="0"/>
              <a:t>Between 3/8 and 5/8 of the sky is covered by clouds.</a:t>
            </a:r>
          </a:p>
          <a:p>
            <a:r>
              <a:rPr lang="en-US" altLang="en-US" b="1" dirty="0"/>
              <a:t>Partly Sunny</a:t>
            </a:r>
          </a:p>
          <a:p>
            <a:pPr lvl="1"/>
            <a:r>
              <a:rPr lang="en-US" altLang="en-US"/>
              <a:t>Between 3/8 and 5/8 of the sky is covered by clouds. </a:t>
            </a:r>
          </a:p>
          <a:p>
            <a:pPr lvl="1"/>
            <a:r>
              <a:rPr lang="en-US" altLang="en-US"/>
              <a:t>The term "Partly Sunny" is used only during daylight hours.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914CEFD-9FA2-724F-9B9D-32E274C9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rgbClr val="1F497D"/>
                </a:solidFill>
              </a:rPr>
              <a:t>The most common question I am asked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89D9344-1CD6-0943-948E-35C8D08F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44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1F497D"/>
                </a:solidFill>
              </a:rPr>
              <a:t>Are the predictions in the </a:t>
            </a:r>
            <a:r>
              <a:rPr lang="en-US" altLang="en-US" b="1" i="1">
                <a:solidFill>
                  <a:srgbClr val="1F497D"/>
                </a:solidFill>
              </a:rPr>
              <a:t>Old Farmer</a:t>
            </a:r>
            <a:r>
              <a:rPr lang="ja-JP" altLang="en-US" b="1" i="1">
                <a:solidFill>
                  <a:srgbClr val="1F497D"/>
                </a:solidFill>
              </a:rPr>
              <a:t>’</a:t>
            </a:r>
            <a:r>
              <a:rPr lang="en-US" altLang="ja-JP" b="1" i="1">
                <a:solidFill>
                  <a:srgbClr val="1F497D"/>
                </a:solidFill>
              </a:rPr>
              <a:t>s Almanac</a:t>
            </a:r>
            <a:r>
              <a:rPr lang="en-US" altLang="ja-JP" b="1">
                <a:solidFill>
                  <a:srgbClr val="1F497D"/>
                </a:solidFill>
              </a:rPr>
              <a:t> Useful?</a:t>
            </a:r>
            <a:endParaRPr lang="en-US" altLang="en-US" b="1">
              <a:solidFill>
                <a:srgbClr val="1F497D"/>
              </a:solidFill>
            </a:endParaRPr>
          </a:p>
        </p:txBody>
      </p:sp>
      <p:pic>
        <p:nvPicPr>
          <p:cNvPr id="20482" name="Picture 3" descr="2006_old_farmers_almanac-327x480">
            <a:extLst>
              <a:ext uri="{FF2B5EF4-FFF2-40B4-BE49-F238E27FC236}">
                <a16:creationId xmlns:a16="http://schemas.microsoft.com/office/drawing/2014/main" id="{43F5200A-64BB-5C40-9E44-1D80547D3D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600200"/>
            <a:ext cx="3476625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D1C54FF-D61F-3244-BEC3-49F86F25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1F497D"/>
                </a:solidFill>
              </a:rPr>
              <a:t>Absolutely not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588BD8A-BC7D-214C-A094-E1F80676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Nick Bond of UW/NOAA in Seattle evaluated the Almanac</a:t>
            </a:r>
            <a:r>
              <a:rPr lang="ja-JP" altLang="en-US"/>
              <a:t>’</a:t>
            </a:r>
            <a:r>
              <a:rPr lang="en-US" altLang="ja-JP"/>
              <a:t>s forecasts over several years</a:t>
            </a:r>
          </a:p>
          <a:p>
            <a:pPr eaLnBrk="1" hangingPunct="1"/>
            <a:r>
              <a:rPr lang="en-US" altLang="en-US"/>
              <a:t>Found absolutely no skill. Better off flipping a coin.</a:t>
            </a:r>
          </a:p>
        </p:txBody>
      </p:sp>
      <p:pic>
        <p:nvPicPr>
          <p:cNvPr id="22531" name="Picture 1" descr="Nicholas-Bond.jpg">
            <a:extLst>
              <a:ext uri="{FF2B5EF4-FFF2-40B4-BE49-F238E27FC236}">
                <a16:creationId xmlns:a16="http://schemas.microsoft.com/office/drawing/2014/main" id="{1CC36027-047A-CC42-845D-FDC383F06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FC2B3C9-2CA8-7B49-BF58-6C28231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1F497D"/>
                </a:solidFill>
              </a:rPr>
              <a:t>Where can you get weather information?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B6930EA9-F82B-E140-A419-06EA39D7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Print newspapers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Forecasts are generally old and superficial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Radio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Often dated or wrong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Varies substantially in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Tends to hype storms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Online and mobile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Probably the best and most comprehensive source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8165E2F-C80C-9346-AE4E-7B467FA2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</a:rPr>
              <a:t>Newspaper Print Weather Pages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98D1C3FE-E556-E545-AD62-06F27D36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altLang="en-US"/>
              <a:t>Outdated forecasts</a:t>
            </a:r>
          </a:p>
        </p:txBody>
      </p:sp>
      <p:pic>
        <p:nvPicPr>
          <p:cNvPr id="26627" name="Picture 3" descr="Oldweatherpage.tiff">
            <a:extLst>
              <a:ext uri="{FF2B5EF4-FFF2-40B4-BE49-F238E27FC236}">
                <a16:creationId xmlns:a16="http://schemas.microsoft.com/office/drawing/2014/main" id="{2A391A3B-6C77-2046-8D7B-BEA9C2595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49085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538E0E5-83FE-B148-943E-0D7D269E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4F81BD"/>
                </a:solidFill>
              </a:rPr>
              <a:t>TV Weather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652B2EFD-533E-4644-8A43-7BD98D926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Only about half are really meteorologists (i.e., have an actual degree). They are </a:t>
            </a:r>
            <a:r>
              <a:rPr lang="ja-JP" altLang="en-US" sz="2800"/>
              <a:t>“</a:t>
            </a:r>
            <a:r>
              <a:rPr lang="en-US" altLang="ja-JP" sz="2800"/>
              <a:t>weathercasters</a:t>
            </a:r>
            <a:r>
              <a:rPr lang="ja-JP" altLang="en-US" sz="2800"/>
              <a:t>”</a:t>
            </a:r>
            <a:endParaRPr lang="en-US" altLang="ja-JP" sz="2800"/>
          </a:p>
          <a:p>
            <a:pPr eaLnBrk="1" hangingPunct="1"/>
            <a:r>
              <a:rPr lang="en-US" altLang="en-US" sz="2800"/>
              <a:t>The weekday ones tend to have stronger backgrounds.</a:t>
            </a:r>
          </a:p>
          <a:p>
            <a:pPr eaLnBrk="1" hangingPunct="1"/>
            <a:r>
              <a:rPr lang="en-US" altLang="en-US" sz="2800"/>
              <a:t>Their forecasts for the first few days tend to be very close to the National Weather Service </a:t>
            </a:r>
          </a:p>
          <a:p>
            <a:pPr eaLnBrk="1" hangingPunct="1"/>
            <a:r>
              <a:rPr lang="en-US" altLang="en-US" sz="2800"/>
              <a:t>Lots of hype--</a:t>
            </a:r>
          </a:p>
          <a:p>
            <a:pPr lvl="1" eaLnBrk="1" hangingPunct="1"/>
            <a:r>
              <a:rPr lang="ja-JP" altLang="en-US" sz="2400"/>
              <a:t>“</a:t>
            </a:r>
            <a:r>
              <a:rPr lang="en-US" altLang="ja-JP" sz="2400"/>
              <a:t>Pinpoint severe weather center</a:t>
            </a:r>
            <a:r>
              <a:rPr lang="ja-JP" altLang="en-US" sz="2400"/>
              <a:t>”</a:t>
            </a:r>
            <a:endParaRPr lang="en-US" altLang="ja-JP" sz="2400"/>
          </a:p>
          <a:p>
            <a:pPr lvl="1" eaLnBrk="1" hangingPunct="1"/>
            <a:r>
              <a:rPr lang="ja-JP" altLang="en-US" sz="2400"/>
              <a:t>“</a:t>
            </a:r>
            <a:r>
              <a:rPr lang="en-US" altLang="ja-JP" sz="2400"/>
              <a:t>County by county forecasts</a:t>
            </a:r>
            <a:r>
              <a:rPr lang="ja-JP" altLang="en-US" sz="2400"/>
              <a:t>”</a:t>
            </a:r>
            <a:endParaRPr lang="en-US" altLang="ja-JP" sz="2400"/>
          </a:p>
          <a:p>
            <a:pPr lvl="1" eaLnBrk="1" hangingPunct="1"/>
            <a:r>
              <a:rPr lang="en-US" altLang="en-US" sz="2400"/>
              <a:t>“Doppler radar weather”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5470CEF1-4359-724C-A1E7-EC16C018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4F81BD"/>
                </a:solidFill>
              </a:rPr>
              <a:t>Local TV Weather Types with Degrees in Atmospheric Sciences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BE0B8504-4D0D-F346-AECF-273C0652A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7" name="Picture 5" descr="RichM">
            <a:extLst>
              <a:ext uri="{FF2B5EF4-FFF2-40B4-BE49-F238E27FC236}">
                <a16:creationId xmlns:a16="http://schemas.microsoft.com/office/drawing/2014/main" id="{CAD60782-EC9B-3F42-A7F4-F78DC0E6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612230"/>
            <a:ext cx="21653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" descr="ShannonOdonnell_bio.jpg">
            <a:extLst>
              <a:ext uri="{FF2B5EF4-FFF2-40B4-BE49-F238E27FC236}">
                <a16:creationId xmlns:a16="http://schemas.microsoft.com/office/drawing/2014/main" id="{1E5F8A72-8F1D-254E-994A-89B0B0BD6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398"/>
            <a:ext cx="2362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557</Words>
  <Application>Microsoft Macintosh PowerPoint</Application>
  <PresentationFormat>On-screen Show (4:3)</PresentationFormat>
  <Paragraphs>77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</vt:lpstr>
      <vt:lpstr>Office Theme</vt:lpstr>
      <vt:lpstr>A Consumer’s Guide to Weather Forecasting Information</vt:lpstr>
      <vt:lpstr>Being a good weather consumer means</vt:lpstr>
      <vt:lpstr>The most common question I am asked</vt:lpstr>
      <vt:lpstr>Are the predictions in the Old Farmer’s Almanac Useful?</vt:lpstr>
      <vt:lpstr>Absolutely not</vt:lpstr>
      <vt:lpstr>Where can you get weather information?</vt:lpstr>
      <vt:lpstr>Newspaper Print Weather Pages</vt:lpstr>
      <vt:lpstr>TV Weather</vt:lpstr>
      <vt:lpstr>Local TV Weather Types with Degrees in Atmospheric Sciences</vt:lpstr>
      <vt:lpstr>Online</vt:lpstr>
      <vt:lpstr>PowerPoint Presentation</vt:lpstr>
      <vt:lpstr>PowerPoint Presentation</vt:lpstr>
      <vt:lpstr>The NWS Forecast Discussion…getting into the mind of the forecaster</vt:lpstr>
      <vt:lpstr>PowerPoint Presentation</vt:lpstr>
      <vt:lpstr>Weather.com has very good forecasts—better than the National Weather Service</vt:lpstr>
      <vt:lpstr>Who has the best forecasts?  Check forecastadvisor.com</vt:lpstr>
      <vt:lpstr>Our Department website is a great place to start</vt:lpstr>
      <vt:lpstr>Smartphone Weather Apps Are Very Useful</vt:lpstr>
      <vt:lpstr>WeatherChannel App</vt:lpstr>
      <vt:lpstr>PowerPoint Presentation</vt:lpstr>
      <vt:lpstr>Radarscope:  The Professional’s Choice for Looking at Radar Imagery</vt:lpstr>
      <vt:lpstr>Know the Climatology Your Location Can Be Good For Planning</vt:lpstr>
      <vt:lpstr>Terminology</vt:lpstr>
      <vt:lpstr>20% chance of rain means?</vt:lpstr>
      <vt:lpstr>The Correct Answer</vt:lpstr>
      <vt:lpstr>Measurable Rain</vt:lpstr>
      <vt:lpstr>Partly Sunny/Partly Cloudy</vt:lpstr>
      <vt:lpstr>Partly Cloudy/Partly Sunny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Consumer’s Guide to Northwest Weather</dc:title>
  <dc:creator>Cliff Mass</dc:creator>
  <cp:lastModifiedBy>Clifford F. Mass</cp:lastModifiedBy>
  <cp:revision>44</cp:revision>
  <dcterms:created xsi:type="dcterms:W3CDTF">2016-12-03T03:53:41Z</dcterms:created>
  <dcterms:modified xsi:type="dcterms:W3CDTF">2024-12-04T21:12:18Z</dcterms:modified>
</cp:coreProperties>
</file>