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356" r:id="rId3"/>
    <p:sldId id="357" r:id="rId4"/>
    <p:sldId id="289" r:id="rId5"/>
    <p:sldId id="268" r:id="rId6"/>
    <p:sldId id="359" r:id="rId7"/>
    <p:sldId id="361" r:id="rId8"/>
    <p:sldId id="364" r:id="rId9"/>
    <p:sldId id="365" r:id="rId10"/>
    <p:sldId id="360" r:id="rId11"/>
    <p:sldId id="374" r:id="rId12"/>
    <p:sldId id="375" r:id="rId13"/>
    <p:sldId id="366" r:id="rId14"/>
    <p:sldId id="376" r:id="rId15"/>
    <p:sldId id="373" r:id="rId16"/>
    <p:sldId id="369" r:id="rId17"/>
    <p:sldId id="372" r:id="rId18"/>
    <p:sldId id="363" r:id="rId19"/>
    <p:sldId id="370" r:id="rId20"/>
    <p:sldId id="371" r:id="rId21"/>
    <p:sldId id="355" r:id="rId22"/>
    <p:sldId id="352"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6896"/>
    <p:restoredTop sz="94637"/>
  </p:normalViewPr>
  <p:slideViewPr>
    <p:cSldViewPr snapToGrid="0" snapToObjects="1">
      <p:cViewPr varScale="1">
        <p:scale>
          <a:sx n="134" d="100"/>
          <a:sy n="134" d="100"/>
        </p:scale>
        <p:origin x="200" y="920"/>
      </p:cViewPr>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99F5D-68C4-2347-927D-F99FE7C1690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18AD498-487B-C742-A437-A7B0F40A8D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E469370-5FAB-4B4D-B8C9-6430806FAE2E}"/>
              </a:ext>
            </a:extLst>
          </p:cNvPr>
          <p:cNvSpPr>
            <a:spLocks noGrp="1"/>
          </p:cNvSpPr>
          <p:nvPr>
            <p:ph type="dt" sz="half" idx="10"/>
          </p:nvPr>
        </p:nvSpPr>
        <p:spPr/>
        <p:txBody>
          <a:bodyPr/>
          <a:lstStyle/>
          <a:p>
            <a:fld id="{D32A65DF-1631-6641-8FF4-272D6257FB00}" type="datetimeFigureOut">
              <a:rPr lang="en-US" smtClean="0"/>
              <a:t>10/2/18</a:t>
            </a:fld>
            <a:endParaRPr lang="en-US" dirty="0"/>
          </a:p>
        </p:txBody>
      </p:sp>
      <p:sp>
        <p:nvSpPr>
          <p:cNvPr id="5" name="Footer Placeholder 4">
            <a:extLst>
              <a:ext uri="{FF2B5EF4-FFF2-40B4-BE49-F238E27FC236}">
                <a16:creationId xmlns:a16="http://schemas.microsoft.com/office/drawing/2014/main" id="{0708D78A-2EB4-7D40-ABF8-3BC9FD14081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0861F3D-3B7D-4C4A-BA01-73CB9F1AFB57}"/>
              </a:ext>
            </a:extLst>
          </p:cNvPr>
          <p:cNvSpPr>
            <a:spLocks noGrp="1"/>
          </p:cNvSpPr>
          <p:nvPr>
            <p:ph type="sldNum" sz="quarter" idx="12"/>
          </p:nvPr>
        </p:nvSpPr>
        <p:spPr/>
        <p:txBody>
          <a:bodyPr/>
          <a:lstStyle/>
          <a:p>
            <a:fld id="{6DB0A807-5DF5-A745-888E-9676140134DB}" type="slidenum">
              <a:rPr lang="en-US" smtClean="0"/>
              <a:t>‹#›</a:t>
            </a:fld>
            <a:endParaRPr lang="en-US" dirty="0"/>
          </a:p>
        </p:txBody>
      </p:sp>
    </p:spTree>
    <p:extLst>
      <p:ext uri="{BB962C8B-B14F-4D97-AF65-F5344CB8AC3E}">
        <p14:creationId xmlns:p14="http://schemas.microsoft.com/office/powerpoint/2010/main" val="26336978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62630-3526-AC4F-B78B-F81B67EA371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2A6FA10-E980-8D46-8818-EACE9653902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CDB78C-E959-7A4F-ABD4-AE0B406A09DF}"/>
              </a:ext>
            </a:extLst>
          </p:cNvPr>
          <p:cNvSpPr>
            <a:spLocks noGrp="1"/>
          </p:cNvSpPr>
          <p:nvPr>
            <p:ph type="dt" sz="half" idx="10"/>
          </p:nvPr>
        </p:nvSpPr>
        <p:spPr/>
        <p:txBody>
          <a:bodyPr/>
          <a:lstStyle/>
          <a:p>
            <a:fld id="{D32A65DF-1631-6641-8FF4-272D6257FB00}" type="datetimeFigureOut">
              <a:rPr lang="en-US" smtClean="0"/>
              <a:t>10/2/18</a:t>
            </a:fld>
            <a:endParaRPr lang="en-US" dirty="0"/>
          </a:p>
        </p:txBody>
      </p:sp>
      <p:sp>
        <p:nvSpPr>
          <p:cNvPr id="5" name="Footer Placeholder 4">
            <a:extLst>
              <a:ext uri="{FF2B5EF4-FFF2-40B4-BE49-F238E27FC236}">
                <a16:creationId xmlns:a16="http://schemas.microsoft.com/office/drawing/2014/main" id="{CD05D6EB-2FF1-A140-8A47-24FDF76F21E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CDCBADA-3695-B542-BAB6-4823F2B7CC12}"/>
              </a:ext>
            </a:extLst>
          </p:cNvPr>
          <p:cNvSpPr>
            <a:spLocks noGrp="1"/>
          </p:cNvSpPr>
          <p:nvPr>
            <p:ph type="sldNum" sz="quarter" idx="12"/>
          </p:nvPr>
        </p:nvSpPr>
        <p:spPr/>
        <p:txBody>
          <a:bodyPr/>
          <a:lstStyle/>
          <a:p>
            <a:fld id="{6DB0A807-5DF5-A745-888E-9676140134DB}" type="slidenum">
              <a:rPr lang="en-US" smtClean="0"/>
              <a:t>‹#›</a:t>
            </a:fld>
            <a:endParaRPr lang="en-US" dirty="0"/>
          </a:p>
        </p:txBody>
      </p:sp>
    </p:spTree>
    <p:extLst>
      <p:ext uri="{BB962C8B-B14F-4D97-AF65-F5344CB8AC3E}">
        <p14:creationId xmlns:p14="http://schemas.microsoft.com/office/powerpoint/2010/main" val="6556598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C0E346F-2E5D-0342-BA78-B96891812A9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423FAF1-FAAB-6944-A859-29FB1BFE3B8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4F37AFA-F5CD-3243-8A61-E803ACC8AEDB}"/>
              </a:ext>
            </a:extLst>
          </p:cNvPr>
          <p:cNvSpPr>
            <a:spLocks noGrp="1"/>
          </p:cNvSpPr>
          <p:nvPr>
            <p:ph type="dt" sz="half" idx="10"/>
          </p:nvPr>
        </p:nvSpPr>
        <p:spPr/>
        <p:txBody>
          <a:bodyPr/>
          <a:lstStyle/>
          <a:p>
            <a:fld id="{D32A65DF-1631-6641-8FF4-272D6257FB00}" type="datetimeFigureOut">
              <a:rPr lang="en-US" smtClean="0"/>
              <a:t>10/2/18</a:t>
            </a:fld>
            <a:endParaRPr lang="en-US" dirty="0"/>
          </a:p>
        </p:txBody>
      </p:sp>
      <p:sp>
        <p:nvSpPr>
          <p:cNvPr id="5" name="Footer Placeholder 4">
            <a:extLst>
              <a:ext uri="{FF2B5EF4-FFF2-40B4-BE49-F238E27FC236}">
                <a16:creationId xmlns:a16="http://schemas.microsoft.com/office/drawing/2014/main" id="{8FBEAFE8-B72F-5448-9C36-D4455611CE4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D492D44-0CF0-8C4C-853F-F84C15362597}"/>
              </a:ext>
            </a:extLst>
          </p:cNvPr>
          <p:cNvSpPr>
            <a:spLocks noGrp="1"/>
          </p:cNvSpPr>
          <p:nvPr>
            <p:ph type="sldNum" sz="quarter" idx="12"/>
          </p:nvPr>
        </p:nvSpPr>
        <p:spPr/>
        <p:txBody>
          <a:bodyPr/>
          <a:lstStyle/>
          <a:p>
            <a:fld id="{6DB0A807-5DF5-A745-888E-9676140134DB}" type="slidenum">
              <a:rPr lang="en-US" smtClean="0"/>
              <a:t>‹#›</a:t>
            </a:fld>
            <a:endParaRPr lang="en-US" dirty="0"/>
          </a:p>
        </p:txBody>
      </p:sp>
    </p:spTree>
    <p:extLst>
      <p:ext uri="{BB962C8B-B14F-4D97-AF65-F5344CB8AC3E}">
        <p14:creationId xmlns:p14="http://schemas.microsoft.com/office/powerpoint/2010/main" val="25218015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D73B69-1875-B742-BD2E-F8204C2E71B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A2C4D70-B548-2B41-80CE-3662BEB45DF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1618E4-02FC-2144-90A8-41D32C547A4B}"/>
              </a:ext>
            </a:extLst>
          </p:cNvPr>
          <p:cNvSpPr>
            <a:spLocks noGrp="1"/>
          </p:cNvSpPr>
          <p:nvPr>
            <p:ph type="dt" sz="half" idx="10"/>
          </p:nvPr>
        </p:nvSpPr>
        <p:spPr/>
        <p:txBody>
          <a:bodyPr/>
          <a:lstStyle/>
          <a:p>
            <a:fld id="{D32A65DF-1631-6641-8FF4-272D6257FB00}" type="datetimeFigureOut">
              <a:rPr lang="en-US" smtClean="0"/>
              <a:t>10/2/18</a:t>
            </a:fld>
            <a:endParaRPr lang="en-US" dirty="0"/>
          </a:p>
        </p:txBody>
      </p:sp>
      <p:sp>
        <p:nvSpPr>
          <p:cNvPr id="5" name="Footer Placeholder 4">
            <a:extLst>
              <a:ext uri="{FF2B5EF4-FFF2-40B4-BE49-F238E27FC236}">
                <a16:creationId xmlns:a16="http://schemas.microsoft.com/office/drawing/2014/main" id="{B5F10F96-6091-8E47-A5DB-5BF44426E08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AF334F8-9F56-CA42-9B32-3C1E62A35431}"/>
              </a:ext>
            </a:extLst>
          </p:cNvPr>
          <p:cNvSpPr>
            <a:spLocks noGrp="1"/>
          </p:cNvSpPr>
          <p:nvPr>
            <p:ph type="sldNum" sz="quarter" idx="12"/>
          </p:nvPr>
        </p:nvSpPr>
        <p:spPr/>
        <p:txBody>
          <a:bodyPr/>
          <a:lstStyle/>
          <a:p>
            <a:fld id="{6DB0A807-5DF5-A745-888E-9676140134DB}" type="slidenum">
              <a:rPr lang="en-US" smtClean="0"/>
              <a:t>‹#›</a:t>
            </a:fld>
            <a:endParaRPr lang="en-US" dirty="0"/>
          </a:p>
        </p:txBody>
      </p:sp>
    </p:spTree>
    <p:extLst>
      <p:ext uri="{BB962C8B-B14F-4D97-AF65-F5344CB8AC3E}">
        <p14:creationId xmlns:p14="http://schemas.microsoft.com/office/powerpoint/2010/main" val="432534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0C1517-5E58-8049-91A7-94CD714555F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B7F3391-7D4B-0A49-8641-DC12CB4843C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2354BD5-A217-E047-A33C-2BECD587BF50}"/>
              </a:ext>
            </a:extLst>
          </p:cNvPr>
          <p:cNvSpPr>
            <a:spLocks noGrp="1"/>
          </p:cNvSpPr>
          <p:nvPr>
            <p:ph type="dt" sz="half" idx="10"/>
          </p:nvPr>
        </p:nvSpPr>
        <p:spPr/>
        <p:txBody>
          <a:bodyPr/>
          <a:lstStyle/>
          <a:p>
            <a:fld id="{D32A65DF-1631-6641-8FF4-272D6257FB00}" type="datetimeFigureOut">
              <a:rPr lang="en-US" smtClean="0"/>
              <a:t>10/2/18</a:t>
            </a:fld>
            <a:endParaRPr lang="en-US" dirty="0"/>
          </a:p>
        </p:txBody>
      </p:sp>
      <p:sp>
        <p:nvSpPr>
          <p:cNvPr id="5" name="Footer Placeholder 4">
            <a:extLst>
              <a:ext uri="{FF2B5EF4-FFF2-40B4-BE49-F238E27FC236}">
                <a16:creationId xmlns:a16="http://schemas.microsoft.com/office/drawing/2014/main" id="{B09245CB-785D-6245-9D79-5E90E92D37E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842E80B-5029-2B4C-895B-44116C79CABB}"/>
              </a:ext>
            </a:extLst>
          </p:cNvPr>
          <p:cNvSpPr>
            <a:spLocks noGrp="1"/>
          </p:cNvSpPr>
          <p:nvPr>
            <p:ph type="sldNum" sz="quarter" idx="12"/>
          </p:nvPr>
        </p:nvSpPr>
        <p:spPr/>
        <p:txBody>
          <a:bodyPr/>
          <a:lstStyle/>
          <a:p>
            <a:fld id="{6DB0A807-5DF5-A745-888E-9676140134DB}" type="slidenum">
              <a:rPr lang="en-US" smtClean="0"/>
              <a:t>‹#›</a:t>
            </a:fld>
            <a:endParaRPr lang="en-US" dirty="0"/>
          </a:p>
        </p:txBody>
      </p:sp>
    </p:spTree>
    <p:extLst>
      <p:ext uri="{BB962C8B-B14F-4D97-AF65-F5344CB8AC3E}">
        <p14:creationId xmlns:p14="http://schemas.microsoft.com/office/powerpoint/2010/main" val="19748031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670D7-0CAA-594A-9CA9-5F60EE65E47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BED41AA-E24F-014B-B180-5803A3A4627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4D34A16-11F9-614A-8FC9-5B80FBA72440}"/>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5B01273-2902-6647-AA99-5457186CC27D}"/>
              </a:ext>
            </a:extLst>
          </p:cNvPr>
          <p:cNvSpPr>
            <a:spLocks noGrp="1"/>
          </p:cNvSpPr>
          <p:nvPr>
            <p:ph type="dt" sz="half" idx="10"/>
          </p:nvPr>
        </p:nvSpPr>
        <p:spPr/>
        <p:txBody>
          <a:bodyPr/>
          <a:lstStyle/>
          <a:p>
            <a:fld id="{D32A65DF-1631-6641-8FF4-272D6257FB00}" type="datetimeFigureOut">
              <a:rPr lang="en-US" smtClean="0"/>
              <a:t>10/2/18</a:t>
            </a:fld>
            <a:endParaRPr lang="en-US" dirty="0"/>
          </a:p>
        </p:txBody>
      </p:sp>
      <p:sp>
        <p:nvSpPr>
          <p:cNvPr id="6" name="Footer Placeholder 5">
            <a:extLst>
              <a:ext uri="{FF2B5EF4-FFF2-40B4-BE49-F238E27FC236}">
                <a16:creationId xmlns:a16="http://schemas.microsoft.com/office/drawing/2014/main" id="{CDF72231-CB51-204C-B2CB-3E351978901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E6D6A70-6A9E-9D49-B4CA-1CEE861BCE2C}"/>
              </a:ext>
            </a:extLst>
          </p:cNvPr>
          <p:cNvSpPr>
            <a:spLocks noGrp="1"/>
          </p:cNvSpPr>
          <p:nvPr>
            <p:ph type="sldNum" sz="quarter" idx="12"/>
          </p:nvPr>
        </p:nvSpPr>
        <p:spPr/>
        <p:txBody>
          <a:bodyPr/>
          <a:lstStyle/>
          <a:p>
            <a:fld id="{6DB0A807-5DF5-A745-888E-9676140134DB}" type="slidenum">
              <a:rPr lang="en-US" smtClean="0"/>
              <a:t>‹#›</a:t>
            </a:fld>
            <a:endParaRPr lang="en-US" dirty="0"/>
          </a:p>
        </p:txBody>
      </p:sp>
    </p:spTree>
    <p:extLst>
      <p:ext uri="{BB962C8B-B14F-4D97-AF65-F5344CB8AC3E}">
        <p14:creationId xmlns:p14="http://schemas.microsoft.com/office/powerpoint/2010/main" val="1935604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E0B0E4-AA13-D841-A040-7A425F56E69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60B2F06-7FBE-9842-902F-26ED757F08D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6915F42-A1FE-4D4E-9F52-E1803A3DCDF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034F8E6-2FEF-DB40-8FC6-A8AB4AA976F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723DC0E-A3A6-6B40-BC62-D819B82A1E29}"/>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C616559-938C-9243-B368-6E29A943199C}"/>
              </a:ext>
            </a:extLst>
          </p:cNvPr>
          <p:cNvSpPr>
            <a:spLocks noGrp="1"/>
          </p:cNvSpPr>
          <p:nvPr>
            <p:ph type="dt" sz="half" idx="10"/>
          </p:nvPr>
        </p:nvSpPr>
        <p:spPr/>
        <p:txBody>
          <a:bodyPr/>
          <a:lstStyle/>
          <a:p>
            <a:fld id="{D32A65DF-1631-6641-8FF4-272D6257FB00}" type="datetimeFigureOut">
              <a:rPr lang="en-US" smtClean="0"/>
              <a:t>10/2/18</a:t>
            </a:fld>
            <a:endParaRPr lang="en-US" dirty="0"/>
          </a:p>
        </p:txBody>
      </p:sp>
      <p:sp>
        <p:nvSpPr>
          <p:cNvPr id="8" name="Footer Placeholder 7">
            <a:extLst>
              <a:ext uri="{FF2B5EF4-FFF2-40B4-BE49-F238E27FC236}">
                <a16:creationId xmlns:a16="http://schemas.microsoft.com/office/drawing/2014/main" id="{EB378810-AECE-A54B-9231-EECC268A5D2B}"/>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01F282C5-96AC-A74F-A640-08994D66B5DF}"/>
              </a:ext>
            </a:extLst>
          </p:cNvPr>
          <p:cNvSpPr>
            <a:spLocks noGrp="1"/>
          </p:cNvSpPr>
          <p:nvPr>
            <p:ph type="sldNum" sz="quarter" idx="12"/>
          </p:nvPr>
        </p:nvSpPr>
        <p:spPr/>
        <p:txBody>
          <a:bodyPr/>
          <a:lstStyle/>
          <a:p>
            <a:fld id="{6DB0A807-5DF5-A745-888E-9676140134DB}" type="slidenum">
              <a:rPr lang="en-US" smtClean="0"/>
              <a:t>‹#›</a:t>
            </a:fld>
            <a:endParaRPr lang="en-US" dirty="0"/>
          </a:p>
        </p:txBody>
      </p:sp>
    </p:spTree>
    <p:extLst>
      <p:ext uri="{BB962C8B-B14F-4D97-AF65-F5344CB8AC3E}">
        <p14:creationId xmlns:p14="http://schemas.microsoft.com/office/powerpoint/2010/main" val="30776887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A0BAF-CE16-934A-893D-BC51F3D8F32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C80E023-5C8D-F448-80BB-5C4403C391FE}"/>
              </a:ext>
            </a:extLst>
          </p:cNvPr>
          <p:cNvSpPr>
            <a:spLocks noGrp="1"/>
          </p:cNvSpPr>
          <p:nvPr>
            <p:ph type="dt" sz="half" idx="10"/>
          </p:nvPr>
        </p:nvSpPr>
        <p:spPr/>
        <p:txBody>
          <a:bodyPr/>
          <a:lstStyle/>
          <a:p>
            <a:fld id="{D32A65DF-1631-6641-8FF4-272D6257FB00}" type="datetimeFigureOut">
              <a:rPr lang="en-US" smtClean="0"/>
              <a:t>10/2/18</a:t>
            </a:fld>
            <a:endParaRPr lang="en-US" dirty="0"/>
          </a:p>
        </p:txBody>
      </p:sp>
      <p:sp>
        <p:nvSpPr>
          <p:cNvPr id="4" name="Footer Placeholder 3">
            <a:extLst>
              <a:ext uri="{FF2B5EF4-FFF2-40B4-BE49-F238E27FC236}">
                <a16:creationId xmlns:a16="http://schemas.microsoft.com/office/drawing/2014/main" id="{EE249ED3-5FAA-2548-81A6-58264F1288A5}"/>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C7CF26C3-0416-AC45-B107-9C487FD38558}"/>
              </a:ext>
            </a:extLst>
          </p:cNvPr>
          <p:cNvSpPr>
            <a:spLocks noGrp="1"/>
          </p:cNvSpPr>
          <p:nvPr>
            <p:ph type="sldNum" sz="quarter" idx="12"/>
          </p:nvPr>
        </p:nvSpPr>
        <p:spPr/>
        <p:txBody>
          <a:bodyPr/>
          <a:lstStyle/>
          <a:p>
            <a:fld id="{6DB0A807-5DF5-A745-888E-9676140134DB}" type="slidenum">
              <a:rPr lang="en-US" smtClean="0"/>
              <a:t>‹#›</a:t>
            </a:fld>
            <a:endParaRPr lang="en-US" dirty="0"/>
          </a:p>
        </p:txBody>
      </p:sp>
    </p:spTree>
    <p:extLst>
      <p:ext uri="{BB962C8B-B14F-4D97-AF65-F5344CB8AC3E}">
        <p14:creationId xmlns:p14="http://schemas.microsoft.com/office/powerpoint/2010/main" val="32202807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4EFA9F3-72BC-184A-B0BE-8B82A9607842}"/>
              </a:ext>
            </a:extLst>
          </p:cNvPr>
          <p:cNvSpPr>
            <a:spLocks noGrp="1"/>
          </p:cNvSpPr>
          <p:nvPr>
            <p:ph type="dt" sz="half" idx="10"/>
          </p:nvPr>
        </p:nvSpPr>
        <p:spPr/>
        <p:txBody>
          <a:bodyPr/>
          <a:lstStyle/>
          <a:p>
            <a:fld id="{D32A65DF-1631-6641-8FF4-272D6257FB00}" type="datetimeFigureOut">
              <a:rPr lang="en-US" smtClean="0"/>
              <a:t>10/2/18</a:t>
            </a:fld>
            <a:endParaRPr lang="en-US" dirty="0"/>
          </a:p>
        </p:txBody>
      </p:sp>
      <p:sp>
        <p:nvSpPr>
          <p:cNvPr id="3" name="Footer Placeholder 2">
            <a:extLst>
              <a:ext uri="{FF2B5EF4-FFF2-40B4-BE49-F238E27FC236}">
                <a16:creationId xmlns:a16="http://schemas.microsoft.com/office/drawing/2014/main" id="{FCF8571E-9135-8E45-8348-F3C1D557FCCD}"/>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4C402283-B7C6-CD4B-B2CD-34A451E686E6}"/>
              </a:ext>
            </a:extLst>
          </p:cNvPr>
          <p:cNvSpPr>
            <a:spLocks noGrp="1"/>
          </p:cNvSpPr>
          <p:nvPr>
            <p:ph type="sldNum" sz="quarter" idx="12"/>
          </p:nvPr>
        </p:nvSpPr>
        <p:spPr/>
        <p:txBody>
          <a:bodyPr/>
          <a:lstStyle/>
          <a:p>
            <a:fld id="{6DB0A807-5DF5-A745-888E-9676140134DB}" type="slidenum">
              <a:rPr lang="en-US" smtClean="0"/>
              <a:t>‹#›</a:t>
            </a:fld>
            <a:endParaRPr lang="en-US" dirty="0"/>
          </a:p>
        </p:txBody>
      </p:sp>
    </p:spTree>
    <p:extLst>
      <p:ext uri="{BB962C8B-B14F-4D97-AF65-F5344CB8AC3E}">
        <p14:creationId xmlns:p14="http://schemas.microsoft.com/office/powerpoint/2010/main" val="31418665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FE397-B38E-7340-A876-52D0C4795CC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FD5A873-7612-B947-904D-B67119179DA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ABCE348-FDED-D843-B8D9-33BB1D1277D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EFF58DF-BABF-724A-B499-459B10AFC6FB}"/>
              </a:ext>
            </a:extLst>
          </p:cNvPr>
          <p:cNvSpPr>
            <a:spLocks noGrp="1"/>
          </p:cNvSpPr>
          <p:nvPr>
            <p:ph type="dt" sz="half" idx="10"/>
          </p:nvPr>
        </p:nvSpPr>
        <p:spPr/>
        <p:txBody>
          <a:bodyPr/>
          <a:lstStyle/>
          <a:p>
            <a:fld id="{D32A65DF-1631-6641-8FF4-272D6257FB00}" type="datetimeFigureOut">
              <a:rPr lang="en-US" smtClean="0"/>
              <a:t>10/2/18</a:t>
            </a:fld>
            <a:endParaRPr lang="en-US" dirty="0"/>
          </a:p>
        </p:txBody>
      </p:sp>
      <p:sp>
        <p:nvSpPr>
          <p:cNvPr id="6" name="Footer Placeholder 5">
            <a:extLst>
              <a:ext uri="{FF2B5EF4-FFF2-40B4-BE49-F238E27FC236}">
                <a16:creationId xmlns:a16="http://schemas.microsoft.com/office/drawing/2014/main" id="{9137E65F-91A2-8B4E-AF28-89BB6D30057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9C4F6A4-24A2-F349-80F8-474BACE9B420}"/>
              </a:ext>
            </a:extLst>
          </p:cNvPr>
          <p:cNvSpPr>
            <a:spLocks noGrp="1"/>
          </p:cNvSpPr>
          <p:nvPr>
            <p:ph type="sldNum" sz="quarter" idx="12"/>
          </p:nvPr>
        </p:nvSpPr>
        <p:spPr/>
        <p:txBody>
          <a:bodyPr/>
          <a:lstStyle/>
          <a:p>
            <a:fld id="{6DB0A807-5DF5-A745-888E-9676140134DB}" type="slidenum">
              <a:rPr lang="en-US" smtClean="0"/>
              <a:t>‹#›</a:t>
            </a:fld>
            <a:endParaRPr lang="en-US" dirty="0"/>
          </a:p>
        </p:txBody>
      </p:sp>
    </p:spTree>
    <p:extLst>
      <p:ext uri="{BB962C8B-B14F-4D97-AF65-F5344CB8AC3E}">
        <p14:creationId xmlns:p14="http://schemas.microsoft.com/office/powerpoint/2010/main" val="8464084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AF9704-7328-5344-86F5-F1F913ED32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C562621-2E9E-1E45-A1B8-380A37F5127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AA2CDCB7-3D8F-3A49-8DB0-F890B17D0E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2C44C77-4D63-854A-A289-A0A749CAA0C7}"/>
              </a:ext>
            </a:extLst>
          </p:cNvPr>
          <p:cNvSpPr>
            <a:spLocks noGrp="1"/>
          </p:cNvSpPr>
          <p:nvPr>
            <p:ph type="dt" sz="half" idx="10"/>
          </p:nvPr>
        </p:nvSpPr>
        <p:spPr/>
        <p:txBody>
          <a:bodyPr/>
          <a:lstStyle/>
          <a:p>
            <a:fld id="{D32A65DF-1631-6641-8FF4-272D6257FB00}" type="datetimeFigureOut">
              <a:rPr lang="en-US" smtClean="0"/>
              <a:t>10/2/18</a:t>
            </a:fld>
            <a:endParaRPr lang="en-US" dirty="0"/>
          </a:p>
        </p:txBody>
      </p:sp>
      <p:sp>
        <p:nvSpPr>
          <p:cNvPr id="6" name="Footer Placeholder 5">
            <a:extLst>
              <a:ext uri="{FF2B5EF4-FFF2-40B4-BE49-F238E27FC236}">
                <a16:creationId xmlns:a16="http://schemas.microsoft.com/office/drawing/2014/main" id="{38D663A6-2BA8-CF47-B8C2-50649194AE1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C8768CD-A53C-2945-B15C-2ACCC59278E9}"/>
              </a:ext>
            </a:extLst>
          </p:cNvPr>
          <p:cNvSpPr>
            <a:spLocks noGrp="1"/>
          </p:cNvSpPr>
          <p:nvPr>
            <p:ph type="sldNum" sz="quarter" idx="12"/>
          </p:nvPr>
        </p:nvSpPr>
        <p:spPr/>
        <p:txBody>
          <a:bodyPr/>
          <a:lstStyle/>
          <a:p>
            <a:fld id="{6DB0A807-5DF5-A745-888E-9676140134DB}" type="slidenum">
              <a:rPr lang="en-US" smtClean="0"/>
              <a:t>‹#›</a:t>
            </a:fld>
            <a:endParaRPr lang="en-US" dirty="0"/>
          </a:p>
        </p:txBody>
      </p:sp>
    </p:spTree>
    <p:extLst>
      <p:ext uri="{BB962C8B-B14F-4D97-AF65-F5344CB8AC3E}">
        <p14:creationId xmlns:p14="http://schemas.microsoft.com/office/powerpoint/2010/main" val="24612538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1C75037-FBB5-0749-83CC-9779E0173C6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1042D9A-C200-564F-A358-484D70A08FA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019A2F-45F5-024C-98A8-B1F40548DCF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2A65DF-1631-6641-8FF4-272D6257FB00}" type="datetimeFigureOut">
              <a:rPr lang="en-US" smtClean="0"/>
              <a:t>10/2/18</a:t>
            </a:fld>
            <a:endParaRPr lang="en-US" dirty="0"/>
          </a:p>
        </p:txBody>
      </p:sp>
      <p:sp>
        <p:nvSpPr>
          <p:cNvPr id="5" name="Footer Placeholder 4">
            <a:extLst>
              <a:ext uri="{FF2B5EF4-FFF2-40B4-BE49-F238E27FC236}">
                <a16:creationId xmlns:a16="http://schemas.microsoft.com/office/drawing/2014/main" id="{CD267140-7EE4-C143-88AA-BFFBE1FD80B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E20D3094-5863-B34E-8401-BE52EBF834E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B0A807-5DF5-A745-888E-9676140134DB}" type="slidenum">
              <a:rPr lang="en-US" smtClean="0"/>
              <a:t>‹#›</a:t>
            </a:fld>
            <a:endParaRPr lang="en-US" dirty="0"/>
          </a:p>
        </p:txBody>
      </p:sp>
    </p:spTree>
    <p:extLst>
      <p:ext uri="{BB962C8B-B14F-4D97-AF65-F5344CB8AC3E}">
        <p14:creationId xmlns:p14="http://schemas.microsoft.com/office/powerpoint/2010/main" val="3815664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tif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tif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fluid.nccs.nasa.gov/weather/"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fluid.nccs.nasa.gov/weather/"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B0864C-CE1B-9F4D-87D0-53FF354EED2C}"/>
              </a:ext>
            </a:extLst>
          </p:cNvPr>
          <p:cNvSpPr>
            <a:spLocks noGrp="1"/>
          </p:cNvSpPr>
          <p:nvPr>
            <p:ph type="ctrTitle"/>
          </p:nvPr>
        </p:nvSpPr>
        <p:spPr>
          <a:xfrm>
            <a:off x="1491049" y="949024"/>
            <a:ext cx="9028670" cy="278069"/>
          </a:xfrm>
        </p:spPr>
        <p:txBody>
          <a:bodyPr>
            <a:normAutofit fontScale="90000"/>
          </a:bodyPr>
          <a:lstStyle/>
          <a:p>
            <a:r>
              <a:rPr lang="en-US" b="1" dirty="0">
                <a:solidFill>
                  <a:schemeClr val="accent1"/>
                </a:solidFill>
                <a:latin typeface="+mn-lt"/>
              </a:rPr>
              <a:t>Consortium 10/2/18</a:t>
            </a:r>
          </a:p>
        </p:txBody>
      </p:sp>
      <p:sp>
        <p:nvSpPr>
          <p:cNvPr id="3" name="Subtitle 2">
            <a:extLst>
              <a:ext uri="{FF2B5EF4-FFF2-40B4-BE49-F238E27FC236}">
                <a16:creationId xmlns:a16="http://schemas.microsoft.com/office/drawing/2014/main" id="{145A3C8D-EF2F-404E-8669-CF1821EAE658}"/>
              </a:ext>
            </a:extLst>
          </p:cNvPr>
          <p:cNvSpPr>
            <a:spLocks noGrp="1"/>
          </p:cNvSpPr>
          <p:nvPr>
            <p:ph type="subTitle" idx="1"/>
          </p:nvPr>
        </p:nvSpPr>
        <p:spPr>
          <a:xfrm>
            <a:off x="1248327" y="4995703"/>
            <a:ext cx="9144000" cy="1655762"/>
          </a:xfrm>
        </p:spPr>
        <p:txBody>
          <a:bodyPr>
            <a:noAutofit/>
          </a:bodyPr>
          <a:lstStyle/>
          <a:p>
            <a:pPr>
              <a:lnSpc>
                <a:spcPct val="100000"/>
              </a:lnSpc>
              <a:spcBef>
                <a:spcPts val="0"/>
              </a:spcBef>
            </a:pPr>
            <a:r>
              <a:rPr lang="en-US" sz="3200" b="1" dirty="0"/>
              <a:t>Cliff Mass and David Ovens</a:t>
            </a:r>
          </a:p>
        </p:txBody>
      </p:sp>
      <p:pic>
        <p:nvPicPr>
          <p:cNvPr id="4" name="Content Placeholder 3">
            <a:extLst>
              <a:ext uri="{FF2B5EF4-FFF2-40B4-BE49-F238E27FC236}">
                <a16:creationId xmlns:a16="http://schemas.microsoft.com/office/drawing/2014/main" id="{44C9E3AE-5FE1-FC45-8189-0989F9410F38}"/>
              </a:ext>
            </a:extLst>
          </p:cNvPr>
          <p:cNvPicPr>
            <a:picLocks noChangeAspect="1"/>
          </p:cNvPicPr>
          <p:nvPr/>
        </p:nvPicPr>
        <p:blipFill rotWithShape="1">
          <a:blip r:embed="rId2">
            <a:extLst>
              <a:ext uri="{28A0092B-C50C-407E-A947-70E740481C1C}">
                <a14:useLocalDpi xmlns:a14="http://schemas.microsoft.com/office/drawing/2010/main" val="0"/>
              </a:ext>
            </a:extLst>
          </a:blip>
          <a:srcRect r="41328"/>
          <a:stretch/>
        </p:blipFill>
        <p:spPr>
          <a:xfrm>
            <a:off x="4537917" y="1540221"/>
            <a:ext cx="3264580" cy="3303717"/>
          </a:xfrm>
          <a:prstGeom prst="rect">
            <a:avLst/>
          </a:prstGeom>
        </p:spPr>
      </p:pic>
    </p:spTree>
    <p:extLst>
      <p:ext uri="{BB962C8B-B14F-4D97-AF65-F5344CB8AC3E}">
        <p14:creationId xmlns:p14="http://schemas.microsoft.com/office/powerpoint/2010/main" val="34625433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A3E57B-F656-0B4B-8521-EE75544097D5}"/>
              </a:ext>
            </a:extLst>
          </p:cNvPr>
          <p:cNvSpPr>
            <a:spLocks noGrp="1"/>
          </p:cNvSpPr>
          <p:nvPr>
            <p:ph type="title"/>
          </p:nvPr>
        </p:nvSpPr>
        <p:spPr/>
        <p:txBody>
          <a:bodyPr/>
          <a:lstStyle/>
          <a:p>
            <a:endParaRPr lang="en-US" dirty="0"/>
          </a:p>
        </p:txBody>
      </p:sp>
      <p:pic>
        <p:nvPicPr>
          <p:cNvPr id="5" name="Content Placeholder 4">
            <a:extLst>
              <a:ext uri="{FF2B5EF4-FFF2-40B4-BE49-F238E27FC236}">
                <a16:creationId xmlns:a16="http://schemas.microsoft.com/office/drawing/2014/main" id="{1B23F33B-B6D7-BB4B-ACC8-34A4839750B5}"/>
              </a:ext>
            </a:extLst>
          </p:cNvPr>
          <p:cNvPicPr>
            <a:picLocks noGrp="1" noChangeAspect="1"/>
          </p:cNvPicPr>
          <p:nvPr>
            <p:ph idx="1"/>
          </p:nvPr>
        </p:nvPicPr>
        <p:blipFill>
          <a:blip r:embed="rId2"/>
          <a:stretch>
            <a:fillRect/>
          </a:stretch>
        </p:blipFill>
        <p:spPr>
          <a:xfrm>
            <a:off x="2057401" y="541179"/>
            <a:ext cx="7505700" cy="5984938"/>
          </a:xfrm>
        </p:spPr>
      </p:pic>
      <p:cxnSp>
        <p:nvCxnSpPr>
          <p:cNvPr id="7" name="Straight Connector 6">
            <a:extLst>
              <a:ext uri="{FF2B5EF4-FFF2-40B4-BE49-F238E27FC236}">
                <a16:creationId xmlns:a16="http://schemas.microsoft.com/office/drawing/2014/main" id="{A41B269B-7FFA-354F-A34A-67634504FAE8}"/>
              </a:ext>
            </a:extLst>
          </p:cNvPr>
          <p:cNvCxnSpPr/>
          <p:nvPr/>
        </p:nvCxnSpPr>
        <p:spPr>
          <a:xfrm flipV="1">
            <a:off x="9089571" y="541179"/>
            <a:ext cx="0" cy="464820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12691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F9C58-FDDD-C248-A4DB-06D98759885C}"/>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E816F84B-8768-9644-BF05-4E4B437575E6}"/>
              </a:ext>
            </a:extLst>
          </p:cNvPr>
          <p:cNvPicPr>
            <a:picLocks noGrp="1" noChangeAspect="1"/>
          </p:cNvPicPr>
          <p:nvPr>
            <p:ph idx="1"/>
          </p:nvPr>
        </p:nvPicPr>
        <p:blipFill>
          <a:blip r:embed="rId2"/>
          <a:stretch>
            <a:fillRect/>
          </a:stretch>
        </p:blipFill>
        <p:spPr>
          <a:xfrm>
            <a:off x="2419350" y="502199"/>
            <a:ext cx="6629470" cy="5779539"/>
          </a:xfrm>
        </p:spPr>
      </p:pic>
    </p:spTree>
    <p:extLst>
      <p:ext uri="{BB962C8B-B14F-4D97-AF65-F5344CB8AC3E}">
        <p14:creationId xmlns:p14="http://schemas.microsoft.com/office/powerpoint/2010/main" val="30478118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D87748-0361-5741-B3C3-4E27B35536F7}"/>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5867D6F5-06BA-E242-9748-5CACE8B6B209}"/>
              </a:ext>
            </a:extLst>
          </p:cNvPr>
          <p:cNvPicPr>
            <a:picLocks noGrp="1" noChangeAspect="1"/>
          </p:cNvPicPr>
          <p:nvPr>
            <p:ph idx="1"/>
          </p:nvPr>
        </p:nvPicPr>
        <p:blipFill>
          <a:blip r:embed="rId2"/>
          <a:stretch>
            <a:fillRect/>
          </a:stretch>
        </p:blipFill>
        <p:spPr>
          <a:xfrm>
            <a:off x="2390775" y="432349"/>
            <a:ext cx="6753295" cy="5887489"/>
          </a:xfrm>
        </p:spPr>
      </p:pic>
    </p:spTree>
    <p:extLst>
      <p:ext uri="{BB962C8B-B14F-4D97-AF65-F5344CB8AC3E}">
        <p14:creationId xmlns:p14="http://schemas.microsoft.com/office/powerpoint/2010/main" val="27050837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D77BD0-810A-A14C-95AE-A82445BE1BAC}"/>
              </a:ext>
            </a:extLst>
          </p:cNvPr>
          <p:cNvSpPr>
            <a:spLocks noGrp="1"/>
          </p:cNvSpPr>
          <p:nvPr>
            <p:ph type="title"/>
          </p:nvPr>
        </p:nvSpPr>
        <p:spPr/>
        <p:txBody>
          <a:bodyPr/>
          <a:lstStyle/>
          <a:p>
            <a:endParaRPr lang="en-US" dirty="0"/>
          </a:p>
        </p:txBody>
      </p:sp>
      <p:pic>
        <p:nvPicPr>
          <p:cNvPr id="5" name="Content Placeholder 4">
            <a:extLst>
              <a:ext uri="{FF2B5EF4-FFF2-40B4-BE49-F238E27FC236}">
                <a16:creationId xmlns:a16="http://schemas.microsoft.com/office/drawing/2014/main" id="{5F10BA9E-D4E7-4F4A-857E-2E6115EC03F3}"/>
              </a:ext>
            </a:extLst>
          </p:cNvPr>
          <p:cNvPicPr>
            <a:picLocks noGrp="1" noChangeAspect="1"/>
          </p:cNvPicPr>
          <p:nvPr>
            <p:ph idx="1"/>
          </p:nvPr>
        </p:nvPicPr>
        <p:blipFill>
          <a:blip r:embed="rId2"/>
          <a:stretch>
            <a:fillRect/>
          </a:stretch>
        </p:blipFill>
        <p:spPr>
          <a:xfrm>
            <a:off x="5901011" y="396073"/>
            <a:ext cx="5787218" cy="5056682"/>
          </a:xfrm>
        </p:spPr>
      </p:pic>
      <p:pic>
        <p:nvPicPr>
          <p:cNvPr id="7" name="Picture 6">
            <a:extLst>
              <a:ext uri="{FF2B5EF4-FFF2-40B4-BE49-F238E27FC236}">
                <a16:creationId xmlns:a16="http://schemas.microsoft.com/office/drawing/2014/main" id="{05F53563-47B7-7649-A7DA-62E8CEEC02B8}"/>
              </a:ext>
            </a:extLst>
          </p:cNvPr>
          <p:cNvPicPr>
            <a:picLocks noChangeAspect="1"/>
          </p:cNvPicPr>
          <p:nvPr/>
        </p:nvPicPr>
        <p:blipFill>
          <a:blip r:embed="rId3"/>
          <a:stretch>
            <a:fillRect/>
          </a:stretch>
        </p:blipFill>
        <p:spPr>
          <a:xfrm>
            <a:off x="224117" y="492471"/>
            <a:ext cx="5676894" cy="4960284"/>
          </a:xfrm>
          <a:prstGeom prst="rect">
            <a:avLst/>
          </a:prstGeom>
        </p:spPr>
      </p:pic>
    </p:spTree>
    <p:extLst>
      <p:ext uri="{BB962C8B-B14F-4D97-AF65-F5344CB8AC3E}">
        <p14:creationId xmlns:p14="http://schemas.microsoft.com/office/powerpoint/2010/main" val="30495018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CC761-033D-FD4F-9322-821A0A785791}"/>
              </a:ext>
            </a:extLst>
          </p:cNvPr>
          <p:cNvSpPr>
            <a:spLocks noGrp="1"/>
          </p:cNvSpPr>
          <p:nvPr>
            <p:ph type="title"/>
          </p:nvPr>
        </p:nvSpPr>
        <p:spPr>
          <a:xfrm>
            <a:off x="752475" y="222250"/>
            <a:ext cx="10410825" cy="804557"/>
          </a:xfrm>
        </p:spPr>
        <p:txBody>
          <a:bodyPr/>
          <a:lstStyle/>
          <a:p>
            <a:r>
              <a:rPr lang="en-US" dirty="0"/>
              <a:t>Last Year</a:t>
            </a:r>
          </a:p>
        </p:txBody>
      </p:sp>
      <p:pic>
        <p:nvPicPr>
          <p:cNvPr id="5" name="Content Placeholder 4">
            <a:extLst>
              <a:ext uri="{FF2B5EF4-FFF2-40B4-BE49-F238E27FC236}">
                <a16:creationId xmlns:a16="http://schemas.microsoft.com/office/drawing/2014/main" id="{1CD9DE7E-7F8E-CE44-9A2A-726660CF8CE9}"/>
              </a:ext>
            </a:extLst>
          </p:cNvPr>
          <p:cNvPicPr>
            <a:picLocks noGrp="1" noChangeAspect="1"/>
          </p:cNvPicPr>
          <p:nvPr>
            <p:ph idx="1"/>
          </p:nvPr>
        </p:nvPicPr>
        <p:blipFill>
          <a:blip r:embed="rId2"/>
          <a:stretch>
            <a:fillRect/>
          </a:stretch>
        </p:blipFill>
        <p:spPr>
          <a:xfrm>
            <a:off x="533329" y="1162049"/>
            <a:ext cx="5743645" cy="5007281"/>
          </a:xfrm>
        </p:spPr>
      </p:pic>
      <p:pic>
        <p:nvPicPr>
          <p:cNvPr id="7" name="Picture 6">
            <a:extLst>
              <a:ext uri="{FF2B5EF4-FFF2-40B4-BE49-F238E27FC236}">
                <a16:creationId xmlns:a16="http://schemas.microsoft.com/office/drawing/2014/main" id="{DE5A9A61-87C4-0542-94DB-75F8A8A3E4FB}"/>
              </a:ext>
            </a:extLst>
          </p:cNvPr>
          <p:cNvPicPr>
            <a:picLocks noChangeAspect="1"/>
          </p:cNvPicPr>
          <p:nvPr/>
        </p:nvPicPr>
        <p:blipFill>
          <a:blip r:embed="rId3"/>
          <a:stretch>
            <a:fillRect/>
          </a:stretch>
        </p:blipFill>
        <p:spPr>
          <a:xfrm>
            <a:off x="6399380" y="1162049"/>
            <a:ext cx="5472339" cy="4781551"/>
          </a:xfrm>
          <a:prstGeom prst="rect">
            <a:avLst/>
          </a:prstGeom>
        </p:spPr>
      </p:pic>
    </p:spTree>
    <p:extLst>
      <p:ext uri="{BB962C8B-B14F-4D97-AF65-F5344CB8AC3E}">
        <p14:creationId xmlns:p14="http://schemas.microsoft.com/office/powerpoint/2010/main" val="1867796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37CE4B-5345-624E-82EF-67B3C8EE864F}"/>
              </a:ext>
            </a:extLst>
          </p:cNvPr>
          <p:cNvSpPr>
            <a:spLocks noGrp="1"/>
          </p:cNvSpPr>
          <p:nvPr>
            <p:ph type="title"/>
          </p:nvPr>
        </p:nvSpPr>
        <p:spPr/>
        <p:txBody>
          <a:bodyPr/>
          <a:lstStyle/>
          <a:p>
            <a:r>
              <a:rPr lang="en-US" b="1" dirty="0">
                <a:solidFill>
                  <a:schemeClr val="accent1"/>
                </a:solidFill>
                <a:latin typeface="+mn-lt"/>
              </a:rPr>
              <a:t>Drop Smoke Until Next June?</a:t>
            </a:r>
          </a:p>
        </p:txBody>
      </p:sp>
      <p:sp>
        <p:nvSpPr>
          <p:cNvPr id="3" name="Content Placeholder 2">
            <a:extLst>
              <a:ext uri="{FF2B5EF4-FFF2-40B4-BE49-F238E27FC236}">
                <a16:creationId xmlns:a16="http://schemas.microsoft.com/office/drawing/2014/main" id="{38AC738B-96D3-A345-A445-8FB9EBEFE7CB}"/>
              </a:ext>
            </a:extLst>
          </p:cNvPr>
          <p:cNvSpPr>
            <a:spLocks noGrp="1"/>
          </p:cNvSpPr>
          <p:nvPr>
            <p:ph idx="1"/>
          </p:nvPr>
        </p:nvSpPr>
        <p:spPr/>
        <p:txBody>
          <a:bodyPr/>
          <a:lstStyle/>
          <a:p>
            <a:r>
              <a:rPr lang="en-US" dirty="0"/>
              <a:t>Why not?</a:t>
            </a:r>
          </a:p>
          <a:p>
            <a:r>
              <a:rPr lang="en-US" dirty="0"/>
              <a:t>Would simply the scripts….less failure modes.</a:t>
            </a:r>
          </a:p>
        </p:txBody>
      </p:sp>
    </p:spTree>
    <p:extLst>
      <p:ext uri="{BB962C8B-B14F-4D97-AF65-F5344CB8AC3E}">
        <p14:creationId xmlns:p14="http://schemas.microsoft.com/office/powerpoint/2010/main" val="16857320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B7C085-43B1-DF4D-A430-1F7C46CA71C1}"/>
              </a:ext>
            </a:extLst>
          </p:cNvPr>
          <p:cNvSpPr>
            <a:spLocks noGrp="1"/>
          </p:cNvSpPr>
          <p:nvPr>
            <p:ph type="title"/>
          </p:nvPr>
        </p:nvSpPr>
        <p:spPr/>
        <p:txBody>
          <a:bodyPr/>
          <a:lstStyle/>
          <a:p>
            <a:r>
              <a:rPr lang="en-US" b="1" dirty="0">
                <a:solidFill>
                  <a:schemeClr val="accent1"/>
                </a:solidFill>
                <a:latin typeface="+mn-lt"/>
              </a:rPr>
              <a:t>4-km Ensembles:  Now Only 0000 UTC Initialization</a:t>
            </a:r>
          </a:p>
        </p:txBody>
      </p:sp>
      <p:pic>
        <p:nvPicPr>
          <p:cNvPr id="5" name="Content Placeholder 4">
            <a:extLst>
              <a:ext uri="{FF2B5EF4-FFF2-40B4-BE49-F238E27FC236}">
                <a16:creationId xmlns:a16="http://schemas.microsoft.com/office/drawing/2014/main" id="{F92E93C0-F846-AE41-A37B-8743C77099C6}"/>
              </a:ext>
            </a:extLst>
          </p:cNvPr>
          <p:cNvPicPr>
            <a:picLocks noGrp="1" noChangeAspect="1"/>
          </p:cNvPicPr>
          <p:nvPr>
            <p:ph idx="1"/>
          </p:nvPr>
        </p:nvPicPr>
        <p:blipFill>
          <a:blip r:embed="rId2"/>
          <a:stretch>
            <a:fillRect/>
          </a:stretch>
        </p:blipFill>
        <p:spPr>
          <a:xfrm>
            <a:off x="2041211" y="1825625"/>
            <a:ext cx="8109578" cy="4351338"/>
          </a:xfrm>
        </p:spPr>
      </p:pic>
    </p:spTree>
    <p:extLst>
      <p:ext uri="{BB962C8B-B14F-4D97-AF65-F5344CB8AC3E}">
        <p14:creationId xmlns:p14="http://schemas.microsoft.com/office/powerpoint/2010/main" val="32837679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70FCCD-708D-194C-9C96-4A0A33DFD87C}"/>
              </a:ext>
            </a:extLst>
          </p:cNvPr>
          <p:cNvSpPr>
            <a:spLocks noGrp="1"/>
          </p:cNvSpPr>
          <p:nvPr>
            <p:ph type="title"/>
          </p:nvPr>
        </p:nvSpPr>
        <p:spPr/>
        <p:txBody>
          <a:bodyPr/>
          <a:lstStyle/>
          <a:p>
            <a:endParaRPr lang="en-US" dirty="0"/>
          </a:p>
        </p:txBody>
      </p:sp>
      <p:pic>
        <p:nvPicPr>
          <p:cNvPr id="5" name="Content Placeholder 4">
            <a:extLst>
              <a:ext uri="{FF2B5EF4-FFF2-40B4-BE49-F238E27FC236}">
                <a16:creationId xmlns:a16="http://schemas.microsoft.com/office/drawing/2014/main" id="{A65D2E68-8B84-5B4D-99D5-56EF561A031F}"/>
              </a:ext>
            </a:extLst>
          </p:cNvPr>
          <p:cNvPicPr>
            <a:picLocks noGrp="1" noChangeAspect="1"/>
          </p:cNvPicPr>
          <p:nvPr>
            <p:ph idx="1"/>
          </p:nvPr>
        </p:nvPicPr>
        <p:blipFill>
          <a:blip r:embed="rId2"/>
          <a:stretch>
            <a:fillRect/>
          </a:stretch>
        </p:blipFill>
        <p:spPr>
          <a:xfrm>
            <a:off x="1260515" y="744071"/>
            <a:ext cx="9246621" cy="5432892"/>
          </a:xfrm>
        </p:spPr>
      </p:pic>
    </p:spTree>
    <p:extLst>
      <p:ext uri="{BB962C8B-B14F-4D97-AF65-F5344CB8AC3E}">
        <p14:creationId xmlns:p14="http://schemas.microsoft.com/office/powerpoint/2010/main" val="1982167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73AC28-C4DC-BC4C-8108-49B29D0FE2BF}"/>
              </a:ext>
            </a:extLst>
          </p:cNvPr>
          <p:cNvSpPr>
            <a:spLocks noGrp="1"/>
          </p:cNvSpPr>
          <p:nvPr>
            <p:ph type="title"/>
          </p:nvPr>
        </p:nvSpPr>
        <p:spPr/>
        <p:txBody>
          <a:bodyPr/>
          <a:lstStyle/>
          <a:p>
            <a:r>
              <a:rPr lang="en-US" b="1" dirty="0">
                <a:solidFill>
                  <a:schemeClr val="accent1"/>
                </a:solidFill>
                <a:latin typeface="+mn-lt"/>
              </a:rPr>
              <a:t>Ensemble Expansion to Include 12 UTC</a:t>
            </a:r>
          </a:p>
        </p:txBody>
      </p:sp>
      <p:sp>
        <p:nvSpPr>
          <p:cNvPr id="3" name="Content Placeholder 2">
            <a:extLst>
              <a:ext uri="{FF2B5EF4-FFF2-40B4-BE49-F238E27FC236}">
                <a16:creationId xmlns:a16="http://schemas.microsoft.com/office/drawing/2014/main" id="{EA4F94F2-94FE-7B4F-AA82-FC3E9ECCFD14}"/>
              </a:ext>
            </a:extLst>
          </p:cNvPr>
          <p:cNvSpPr>
            <a:spLocks noGrp="1"/>
          </p:cNvSpPr>
          <p:nvPr>
            <p:ph idx="1"/>
          </p:nvPr>
        </p:nvSpPr>
        <p:spPr/>
        <p:txBody>
          <a:bodyPr/>
          <a:lstStyle/>
          <a:p>
            <a:r>
              <a:rPr lang="en-US" dirty="0"/>
              <a:t>There were delays in the delivery of new computers</a:t>
            </a:r>
          </a:p>
          <a:p>
            <a:r>
              <a:rPr lang="en-US" dirty="0"/>
              <a:t>Also hardware problems with a few of them</a:t>
            </a:r>
          </a:p>
          <a:p>
            <a:r>
              <a:rPr lang="en-US" dirty="0"/>
              <a:t>Most of the problems are fixed.</a:t>
            </a:r>
          </a:p>
          <a:p>
            <a:r>
              <a:rPr lang="en-US" dirty="0"/>
              <a:t>As soon, as things are stable in our new home…probably within 2 weeks…we will start doing ensembles on both cycles (0000 and 1200 UTC) at 4-km.</a:t>
            </a:r>
          </a:p>
        </p:txBody>
      </p:sp>
    </p:spTree>
    <p:extLst>
      <p:ext uri="{BB962C8B-B14F-4D97-AF65-F5344CB8AC3E}">
        <p14:creationId xmlns:p14="http://schemas.microsoft.com/office/powerpoint/2010/main" val="23754720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9FE0DC-5131-4A4E-AFC5-0264BA9FD8E2}"/>
              </a:ext>
            </a:extLst>
          </p:cNvPr>
          <p:cNvSpPr>
            <a:spLocks noGrp="1"/>
          </p:cNvSpPr>
          <p:nvPr>
            <p:ph type="title"/>
          </p:nvPr>
        </p:nvSpPr>
        <p:spPr/>
        <p:txBody>
          <a:bodyPr/>
          <a:lstStyle/>
          <a:p>
            <a:r>
              <a:rPr lang="en-US" b="1" dirty="0">
                <a:solidFill>
                  <a:schemeClr val="accent1"/>
                </a:solidFill>
                <a:latin typeface="+mn-lt"/>
              </a:rPr>
              <a:t>Initial Stage:  Both Cycles Will Include:</a:t>
            </a:r>
          </a:p>
        </p:txBody>
      </p:sp>
      <p:sp>
        <p:nvSpPr>
          <p:cNvPr id="3" name="Content Placeholder 2">
            <a:extLst>
              <a:ext uri="{FF2B5EF4-FFF2-40B4-BE49-F238E27FC236}">
                <a16:creationId xmlns:a16="http://schemas.microsoft.com/office/drawing/2014/main" id="{43E94504-04B8-174A-A992-271F9BF6687A}"/>
              </a:ext>
            </a:extLst>
          </p:cNvPr>
          <p:cNvSpPr>
            <a:spLocks noGrp="1"/>
          </p:cNvSpPr>
          <p:nvPr>
            <p:ph idx="1"/>
          </p:nvPr>
        </p:nvSpPr>
        <p:spPr/>
        <p:txBody>
          <a:bodyPr>
            <a:normAutofit/>
          </a:bodyPr>
          <a:lstStyle/>
          <a:p>
            <a:r>
              <a:rPr lang="en-US" sz="3200" dirty="0"/>
              <a:t>4-km deterministic from operational GFS</a:t>
            </a:r>
          </a:p>
          <a:p>
            <a:r>
              <a:rPr lang="en-US" sz="3200" dirty="0"/>
              <a:t>10 members from the GFS ensembles (GEFS)</a:t>
            </a:r>
          </a:p>
          <a:p>
            <a:r>
              <a:rPr lang="en-US" sz="3200" dirty="0"/>
              <a:t>4 additional members driven by Canadian, UKMET, Australian, Japanese, and Navy Global Models</a:t>
            </a:r>
          </a:p>
          <a:p>
            <a:pPr marL="0" indent="0">
              <a:buNone/>
            </a:pPr>
            <a:endParaRPr lang="en-US" sz="3200" dirty="0"/>
          </a:p>
        </p:txBody>
      </p:sp>
    </p:spTree>
    <p:extLst>
      <p:ext uri="{BB962C8B-B14F-4D97-AF65-F5344CB8AC3E}">
        <p14:creationId xmlns:p14="http://schemas.microsoft.com/office/powerpoint/2010/main" val="20165948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501070-1573-0445-B006-1AED2CD6E175}"/>
              </a:ext>
            </a:extLst>
          </p:cNvPr>
          <p:cNvSpPr>
            <a:spLocks noGrp="1"/>
          </p:cNvSpPr>
          <p:nvPr>
            <p:ph type="title"/>
          </p:nvPr>
        </p:nvSpPr>
        <p:spPr>
          <a:xfrm>
            <a:off x="990600" y="288925"/>
            <a:ext cx="10515600" cy="1325563"/>
          </a:xfrm>
        </p:spPr>
        <p:txBody>
          <a:bodyPr/>
          <a:lstStyle/>
          <a:p>
            <a:r>
              <a:rPr lang="en-US" b="1" dirty="0">
                <a:solidFill>
                  <a:schemeClr val="accent1"/>
                </a:solidFill>
                <a:latin typeface="+mn-lt"/>
              </a:rPr>
              <a:t>Computers Moved</a:t>
            </a:r>
          </a:p>
        </p:txBody>
      </p:sp>
      <p:sp>
        <p:nvSpPr>
          <p:cNvPr id="3" name="Content Placeholder 2">
            <a:extLst>
              <a:ext uri="{FF2B5EF4-FFF2-40B4-BE49-F238E27FC236}">
                <a16:creationId xmlns:a16="http://schemas.microsoft.com/office/drawing/2014/main" id="{1117F681-679F-1C45-8286-19FA6856A898}"/>
              </a:ext>
            </a:extLst>
          </p:cNvPr>
          <p:cNvSpPr>
            <a:spLocks noGrp="1"/>
          </p:cNvSpPr>
          <p:nvPr>
            <p:ph idx="1"/>
          </p:nvPr>
        </p:nvSpPr>
        <p:spPr>
          <a:xfrm>
            <a:off x="488577" y="1476001"/>
            <a:ext cx="11111752" cy="4351338"/>
          </a:xfrm>
        </p:spPr>
        <p:txBody>
          <a:bodyPr>
            <a:noAutofit/>
          </a:bodyPr>
          <a:lstStyle/>
          <a:p>
            <a:r>
              <a:rPr lang="en-US" sz="3200" dirty="0"/>
              <a:t>We are losing the previous home of the consortium computers (4</a:t>
            </a:r>
            <a:r>
              <a:rPr lang="en-US" sz="3200" baseline="30000" dirty="0"/>
              <a:t>th</a:t>
            </a:r>
            <a:r>
              <a:rPr lang="en-US" sz="3200" dirty="0"/>
              <a:t> floor in our department)</a:t>
            </a:r>
          </a:p>
          <a:p>
            <a:r>
              <a:rPr lang="en-US" sz="3200" dirty="0"/>
              <a:t>UW does not like departmental computer centers, they want them all centralized.</a:t>
            </a:r>
          </a:p>
          <a:p>
            <a:r>
              <a:rPr lang="en-US" sz="3200" dirty="0"/>
              <a:t>UW maintains a large facility that has better bandwidth, good AC, and absolutely uninterruptable power (with diesel generations!).</a:t>
            </a:r>
          </a:p>
          <a:p>
            <a:r>
              <a:rPr lang="en-US" sz="3200" dirty="0"/>
              <a:t>The department webserver has already been moved</a:t>
            </a:r>
          </a:p>
          <a:p>
            <a:r>
              <a:rPr lang="en-US" sz="3200" dirty="0"/>
              <a:t>Last week, we made the huge move of SAGE.  Some problems still, but essential functionality is in place.</a:t>
            </a:r>
          </a:p>
        </p:txBody>
      </p:sp>
    </p:spTree>
    <p:extLst>
      <p:ext uri="{BB962C8B-B14F-4D97-AF65-F5344CB8AC3E}">
        <p14:creationId xmlns:p14="http://schemas.microsoft.com/office/powerpoint/2010/main" val="42928664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27FB07-609D-6C4C-81D9-F197AC107767}"/>
              </a:ext>
            </a:extLst>
          </p:cNvPr>
          <p:cNvSpPr>
            <a:spLocks noGrp="1"/>
          </p:cNvSpPr>
          <p:nvPr>
            <p:ph type="title"/>
          </p:nvPr>
        </p:nvSpPr>
        <p:spPr/>
        <p:txBody>
          <a:bodyPr/>
          <a:lstStyle/>
          <a:p>
            <a:r>
              <a:rPr lang="en-US" b="1" dirty="0">
                <a:solidFill>
                  <a:schemeClr val="accent1"/>
                </a:solidFill>
                <a:latin typeface="+mn-lt"/>
              </a:rPr>
              <a:t>Stage 2:  Expansion</a:t>
            </a:r>
          </a:p>
        </p:txBody>
      </p:sp>
      <p:sp>
        <p:nvSpPr>
          <p:cNvPr id="3" name="Content Placeholder 2">
            <a:extLst>
              <a:ext uri="{FF2B5EF4-FFF2-40B4-BE49-F238E27FC236}">
                <a16:creationId xmlns:a16="http://schemas.microsoft.com/office/drawing/2014/main" id="{C9D1A479-3BBF-0C4F-9469-FB44F61E1037}"/>
              </a:ext>
            </a:extLst>
          </p:cNvPr>
          <p:cNvSpPr>
            <a:spLocks noGrp="1"/>
          </p:cNvSpPr>
          <p:nvPr>
            <p:ph idx="1"/>
          </p:nvPr>
        </p:nvSpPr>
        <p:spPr/>
        <p:txBody>
          <a:bodyPr/>
          <a:lstStyle/>
          <a:p>
            <a:r>
              <a:rPr lang="en-US" dirty="0"/>
              <a:t>If there is additional time, can add stochastic physics to get more physics diversity.</a:t>
            </a:r>
          </a:p>
          <a:p>
            <a:r>
              <a:rPr lang="en-US" dirty="0"/>
              <a:t>Could also experiment with more vertical layers, etc.</a:t>
            </a:r>
          </a:p>
          <a:p>
            <a:r>
              <a:rPr lang="en-US" dirty="0"/>
              <a:t>May be able to get an additional 5 runs each cycle.</a:t>
            </a:r>
          </a:p>
          <a:p>
            <a:r>
              <a:rPr lang="en-US" dirty="0"/>
              <a:t>Let us know about new product ideas </a:t>
            </a:r>
            <a:r>
              <a:rPr lang="en-US"/>
              <a:t>for ensembles</a:t>
            </a:r>
            <a:endParaRPr lang="en-US" dirty="0"/>
          </a:p>
        </p:txBody>
      </p:sp>
    </p:spTree>
    <p:extLst>
      <p:ext uri="{BB962C8B-B14F-4D97-AF65-F5344CB8AC3E}">
        <p14:creationId xmlns:p14="http://schemas.microsoft.com/office/powerpoint/2010/main" val="34807161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F87618-C14C-724E-9328-D6B467D38923}"/>
              </a:ext>
            </a:extLst>
          </p:cNvPr>
          <p:cNvSpPr>
            <a:spLocks noGrp="1"/>
          </p:cNvSpPr>
          <p:nvPr>
            <p:ph type="title"/>
          </p:nvPr>
        </p:nvSpPr>
        <p:spPr/>
        <p:txBody>
          <a:bodyPr/>
          <a:lstStyle/>
          <a:p>
            <a:r>
              <a:rPr lang="en-US" b="1" dirty="0">
                <a:solidFill>
                  <a:schemeClr val="accent1"/>
                </a:solidFill>
                <a:latin typeface="+mn-lt"/>
              </a:rPr>
              <a:t>Possible System Upgrades to Test This Fall</a:t>
            </a:r>
          </a:p>
        </p:txBody>
      </p:sp>
      <p:sp>
        <p:nvSpPr>
          <p:cNvPr id="3" name="Content Placeholder 2">
            <a:extLst>
              <a:ext uri="{FF2B5EF4-FFF2-40B4-BE49-F238E27FC236}">
                <a16:creationId xmlns:a16="http://schemas.microsoft.com/office/drawing/2014/main" id="{E9BC2B32-6E3A-7146-BB27-1827DEC9ED0A}"/>
              </a:ext>
            </a:extLst>
          </p:cNvPr>
          <p:cNvSpPr>
            <a:spLocks noGrp="1"/>
          </p:cNvSpPr>
          <p:nvPr>
            <p:ph sz="half" idx="1"/>
          </p:nvPr>
        </p:nvSpPr>
        <p:spPr>
          <a:xfrm>
            <a:off x="838200" y="1825625"/>
            <a:ext cx="7670800" cy="4351338"/>
          </a:xfrm>
        </p:spPr>
        <p:txBody>
          <a:bodyPr/>
          <a:lstStyle/>
          <a:p>
            <a:r>
              <a:rPr lang="en-US" dirty="0"/>
              <a:t>Going to WRF 4.0</a:t>
            </a:r>
          </a:p>
          <a:p>
            <a:r>
              <a:rPr lang="en-US" dirty="0"/>
              <a:t>Adding vertical levels (say from 38 to 50)</a:t>
            </a:r>
          </a:p>
          <a:p>
            <a:r>
              <a:rPr lang="en-US" dirty="0"/>
              <a:t>Going to hybrid vertical coordinate</a:t>
            </a:r>
          </a:p>
          <a:p>
            <a:r>
              <a:rPr lang="en-US" dirty="0"/>
              <a:t>Evaluating new physics schemes, including PBL.</a:t>
            </a:r>
          </a:p>
        </p:txBody>
      </p:sp>
    </p:spTree>
    <p:extLst>
      <p:ext uri="{BB962C8B-B14F-4D97-AF65-F5344CB8AC3E}">
        <p14:creationId xmlns:p14="http://schemas.microsoft.com/office/powerpoint/2010/main" val="15648321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C222E6-9599-7D41-9093-873403F73DF0}"/>
              </a:ext>
            </a:extLst>
          </p:cNvPr>
          <p:cNvSpPr>
            <a:spLocks noGrp="1"/>
          </p:cNvSpPr>
          <p:nvPr>
            <p:ph type="title"/>
          </p:nvPr>
        </p:nvSpPr>
        <p:spPr>
          <a:xfrm>
            <a:off x="4487589" y="2483680"/>
            <a:ext cx="3084320" cy="1147481"/>
          </a:xfrm>
        </p:spPr>
        <p:txBody>
          <a:bodyPr>
            <a:normAutofit/>
          </a:bodyPr>
          <a:lstStyle/>
          <a:p>
            <a:r>
              <a:rPr lang="en-US" sz="6000" b="1" dirty="0">
                <a:solidFill>
                  <a:schemeClr val="accent1"/>
                </a:solidFill>
              </a:rPr>
              <a:t>The End</a:t>
            </a:r>
          </a:p>
        </p:txBody>
      </p:sp>
      <p:sp>
        <p:nvSpPr>
          <p:cNvPr id="4" name="Content Placeholder 3">
            <a:extLst>
              <a:ext uri="{FF2B5EF4-FFF2-40B4-BE49-F238E27FC236}">
                <a16:creationId xmlns:a16="http://schemas.microsoft.com/office/drawing/2014/main" id="{6D57D6BC-FF3B-FC45-867D-252D7FAB37E8}"/>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8554879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BB7FCC-CDE5-8F44-87A7-965811C3B011}"/>
              </a:ext>
            </a:extLst>
          </p:cNvPr>
          <p:cNvSpPr>
            <a:spLocks noGrp="1"/>
          </p:cNvSpPr>
          <p:nvPr>
            <p:ph type="title"/>
          </p:nvPr>
        </p:nvSpPr>
        <p:spPr/>
        <p:txBody>
          <a:bodyPr/>
          <a:lstStyle/>
          <a:p>
            <a:r>
              <a:rPr lang="en-US" b="1" dirty="0">
                <a:solidFill>
                  <a:schemeClr val="accent1"/>
                </a:solidFill>
                <a:latin typeface="+mn-lt"/>
              </a:rPr>
              <a:t>Advantages</a:t>
            </a:r>
          </a:p>
        </p:txBody>
      </p:sp>
      <p:sp>
        <p:nvSpPr>
          <p:cNvPr id="3" name="Content Placeholder 2">
            <a:extLst>
              <a:ext uri="{FF2B5EF4-FFF2-40B4-BE49-F238E27FC236}">
                <a16:creationId xmlns:a16="http://schemas.microsoft.com/office/drawing/2014/main" id="{A11F3C87-7B0A-9B49-80FC-A59F0FDE2C43}"/>
              </a:ext>
            </a:extLst>
          </p:cNvPr>
          <p:cNvSpPr>
            <a:spLocks noGrp="1"/>
          </p:cNvSpPr>
          <p:nvPr>
            <p:ph idx="1"/>
          </p:nvPr>
        </p:nvSpPr>
        <p:spPr/>
        <p:txBody>
          <a:bodyPr>
            <a:normAutofit/>
          </a:bodyPr>
          <a:lstStyle/>
          <a:p>
            <a:r>
              <a:rPr lang="en-US" sz="3200" dirty="0"/>
              <a:t>More bandwidth to outside users.</a:t>
            </a:r>
          </a:p>
          <a:p>
            <a:r>
              <a:rPr lang="en-US" sz="3200" dirty="0"/>
              <a:t>Should never go down from power outages.</a:t>
            </a:r>
          </a:p>
          <a:p>
            <a:r>
              <a:rPr lang="en-US" sz="3200" dirty="0"/>
              <a:t>More local bandwidth between our computers and the department server.</a:t>
            </a:r>
          </a:p>
        </p:txBody>
      </p:sp>
    </p:spTree>
    <p:extLst>
      <p:ext uri="{BB962C8B-B14F-4D97-AF65-F5344CB8AC3E}">
        <p14:creationId xmlns:p14="http://schemas.microsoft.com/office/powerpoint/2010/main" val="24458488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986A0B-5F1D-AB4F-B771-FE2688620DE2}"/>
              </a:ext>
            </a:extLst>
          </p:cNvPr>
          <p:cNvSpPr>
            <a:spLocks noGrp="1"/>
          </p:cNvSpPr>
          <p:nvPr>
            <p:ph type="title"/>
          </p:nvPr>
        </p:nvSpPr>
        <p:spPr>
          <a:xfrm>
            <a:off x="838200" y="601430"/>
            <a:ext cx="4257782" cy="5018534"/>
          </a:xfrm>
        </p:spPr>
        <p:txBody>
          <a:bodyPr>
            <a:normAutofit/>
          </a:bodyPr>
          <a:lstStyle/>
          <a:p>
            <a:r>
              <a:rPr lang="en-US" b="1" dirty="0">
                <a:solidFill>
                  <a:schemeClr val="accent1"/>
                </a:solidFill>
                <a:latin typeface="+mn-lt"/>
              </a:rPr>
              <a:t>Last year, smoke-related cooling (as high as 15F) was not captured by the UW Operational WRF System</a:t>
            </a:r>
          </a:p>
        </p:txBody>
      </p:sp>
      <p:pic>
        <p:nvPicPr>
          <p:cNvPr id="4" name="Content Placeholder 3">
            <a:extLst>
              <a:ext uri="{FF2B5EF4-FFF2-40B4-BE49-F238E27FC236}">
                <a16:creationId xmlns:a16="http://schemas.microsoft.com/office/drawing/2014/main" id="{BAA62191-F108-D640-BC81-00CF4D92F07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272518" y="867708"/>
            <a:ext cx="6092894" cy="4764956"/>
          </a:xfrm>
          <a:prstGeom prst="rect">
            <a:avLst/>
          </a:prstGeom>
        </p:spPr>
      </p:pic>
      <p:sp>
        <p:nvSpPr>
          <p:cNvPr id="5" name="TextBox 4">
            <a:extLst>
              <a:ext uri="{FF2B5EF4-FFF2-40B4-BE49-F238E27FC236}">
                <a16:creationId xmlns:a16="http://schemas.microsoft.com/office/drawing/2014/main" id="{C5DD31D1-EA2D-EF47-B86D-6EA34753B121}"/>
              </a:ext>
            </a:extLst>
          </p:cNvPr>
          <p:cNvSpPr txBox="1"/>
          <p:nvPr/>
        </p:nvSpPr>
        <p:spPr>
          <a:xfrm>
            <a:off x="7311489" y="5913206"/>
            <a:ext cx="2557880" cy="523220"/>
          </a:xfrm>
          <a:prstGeom prst="rect">
            <a:avLst/>
          </a:prstGeom>
          <a:noFill/>
        </p:spPr>
        <p:txBody>
          <a:bodyPr wrap="none" rtlCol="0">
            <a:spAutoFit/>
          </a:bodyPr>
          <a:lstStyle/>
          <a:p>
            <a:r>
              <a:rPr lang="en-US" sz="2800" b="1" dirty="0"/>
              <a:t>Bellingham, WA</a:t>
            </a:r>
          </a:p>
        </p:txBody>
      </p:sp>
      <p:sp>
        <p:nvSpPr>
          <p:cNvPr id="6" name="TextBox 5">
            <a:extLst>
              <a:ext uri="{FF2B5EF4-FFF2-40B4-BE49-F238E27FC236}">
                <a16:creationId xmlns:a16="http://schemas.microsoft.com/office/drawing/2014/main" id="{3A2F4C5F-F67E-FA4B-81A6-A622422F05A7}"/>
              </a:ext>
            </a:extLst>
          </p:cNvPr>
          <p:cNvSpPr txBox="1"/>
          <p:nvPr/>
        </p:nvSpPr>
        <p:spPr>
          <a:xfrm>
            <a:off x="6893960" y="452063"/>
            <a:ext cx="2850011" cy="369332"/>
          </a:xfrm>
          <a:prstGeom prst="rect">
            <a:avLst/>
          </a:prstGeom>
          <a:noFill/>
        </p:spPr>
        <p:txBody>
          <a:bodyPr wrap="none" rtlCol="0">
            <a:spAutoFit/>
          </a:bodyPr>
          <a:lstStyle/>
          <a:p>
            <a:r>
              <a:rPr lang="en-US" b="1" dirty="0"/>
              <a:t>UW WRF Temperature Error</a:t>
            </a:r>
          </a:p>
        </p:txBody>
      </p:sp>
    </p:spTree>
    <p:extLst>
      <p:ext uri="{BB962C8B-B14F-4D97-AF65-F5344CB8AC3E}">
        <p14:creationId xmlns:p14="http://schemas.microsoft.com/office/powerpoint/2010/main" val="5445492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1878" y="2471327"/>
            <a:ext cx="2233773" cy="1350659"/>
          </a:xfrm>
        </p:spPr>
        <p:txBody>
          <a:bodyPr/>
          <a:lstStyle/>
          <a:p>
            <a:r>
              <a:rPr lang="en-US" b="1" dirty="0">
                <a:solidFill>
                  <a:schemeClr val="accent1"/>
                </a:solidFill>
                <a:latin typeface="+mn-lt"/>
              </a:rPr>
              <a:t>Seattle</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87858" y="470161"/>
            <a:ext cx="7556862" cy="5900399"/>
          </a:xfrm>
        </p:spPr>
      </p:pic>
    </p:spTree>
    <p:extLst>
      <p:ext uri="{BB962C8B-B14F-4D97-AF65-F5344CB8AC3E}">
        <p14:creationId xmlns:p14="http://schemas.microsoft.com/office/powerpoint/2010/main" val="15024961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2A49B3-E00A-714F-8230-55B01466ECE7}"/>
              </a:ext>
            </a:extLst>
          </p:cNvPr>
          <p:cNvSpPr>
            <a:spLocks noGrp="1"/>
          </p:cNvSpPr>
          <p:nvPr>
            <p:ph type="title"/>
          </p:nvPr>
        </p:nvSpPr>
        <p:spPr/>
        <p:txBody>
          <a:bodyPr/>
          <a:lstStyle/>
          <a:p>
            <a:r>
              <a:rPr lang="en-US" b="1" dirty="0">
                <a:solidFill>
                  <a:schemeClr val="accent1"/>
                </a:solidFill>
                <a:latin typeface="+mn-lt"/>
              </a:rPr>
              <a:t>Smoke System Went Operational on 8/15</a:t>
            </a:r>
          </a:p>
        </p:txBody>
      </p:sp>
      <p:sp>
        <p:nvSpPr>
          <p:cNvPr id="3" name="Content Placeholder 2">
            <a:extLst>
              <a:ext uri="{FF2B5EF4-FFF2-40B4-BE49-F238E27FC236}">
                <a16:creationId xmlns:a16="http://schemas.microsoft.com/office/drawing/2014/main" id="{4128AC11-4B78-1F46-B885-93A83A3FBE33}"/>
              </a:ext>
            </a:extLst>
          </p:cNvPr>
          <p:cNvSpPr>
            <a:spLocks noGrp="1"/>
          </p:cNvSpPr>
          <p:nvPr>
            <p:ph idx="1"/>
          </p:nvPr>
        </p:nvSpPr>
        <p:spPr/>
        <p:txBody>
          <a:bodyPr/>
          <a:lstStyle/>
          <a:p>
            <a:r>
              <a:rPr lang="en-US" sz="3200" dirty="0"/>
              <a:t>8/15/2018 </a:t>
            </a:r>
            <a:r>
              <a:rPr lang="en-US" sz="3200" i="1" dirty="0"/>
              <a:t>Beginning with the 2018081600 run, all WRF-GFS domains will be using aerosol optical depth and the aerosol angstrom exponent fields from </a:t>
            </a:r>
            <a:r>
              <a:rPr lang="en-US" sz="3200" i="1" dirty="0">
                <a:hlinkClick r:id="rId2"/>
              </a:rPr>
              <a:t>NASA's GEOS system</a:t>
            </a:r>
            <a:r>
              <a:rPr lang="en-US" sz="3200" i="1" dirty="0"/>
              <a:t>. Three-hourly values of these parameters will be used in WRF to interact with the radiation scheme in an effort to incorporate the temperature effects of smoke. </a:t>
            </a:r>
            <a:br>
              <a:rPr lang="en-US" dirty="0"/>
            </a:br>
            <a:endParaRPr lang="en-US" dirty="0"/>
          </a:p>
        </p:txBody>
      </p:sp>
    </p:spTree>
    <p:extLst>
      <p:ext uri="{BB962C8B-B14F-4D97-AF65-F5344CB8AC3E}">
        <p14:creationId xmlns:p14="http://schemas.microsoft.com/office/powerpoint/2010/main" val="5699507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E253DC-82FD-1F4B-BB9A-B4F0E3E86C69}"/>
              </a:ext>
            </a:extLst>
          </p:cNvPr>
          <p:cNvSpPr>
            <a:spLocks noGrp="1"/>
          </p:cNvSpPr>
          <p:nvPr>
            <p:ph type="title"/>
          </p:nvPr>
        </p:nvSpPr>
        <p:spPr/>
        <p:txBody>
          <a:bodyPr/>
          <a:lstStyle/>
          <a:p>
            <a:r>
              <a:rPr lang="en-US" b="1" dirty="0">
                <a:solidFill>
                  <a:schemeClr val="accent1"/>
                </a:solidFill>
                <a:latin typeface="+mn-lt"/>
              </a:rPr>
              <a:t>What we are doing</a:t>
            </a:r>
          </a:p>
        </p:txBody>
      </p:sp>
      <p:sp>
        <p:nvSpPr>
          <p:cNvPr id="3" name="Content Placeholder 2">
            <a:extLst>
              <a:ext uri="{FF2B5EF4-FFF2-40B4-BE49-F238E27FC236}">
                <a16:creationId xmlns:a16="http://schemas.microsoft.com/office/drawing/2014/main" id="{F41718C4-1626-1447-98F3-CD152AECB4C8}"/>
              </a:ext>
            </a:extLst>
          </p:cNvPr>
          <p:cNvSpPr>
            <a:spLocks noGrp="1"/>
          </p:cNvSpPr>
          <p:nvPr>
            <p:ph idx="1"/>
          </p:nvPr>
        </p:nvSpPr>
        <p:spPr/>
        <p:txBody>
          <a:bodyPr>
            <a:normAutofit fontScale="92500" lnSpcReduction="10000"/>
          </a:bodyPr>
          <a:lstStyle/>
          <a:p>
            <a:r>
              <a:rPr lang="en-US" dirty="0"/>
              <a:t>aer_opt = 2: A new way to input aerosol for RRTMG and Goddard radiation options. </a:t>
            </a:r>
          </a:p>
          <a:p>
            <a:r>
              <a:rPr lang="en-US" dirty="0"/>
              <a:t>Either AOD at 550 nm or AOD plus Angstrom exponent needed, plus  single scattering albedo and cloud asymmetry parameters can be input via constant values from namelist or 2D input via auxiliary input stream 15.</a:t>
            </a:r>
          </a:p>
          <a:p>
            <a:r>
              <a:rPr lang="en-US" dirty="0"/>
              <a:t>Using the predicted 2-d aerosol optical depth (AOD) at 550 nm and the predicted 2-d aerosol Angstrom exponent from </a:t>
            </a:r>
            <a:br>
              <a:rPr lang="en-US" dirty="0"/>
            </a:br>
            <a:r>
              <a:rPr lang="en-US" dirty="0">
                <a:hlinkClick r:id="rId2"/>
              </a:rPr>
              <a:t>NASA's GEOS-5 system</a:t>
            </a:r>
            <a:r>
              <a:rPr lang="en-US" dirty="0"/>
              <a:t>.</a:t>
            </a:r>
          </a:p>
          <a:p>
            <a:r>
              <a:rPr lang="en-US" dirty="0"/>
              <a:t>WRF's aerosol single-scattering albedo (AERSSA2D) and aerosol asymmetry factor (AERASY2D) are set to the recommended fixed values of 0.85 and 0.9, respectively.</a:t>
            </a:r>
          </a:p>
          <a:p>
            <a:endParaRPr lang="en-US" dirty="0"/>
          </a:p>
        </p:txBody>
      </p:sp>
    </p:spTree>
    <p:extLst>
      <p:ext uri="{BB962C8B-B14F-4D97-AF65-F5344CB8AC3E}">
        <p14:creationId xmlns:p14="http://schemas.microsoft.com/office/powerpoint/2010/main" val="17380903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BEFB0E-375F-6D49-9CE0-67486EA0572C}"/>
              </a:ext>
            </a:extLst>
          </p:cNvPr>
          <p:cNvSpPr>
            <a:spLocks noGrp="1"/>
          </p:cNvSpPr>
          <p:nvPr>
            <p:ph type="title"/>
          </p:nvPr>
        </p:nvSpPr>
        <p:spPr/>
        <p:txBody>
          <a:bodyPr/>
          <a:lstStyle/>
          <a:p>
            <a:r>
              <a:rPr lang="en-US" b="1" dirty="0">
                <a:solidFill>
                  <a:schemeClr val="accent1"/>
                </a:solidFill>
                <a:latin typeface="+mn-lt"/>
              </a:rPr>
              <a:t>Impacts</a:t>
            </a:r>
          </a:p>
        </p:txBody>
      </p:sp>
      <p:sp>
        <p:nvSpPr>
          <p:cNvPr id="3" name="Content Placeholder 2">
            <a:extLst>
              <a:ext uri="{FF2B5EF4-FFF2-40B4-BE49-F238E27FC236}">
                <a16:creationId xmlns:a16="http://schemas.microsoft.com/office/drawing/2014/main" id="{B13182FB-BB3B-7642-A12E-7AEC65BD61E4}"/>
              </a:ext>
            </a:extLst>
          </p:cNvPr>
          <p:cNvSpPr>
            <a:spLocks noGrp="1"/>
          </p:cNvSpPr>
          <p:nvPr>
            <p:ph idx="1"/>
          </p:nvPr>
        </p:nvSpPr>
        <p:spPr/>
        <p:txBody>
          <a:bodyPr/>
          <a:lstStyle/>
          <a:p>
            <a:r>
              <a:rPr lang="en-US" dirty="0"/>
              <a:t>Cools the surface</a:t>
            </a:r>
          </a:p>
          <a:p>
            <a:r>
              <a:rPr lang="en-US" dirty="0"/>
              <a:t>Reduces daytime PBL heights</a:t>
            </a:r>
          </a:p>
          <a:p>
            <a:r>
              <a:rPr lang="en-US" dirty="0"/>
              <a:t>Reduces the major warm bias we had when it was smoky (as much as 10-15F).</a:t>
            </a:r>
          </a:p>
        </p:txBody>
      </p:sp>
    </p:spTree>
    <p:extLst>
      <p:ext uri="{BB962C8B-B14F-4D97-AF65-F5344CB8AC3E}">
        <p14:creationId xmlns:p14="http://schemas.microsoft.com/office/powerpoint/2010/main" val="4120229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BF793F-299B-8549-AACA-0346349FE6A4}"/>
              </a:ext>
            </a:extLst>
          </p:cNvPr>
          <p:cNvSpPr>
            <a:spLocks noGrp="1"/>
          </p:cNvSpPr>
          <p:nvPr>
            <p:ph type="title"/>
          </p:nvPr>
        </p:nvSpPr>
        <p:spPr/>
        <p:txBody>
          <a:bodyPr/>
          <a:lstStyle/>
          <a:p>
            <a:endParaRPr lang="en-US" dirty="0"/>
          </a:p>
        </p:txBody>
      </p:sp>
      <p:pic>
        <p:nvPicPr>
          <p:cNvPr id="5" name="Content Placeholder 4">
            <a:extLst>
              <a:ext uri="{FF2B5EF4-FFF2-40B4-BE49-F238E27FC236}">
                <a16:creationId xmlns:a16="http://schemas.microsoft.com/office/drawing/2014/main" id="{2550719C-22BB-BC4F-B6AD-43159200AF0E}"/>
              </a:ext>
            </a:extLst>
          </p:cNvPr>
          <p:cNvPicPr>
            <a:picLocks noGrp="1" noChangeAspect="1"/>
          </p:cNvPicPr>
          <p:nvPr>
            <p:ph idx="1"/>
          </p:nvPr>
        </p:nvPicPr>
        <p:blipFill>
          <a:blip r:embed="rId2"/>
          <a:stretch>
            <a:fillRect/>
          </a:stretch>
        </p:blipFill>
        <p:spPr>
          <a:xfrm>
            <a:off x="2635624" y="598570"/>
            <a:ext cx="6430157" cy="5972840"/>
          </a:xfrm>
        </p:spPr>
      </p:pic>
    </p:spTree>
    <p:extLst>
      <p:ext uri="{BB962C8B-B14F-4D97-AF65-F5344CB8AC3E}">
        <p14:creationId xmlns:p14="http://schemas.microsoft.com/office/powerpoint/2010/main" val="20774012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1972</TotalTime>
  <Words>529</Words>
  <Application>Microsoft Macintosh PowerPoint</Application>
  <PresentationFormat>Widescreen</PresentationFormat>
  <Paragraphs>52</Paragraphs>
  <Slides>22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Calibri Light</vt:lpstr>
      <vt:lpstr>Office Theme</vt:lpstr>
      <vt:lpstr>Consortium 10/2/18</vt:lpstr>
      <vt:lpstr>Computers Moved</vt:lpstr>
      <vt:lpstr>Advantages</vt:lpstr>
      <vt:lpstr>Last year, smoke-related cooling (as high as 15F) was not captured by the UW Operational WRF System</vt:lpstr>
      <vt:lpstr>Seattle</vt:lpstr>
      <vt:lpstr>Smoke System Went Operational on 8/15</vt:lpstr>
      <vt:lpstr>What we are doing</vt:lpstr>
      <vt:lpstr>Impacts</vt:lpstr>
      <vt:lpstr>PowerPoint Presentation</vt:lpstr>
      <vt:lpstr>PowerPoint Presentation</vt:lpstr>
      <vt:lpstr>PowerPoint Presentation</vt:lpstr>
      <vt:lpstr>PowerPoint Presentation</vt:lpstr>
      <vt:lpstr>PowerPoint Presentation</vt:lpstr>
      <vt:lpstr>Last Year</vt:lpstr>
      <vt:lpstr>Drop Smoke Until Next June?</vt:lpstr>
      <vt:lpstr>4-km Ensembles:  Now Only 0000 UTC Initialization</vt:lpstr>
      <vt:lpstr>PowerPoint Presentation</vt:lpstr>
      <vt:lpstr>Ensemble Expansion to Include 12 UTC</vt:lpstr>
      <vt:lpstr>Initial Stage:  Both Cycles Will Include:</vt:lpstr>
      <vt:lpstr>Stage 2:  Expansion</vt:lpstr>
      <vt:lpstr>Possible System Upgrades to Test This Fall</vt:lpstr>
      <vt:lpstr>The End</vt:lpstr>
    </vt:vector>
  </TitlesOfParts>
  <Company/>
  <LinksUpToDate>false</LinksUpToDate>
  <SharedDoc>false</SharedDoc>
  <HyperlinksChanged>false</HyperlinksChanged>
  <AppVersion>16.0015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Wildfire Smoke and WRF</dc:title>
  <dc:creator>Cliff Mass</dc:creator>
  <cp:lastModifiedBy>Cliff Mass</cp:lastModifiedBy>
  <cp:revision>55</cp:revision>
  <dcterms:created xsi:type="dcterms:W3CDTF">2018-05-27T18:47:54Z</dcterms:created>
  <dcterms:modified xsi:type="dcterms:W3CDTF">2018-10-02T18:11:18Z</dcterms:modified>
</cp:coreProperties>
</file>