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81" r:id="rId3"/>
    <p:sldId id="289" r:id="rId4"/>
    <p:sldId id="290" r:id="rId5"/>
    <p:sldId id="291" r:id="rId6"/>
    <p:sldId id="295" r:id="rId7"/>
    <p:sldId id="296" r:id="rId8"/>
    <p:sldId id="292" r:id="rId9"/>
    <p:sldId id="293" r:id="rId10"/>
    <p:sldId id="294" r:id="rId11"/>
    <p:sldId id="287" r:id="rId12"/>
    <p:sldId id="261" r:id="rId13"/>
    <p:sldId id="263" r:id="rId14"/>
    <p:sldId id="268" r:id="rId15"/>
    <p:sldId id="274" r:id="rId16"/>
    <p:sldId id="264" r:id="rId17"/>
    <p:sldId id="288" r:id="rId18"/>
    <p:sldId id="262" r:id="rId19"/>
    <p:sldId id="269" r:id="rId20"/>
    <p:sldId id="297" r:id="rId21"/>
    <p:sldId id="266" r:id="rId22"/>
    <p:sldId id="279" r:id="rId23"/>
    <p:sldId id="298" r:id="rId24"/>
    <p:sldId id="280" r:id="rId25"/>
    <p:sldId id="275" r:id="rId26"/>
    <p:sldId id="276" r:id="rId27"/>
    <p:sldId id="299" r:id="rId28"/>
    <p:sldId id="300" r:id="rId29"/>
    <p:sldId id="265" r:id="rId30"/>
    <p:sldId id="273" r:id="rId31"/>
    <p:sldId id="272" r:id="rId32"/>
    <p:sldId id="270" r:id="rId33"/>
    <p:sldId id="271" r:id="rId34"/>
    <p:sldId id="258" r:id="rId35"/>
    <p:sldId id="259" r:id="rId36"/>
    <p:sldId id="260" r:id="rId37"/>
    <p:sldId id="277" r:id="rId38"/>
    <p:sldId id="278" r:id="rId39"/>
    <p:sldId id="282" r:id="rId40"/>
    <p:sldId id="283" r:id="rId41"/>
    <p:sldId id="284" r:id="rId42"/>
    <p:sldId id="285" r:id="rId43"/>
    <p:sldId id="286" r:id="rId44"/>
    <p:sldId id="301" r:id="rId45"/>
    <p:sldId id="267" r:id="rId4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6"/>
    <p:restoredTop sz="94637"/>
  </p:normalViewPr>
  <p:slideViewPr>
    <p:cSldViewPr snapToGrid="0" snapToObjects="1">
      <p:cViewPr varScale="1">
        <p:scale>
          <a:sx n="159" d="100"/>
          <a:sy n="159" d="100"/>
        </p:scale>
        <p:origin x="13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72BD567-0F18-7642-9194-7B4E40D03A14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D25A947-1E1B-CA43-871C-7F0DB9FEFA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AB506600-9688-D841-88BE-1D2C2BFA3586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fld id="{35AD703E-B2E7-BD40-AFA4-379054C8DA4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77C58B-5C8E-E947-BE8B-4ADD45FEBCDE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CD3A4-6185-CF41-A051-4DD2E1E97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75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6C7A11-B26D-024D-85A1-2EC57A47193C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61FA5-FBD8-9545-A793-F3B1917D4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46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B70140-4AA8-9E40-9ADE-4E0671CB9CD6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13331-9AC4-C145-9D48-B3EA2646F4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570D2-F9BD-9748-B42A-DC3174D7BA51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3B5416-5411-C645-9011-5A3629864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A9EA29-3E08-9044-8C32-2155B1835FE8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9A055-1D3C-E94A-AB46-0AA95FCAF3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161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1135-3BFC-F84E-B44B-CFAD2EDD36E8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5817E7-B1EB-F646-9C7E-2D8A3F7D7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97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50301-05B0-864F-B370-0F7E09C6E67A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D47AF-8E86-0543-A576-B6E79B3D8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75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C564AE-0CB2-474F-8A43-C340714B7BDF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F4132-5145-9E40-9262-C52BBBBD4B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17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287AB-5456-8542-A5DC-FC7D0AC7FBE6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16310-70D8-FB45-A8D9-4FDB7513D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93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F6BD19-6314-EF48-BB67-C243151BFA51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87D57-7139-3E42-A9F3-2DC44BA9C6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58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2FC0080-DE67-5747-BD07-5FCAE923891E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8B005-0D77-F748-85C1-6DE9EAD32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28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7592C79-6539-7743-9971-A1C7099EBB88}" type="datetime1">
              <a:rPr lang="en-US" altLang="en-US"/>
              <a:pPr/>
              <a:t>10/18/18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259B73F-B630-734F-B951-E99D4B1EE24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pitchFamily="-11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GbzZM0Baw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e_x20pr_N0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Clouds</a:t>
            </a: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6" y="1417638"/>
            <a:ext cx="7426695" cy="4708525"/>
          </a:xfrm>
        </p:spPr>
      </p:pic>
    </p:spTree>
    <p:extLst>
      <p:ext uri="{BB962C8B-B14F-4D97-AF65-F5344CB8AC3E}">
        <p14:creationId xmlns:p14="http://schemas.microsoft.com/office/powerpoint/2010/main" val="104927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High Clouds (higher than 7 km)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Made of ice crystals</a:t>
            </a:r>
          </a:p>
          <a:p>
            <a:r>
              <a:rPr lang="en-US" altLang="en-US"/>
              <a:t>Diffuse edges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Ac floc virga or Ci u~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446088"/>
            <a:ext cx="3997325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/>
          <p:cNvSpPr txBox="1">
            <a:spLocks noChangeArrowheads="1"/>
          </p:cNvSpPr>
          <p:nvPr/>
        </p:nvSpPr>
        <p:spPr bwMode="auto">
          <a:xfrm>
            <a:off x="4151313" y="6102350"/>
            <a:ext cx="12779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200"/>
              <a:t>Cirrus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irrostratus_ha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450" y="384175"/>
            <a:ext cx="6865938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2262188" y="5980113"/>
            <a:ext cx="6426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/>
              <a:t>Cirrostratus (note Halo around the sun)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irrostratus_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1144588"/>
            <a:ext cx="57118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irrocumulu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3914775" y="5948363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 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3800475" y="5948363"/>
            <a:ext cx="2305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/>
              <a:t>Cirrocumulus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irrocu_1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585788"/>
            <a:ext cx="54768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3687763" y="6276975"/>
            <a:ext cx="20018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Cirrocumulus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Middle-Level Clouds (2-7km)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898989"/>
                </a:solidFill>
              </a:rPr>
              <a:t>Water or ice clouds</a:t>
            </a:r>
          </a:p>
          <a:p>
            <a:r>
              <a:rPr lang="en-US" altLang="en-US">
                <a:solidFill>
                  <a:srgbClr val="898989"/>
                </a:solidFill>
              </a:rPr>
              <a:t>Or a mixture of water and ice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altostrat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584200"/>
            <a:ext cx="5773738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2763838" y="6235700"/>
            <a:ext cx="3417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Altostratus (watery sun)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Altocu overh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714375"/>
            <a:ext cx="5116513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3822700" y="5676900"/>
            <a:ext cx="21431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/>
              <a:t>Altocumulus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11188" y="8223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Cloud Identification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11188" y="1965325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/>
              <a:t>Provides great insight into what is occurring aloft</a:t>
            </a:r>
          </a:p>
          <a:p>
            <a:pPr eaLnBrk="1" hangingPunct="1"/>
            <a:r>
              <a:rPr lang="en-US" altLang="en-US"/>
              <a:t>Illustrates basic physics of the atmosphere.</a:t>
            </a:r>
          </a:p>
          <a:p>
            <a:pPr eaLnBrk="1" hangingPunct="1"/>
            <a:r>
              <a:rPr lang="en-US" altLang="en-US"/>
              <a:t>Useful knowledge:  gives one some forecasting skill.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37" y="2392196"/>
            <a:ext cx="8229600" cy="1143000"/>
          </a:xfrm>
        </p:spPr>
        <p:txBody>
          <a:bodyPr/>
          <a:lstStyle/>
          <a:p>
            <a:r>
              <a:rPr lang="en-US" dirty="0"/>
              <a:t>Low Clouds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61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tratus near Crescent~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855663"/>
            <a:ext cx="4894262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04084" y="59436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Stratus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tratocumulus3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36" y="364791"/>
            <a:ext cx="8532813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8021" y="624037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stratocumulus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07" y="1315452"/>
            <a:ext cx="8618239" cy="4492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6884" y="598370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stratocumulus</a:t>
            </a:r>
          </a:p>
        </p:txBody>
      </p:sp>
    </p:spTree>
    <p:extLst>
      <p:ext uri="{BB962C8B-B14F-4D97-AF65-F5344CB8AC3E}">
        <p14:creationId xmlns:p14="http://schemas.microsoft.com/office/powerpoint/2010/main" val="2113378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nimbostratus4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28" y="248068"/>
            <a:ext cx="776605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7832" y="625642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nimbostratus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fo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825500"/>
            <a:ext cx="75946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3453" y="6136105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FOG20802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84" y="244642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5937" y="648903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Ground fog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Clouds with vertical development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Cumulus</a:t>
            </a:r>
          </a:p>
        </p:txBody>
      </p:sp>
    </p:spTree>
    <p:extLst>
      <p:ext uri="{BB962C8B-B14F-4D97-AF65-F5344CB8AC3E}">
        <p14:creationId xmlns:p14="http://schemas.microsoft.com/office/powerpoint/2010/main" val="1853810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weather cumulus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95" y="1417638"/>
            <a:ext cx="6439075" cy="4808875"/>
          </a:xfrm>
        </p:spPr>
      </p:pic>
    </p:spTree>
    <p:extLst>
      <p:ext uri="{BB962C8B-B14F-4D97-AF65-F5344CB8AC3E}">
        <p14:creationId xmlns:p14="http://schemas.microsoft.com/office/powerpoint/2010/main" val="746600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Building cu on a spri~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020763"/>
            <a:ext cx="49641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6547" y="417095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Cumulus </a:t>
            </a:r>
            <a:r>
              <a:rPr lang="en-US" dirty="0" err="1"/>
              <a:t>Congestus</a:t>
            </a:r>
            <a:r>
              <a:rPr lang="en-US" dirty="0"/>
              <a:t>:  more vertical development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are clouds made of?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6235700" cy="4525962"/>
          </a:xfrm>
        </p:spPr>
        <p:txBody>
          <a:bodyPr/>
          <a:lstStyle/>
          <a:p>
            <a:r>
              <a:rPr lang="en-US" altLang="en-US"/>
              <a:t>H2O droplets or ice crystals (or both)</a:t>
            </a:r>
          </a:p>
          <a:p>
            <a:r>
              <a:rPr lang="en-US" altLang="en-US"/>
              <a:t>Clouds form as air cools to saturation.  Two ways this happens:</a:t>
            </a:r>
          </a:p>
          <a:p>
            <a:pPr lvl="1"/>
            <a:r>
              <a:rPr lang="en-US" altLang="en-US"/>
              <a:t>Upward motion (most clouds).  Air expands  and cools as it rises (adiabatic cooling)</a:t>
            </a:r>
          </a:p>
          <a:p>
            <a:pPr lvl="1"/>
            <a:r>
              <a:rPr lang="en-US" altLang="en-US"/>
              <a:t>Cooling of air by other means.  Often by contact with a cool surface.</a:t>
            </a:r>
          </a:p>
          <a:p>
            <a:endParaRPr lang="en-US" altLang="en-US"/>
          </a:p>
        </p:txBody>
      </p:sp>
      <p:pic>
        <p:nvPicPr>
          <p:cNvPr id="17412" name="Picture 3" descr="20150428-cloud-computing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00"/>
          <a:stretch>
            <a:fillRect/>
          </a:stretch>
        </p:blipFill>
        <p:spPr bwMode="auto">
          <a:xfrm>
            <a:off x="5913438" y="2247900"/>
            <a:ext cx="293687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ongest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46150"/>
            <a:ext cx="76200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05_cunim_c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658938"/>
            <a:ext cx="52959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70947" y="101867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Cumulonimbus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21 Cb_cap_cold_Salem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37" y="1001127"/>
            <a:ext cx="5268912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b_LaC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508000"/>
            <a:ext cx="5478462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228600" y="274638"/>
            <a:ext cx="8686800" cy="79216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hlink"/>
                </a:solidFill>
              </a:rPr>
              <a:t>Lenticular or Mountain Wave Clouds</a:t>
            </a:r>
            <a:endParaRPr lang="en-US" altLang="en-US"/>
          </a:p>
        </p:txBody>
      </p:sp>
      <p:pic>
        <p:nvPicPr>
          <p:cNvPr id="38915" name="Content Placeholder 3" descr="Figure8.1 copy.jpg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7305" b="35916"/>
          <a:stretch/>
        </p:blipFill>
        <p:spPr>
          <a:xfrm>
            <a:off x="2116635" y="1163052"/>
            <a:ext cx="5463259" cy="4766690"/>
          </a:xfrm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2895600" y="6234113"/>
            <a:ext cx="32617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chemeClr val="tx2"/>
                </a:solidFill>
                <a:latin typeface="Calibri" charset="0"/>
              </a:rPr>
              <a:t>Altocumulus lenticularis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0963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81000"/>
            <a:ext cx="6899275" cy="5497513"/>
          </a:xfrm>
        </p:spPr>
      </p:pic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2237874" y="5984875"/>
            <a:ext cx="58101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>
                <a:latin typeface="Calibri" charset="0"/>
              </a:rPr>
              <a:t>Also known as altocumulus lenticularis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Mountain Wave Clouds</a:t>
            </a:r>
          </a:p>
        </p:txBody>
      </p:sp>
      <p:pic>
        <p:nvPicPr>
          <p:cNvPr id="43011" name="Content Placeholder 4" descr="8.2_airmotions2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29" b="-14529"/>
          <a:stretch>
            <a:fillRect/>
          </a:stretch>
        </p:blipFill>
        <p:spPr>
          <a:xfrm>
            <a:off x="685800" y="1752600"/>
            <a:ext cx="8229600" cy="45259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khwavephoto-op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26" y="1965156"/>
            <a:ext cx="6787346" cy="442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9431" y="272717"/>
            <a:ext cx="6424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Kelvin-Helmholtz Billows</a:t>
            </a:r>
          </a:p>
          <a:p>
            <a:r>
              <a:rPr lang="en-US" sz="2400" dirty="0">
                <a:solidFill>
                  <a:schemeClr val="tx2"/>
                </a:solidFill>
              </a:rPr>
              <a:t>Kelvin-Helmholtz Instability Clouds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Associated with vertical wind shear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kelvin_helmholtz2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31" y="917158"/>
            <a:ext cx="571500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6505" y="5606717"/>
            <a:ext cx="5410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=qEGbzZM0Baw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As fronts or storms approach there is a typical cloud progression with lowering and thickening of the cloud deck</a:t>
            </a:r>
          </a:p>
        </p:txBody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47108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4" y="1939925"/>
            <a:ext cx="3129504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939925"/>
            <a:ext cx="4125912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041525" y="6138863"/>
            <a:ext cx="793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Cirrus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241925" y="5529263"/>
            <a:ext cx="136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Cirrostratus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664368"/>
            <a:ext cx="6464969" cy="4525963"/>
          </a:xfrm>
        </p:spPr>
        <p:txBody>
          <a:bodyPr/>
          <a:lstStyle/>
          <a:p>
            <a:r>
              <a:rPr lang="en-US" dirty="0"/>
              <a:t>Current system developed in the early 1800s by French naturalist Lamarck and Englishman Luke Howard</a:t>
            </a:r>
          </a:p>
          <a:p>
            <a:r>
              <a:rPr lang="en-US" dirty="0"/>
              <a:t>Based on dividing clouds into 4 basic types based on their appearance</a:t>
            </a:r>
          </a:p>
          <a:p>
            <a:r>
              <a:rPr lang="en-US" dirty="0"/>
              <a:t>Also dividing by their heights.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093" y="2398294"/>
            <a:ext cx="2784349" cy="27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2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Altostratus:  Watery Sun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9156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29200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Nimbostratus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04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068513"/>
            <a:ext cx="3733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After the front: more </a:t>
            </a:r>
            <a:r>
              <a:rPr lang="en-US" altLang="en-US" dirty="0" err="1"/>
              <a:t>cumuloform</a:t>
            </a:r>
            <a:r>
              <a:rPr lang="en-US" altLang="en-US" dirty="0"/>
              <a:t> and instability clouds</a:t>
            </a:r>
          </a:p>
        </p:txBody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3252" name="Picture 4" descr="Figure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24063"/>
            <a:ext cx="44196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Figure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93900"/>
            <a:ext cx="3581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5299" name="Content Placeholder 3" descr="Figure8.4.tiff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9301" y="569495"/>
            <a:ext cx="4830731" cy="3849521"/>
          </a:xfrm>
        </p:spPr>
      </p:pic>
      <p:sp>
        <p:nvSpPr>
          <p:cNvPr id="55300" name="TextBox 1"/>
          <p:cNvSpPr txBox="1">
            <a:spLocks noChangeArrowheads="1"/>
          </p:cNvSpPr>
          <p:nvPr/>
        </p:nvSpPr>
        <p:spPr bwMode="auto">
          <a:xfrm>
            <a:off x="457201" y="5164973"/>
            <a:ext cx="72991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 dirty="0"/>
              <a:t>Lenticular Clouds—often a sign of change. Higher relativity air moving in aloft.  Front or storm may be approaching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Cloud ID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=ce_x20pr_N0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52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Ac_virga_Carkee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404813"/>
            <a:ext cx="6011863" cy="618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40379" cy="4525963"/>
          </a:xfrm>
        </p:spPr>
        <p:txBody>
          <a:bodyPr/>
          <a:lstStyle/>
          <a:p>
            <a:r>
              <a:rPr lang="en-US" dirty="0"/>
              <a:t>Stratus:  layer or sheet-like clouds</a:t>
            </a:r>
          </a:p>
          <a:p>
            <a:r>
              <a:rPr lang="en-US" dirty="0"/>
              <a:t>Cirrus:  thin, wispy clouds</a:t>
            </a:r>
          </a:p>
          <a:p>
            <a:r>
              <a:rPr lang="en-US" dirty="0"/>
              <a:t>Cumulus:  puffy cotton-ball like clouds.  Can have great vertical development</a:t>
            </a:r>
          </a:p>
          <a:p>
            <a:r>
              <a:rPr lang="en-US" dirty="0"/>
              <a:t>Nimbus:  precipitating clouds</a:t>
            </a:r>
          </a:p>
        </p:txBody>
      </p:sp>
    </p:spTree>
    <p:extLst>
      <p:ext uri="{BB962C8B-B14F-4D97-AF65-F5344CB8AC3E}">
        <p14:creationId xmlns:p14="http://schemas.microsoft.com/office/powerpoint/2010/main" val="2138297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25" y="1203158"/>
            <a:ext cx="6698883" cy="4923005"/>
          </a:xfrm>
        </p:spPr>
      </p:pic>
    </p:spTree>
    <p:extLst>
      <p:ext uri="{BB962C8B-B14F-4D97-AF65-F5344CB8AC3E}">
        <p14:creationId xmlns:p14="http://schemas.microsoft.com/office/powerpoint/2010/main" val="210678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Nimbus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98080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Heights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Divides clouds into high, medium, and low clouds</a:t>
            </a:r>
          </a:p>
          <a:p>
            <a:r>
              <a:rPr lang="en-US" dirty="0"/>
              <a:t>High: more than 7 km, often uses prefix ”</a:t>
            </a:r>
            <a:r>
              <a:rPr lang="en-US" dirty="0" err="1"/>
              <a:t>cirro</a:t>
            </a:r>
            <a:r>
              <a:rPr lang="en-US" dirty="0"/>
              <a:t>”</a:t>
            </a:r>
          </a:p>
          <a:p>
            <a:r>
              <a:rPr lang="en-US" dirty="0"/>
              <a:t>Middle: 2-7 km, prefix “alto”</a:t>
            </a:r>
          </a:p>
          <a:p>
            <a:r>
              <a:rPr lang="en-US" dirty="0"/>
              <a:t>Low: &lt; 2 km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9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cloud names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Cirrostratus:  a high ice cloud in a layer</a:t>
            </a:r>
          </a:p>
          <a:p>
            <a:r>
              <a:rPr lang="en-US" dirty="0"/>
              <a:t>Altocumulus:  middle level cumulus</a:t>
            </a:r>
          </a:p>
          <a:p>
            <a:r>
              <a:rPr lang="en-US" dirty="0"/>
              <a:t>Cumulonimbus:  precipitating cumulus</a:t>
            </a:r>
          </a:p>
          <a:p>
            <a:r>
              <a:rPr lang="en-US" dirty="0"/>
              <a:t>Additional suffixes:</a:t>
            </a:r>
          </a:p>
          <a:p>
            <a:pPr lvl="1"/>
            <a:r>
              <a:rPr lang="en-US" dirty="0"/>
              <a:t>Lenticularis- lens shaped clouds</a:t>
            </a:r>
          </a:p>
          <a:p>
            <a:pPr lvl="1"/>
            <a:r>
              <a:rPr lang="en-US" dirty="0" err="1"/>
              <a:t>Castellanus</a:t>
            </a:r>
            <a:r>
              <a:rPr lang="en-US" dirty="0"/>
              <a:t>- turret shaped or castle like</a:t>
            </a:r>
          </a:p>
        </p:txBody>
      </p:sp>
    </p:spTree>
    <p:extLst>
      <p:ext uri="{BB962C8B-B14F-4D97-AF65-F5344CB8AC3E}">
        <p14:creationId xmlns:p14="http://schemas.microsoft.com/office/powerpoint/2010/main" val="903535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413</Words>
  <Application>Microsoft Macintosh PowerPoint</Application>
  <PresentationFormat>On-screen Show (4:3)</PresentationFormat>
  <Paragraphs>75</Paragraphs>
  <Slides>45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ＭＳ Ｐゴシック</vt:lpstr>
      <vt:lpstr>Arial</vt:lpstr>
      <vt:lpstr>Calibri</vt:lpstr>
      <vt:lpstr>Office Theme</vt:lpstr>
      <vt:lpstr>Clouds</vt:lpstr>
      <vt:lpstr>Cloud Identification</vt:lpstr>
      <vt:lpstr>What are clouds made of?</vt:lpstr>
      <vt:lpstr>Cloud Classification</vt:lpstr>
      <vt:lpstr>Major Types</vt:lpstr>
      <vt:lpstr>PowerPoint Presentation</vt:lpstr>
      <vt:lpstr>Nimbus</vt:lpstr>
      <vt:lpstr>Cloud Heights</vt:lpstr>
      <vt:lpstr>Building cloud names</vt:lpstr>
      <vt:lpstr>PowerPoint Presentation</vt:lpstr>
      <vt:lpstr>High Clouds (higher than 7 km)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Middle-Level Clouds (2-7km)</vt:lpstr>
      <vt:lpstr>PowerPoint Presentation</vt:lpstr>
      <vt:lpstr>PowerPoint Presentation</vt:lpstr>
      <vt:lpstr>Low Clouds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Clouds with vertical development</vt:lpstr>
      <vt:lpstr>Fair weather cumulus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Lenticular or Mountain Wave Clouds</vt:lpstr>
      <vt:lpstr>PowerPoint Presentation</vt:lpstr>
      <vt:lpstr>Mountain Wave Clouds</vt:lpstr>
      <vt:lpstr>PowerPoint Presentation</vt:lpstr>
      <vt:lpstr>PowerPoint Presentation</vt:lpstr>
      <vt:lpstr>As fronts or storms approach there is a typical cloud progression with lowering and thickening of the cloud deck</vt:lpstr>
      <vt:lpstr>Altostratus:  Watery Sun</vt:lpstr>
      <vt:lpstr>Nimbostratus</vt:lpstr>
      <vt:lpstr>After the front: more cumuloform and instability clouds</vt:lpstr>
      <vt:lpstr>PowerPoint Presentation</vt:lpstr>
      <vt:lpstr>Cloud ID Video</vt:lpstr>
      <vt:lpstr>PowerPoint Presentation</vt:lpstr>
    </vt:vector>
  </TitlesOfParts>
  <Company>University of Washington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Clouds</dc:title>
  <dc:creator>Clifford Mass</dc:creator>
  <cp:lastModifiedBy>Cliff Mass</cp:lastModifiedBy>
  <cp:revision>15</cp:revision>
  <dcterms:created xsi:type="dcterms:W3CDTF">2009-10-14T00:34:57Z</dcterms:created>
  <dcterms:modified xsi:type="dcterms:W3CDTF">2018-10-18T20:32:17Z</dcterms:modified>
</cp:coreProperties>
</file>