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81" r:id="rId3"/>
    <p:sldId id="289" r:id="rId4"/>
    <p:sldId id="290" r:id="rId5"/>
    <p:sldId id="291" r:id="rId6"/>
    <p:sldId id="295" r:id="rId7"/>
    <p:sldId id="302" r:id="rId8"/>
    <p:sldId id="303" r:id="rId9"/>
    <p:sldId id="296" r:id="rId10"/>
    <p:sldId id="292" r:id="rId11"/>
    <p:sldId id="293" r:id="rId12"/>
    <p:sldId id="574" r:id="rId13"/>
    <p:sldId id="294" r:id="rId14"/>
    <p:sldId id="287" r:id="rId15"/>
    <p:sldId id="261" r:id="rId16"/>
    <p:sldId id="573" r:id="rId17"/>
    <p:sldId id="263" r:id="rId18"/>
    <p:sldId id="268" r:id="rId19"/>
    <p:sldId id="274" r:id="rId20"/>
    <p:sldId id="264" r:id="rId21"/>
    <p:sldId id="288" r:id="rId22"/>
    <p:sldId id="262" r:id="rId23"/>
    <p:sldId id="269" r:id="rId24"/>
    <p:sldId id="297" r:id="rId25"/>
    <p:sldId id="266" r:id="rId26"/>
    <p:sldId id="279" r:id="rId27"/>
    <p:sldId id="298" r:id="rId28"/>
    <p:sldId id="280" r:id="rId29"/>
    <p:sldId id="275" r:id="rId30"/>
    <p:sldId id="276" r:id="rId31"/>
    <p:sldId id="299" r:id="rId32"/>
    <p:sldId id="300" r:id="rId33"/>
    <p:sldId id="265" r:id="rId34"/>
    <p:sldId id="273" r:id="rId35"/>
    <p:sldId id="272" r:id="rId36"/>
    <p:sldId id="270" r:id="rId37"/>
    <p:sldId id="271" r:id="rId38"/>
    <p:sldId id="258" r:id="rId39"/>
    <p:sldId id="259" r:id="rId40"/>
    <p:sldId id="260" r:id="rId41"/>
    <p:sldId id="572" r:id="rId42"/>
    <p:sldId id="570" r:id="rId43"/>
    <p:sldId id="566" r:id="rId44"/>
    <p:sldId id="277" r:id="rId45"/>
    <p:sldId id="278" r:id="rId46"/>
    <p:sldId id="282" r:id="rId47"/>
    <p:sldId id="283" r:id="rId48"/>
    <p:sldId id="284" r:id="rId49"/>
    <p:sldId id="285" r:id="rId50"/>
    <p:sldId id="286" r:id="rId51"/>
    <p:sldId id="301" r:id="rId52"/>
    <p:sldId id="267" r:id="rId5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4"/>
    <p:restoredTop sz="94570"/>
  </p:normalViewPr>
  <p:slideViewPr>
    <p:cSldViewPr snapToGrid="0" snapToObjects="1">
      <p:cViewPr varScale="1">
        <p:scale>
          <a:sx n="115" d="100"/>
          <a:sy n="115" d="100"/>
        </p:scale>
        <p:origin x="192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2BD567-0F18-7642-9194-7B4E40D03A14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D25A947-1E1B-CA43-871C-7F0DB9FEF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B506600-9688-D841-88BE-1D2C2BFA3586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5AD703E-B2E7-BD40-AFA4-379054C8DA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E1072642-7492-FF4A-9FA6-4684AE5453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904DAA0A-EF08-2E48-9A77-8003797BC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76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9D31D2AF-52C8-6E4D-A86B-3C7520EA49A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0125B1DF-A6F5-FA4A-871C-145D7F528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00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7C58B-5C8E-E947-BE8B-4ADD45FEBCDE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CD3A4-6185-CF41-A051-4DD2E1E9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5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C7A11-B26D-024D-85A1-2EC57A47193C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61FA5-FBD8-9545-A793-F3B1917D4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6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B70140-4AA8-9E40-9ADE-4E0671CB9CD6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13331-9AC4-C145-9D48-B3EA2646F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570D2-F9BD-9748-B42A-DC3174D7BA51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5416-5411-C645-9011-5A3629864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A9EA29-3E08-9044-8C32-2155B1835FE8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9A055-1D3C-E94A-AB46-0AA95FCAF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16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1135-3BFC-F84E-B44B-CFAD2EDD36E8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817E7-B1EB-F646-9C7E-2D8A3F7D7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7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50301-05B0-864F-B370-0F7E09C6E67A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D47AF-8E86-0543-A576-B6E79B3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75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564AE-0CB2-474F-8A43-C340714B7BDF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4132-5145-9E40-9262-C52BBBBD4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1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287AB-5456-8542-A5DC-FC7D0AC7FBE6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16310-70D8-FB45-A8D9-4FDB7513D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3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6BD19-6314-EF48-BB67-C243151BFA51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7D57-7139-3E42-A9F3-2DC44BA9C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5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C0080-DE67-5747-BD07-5FCAE923891E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8B005-0D77-F748-85C1-6DE9EAD32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7592C79-6539-7743-9971-A1C7099EBB88}" type="datetime1">
              <a:rPr lang="en-US" altLang="en-US"/>
              <a:pPr/>
              <a:t>10/9/24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259B73F-B630-734F-B951-E99D4B1EE2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_x20pr_N0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e_x20pr_N0?feature=oembed" TargetMode="Externa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Cloud Identification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Atmospheric Sciences 101</a:t>
            </a:r>
          </a:p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Autumn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Heights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Clouds divided into </a:t>
            </a:r>
            <a:r>
              <a:rPr lang="en-US" sz="3600" b="1" dirty="0">
                <a:solidFill>
                  <a:schemeClr val="tx2"/>
                </a:solidFill>
              </a:rPr>
              <a:t>high, medium, and low clouds</a:t>
            </a:r>
          </a:p>
          <a:p>
            <a:r>
              <a:rPr lang="en-US" sz="3600" b="1" dirty="0"/>
              <a:t>High</a:t>
            </a:r>
            <a:r>
              <a:rPr lang="en-US" sz="3600" dirty="0"/>
              <a:t>: more than 7 km above surface, often uses prefix ”</a:t>
            </a:r>
            <a:r>
              <a:rPr lang="en-US" sz="3600" dirty="0" err="1"/>
              <a:t>cirro</a:t>
            </a:r>
            <a:r>
              <a:rPr lang="en-US" sz="3600" dirty="0"/>
              <a:t>”</a:t>
            </a:r>
          </a:p>
          <a:p>
            <a:r>
              <a:rPr lang="en-US" sz="3600" b="1" dirty="0"/>
              <a:t>Middle</a:t>
            </a:r>
            <a:r>
              <a:rPr lang="en-US" sz="3600" dirty="0"/>
              <a:t>: 2-7 km, prefix “alto”</a:t>
            </a:r>
          </a:p>
          <a:p>
            <a:r>
              <a:rPr lang="en-US" sz="3600" b="1" dirty="0"/>
              <a:t>Low</a:t>
            </a:r>
            <a:r>
              <a:rPr lang="en-US" sz="3600" dirty="0"/>
              <a:t>: &lt; 2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Building cloud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Cirrostratus</a:t>
            </a:r>
            <a:r>
              <a:rPr lang="en-US" dirty="0"/>
              <a:t>:  a high ice cloud in a layer</a:t>
            </a:r>
          </a:p>
          <a:p>
            <a:r>
              <a:rPr lang="en-US" b="1" dirty="0"/>
              <a:t>Altocumulus</a:t>
            </a:r>
            <a:r>
              <a:rPr lang="en-US" dirty="0"/>
              <a:t>:  middle level cumulus</a:t>
            </a:r>
          </a:p>
          <a:p>
            <a:r>
              <a:rPr lang="en-US" b="1" dirty="0"/>
              <a:t>Cumulonimbus</a:t>
            </a:r>
            <a:r>
              <a:rPr lang="en-US" dirty="0"/>
              <a:t>:  precipitating cumulus</a:t>
            </a:r>
          </a:p>
          <a:p>
            <a:r>
              <a:rPr lang="en-US" b="1" dirty="0"/>
              <a:t>Nimbostratus</a:t>
            </a:r>
            <a:r>
              <a:rPr lang="en-US" dirty="0"/>
              <a:t>:  a layered cloud that is precipitating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D4071-79C7-BA48-BBDD-B0E44A18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46" y="4145990"/>
            <a:ext cx="2883647" cy="2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5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FEB7-0952-A646-B6F0-75B5C16B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2BEA-24D6-384D-9881-47D14FCB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additional suffixes.  Some examples:</a:t>
            </a:r>
          </a:p>
          <a:p>
            <a:pPr lvl="1"/>
            <a:r>
              <a:rPr lang="en-US" sz="3200" b="1" dirty="0">
                <a:solidFill>
                  <a:schemeClr val="tx2"/>
                </a:solidFill>
              </a:rPr>
              <a:t>Lenticularis-</a:t>
            </a:r>
            <a:r>
              <a:rPr lang="en-US" sz="3200" dirty="0"/>
              <a:t> lens-shaped clouds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Castellanus</a:t>
            </a:r>
            <a:r>
              <a:rPr lang="en-US" sz="3200" b="1" dirty="0">
                <a:solidFill>
                  <a:schemeClr val="tx2"/>
                </a:solidFill>
              </a:rPr>
              <a:t>-</a:t>
            </a:r>
            <a:r>
              <a:rPr lang="en-US" sz="3200" dirty="0"/>
              <a:t> turret shaped or castle like</a:t>
            </a:r>
          </a:p>
          <a:p>
            <a:pPr lvl="1"/>
            <a:r>
              <a:rPr lang="en-US" sz="3200" b="1" dirty="0" err="1">
                <a:solidFill>
                  <a:schemeClr val="tx2"/>
                </a:solidFill>
              </a:rPr>
              <a:t>Fractus</a:t>
            </a:r>
            <a:r>
              <a:rPr lang="en-US" sz="3200" dirty="0"/>
              <a:t>:  ragged, broken appearance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7D332-EC6E-524A-9143-99104492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59" y="4394200"/>
            <a:ext cx="4013200" cy="172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0A69E3-946B-0E42-A0A7-DA3DCDA04C6C}"/>
              </a:ext>
            </a:extLst>
          </p:cNvPr>
          <p:cNvSpPr txBox="1"/>
          <p:nvPr/>
        </p:nvSpPr>
        <p:spPr>
          <a:xfrm>
            <a:off x="3161668" y="612405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Altocumulus lenticularis</a:t>
            </a:r>
          </a:p>
        </p:txBody>
      </p:sp>
    </p:spTree>
    <p:extLst>
      <p:ext uri="{BB962C8B-B14F-4D97-AF65-F5344CB8AC3E}">
        <p14:creationId xmlns:p14="http://schemas.microsoft.com/office/powerpoint/2010/main" val="413693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Let’s Review Major Cloud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6" y="1417638"/>
            <a:ext cx="7426695" cy="4708525"/>
          </a:xfrm>
        </p:spPr>
      </p:pic>
    </p:spTree>
    <p:extLst>
      <p:ext uri="{BB962C8B-B14F-4D97-AF65-F5344CB8AC3E}">
        <p14:creationId xmlns:p14="http://schemas.microsoft.com/office/powerpoint/2010/main" val="104927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104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High Clouds (higher than 7 km)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17884" y="1853419"/>
            <a:ext cx="7708232" cy="4525963"/>
          </a:xfrm>
        </p:spPr>
        <p:txBody>
          <a:bodyPr/>
          <a:lstStyle/>
          <a:p>
            <a:r>
              <a:rPr lang="en-US" altLang="en-US" dirty="0"/>
              <a:t>Made of ice crystals</a:t>
            </a:r>
          </a:p>
          <a:p>
            <a:r>
              <a:rPr lang="en-US" altLang="en-US" dirty="0"/>
              <a:t>Diffuse edges</a:t>
            </a:r>
          </a:p>
          <a:p>
            <a:r>
              <a:rPr lang="en-US" altLang="en-US" dirty="0"/>
              <a:t>Cirrus, cirrostratus, and cirrocumulus</a:t>
            </a:r>
          </a:p>
          <a:p>
            <a:endParaRPr lang="en-US" alt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BAB197-0033-F845-B2B5-35B79981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5" b="66470"/>
          <a:stretch/>
        </p:blipFill>
        <p:spPr bwMode="auto">
          <a:xfrm>
            <a:off x="1057577" y="3917951"/>
            <a:ext cx="6779212" cy="222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Ac floc virga or Ci u~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59" y="494214"/>
            <a:ext cx="399732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3679825" y="5988051"/>
            <a:ext cx="1277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dirty="0"/>
              <a:t>Cirrus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1742D-05E3-C34F-9A48-B9B935BD0F5B}"/>
              </a:ext>
            </a:extLst>
          </p:cNvPr>
          <p:cNvSpPr txBox="1"/>
          <p:nvPr/>
        </p:nvSpPr>
        <p:spPr>
          <a:xfrm>
            <a:off x="6112042" y="1181611"/>
            <a:ext cx="20934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Note the </a:t>
            </a:r>
            <a:r>
              <a:rPr lang="en-US" sz="2800" b="1" dirty="0" err="1"/>
              <a:t>fallstreaks</a:t>
            </a:r>
            <a:r>
              <a:rPr lang="en-US" sz="2800" dirty="0"/>
              <a:t>:</a:t>
            </a:r>
          </a:p>
          <a:p>
            <a:r>
              <a:rPr lang="en-US" sz="2800" dirty="0"/>
              <a:t>Falling ice crystals swept horizontally by the wind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AC82C-0861-9645-BC2F-B03B8129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807" y="563889"/>
            <a:ext cx="6072061" cy="4906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930092-D6BB-624D-AA38-940D5A2A9243}"/>
              </a:ext>
            </a:extLst>
          </p:cNvPr>
          <p:cNvSpPr txBox="1"/>
          <p:nvPr/>
        </p:nvSpPr>
        <p:spPr>
          <a:xfrm>
            <a:off x="635374" y="5820895"/>
            <a:ext cx="753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Cirrus with </a:t>
            </a:r>
            <a:r>
              <a:rPr lang="en-US" sz="2800" dirty="0" err="1"/>
              <a:t>fallstreaks</a:t>
            </a:r>
            <a:r>
              <a:rPr lang="en-US" sz="2800" dirty="0"/>
              <a:t>, also called mare’s tales</a:t>
            </a:r>
          </a:p>
        </p:txBody>
      </p:sp>
    </p:spTree>
    <p:extLst>
      <p:ext uri="{BB962C8B-B14F-4D97-AF65-F5344CB8AC3E}">
        <p14:creationId xmlns:p14="http://schemas.microsoft.com/office/powerpoint/2010/main" val="381423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rrostratus_h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68" y="370728"/>
            <a:ext cx="686593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1513168" y="5912877"/>
            <a:ext cx="6564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b="1" dirty="0"/>
              <a:t>Cirrostratus</a:t>
            </a:r>
            <a:r>
              <a:rPr lang="en-US" altLang="en-US" sz="2800" dirty="0"/>
              <a:t> (note halo around the sun)</a:t>
            </a:r>
          </a:p>
          <a:p>
            <a:r>
              <a:rPr lang="en-US" altLang="en-US" sz="2800" dirty="0"/>
              <a:t>A relatively uniform layer of ice clouds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rrostratus_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17" y="747900"/>
            <a:ext cx="6619035" cy="533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rrocumulu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5" y="605118"/>
            <a:ext cx="6665258" cy="499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914775" y="59483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865704" y="5612867"/>
            <a:ext cx="81051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Cirrocumulus</a:t>
            </a:r>
          </a:p>
          <a:p>
            <a:r>
              <a:rPr lang="en-US" altLang="en-US" sz="3200" b="1" dirty="0"/>
              <a:t>High ice clouds structured into elements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1188" y="8223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</a:rPr>
              <a:t>Cloud Identification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11188" y="19653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Provides great insights into what is occurring in the atmosphere</a:t>
            </a:r>
          </a:p>
          <a:p>
            <a:pPr eaLnBrk="1" hangingPunct="1"/>
            <a:r>
              <a:rPr lang="en-US" altLang="en-US" sz="3600" dirty="0"/>
              <a:t>Illustrates basic physics of the atmosphere.</a:t>
            </a:r>
          </a:p>
          <a:p>
            <a:pPr eaLnBrk="1" hangingPunct="1"/>
            <a:r>
              <a:rPr lang="en-US" altLang="en-US" sz="3600" dirty="0"/>
              <a:t>Useful knowledge:  gives one practical forecasting skill.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irrocu_14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 bwMode="auto">
          <a:xfrm>
            <a:off x="1830322" y="257613"/>
            <a:ext cx="6189416" cy="6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87763" y="6276975"/>
            <a:ext cx="2185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b="1" dirty="0"/>
              <a:t>Cirrocumulus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685800" y="830263"/>
            <a:ext cx="777240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Middle-Level Clouds (2-7km)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7413"/>
            <a:ext cx="6400800" cy="1470025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Water or ice clouds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Or a mixture of the two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2753E9-AD5D-8B4F-83AB-6FC4E4EB5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29660" r="34206" b="35806"/>
          <a:stretch/>
        </p:blipFill>
        <p:spPr bwMode="auto">
          <a:xfrm>
            <a:off x="1371600" y="3741683"/>
            <a:ext cx="6829124" cy="22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ltostra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3941"/>
          <a:stretch/>
        </p:blipFill>
        <p:spPr bwMode="auto">
          <a:xfrm>
            <a:off x="1582295" y="232488"/>
            <a:ext cx="6031713" cy="57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771930" y="6122412"/>
            <a:ext cx="3961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Altostratus (watery sun)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ltocu over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80" y="442912"/>
            <a:ext cx="5600700" cy="543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915568" y="6034087"/>
            <a:ext cx="2143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Altocumulus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487" y="84914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Low Clouds (0-2 km)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696C9B8-C61F-024D-9C3E-9905E5C27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59951" r="24991" b="4850"/>
          <a:stretch/>
        </p:blipFill>
        <p:spPr>
          <a:xfrm>
            <a:off x="566487" y="3020260"/>
            <a:ext cx="7573102" cy="2196315"/>
          </a:xfrm>
        </p:spPr>
      </p:pic>
    </p:spTree>
    <p:extLst>
      <p:ext uri="{BB962C8B-B14F-4D97-AF65-F5344CB8AC3E}">
        <p14:creationId xmlns:p14="http://schemas.microsoft.com/office/powerpoint/2010/main" val="97436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tratus near Crescent~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48" y="398463"/>
            <a:ext cx="5294442" cy="52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0800" y="5811262"/>
            <a:ext cx="4459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Stratus-  nearly uniform layer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tratocumulus3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6" y="364791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0876" y="6027404"/>
            <a:ext cx="643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Stratocumulus-broken into elements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" y="1315452"/>
            <a:ext cx="8618239" cy="4492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884" y="5983705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11337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nimbostratus4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8" y="248068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9737" y="6074193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nimbostratus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o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25500"/>
            <a:ext cx="7594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6303" y="5850355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What are clouds made of?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82510" y="1227406"/>
            <a:ext cx="5782192" cy="4403188"/>
          </a:xfrm>
        </p:spPr>
        <p:txBody>
          <a:bodyPr/>
          <a:lstStyle/>
          <a:p>
            <a:r>
              <a:rPr lang="en-US" altLang="en-US" dirty="0"/>
              <a:t>H</a:t>
            </a:r>
            <a:r>
              <a:rPr lang="en-US" altLang="en-US" baseline="-25000" dirty="0"/>
              <a:t>2</a:t>
            </a:r>
            <a:r>
              <a:rPr lang="en-US" altLang="en-US" dirty="0"/>
              <a:t>O droplets or ice crystals (or both)</a:t>
            </a:r>
          </a:p>
          <a:p>
            <a:r>
              <a:rPr lang="en-US" altLang="en-US" b="1" dirty="0"/>
              <a:t>Clouds form as air cools to saturation</a:t>
            </a:r>
            <a:r>
              <a:rPr lang="en-US" altLang="en-US" dirty="0"/>
              <a:t>.  Two major ways this can happen:</a:t>
            </a:r>
          </a:p>
          <a:p>
            <a:pPr lvl="1"/>
            <a:r>
              <a:rPr lang="en-US" altLang="en-US" b="1" dirty="0"/>
              <a:t>Upward motion </a:t>
            </a:r>
            <a:r>
              <a:rPr lang="en-US" altLang="en-US" dirty="0"/>
              <a:t>(most clouds).  Air expands  and cools as it rises (called </a:t>
            </a:r>
            <a:r>
              <a:rPr lang="en-US" altLang="en-US" i="1" dirty="0"/>
              <a:t>adiabatic cooling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b="1" dirty="0"/>
              <a:t>Cooling </a:t>
            </a:r>
            <a:r>
              <a:rPr lang="en-US" altLang="en-US" dirty="0"/>
              <a:t>by contact with a cool surface.</a:t>
            </a:r>
          </a:p>
          <a:p>
            <a:endParaRPr lang="en-US" altLang="en-US" dirty="0"/>
          </a:p>
        </p:txBody>
      </p:sp>
      <p:pic>
        <p:nvPicPr>
          <p:cNvPr id="17412" name="Picture 3" descr="20150428-cloud-computing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964702" y="2112828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FOG20802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540084" y="244642"/>
            <a:ext cx="8128000" cy="55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707" y="5786438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Ground fog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Clouds with vertical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Cumulus, Cumulus </a:t>
            </a:r>
            <a:r>
              <a:rPr lang="en-US" b="1" dirty="0" err="1">
                <a:solidFill>
                  <a:schemeClr val="tx1"/>
                </a:solidFill>
              </a:rPr>
              <a:t>Congestus</a:t>
            </a:r>
            <a:r>
              <a:rPr lang="en-US" b="1" dirty="0">
                <a:solidFill>
                  <a:schemeClr val="tx1"/>
                </a:solidFill>
              </a:rPr>
              <a:t>, Cumulonimbus</a:t>
            </a:r>
          </a:p>
        </p:txBody>
      </p:sp>
    </p:spTree>
    <p:extLst>
      <p:ext uri="{BB962C8B-B14F-4D97-AF65-F5344CB8AC3E}">
        <p14:creationId xmlns:p14="http://schemas.microsoft.com/office/powerpoint/2010/main" val="1853810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Fair weather cumulus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5" y="1417638"/>
            <a:ext cx="6439075" cy="4808875"/>
          </a:xfrm>
        </p:spPr>
      </p:pic>
    </p:spTree>
    <p:extLst>
      <p:ext uri="{BB962C8B-B14F-4D97-AF65-F5344CB8AC3E}">
        <p14:creationId xmlns:p14="http://schemas.microsoft.com/office/powerpoint/2010/main" val="746600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Building cu on a spri~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95" y="1020763"/>
            <a:ext cx="5323843" cy="53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954" y="417095"/>
            <a:ext cx="855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Cumulus </a:t>
            </a:r>
            <a:r>
              <a:rPr lang="en-US" sz="2800" b="1" dirty="0" err="1">
                <a:solidFill>
                  <a:schemeClr val="tx2"/>
                </a:solidFill>
              </a:rPr>
              <a:t>Congestus</a:t>
            </a:r>
            <a:r>
              <a:rPr lang="en-US" sz="2800" b="1" dirty="0">
                <a:solidFill>
                  <a:schemeClr val="tx2"/>
                </a:solidFill>
              </a:rPr>
              <a:t>:  more vertical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A99B3-E040-5742-884A-29582521E3CF}"/>
              </a:ext>
            </a:extLst>
          </p:cNvPr>
          <p:cNvSpPr txBox="1"/>
          <p:nvPr/>
        </p:nvSpPr>
        <p:spPr>
          <a:xfrm>
            <a:off x="6941153" y="2736502"/>
            <a:ext cx="2202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Note sharp</a:t>
            </a:r>
          </a:p>
          <a:p>
            <a:r>
              <a:rPr lang="en-US" sz="2800" b="1" dirty="0"/>
              <a:t>cloud edge:  </a:t>
            </a:r>
            <a:r>
              <a:rPr lang="en-US" sz="2800" b="1" dirty="0">
                <a:solidFill>
                  <a:schemeClr val="tx2"/>
                </a:solidFill>
              </a:rPr>
              <a:t>water cloud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onges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6150"/>
            <a:ext cx="76200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E255C-E7B5-3E44-9C22-1BFCAB4DB788}"/>
              </a:ext>
            </a:extLst>
          </p:cNvPr>
          <p:cNvSpPr txBox="1"/>
          <p:nvPr/>
        </p:nvSpPr>
        <p:spPr>
          <a:xfrm>
            <a:off x="3165230" y="5911850"/>
            <a:ext cx="368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Cumulus Congestus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05_cunim_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16" y="1714940"/>
            <a:ext cx="6693968" cy="447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4313" y="1051043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Cumulonimbus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B2E61E-2394-804F-AEFB-F069A502E75F}"/>
              </a:ext>
            </a:extLst>
          </p:cNvPr>
          <p:cNvSpPr txBox="1"/>
          <p:nvPr/>
        </p:nvSpPr>
        <p:spPr>
          <a:xfrm>
            <a:off x="3657600" y="633469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be precipitating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21 Cb_cap_cold_Salem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44" y="522826"/>
            <a:ext cx="526891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ED235-0DEC-1444-94A4-814CAA24131D}"/>
              </a:ext>
            </a:extLst>
          </p:cNvPr>
          <p:cNvSpPr txBox="1"/>
          <p:nvPr/>
        </p:nvSpPr>
        <p:spPr>
          <a:xfrm>
            <a:off x="3573194" y="5824024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Cumulonimbus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b_LaConn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 r="5613" b="25390"/>
          <a:stretch/>
        </p:blipFill>
        <p:spPr bwMode="auto">
          <a:xfrm>
            <a:off x="672529" y="1041009"/>
            <a:ext cx="8111849" cy="42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3EE77-31B1-C748-8BAC-41D35DC79B5A}"/>
              </a:ext>
            </a:extLst>
          </p:cNvPr>
          <p:cNvSpPr txBox="1"/>
          <p:nvPr/>
        </p:nvSpPr>
        <p:spPr>
          <a:xfrm>
            <a:off x="3348111" y="5458265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Cumulonimbus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</a:rPr>
              <a:t>Lenticular or Mountain Wave Clouds</a:t>
            </a:r>
          </a:p>
        </p:txBody>
      </p:sp>
      <p:pic>
        <p:nvPicPr>
          <p:cNvPr id="38915" name="Content Placeholder 3" descr="Figure8.1 copy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305" b="35916"/>
          <a:stretch/>
        </p:blipFill>
        <p:spPr>
          <a:xfrm>
            <a:off x="2116635" y="1163052"/>
            <a:ext cx="5463259" cy="4766690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941136" y="6025994"/>
            <a:ext cx="3261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237874" y="5984875"/>
            <a:ext cx="4240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Cloud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664368"/>
            <a:ext cx="6464969" cy="4525963"/>
          </a:xfrm>
        </p:spPr>
        <p:txBody>
          <a:bodyPr/>
          <a:lstStyle/>
          <a:p>
            <a:r>
              <a:rPr lang="en-US" dirty="0"/>
              <a:t>Current system developed in the early 1800s by </a:t>
            </a:r>
            <a:r>
              <a:rPr lang="en-US" b="1" dirty="0"/>
              <a:t>French naturalist Lamarck and Englishman Luke Howard</a:t>
            </a:r>
          </a:p>
          <a:p>
            <a:r>
              <a:rPr lang="en-US" dirty="0"/>
              <a:t>Divided clouds into 4 basic types </a:t>
            </a:r>
            <a:r>
              <a:rPr lang="en-US" b="1" dirty="0"/>
              <a:t>based on their appearance</a:t>
            </a:r>
          </a:p>
          <a:p>
            <a:r>
              <a:rPr lang="en-US" dirty="0"/>
              <a:t>Also classified by their heights.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93" y="2398294"/>
            <a:ext cx="2784349" cy="27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505752" y="808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Mountain Wave Clouds</a:t>
            </a:r>
          </a:p>
        </p:txBody>
      </p:sp>
      <p:pic>
        <p:nvPicPr>
          <p:cNvPr id="43011" name="Content Placeholder 4" descr="8.2_airmotions2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263-3B3D-9447-BF62-0801A5D2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/>
          <a:lstStyle/>
          <a:p>
            <a:r>
              <a:rPr lang="en-US" b="1" i="1" dirty="0"/>
              <a:t>Believe it or not….</a:t>
            </a:r>
            <a:br>
              <a:rPr lang="en-US" b="1" i="1" dirty="0"/>
            </a:b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Lenticular Clouds and UFOs</a:t>
            </a:r>
          </a:p>
        </p:txBody>
      </p:sp>
    </p:spTree>
    <p:extLst>
      <p:ext uri="{BB962C8B-B14F-4D97-AF65-F5344CB8AC3E}">
        <p14:creationId xmlns:p14="http://schemas.microsoft.com/office/powerpoint/2010/main" val="498406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0F15A16-4C96-BA47-BFB3-49A3606B2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599" y="846138"/>
            <a:ext cx="8721191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2"/>
                </a:solidFill>
              </a:rPr>
              <a:t>On June 24, 1947, Kenneth Arnold, flying a small plane between Chehalis and Yakima, spotted a group of “saucer-like” objects near Mt. Rainier</a:t>
            </a:r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90068168-E855-B24E-9A37-6E2F27EA6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970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3D7A2659-2F24-764B-8499-3FF331DBA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 dirty="0"/>
              <a:t>They were lenticular clouds. 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D03E991F-0537-2449-BC47-E04F6A193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2885778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khwavephoto-opt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 bwMode="auto">
          <a:xfrm>
            <a:off x="1066862" y="2500974"/>
            <a:ext cx="6787346" cy="37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0273" y="254205"/>
            <a:ext cx="760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Billows</a:t>
            </a:r>
          </a:p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Kelvin-Helmholtz Instability Clouds</a:t>
            </a:r>
          </a:p>
          <a:p>
            <a:endParaRPr lang="en-US" sz="2800" b="1" dirty="0">
              <a:solidFill>
                <a:schemeClr val="tx2"/>
              </a:solidFill>
              <a:latin typeface="+mn-lt"/>
            </a:endParaRPr>
          </a:p>
          <a:p>
            <a:r>
              <a:rPr lang="en-US" sz="2400" dirty="0"/>
              <a:t>Associated with vertical wind shear.  Atmosphere produces wave-like structures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kelvin_helmholtz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1" y="925250"/>
            <a:ext cx="6366751" cy="43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505" y="5606717"/>
            <a:ext cx="541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=qEGbzZM0Baw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As fronts or storms approach there is a typical cloud progression with lowering and thickening of the cloud deck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7108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4" y="1939925"/>
            <a:ext cx="3129504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939925"/>
            <a:ext cx="41259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041525" y="613886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Cirrus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241925" y="552926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Cirrostratus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Altostratus:  Watery Sun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6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292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Nimbostratus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04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8513"/>
            <a:ext cx="3733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After the front: more </a:t>
            </a:r>
            <a:r>
              <a:rPr lang="en-US" altLang="en-US" b="1" dirty="0" err="1"/>
              <a:t>cumuloform</a:t>
            </a:r>
            <a:r>
              <a:rPr lang="en-US" altLang="en-US" b="1" dirty="0"/>
              <a:t> and instability clouds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3252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063"/>
            <a:ext cx="44196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939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21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Cloud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242104" cy="4525963"/>
          </a:xfrm>
        </p:spPr>
        <p:txBody>
          <a:bodyPr/>
          <a:lstStyle/>
          <a:p>
            <a:r>
              <a:rPr lang="en-US" b="1" dirty="0"/>
              <a:t>Stratus</a:t>
            </a:r>
            <a:r>
              <a:rPr lang="en-US" dirty="0"/>
              <a:t>:  layer or sheet-like clouds</a:t>
            </a:r>
          </a:p>
          <a:p>
            <a:r>
              <a:rPr lang="en-US" b="1" dirty="0"/>
              <a:t>Cirrus</a:t>
            </a:r>
            <a:r>
              <a:rPr lang="en-US" dirty="0"/>
              <a:t>:  thin, wispy clouds</a:t>
            </a:r>
          </a:p>
          <a:p>
            <a:r>
              <a:rPr lang="en-US" b="1" dirty="0"/>
              <a:t>Cumulus: </a:t>
            </a:r>
            <a:r>
              <a:rPr lang="en-US" dirty="0"/>
              <a:t> puffy cotton-ball like clouds.  Can have great vertical development</a:t>
            </a:r>
          </a:p>
          <a:p>
            <a:r>
              <a:rPr lang="en-US" b="1" dirty="0"/>
              <a:t>Nimbus</a:t>
            </a:r>
            <a:r>
              <a:rPr lang="en-US" dirty="0"/>
              <a:t>:  precipitating clouds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52AA9-2F72-4543-AACA-BF6250571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699305" y="2060575"/>
            <a:ext cx="277133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97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5299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301" y="569495"/>
            <a:ext cx="4830731" cy="3849521"/>
          </a:xfrm>
        </p:spPr>
      </p:pic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922421" y="4713873"/>
            <a:ext cx="729915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Lenticular Clouds—often a sign of change. Higher relative humidity air moving in aloft.  Front or storm may be approaching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161" y="484187"/>
            <a:ext cx="7772400" cy="1470025"/>
          </a:xfrm>
        </p:spPr>
        <p:txBody>
          <a:bodyPr/>
          <a:lstStyle/>
          <a:p>
            <a:r>
              <a:rPr lang="en-US" dirty="0"/>
              <a:t>Cloud ID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=ce_x20pr_N0</a:t>
            </a:r>
            <a:endParaRPr lang="en-US" dirty="0"/>
          </a:p>
        </p:txBody>
      </p:sp>
      <p:pic>
        <p:nvPicPr>
          <p:cNvPr id="4" name="Online Media 3" descr="Cloud Types &amp; Identification">
            <a:hlinkClick r:id="" action="ppaction://media"/>
            <a:extLst>
              <a:ext uri="{FF2B5EF4-FFF2-40B4-BE49-F238E27FC236}">
                <a16:creationId xmlns:a16="http://schemas.microsoft.com/office/drawing/2014/main" id="{FDA2D9B3-4AC9-FE6A-0D7C-C6D732C423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30501" y="1992759"/>
            <a:ext cx="3282997" cy="185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Ac_virga_Cark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04813"/>
            <a:ext cx="60118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Stratus</a:t>
            </a:r>
            <a:r>
              <a:rPr lang="en-US" b="1" dirty="0"/>
              <a:t> or layered clouds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07FAC5-BF5C-DD47-94F6-467B2C0A6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0678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6849-6343-3E47-84F9-E9C9321B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Cirrus: wispy ice clouds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7A7BC0-FE7A-BD4B-B71D-81FBE28C5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800" y="1602581"/>
            <a:ext cx="6502400" cy="4521200"/>
          </a:xfrm>
        </p:spPr>
      </p:pic>
    </p:spTree>
    <p:extLst>
      <p:ext uri="{BB962C8B-B14F-4D97-AF65-F5344CB8AC3E}">
        <p14:creationId xmlns:p14="http://schemas.microsoft.com/office/powerpoint/2010/main" val="65619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5B29-CEDF-7548-B530-FBD38AE25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9120"/>
            <a:ext cx="7772400" cy="1470025"/>
          </a:xfrm>
        </p:spPr>
        <p:txBody>
          <a:bodyPr/>
          <a:lstStyle/>
          <a:p>
            <a:r>
              <a:rPr lang="en-US" b="1" dirty="0"/>
              <a:t>Cumulus: divided into elements, cotton-puff shape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F3F2C-F442-5044-A20B-5C5B127526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D281F-4371-EC48-B833-948843BD0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06143"/>
            <a:ext cx="7065544" cy="48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Nimbus</a:t>
            </a:r>
            <a:r>
              <a:rPr lang="en-US" b="1" dirty="0"/>
              <a:t>: precipitating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80803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589</Words>
  <Application>Microsoft Macintosh PowerPoint</Application>
  <PresentationFormat>On-screen Show (4:3)</PresentationFormat>
  <Paragraphs>100</Paragraphs>
  <Slides>52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Office Theme</vt:lpstr>
      <vt:lpstr>Cloud Identification</vt:lpstr>
      <vt:lpstr>Cloud Identification</vt:lpstr>
      <vt:lpstr>What are clouds made of?</vt:lpstr>
      <vt:lpstr>Cloud Classification</vt:lpstr>
      <vt:lpstr>Major Cloud Types</vt:lpstr>
      <vt:lpstr>Stratus or layered clouds</vt:lpstr>
      <vt:lpstr>Cirrus: wispy ice clouds</vt:lpstr>
      <vt:lpstr>Cumulus: divided into elements, cotton-puff shape</vt:lpstr>
      <vt:lpstr>Nimbus: precipitating</vt:lpstr>
      <vt:lpstr>Cloud Heights</vt:lpstr>
      <vt:lpstr>Building cloud names</vt:lpstr>
      <vt:lpstr>Even More</vt:lpstr>
      <vt:lpstr>Let’s Review Major Cloud Types</vt:lpstr>
      <vt:lpstr>High Clouds (higher than 7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Middle-Level Clouds (2-7km)</vt:lpstr>
      <vt:lpstr>PowerPoint Presentation</vt:lpstr>
      <vt:lpstr>PowerPoint Presentation</vt:lpstr>
      <vt:lpstr>Low Clouds (0-2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with vertical development</vt:lpstr>
      <vt:lpstr>Fair weather cumulus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Lenticular or Mountain Wave Clouds</vt:lpstr>
      <vt:lpstr>PowerPoint Presentation</vt:lpstr>
      <vt:lpstr>Mountain Wave Clouds</vt:lpstr>
      <vt:lpstr>Believe it or not….  Lenticular Clouds and UFOs</vt:lpstr>
      <vt:lpstr>On June 24, 1947, Kenneth Arnold, flying a small plane between Chehalis and Yakima, spotted a group of “saucer-like” objects near Mt. Rainier</vt:lpstr>
      <vt:lpstr>They were lenticular clouds. Thus was born the UFO craze that continues until this day</vt:lpstr>
      <vt:lpstr>PowerPoint Presentation</vt:lpstr>
      <vt:lpstr>PowerPoint Presentation</vt:lpstr>
      <vt:lpstr>As fronts or storms approach there is a typical cloud progression with lowering and thickening of the cloud deck</vt:lpstr>
      <vt:lpstr>Altostratus:  Watery Sun</vt:lpstr>
      <vt:lpstr>Nimbostratus</vt:lpstr>
      <vt:lpstr>After the front: more cumuloform and instability clouds</vt:lpstr>
      <vt:lpstr>PowerPoint Presentation</vt:lpstr>
      <vt:lpstr>Cloud ID Video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Clifford F. Mass</cp:lastModifiedBy>
  <cp:revision>41</cp:revision>
  <dcterms:created xsi:type="dcterms:W3CDTF">2009-10-14T00:34:57Z</dcterms:created>
  <dcterms:modified xsi:type="dcterms:W3CDTF">2024-10-09T19:08:37Z</dcterms:modified>
</cp:coreProperties>
</file>