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60" r:id="rId2"/>
    <p:sldId id="261" r:id="rId3"/>
    <p:sldId id="266" r:id="rId4"/>
    <p:sldId id="262" r:id="rId5"/>
    <p:sldId id="305" r:id="rId6"/>
    <p:sldId id="401" r:id="rId7"/>
    <p:sldId id="404" r:id="rId8"/>
    <p:sldId id="263" r:id="rId9"/>
    <p:sldId id="265" r:id="rId10"/>
    <p:sldId id="264" r:id="rId11"/>
    <p:sldId id="267" r:id="rId12"/>
    <p:sldId id="936" r:id="rId13"/>
    <p:sldId id="268" r:id="rId14"/>
    <p:sldId id="269" r:id="rId15"/>
    <p:sldId id="271" r:id="rId16"/>
    <p:sldId id="931" r:id="rId17"/>
    <p:sldId id="597" r:id="rId18"/>
    <p:sldId id="272" r:id="rId19"/>
    <p:sldId id="273" r:id="rId20"/>
    <p:sldId id="932" r:id="rId21"/>
    <p:sldId id="937" r:id="rId22"/>
    <p:sldId id="952" r:id="rId23"/>
    <p:sldId id="274" r:id="rId24"/>
    <p:sldId id="938" r:id="rId25"/>
    <p:sldId id="939" r:id="rId26"/>
    <p:sldId id="275" r:id="rId27"/>
    <p:sldId id="933" r:id="rId28"/>
    <p:sldId id="276" r:id="rId29"/>
    <p:sldId id="314" r:id="rId30"/>
    <p:sldId id="277" r:id="rId31"/>
    <p:sldId id="283" r:id="rId32"/>
    <p:sldId id="965" r:id="rId33"/>
    <p:sldId id="934" r:id="rId34"/>
    <p:sldId id="949" r:id="rId35"/>
    <p:sldId id="282" r:id="rId36"/>
    <p:sldId id="284" r:id="rId37"/>
    <p:sldId id="285" r:id="rId38"/>
    <p:sldId id="287" r:id="rId39"/>
    <p:sldId id="943" r:id="rId40"/>
    <p:sldId id="318" r:id="rId41"/>
    <p:sldId id="319" r:id="rId42"/>
    <p:sldId id="320" r:id="rId43"/>
    <p:sldId id="322" r:id="rId44"/>
    <p:sldId id="944" r:id="rId45"/>
    <p:sldId id="307" r:id="rId46"/>
    <p:sldId id="323" r:id="rId47"/>
    <p:sldId id="953" r:id="rId48"/>
    <p:sldId id="955" r:id="rId49"/>
    <p:sldId id="295" r:id="rId50"/>
    <p:sldId id="296" r:id="rId51"/>
    <p:sldId id="308" r:id="rId52"/>
    <p:sldId id="945" r:id="rId53"/>
    <p:sldId id="954" r:id="rId54"/>
    <p:sldId id="309" r:id="rId55"/>
    <p:sldId id="325" r:id="rId56"/>
    <p:sldId id="324" r:id="rId57"/>
    <p:sldId id="312" r:id="rId58"/>
    <p:sldId id="278" r:id="rId59"/>
    <p:sldId id="280" r:id="rId60"/>
    <p:sldId id="389" r:id="rId61"/>
    <p:sldId id="940" r:id="rId62"/>
    <p:sldId id="281" r:id="rId63"/>
    <p:sldId id="286" r:id="rId64"/>
    <p:sldId id="326" r:id="rId65"/>
    <p:sldId id="966" r:id="rId66"/>
    <p:sldId id="956" r:id="rId67"/>
    <p:sldId id="958" r:id="rId68"/>
    <p:sldId id="279" r:id="rId69"/>
    <p:sldId id="959" r:id="rId70"/>
    <p:sldId id="960" r:id="rId71"/>
    <p:sldId id="961" r:id="rId72"/>
    <p:sldId id="962" r:id="rId73"/>
    <p:sldId id="963" r:id="rId74"/>
    <p:sldId id="964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3129"/>
  </p:normalViewPr>
  <p:slideViewPr>
    <p:cSldViewPr>
      <p:cViewPr varScale="1">
        <p:scale>
          <a:sx n="104" d="100"/>
          <a:sy n="104" d="100"/>
        </p:scale>
        <p:origin x="216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2D253-55D8-0F4A-A173-16FFC12A3D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F855-5641-884B-B23A-8D97611CDF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008FC77-9241-2D4B-843E-3F6E09AE3899}" type="datetimeFigureOut">
              <a:rPr lang="en-US"/>
              <a:pPr>
                <a:defRPr/>
              </a:pPr>
              <a:t>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2CF50-2F02-BB4C-891D-1F0F323D90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9B938-1EC6-9E4A-85AB-C9E1B8ECFF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0F07A4-34FD-1348-A375-3C332F49D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7AFEE-B34C-8B42-A2FA-FFF2D2ED56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CF7A-FDF3-A242-8EC7-C7785CC054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7885EB2-5B6B-F646-B8F5-6952449A054A}" type="datetimeFigureOut">
              <a:rPr lang="en-US"/>
              <a:pPr>
                <a:defRPr/>
              </a:pPr>
              <a:t>2/21/25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ADCEEA-D9A8-CD4C-BE7F-A5E7338062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9BABF1-502B-2748-AFA3-79DFDC7D3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5E26B-56A2-9F4E-A33F-7D390844D5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CF384-F3DF-DE45-8D25-7009BE8B9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57ACE9-8773-8E41-8C62-F350A6B43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16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6C06BEF-3851-5442-8461-85B94B9A1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60EA27-C788-6B42-AB84-FC931C90C256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CAF6F64-B6AB-DB43-8E6B-929C8B2E4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D050E54-B1EC-FE4B-BF1A-073670216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69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846C89D-0AD3-544E-A8CF-DD2645DF5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EBECA4-7FF7-384B-9FB2-71AB671FED16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8D066CC-1E0D-1A48-BE83-ED6587B44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95489EF-C75E-3848-8BD1-0BE799B64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05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053D471-AC29-EC4E-8A9C-6A61DDFB2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B95889-852A-E543-8030-B1136AC5591C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281FEAA-B6A5-E74C-80B4-1511E9BF6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5F85DA0-66B1-804F-9B83-2A39898EB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69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6EB5975-39E3-104F-9DF3-F612F0E41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381E327-497C-8F4E-B782-132C8B4BCE14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F6CE64E-974C-CB4F-8147-9817690E4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814CDA8-5EF5-EA42-A557-1868938BB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91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B7A42134-C302-3744-961F-83A3317AF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2264F-3DDE-6042-98E2-436C1E750BDC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2ED0B44B-7EE5-A64B-837F-FF650C233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358A9F2-A420-3046-9712-4B596F309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244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7ACE9-8773-8E41-8C62-F350A6B434D0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23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60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5C5EB6-1D29-D54C-8D98-7FC4A9106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F4FC7E-F83B-524B-A4E6-807AE9437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0DA452-8968-3C43-9EB0-1AC726027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D1761-C6CD-C24F-9D5B-1AD6EAFF7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1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8112F8-A854-B649-8A74-97D169F8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07A5E7-65B8-2A41-8EDF-CA73597F4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70D074-34B7-BF4B-94C3-BAEE4278C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CAD-1AFB-2B49-8129-0AFA61397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8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9A788-16F6-174F-9154-34CD0BEA6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9C109-8075-4C48-AE46-92311603A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C5FC0-AE04-6041-A14F-7A32FDDD0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A36C9-3CDF-4D47-870B-BD2D28AEE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5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85FFCF-E1F4-7E47-9F25-976C1413C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7CB7E-BB57-5842-A72B-63CE05BCC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526288-F788-0B42-9114-27ECC5F54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56B00-0282-0749-B22E-B6636A85A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60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3F0C3-DB55-5B41-9D0D-16D3E968E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1B62D9-A1E6-AA49-A53F-60A4526A2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DF5C4-9D15-864C-A18C-5B742B54E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3804-68F6-E84C-8623-46D2EBE99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03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9BB08-8A09-3148-8AB4-6E17780AA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E7953-41AB-F145-A342-73836B144E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70F2C-6467-3D4B-B877-FCE97FDB0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37CB-1037-3C44-BEA0-FD3711D7B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51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720128-2E0B-9440-A06C-A937D350B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CEF8A8-35A3-AA41-A61B-03F20C0D9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64BB0D-B379-304B-B846-9A1F529C8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7F77-3E58-0442-988D-19366B6C2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4490F9-F9F1-4E4C-B6E8-C550CC3CE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FA1098-FFF9-E54D-82D4-5B08D8166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0BAF3F-1D2C-5242-8532-7549ECD8F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B524F-1D2E-824D-A163-9E32A074F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69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7A8771-D2BE-8441-B9C6-A624E21A9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8C7FCC-4D31-FC40-9816-4B5520AB0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5954D2-1340-874C-9830-DD63F9BAE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C12D-F006-2046-A165-950A95CCC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0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22A1C-18F0-C14D-ADD2-6D7305349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21205-E9ED-2842-B982-ED194F82E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0A981-AD81-794B-9ED4-CFFC564C1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70D0-087F-2C4C-91A2-1F724A0EB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30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319DC-6F71-DD42-B0C9-0A7A71ED8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050BC7-CCFA-2E42-BC51-0AA99468E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8102B-D635-2F4E-B57F-C026324CA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2CAB-1CD7-D549-A2BF-579A7BEA3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08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1144DC-4EFD-CB46-AF20-EF9229332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8E6162-9DB4-E840-BC4D-8B455C8FC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4E6AEB-0B18-3944-952E-0B9B9EC6B6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5742D3-B031-5149-8C6B-5C8150C159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93B6DF-E35F-A142-9A9B-5C28188237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944289-FF01-5745-B094-5A90D5757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votalweather.com/model.php" TargetMode="External"/><Relationship Id="rId2" Type="http://schemas.openxmlformats.org/officeDocument/2006/relationships/hyperlink" Target="https://www.tropicaltidbits.com/analysis/models/?model=gf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FD65329-8B17-EB4C-9428-89F933878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Boot Camp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ATMS 370</a:t>
            </a:r>
          </a:p>
        </p:txBody>
      </p:sp>
      <p:pic>
        <p:nvPicPr>
          <p:cNvPr id="15362" name="Picture 4" descr="KONAMI - BOOT CAMP 1987.jpg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663F1A9-B87D-9E47-8DE5-46BC4B35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>
            <a:fillRect/>
          </a:stretch>
        </p:blipFill>
        <p:spPr bwMode="auto">
          <a:xfrm>
            <a:off x="2590800" y="2136775"/>
            <a:ext cx="437983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3DDAD421-49F3-CE4D-81EA-B3FBFDE602D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0"/>
            <a:ext cx="7772400" cy="6367463"/>
            <a:chOff x="1008" y="1056"/>
            <a:chExt cx="3504" cy="2747"/>
          </a:xfrm>
        </p:grpSpPr>
        <p:pic>
          <p:nvPicPr>
            <p:cNvPr id="22531" name="Picture 3" descr="mar99_sat_48eta">
              <a:extLst>
                <a:ext uri="{FF2B5EF4-FFF2-40B4-BE49-F238E27FC236}">
                  <a16:creationId xmlns:a16="http://schemas.microsoft.com/office/drawing/2014/main" id="{9417D998-D3A4-AA45-A323-1DA3875D3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 Box 4">
              <a:extLst>
                <a:ext uri="{FF2B5EF4-FFF2-40B4-BE49-F238E27FC236}">
                  <a16:creationId xmlns:a16="http://schemas.microsoft.com/office/drawing/2014/main" id="{7ACE1A1C-63D2-174A-BA8F-015F842FD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  <p:sp>
        <p:nvSpPr>
          <p:cNvPr id="22530" name="Text Box 5">
            <a:extLst>
              <a:ext uri="{FF2B5EF4-FFF2-40B4-BE49-F238E27FC236}">
                <a16:creationId xmlns:a16="http://schemas.microsoft.com/office/drawing/2014/main" id="{08D64867-367C-0C49-9E8C-C161833DB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 March 1999:  Forecast a snowstorm … got a windstorm instead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9282B3B-A687-CE49-A690-7AA483DE8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C8B583CA-9B4F-424C-A0F6-D74900070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800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Need to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interpolate </a:t>
            </a:r>
            <a:r>
              <a:rPr lang="en-US" altLang="en-US" sz="2800" dirty="0">
                <a:ea typeface="ＭＳ Ｐゴシック" panose="020B0600070205080204" pitchFamily="34" charset="-128"/>
              </a:rPr>
              <a:t>observations to grid points and to ensure that the various fields are physically plausible (e.g., most of the atmosphere in hydrostatic and gradient wind balance).</a:t>
            </a:r>
          </a:p>
        </p:txBody>
      </p:sp>
      <p:pic>
        <p:nvPicPr>
          <p:cNvPr id="23555" name="Picture 4" descr="Grid-3D.gif                    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B920E53-4F83-4D44-8F72-E8F702F9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800" r="17999" b="4800"/>
          <a:stretch>
            <a:fillRect/>
          </a:stretch>
        </p:blipFill>
        <p:spPr bwMode="auto">
          <a:xfrm>
            <a:off x="5029200" y="2286000"/>
            <a:ext cx="39433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 Grid Covering the Volume of Atmosphere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2133600" y="1156495"/>
            <a:ext cx="5638800" cy="54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8BE3D92-8954-BE40-8271-BC3F46AEC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F90346E-70DA-7549-BD14-9F38B7DB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starts with a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“first guess</a:t>
            </a:r>
            <a:r>
              <a:rPr lang="en-US" altLang="en-US" dirty="0">
                <a:ea typeface="ＭＳ Ｐゴシック" panose="020B0600070205080204" pitchFamily="34" charset="-128"/>
              </a:rPr>
              <a:t>”, usually the gridded forecast from an earlier run (frequently a run starting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This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Adjustments are made to insure proper balance.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Objective Analysis/Data Assimilation produces what is known as the </a:t>
            </a:r>
            <a:r>
              <a:rPr lang="en-US" altLang="en-US" b="1" dirty="0">
                <a:ea typeface="ＭＳ Ｐゴシック" panose="020B0600070205080204" pitchFamily="34" charset="-128"/>
              </a:rPr>
              <a:t>model 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, the starting point of the numerical simulation.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FF37A91-D6E9-D544-8D0A-90DC0AF3C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Integration:  Numerical Weather Prediction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D4EE552-1907-BA4B-AAB8-C6516B468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 is used as the starting point for the atmospheric simulation.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Numerical models consist of the basic dynamical equations (“primitive equations”) and physical </a:t>
            </a:r>
            <a:r>
              <a:rPr lang="en-US" altLang="en-US" b="1" dirty="0">
                <a:ea typeface="ＭＳ Ｐゴシック" panose="020B0600070205080204" pitchFamily="34" charset="-128"/>
              </a:rPr>
              <a:t>parameterizations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645C2C0-FAA3-354E-8D9F-D52644D7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6205518" y="3048000"/>
            <a:ext cx="280933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12005F5-E20C-6843-B8C9-BF26568B6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“Primitive” Equations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E33FF8C-EAA4-4D42-B628-9945731C6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55626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3 Equations of Motion:  Newton’s Second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First Law of Thermodynamics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mass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Perfect Gas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water</a:t>
            </a:r>
          </a:p>
          <a:p>
            <a:endParaRPr lang="en-US" altLang="en-US" sz="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sufficient data for initialization and a means to integrate these equations, numerical weather prediction is possible.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153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Predicting the Future.  Momentum Equations are Essentially: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263650"/>
            <a:ext cx="88392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 based on observations.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3492190" cy="4876800"/>
          </a:xfrm>
        </p:spPr>
        <p:txBody>
          <a:bodyPr/>
          <a:lstStyle/>
          <a:p>
            <a:pPr eaLnBrk="1" hangingPunct="1"/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CD7A31-AEC9-3147-8C57-4795EBD3E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Physics Parameterizations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C6D9C34-8382-8745-8153-D167D21FE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need </a:t>
            </a:r>
            <a:r>
              <a:rPr lang="en-US" altLang="en-US" b="1" dirty="0">
                <a:ea typeface="ＭＳ Ｐゴシック" panose="020B0600070205080204" pitchFamily="34" charset="-128"/>
              </a:rPr>
              <a:t>physics parameterizations </a:t>
            </a:r>
            <a:r>
              <a:rPr lang="en-US" altLang="en-US" dirty="0">
                <a:ea typeface="ＭＳ Ｐゴシック" panose="020B0600070205080204" pitchFamily="34" charset="-128"/>
              </a:rPr>
              <a:t>to describe key unresolved physical processes.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Examples include radiation, cumulus convection, cloud microphysics, boundary layer physics, etc.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Primitive equations lack such physics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Insufficient resolution to resolve key processes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Small scale physics has to be put in terms of larger scale variables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08FCA89-713E-1949-BA38-4FE3A2618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Example:  Cumulus Parameterization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F138ACD-516E-4244-A1E6-E7B21B4C7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global numerical models (typical grid spacing of 9-12 km) cannot resolve convection (scales of a few km or less).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Cumulus parameterization represents the effects of sub-grid scale cumulus on the larger scales.</a:t>
            </a:r>
          </a:p>
        </p:txBody>
      </p:sp>
      <p:pic>
        <p:nvPicPr>
          <p:cNvPr id="3" name="Picture 2" descr="A picture containing outdoor, sky, nature, clouds&#10;&#10;Description automatically generated">
            <a:extLst>
              <a:ext uri="{FF2B5EF4-FFF2-40B4-BE49-F238E27FC236}">
                <a16:creationId xmlns:a16="http://schemas.microsoft.com/office/drawing/2014/main" id="{BD48FAB2-5029-FB40-96E8-388B4694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007" y="2209800"/>
            <a:ext cx="3195484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57F764D6-CF0B-6241-9880-DDA3C56BC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4154148-C10B-DD4E-BD84-BF4260EBE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Product and graphics generation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Human Interpretation (sometimes)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B94B-ED55-CD43-BE4C-112D5D31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05E3D-2DE8-CD45-B6C1-3587F9B9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" t="7162" r="1785" b="4507"/>
          <a:stretch/>
        </p:blipFill>
        <p:spPr>
          <a:xfrm>
            <a:off x="1905000" y="885257"/>
            <a:ext cx="7287472" cy="50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6049-02E4-004E-817F-29026D9D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Similarly, boundary layer parametrization represent the effects of sub-grid scale boundary layer eddies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F894671-A263-4C4E-9BE8-51DAC2697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2618706"/>
            <a:ext cx="5765800" cy="3525585"/>
          </a:xfrm>
        </p:spPr>
      </p:pic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6A05BA6B-7BBB-ED27-8BB9-E1330B2E90FB}"/>
              </a:ext>
            </a:extLst>
          </p:cNvPr>
          <p:cNvSpPr/>
          <p:nvPr/>
        </p:nvSpPr>
        <p:spPr bwMode="auto">
          <a:xfrm>
            <a:off x="3962400" y="6161051"/>
            <a:ext cx="3492500" cy="3810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rPr>
              <a:t>           1 km</a:t>
            </a:r>
          </a:p>
        </p:txBody>
      </p:sp>
    </p:spTree>
    <p:extLst>
      <p:ext uri="{BB962C8B-B14F-4D97-AF65-F5344CB8AC3E}">
        <p14:creationId xmlns:p14="http://schemas.microsoft.com/office/powerpoint/2010/main" val="354515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172" y="2109952"/>
            <a:ext cx="7772400" cy="26144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</a:t>
            </a:r>
            <a:r>
              <a:rPr lang="en-US" altLang="en-US" b="1" dirty="0">
                <a:ea typeface="ＭＳ Ｐゴシック" panose="020B0600070205080204" pitchFamily="34" charset="-128"/>
              </a:rPr>
              <a:t>numerical prediction model </a:t>
            </a:r>
            <a:r>
              <a:rPr lang="en-US" altLang="en-US" dirty="0">
                <a:ea typeface="ＭＳ Ｐゴシック" panose="020B0600070205080204" pitchFamily="34" charset="-128"/>
              </a:rPr>
              <a:t>includes the primitive equations, physics parameterizations, and a way to solve the equations.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Solved or “integrated” using of powerful computers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Groups doing this include:  NWS GFS, NCAR WRF, ECMWP model</a:t>
            </a:r>
          </a:p>
        </p:txBody>
      </p:sp>
    </p:spTree>
    <p:extLst>
      <p:ext uri="{BB962C8B-B14F-4D97-AF65-F5344CB8AC3E}">
        <p14:creationId xmlns:p14="http://schemas.microsoft.com/office/powerpoint/2010/main" val="215577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Resolution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4050" y="17526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Keep in mind that a model with a certain horizontal grid spacing is barely simulating phenomenon with a scale four times the grid spacing. 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12-km model barely is getting 50 km scale features correct.  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General rule of thumb:  model resolves features 6X or more than its grid spacing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8D4A-C831-D744-AD42-EE4F4765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946B20-7D8D-964F-B0C6-AF04EBF5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52400"/>
            <a:ext cx="6324600" cy="6324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33E6C-8C9D-9DD1-0AA5-E4ED8A40F67F}"/>
              </a:ext>
            </a:extLst>
          </p:cNvPr>
          <p:cNvSpPr txBox="1"/>
          <p:nvPr/>
        </p:nvSpPr>
        <p:spPr>
          <a:xfrm>
            <a:off x="381001" y="2590800"/>
            <a:ext cx="1905000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WRF 4-km grid spacing barely resolves features of 24 km size</a:t>
            </a:r>
          </a:p>
        </p:txBody>
      </p:sp>
    </p:spTree>
    <p:extLst>
      <p:ext uri="{BB962C8B-B14F-4D97-AF65-F5344CB8AC3E}">
        <p14:creationId xmlns:p14="http://schemas.microsoft.com/office/powerpoint/2010/main" val="1610075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7BA7-DA88-744C-B382-C1ADA648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B75361E-F0D2-394B-B1F6-7560517CA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610" y="266700"/>
            <a:ext cx="6324600" cy="6324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DB496-DDB8-A0C7-C3F4-CB709438ECF1}"/>
              </a:ext>
            </a:extLst>
          </p:cNvPr>
          <p:cNvSpPr txBox="1"/>
          <p:nvPr/>
        </p:nvSpPr>
        <p:spPr>
          <a:xfrm>
            <a:off x="685800" y="3048000"/>
            <a:ext cx="1362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Maybe</a:t>
            </a:r>
          </a:p>
          <a:p>
            <a:r>
              <a:rPr lang="en-US" dirty="0"/>
              <a:t>8 km size</a:t>
            </a:r>
          </a:p>
        </p:txBody>
      </p:sp>
    </p:spTree>
    <p:extLst>
      <p:ext uri="{BB962C8B-B14F-4D97-AF65-F5344CB8AC3E}">
        <p14:creationId xmlns:p14="http://schemas.microsoft.com/office/powerpoint/2010/main" val="220898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B553D19-4CFF-634E-8AE0-93F25C6F9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6159DFE-EBE8-0043-AE5D-D78446D0D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Most global operational modeling systems are run four times a day (00, 06, 12, 18 UTC).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main numerical modeling centers in the U.S. are: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Environmental Modeling Center (EMC) at the National Centers for Environmental Prediction (NCEP)--</a:t>
            </a:r>
            <a:r>
              <a:rPr lang="en-US" altLang="en-US" sz="2400" dirty="0">
                <a:ea typeface="ＭＳ Ｐゴシック" panose="020B0600070205080204" pitchFamily="34" charset="-128"/>
              </a:rPr>
              <a:t>part of the NWS.  Located near Washington, DC.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Fleet Numerical Meteorology and Oceanography Center (FNMOC)</a:t>
            </a:r>
            <a:r>
              <a:rPr lang="en-US" altLang="en-US" sz="2400" dirty="0">
                <a:ea typeface="ＭＳ Ｐゴシック" panose="020B0600070205080204" pitchFamily="34" charset="-128"/>
              </a:rPr>
              <a:t>-Monterey, CA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Air Force Weather Agency (AFWA</a:t>
            </a:r>
            <a:r>
              <a:rPr lang="en-US" altLang="en-US" sz="2400" dirty="0">
                <a:ea typeface="ＭＳ Ｐゴシック" panose="020B0600070205080204" pitchFamily="34" charset="-128"/>
              </a:rPr>
              <a:t>)-Offutt AFB, Nebraska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A65-ACEE-D542-9295-AF41A4FE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Terminology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4D8C-2CF3-0047-A340-20645DD3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4495800" cy="312420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Synoptic scale</a:t>
            </a:r>
            <a:r>
              <a:rPr lang="en-US" dirty="0"/>
              <a:t>: 1000 km to global scale</a:t>
            </a:r>
          </a:p>
          <a:p>
            <a:r>
              <a:rPr lang="en-US" dirty="0">
                <a:solidFill>
                  <a:schemeClr val="accent2"/>
                </a:solidFill>
              </a:rPr>
              <a:t>Mesoscale: </a:t>
            </a:r>
            <a:r>
              <a:rPr lang="en-US" dirty="0"/>
              <a:t>10 to 1000 km</a:t>
            </a:r>
          </a:p>
          <a:p>
            <a:r>
              <a:rPr lang="en-US" dirty="0">
                <a:solidFill>
                  <a:schemeClr val="accent2"/>
                </a:solidFill>
              </a:rPr>
              <a:t>Microscale</a:t>
            </a:r>
            <a:r>
              <a:rPr lang="en-US" dirty="0"/>
              <a:t>:1 to 10 km</a:t>
            </a:r>
          </a:p>
          <a:p>
            <a:r>
              <a:rPr lang="en-US" dirty="0">
                <a:solidFill>
                  <a:schemeClr val="accent2"/>
                </a:solidFill>
              </a:rPr>
              <a:t>Convection-allowing models (CAMs):  </a:t>
            </a:r>
            <a:r>
              <a:rPr lang="en-US" dirty="0"/>
              <a:t>generally 1-4 km grid spacing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F79EC8-02F7-5544-A8A3-7C34A94E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20980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0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6EDE3F9-96A8-7A45-BF4F-474E98106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Major U.S. Operational Models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648B781D-80C0-3745-ACF4-69EEFE553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FV-3 model.  Global, resolution ~13 km grid. Run out to 384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ea typeface="ＭＳ Ｐゴシック" panose="020B0600070205080204" pitchFamily="34" charset="-128"/>
              </a:rPr>
              <a:t>, four times per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NAM Model (North American Mesoscale</a:t>
            </a:r>
            <a:r>
              <a:rPr lang="en-US" altLang="en-US" sz="2800" dirty="0">
                <a:ea typeface="ＭＳ Ｐゴシック" panose="020B0600070205080204" pitchFamily="34" charset="-128"/>
              </a:rPr>
              <a:t>).  Run by NWS/NOAA at 12 and 4 km. Four times a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Weather Research and Forecasting Model (WRF).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WRF is a mesoscale modeling system system that is used by the NWS and the university/research community.   Was used in HRRR and used in UW modeling system.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42B96841-0AC2-C649-8F56-208795CFF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HRRR (High-Resolution Rapid Refresh).  </a:t>
            </a:r>
            <a: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WRF model by NOAA/NWS with 3-km grid spacing.  Run every hour to 18 or 36 h.</a:t>
            </a:r>
            <a:b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32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5538" name="Content Placeholder 3" descr="HRRR.tiff">
            <a:extLst>
              <a:ext uri="{FF2B5EF4-FFF2-40B4-BE49-F238E27FC236}">
                <a16:creationId xmlns:a16="http://schemas.microsoft.com/office/drawing/2014/main" id="{F61F09E2-112C-FF43-AA7B-EC8E34E9C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1219200" y="2743200"/>
            <a:ext cx="6219032" cy="3292230"/>
          </a:xfrm>
        </p:spPr>
      </p:pic>
    </p:spTree>
    <p:extLst>
      <p:ext uri="{BB962C8B-B14F-4D97-AF65-F5344CB8AC3E}">
        <p14:creationId xmlns:p14="http://schemas.microsoft.com/office/powerpoint/2010/main" val="211516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1B1CB1B3-C979-5641-A69B-2BE2EDB28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47750"/>
            <a:ext cx="738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D856D0DA-474B-AA4E-8F90-13A75C8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E3908FF4-2C6D-5A47-9553-19405190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B8D865DB-0F2D-DE44-AD47-E5D17587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98B6AA39-FBDB-F74A-B379-AEA2AAF8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2177A8B-1562-B941-8796-3E6CD6DB2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U.S. Global Models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16EB004-6940-A248-9EE6-A807B36FA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Navy</a:t>
            </a:r>
            <a:r>
              <a:rPr lang="en-US" sz="2800" b="0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Global Environmental Model (NAVGEM) has a model resolution of ~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km</a:t>
            </a:r>
            <a:r>
              <a:rPr lang="en-US" sz="2800" b="0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Air Force </a:t>
            </a:r>
            <a:r>
              <a:rPr lang="en-US" altLang="en-US" sz="2800" dirty="0">
                <a:ea typeface="ＭＳ Ｐゴシック" panose="020B0600070205080204" pitchFamily="34" charset="-128"/>
              </a:rPr>
              <a:t>Global Air-Land Weather Exploitation Model (GALWEM) at ~17 km horizontal resolution. Uses UKMET office model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There are others--you will hear more about this in 452.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Forecasters often have 6-10 different models to look at.  Such diversity can provide valuable information.</a:t>
            </a:r>
          </a:p>
        </p:txBody>
      </p:sp>
      <p:pic>
        <p:nvPicPr>
          <p:cNvPr id="3" name="Picture 2" descr="A group of different colored pencils&#10;&#10;Description automatically generated with low confidence">
            <a:extLst>
              <a:ext uri="{FF2B5EF4-FFF2-40B4-BE49-F238E27FC236}">
                <a16:creationId xmlns:a16="http://schemas.microsoft.com/office/drawing/2014/main" id="{F65FBB1B-67CC-A645-B866-0C629AB8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346700"/>
            <a:ext cx="1895616" cy="1282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62CD7B0-102D-9A4E-9D8A-6C00F69D3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F2C142CD-6559-C74B-A666-A2C781B2E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51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European Center for Medium-Range Weather Forecasting. Their global model is considered the best.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 Met Office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similar to GFS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Canadian Meteorological Center</a:t>
            </a:r>
            <a:r>
              <a:rPr lang="en-US" altLang="en-US" dirty="0">
                <a:ea typeface="ＭＳ Ｐゴシック" panose="020B0600070205080204" pitchFamily="34" charset="-128"/>
              </a:rPr>
              <a:t>:  GEM Model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Other lesser centers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786C-F92A-DACD-FD41-68BCBC8C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F403697-5D12-B747-CC93-C93363B1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2" r="4956"/>
          <a:stretch/>
        </p:blipFill>
        <p:spPr>
          <a:xfrm>
            <a:off x="435575" y="1371600"/>
            <a:ext cx="8272849" cy="4457700"/>
          </a:xfrm>
        </p:spPr>
      </p:pic>
    </p:spTree>
    <p:extLst>
      <p:ext uri="{BB962C8B-B14F-4D97-AF65-F5344CB8AC3E}">
        <p14:creationId xmlns:p14="http://schemas.microsoft.com/office/powerpoint/2010/main" val="2240728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66C8-C208-A249-ACC9-A4CE0B21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Skill Varies in Time</a:t>
            </a:r>
          </a:p>
        </p:txBody>
      </p:sp>
      <p:pic>
        <p:nvPicPr>
          <p:cNvPr id="6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1EF20A9-3773-7E94-DFD1-7978B372B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95500"/>
            <a:ext cx="7772400" cy="3886200"/>
          </a:xfrm>
        </p:spPr>
      </p:pic>
    </p:spTree>
    <p:extLst>
      <p:ext uri="{BB962C8B-B14F-4D97-AF65-F5344CB8AC3E}">
        <p14:creationId xmlns:p14="http://schemas.microsoft.com/office/powerpoint/2010/main" val="3272351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A313-ECF9-1357-ABC6-6246EB83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2590800" cy="5638800"/>
          </a:xfrm>
        </p:spPr>
        <p:txBody>
          <a:bodyPr/>
          <a:lstStyle/>
          <a:p>
            <a:r>
              <a:rPr lang="en-US" dirty="0"/>
              <a:t>How Quickly Does Forecast Skill Decline with Time?</a:t>
            </a:r>
          </a:p>
        </p:txBody>
      </p:sp>
      <p:pic>
        <p:nvPicPr>
          <p:cNvPr id="6" name="Content Placeholder 5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F80E14A3-3F66-26BE-E815-DCB35B9E8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828800"/>
            <a:ext cx="6477000" cy="3532909"/>
          </a:xfrm>
        </p:spPr>
      </p:pic>
    </p:spTree>
    <p:extLst>
      <p:ext uri="{BB962C8B-B14F-4D97-AF65-F5344CB8AC3E}">
        <p14:creationId xmlns:p14="http://schemas.microsoft.com/office/powerpoint/2010/main" val="1783721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DBB6BC3-3821-C643-8DC7-7D6B65B45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5B81F371-10B0-4D44-A955-516992BC7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forecasts, including our WRF.  D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epartment regional modeling output. </a:t>
            </a:r>
          </a:p>
          <a:p>
            <a:pPr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http://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Tropical Tidbits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  <a:hlinkClick r:id="rId3"/>
              </a:rPr>
              <a:t>Pivotal Weather</a:t>
            </a:r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9DAE43A5-2FCD-634C-9F2E-5F1FE4B04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E0273F89-AC49-6146-907A-B01A4BC4D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Forecasters thus have a palette of model forecasts.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 diversity of models can be a very useful tool to a forecaster.  Also helps deal with uncertainty.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37DF9CD-EC1F-4047-87D8-5AE757E15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Forecasting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F1A6C87-6F95-4A45-AF67-FCA5646DD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24800" cy="4495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All of the model forecasts I have talked about so far reflect a </a:t>
            </a:r>
            <a:r>
              <a:rPr lang="en-US" altLang="en-US" sz="2800" i="1" dirty="0">
                <a:ea typeface="ＭＳ Ｐゴシック" panose="020B0600070205080204" pitchFamily="34" charset="-128"/>
              </a:rPr>
              <a:t>deterministic</a:t>
            </a:r>
            <a:r>
              <a:rPr lang="en-US" altLang="en-US" sz="2800" dirty="0">
                <a:ea typeface="ＭＳ Ｐゴシック" panose="020B0600070205080204" pitchFamily="34" charset="-128"/>
              </a:rPr>
              <a:t> approach.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This means that we do the best job we can for a single forecast and do not consider uncertainties in the model, initial conditions, or the very nature of the atmosphere.  </a:t>
            </a:r>
            <a:endParaRPr lang="en-US" altLang="en-US" sz="2800" b="1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Traditionally, deterministic prediction has been the way forecasting was done, but this is changing.</a:t>
            </a:r>
          </a:p>
        </p:txBody>
      </p:sp>
    </p:spTree>
    <p:extLst>
      <p:ext uri="{BB962C8B-B14F-4D97-AF65-F5344CB8AC3E}">
        <p14:creationId xmlns:p14="http://schemas.microsoft.com/office/powerpoint/2010/main" val="1541298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16AAFA4-17DD-8E42-96DF-7A0419CB8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More Fundamental Issue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CCED0F5B-2B6F-3341-9717-A95E1DF8C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5486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atmosphere is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chaotic system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in which small differences in the initialization…well within observational error… can have large impacts on the forecasts, particularly for longer forecasts.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Similarly, uncertainty in model physics can result in large forecast differences and errors.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Often referred to as the “butterfly effect”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 descr="C:\Documents and Settings\Cliff Mass\Desktop\superman-pinball.jpg">
            <a:extLst>
              <a:ext uri="{FF2B5EF4-FFF2-40B4-BE49-F238E27FC236}">
                <a16:creationId xmlns:a16="http://schemas.microsoft.com/office/drawing/2014/main" id="{50E199A9-034E-0C43-A47D-7DD2CDEF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0464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6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D237-B0D8-214D-86CB-759C0631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FBCC44-30AC-FC44-BC0A-AA9E53A2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657600"/>
            <a:ext cx="5638800" cy="3075709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3773522-3D02-D948-980A-0FB79E6B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8600"/>
            <a:ext cx="480319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CB0DBD0-9ACC-EF4A-B710-BC3EC9805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73EA809-7DAA-064A-8732-D89D73C0F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is observed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4" descr="C:\Documents and Settings\Cliff Mass\Desktop\asos.gif">
            <a:extLst>
              <a:ext uri="{FF2B5EF4-FFF2-40B4-BE49-F238E27FC236}">
                <a16:creationId xmlns:a16="http://schemas.microsoft.com/office/drawing/2014/main" id="{55237D6E-5CCE-DB44-B55F-D89B3420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02" y="3581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76ECCA0-AB3A-7A49-B694-96D75052B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A Fundamental Problem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E57BD56-4B7F-B14E-B17E-258664C62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cs typeface="+mn-cs"/>
              </a:rPr>
              <a:t>All forecasts have some uncertainty</a:t>
            </a:r>
            <a:r>
              <a:rPr lang="en-US" dirty="0"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The uncertainty generally increases in time.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Thus, we should be providing forecast probabilities and forecast ranges and </a:t>
            </a:r>
            <a:r>
              <a:rPr lang="en-US" dirty="0">
                <a:solidFill>
                  <a:schemeClr val="accent2"/>
                </a:solidFill>
                <a:cs typeface="+mn-cs"/>
              </a:rPr>
              <a:t>not single forecast values.</a:t>
            </a:r>
          </a:p>
        </p:txBody>
      </p:sp>
      <p:pic>
        <p:nvPicPr>
          <p:cNvPr id="44035" name="Picture 1" descr="uncertainty.jpg">
            <a:extLst>
              <a:ext uri="{FF2B5EF4-FFF2-40B4-BE49-F238E27FC236}">
                <a16:creationId xmlns:a16="http://schemas.microsoft.com/office/drawing/2014/main" id="{BFA910AF-731C-8B45-8D3F-50B58AE2F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984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943416C0-1921-AD4A-A730-A131A9848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This is Ridiculous!</a:t>
            </a:r>
          </a:p>
        </p:txBody>
      </p:sp>
      <p:graphicFrame>
        <p:nvGraphicFramePr>
          <p:cNvPr id="46082" name="Object 4">
            <a:extLst>
              <a:ext uri="{FF2B5EF4-FFF2-40B4-BE49-F238E27FC236}">
                <a16:creationId xmlns:a16="http://schemas.microsoft.com/office/drawing/2014/main" id="{7B8A690D-65E1-0A48-8CAF-EF1BA3E70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5450" y="13716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46082" name="Object 4">
                        <a:extLst>
                          <a:ext uri="{FF2B5EF4-FFF2-40B4-BE49-F238E27FC236}">
                            <a16:creationId xmlns:a16="http://schemas.microsoft.com/office/drawing/2014/main" id="{7B8A690D-65E1-0A48-8CAF-EF1BA3E70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3716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401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F1E13277-F49A-F749-85B8-11B5DD256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449855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/>
                </a:solidFill>
                <a:cs typeface="+mj-cs"/>
              </a:rPr>
              <a:t>Forecast Probabilistically Using Ensembles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1D33467B-2765-3746-8537-E4621B80D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There is an approach to handling this issue that is being used by the forecasting community…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ensemble forecasts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Instead of making one forecast…</a:t>
            </a:r>
            <a:r>
              <a:rPr lang="en-US" altLang="en-US" b="1" dirty="0">
                <a:ea typeface="ＭＳ Ｐゴシック" panose="020B0600070205080204" pitchFamily="34" charset="-128"/>
              </a:rPr>
              <a:t>make many</a:t>
            </a:r>
            <a:r>
              <a:rPr lang="en-US" altLang="en-US" dirty="0">
                <a:ea typeface="ＭＳ Ｐゴシック" panose="020B0600070205080204" pitchFamily="34" charset="-128"/>
              </a:rPr>
              <a:t>…each with a slightly different initialization or different model physics.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Possible to do this now with the vastly greater computation resources that are available.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216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merged.pcp3.2003013000_f21_.gif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AC4CDC8-ED16-7B40-8BD6-E83DA927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54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927826-E48B-CC41-9682-49241521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53497"/>
            <a:ext cx="9144000" cy="35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88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>
            <a:extLst>
              <a:ext uri="{FF2B5EF4-FFF2-40B4-BE49-F238E27FC236}">
                <a16:creationId xmlns:a16="http://schemas.microsoft.com/office/drawing/2014/main" id="{046E27D1-7BA0-1C46-9A5B-244C3171B6D8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765175"/>
            <a:ext cx="8753475" cy="5378450"/>
            <a:chOff x="109" y="482"/>
            <a:chExt cx="5514" cy="3388"/>
          </a:xfrm>
        </p:grpSpPr>
        <p:sp>
          <p:nvSpPr>
            <p:cNvPr id="52226" name="Rectangle 3">
              <a:extLst>
                <a:ext uri="{FF2B5EF4-FFF2-40B4-BE49-F238E27FC236}">
                  <a16:creationId xmlns:a16="http://schemas.microsoft.com/office/drawing/2014/main" id="{613D875D-E00A-974B-9C51-EFDA6E0EC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" y="482"/>
              <a:ext cx="5514" cy="33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A</a:t>
              </a:r>
            </a:p>
          </p:txBody>
        </p:sp>
        <p:sp>
          <p:nvSpPr>
            <p:cNvPr id="52227" name="Freeform 4">
              <a:extLst>
                <a:ext uri="{FF2B5EF4-FFF2-40B4-BE49-F238E27FC236}">
                  <a16:creationId xmlns:a16="http://schemas.microsoft.com/office/drawing/2014/main" id="{1D33A7F2-8F5D-F34E-9EE8-BC05B8D11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1151"/>
              <a:ext cx="1193" cy="1313"/>
            </a:xfrm>
            <a:custGeom>
              <a:avLst/>
              <a:gdLst>
                <a:gd name="T0" fmla="*/ 39 w 1193"/>
                <a:gd name="T1" fmla="*/ 899 h 1313"/>
                <a:gd name="T2" fmla="*/ 416 w 1193"/>
                <a:gd name="T3" fmla="*/ 956 h 1313"/>
                <a:gd name="T4" fmla="*/ 647 w 1193"/>
                <a:gd name="T5" fmla="*/ 1084 h 1313"/>
                <a:gd name="T6" fmla="*/ 864 w 1193"/>
                <a:gd name="T7" fmla="*/ 1283 h 1313"/>
                <a:gd name="T8" fmla="*/ 1142 w 1193"/>
                <a:gd name="T9" fmla="*/ 1264 h 1313"/>
                <a:gd name="T10" fmla="*/ 1161 w 1193"/>
                <a:gd name="T11" fmla="*/ 1033 h 1313"/>
                <a:gd name="T12" fmla="*/ 915 w 1193"/>
                <a:gd name="T13" fmla="*/ 732 h 1313"/>
                <a:gd name="T14" fmla="*/ 1165 w 1193"/>
                <a:gd name="T15" fmla="*/ 406 h 1313"/>
                <a:gd name="T16" fmla="*/ 992 w 1193"/>
                <a:gd name="T17" fmla="*/ 156 h 1313"/>
                <a:gd name="T18" fmla="*/ 730 w 1193"/>
                <a:gd name="T19" fmla="*/ 22 h 1313"/>
                <a:gd name="T20" fmla="*/ 589 w 1193"/>
                <a:gd name="T21" fmla="*/ 289 h 1313"/>
                <a:gd name="T22" fmla="*/ 426 w 1193"/>
                <a:gd name="T23" fmla="*/ 462 h 1313"/>
                <a:gd name="T24" fmla="*/ 157 w 1193"/>
                <a:gd name="T25" fmla="*/ 616 h 1313"/>
                <a:gd name="T26" fmla="*/ 39 w 1193"/>
                <a:gd name="T27" fmla="*/ 899 h 1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3"/>
                <a:gd name="T43" fmla="*/ 0 h 1313"/>
                <a:gd name="T44" fmla="*/ 1193 w 1193"/>
                <a:gd name="T45" fmla="*/ 1313 h 13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3" h="1313">
                  <a:moveTo>
                    <a:pt x="39" y="899"/>
                  </a:moveTo>
                  <a:cubicBezTo>
                    <a:pt x="78" y="953"/>
                    <a:pt x="315" y="925"/>
                    <a:pt x="416" y="956"/>
                  </a:cubicBezTo>
                  <a:cubicBezTo>
                    <a:pt x="517" y="987"/>
                    <a:pt x="572" y="1030"/>
                    <a:pt x="647" y="1084"/>
                  </a:cubicBezTo>
                  <a:cubicBezTo>
                    <a:pt x="722" y="1138"/>
                    <a:pt x="782" y="1253"/>
                    <a:pt x="864" y="1283"/>
                  </a:cubicBezTo>
                  <a:cubicBezTo>
                    <a:pt x="946" y="1313"/>
                    <a:pt x="1093" y="1306"/>
                    <a:pt x="1142" y="1264"/>
                  </a:cubicBezTo>
                  <a:cubicBezTo>
                    <a:pt x="1170" y="1213"/>
                    <a:pt x="1193" y="1126"/>
                    <a:pt x="1161" y="1033"/>
                  </a:cubicBezTo>
                  <a:cubicBezTo>
                    <a:pt x="1129" y="940"/>
                    <a:pt x="919" y="846"/>
                    <a:pt x="915" y="732"/>
                  </a:cubicBezTo>
                  <a:cubicBezTo>
                    <a:pt x="916" y="628"/>
                    <a:pt x="1152" y="502"/>
                    <a:pt x="1165" y="406"/>
                  </a:cubicBezTo>
                  <a:cubicBezTo>
                    <a:pt x="1178" y="310"/>
                    <a:pt x="1064" y="220"/>
                    <a:pt x="992" y="156"/>
                  </a:cubicBezTo>
                  <a:cubicBezTo>
                    <a:pt x="920" y="92"/>
                    <a:pt x="797" y="0"/>
                    <a:pt x="730" y="22"/>
                  </a:cubicBezTo>
                  <a:cubicBezTo>
                    <a:pt x="663" y="44"/>
                    <a:pt x="640" y="216"/>
                    <a:pt x="589" y="289"/>
                  </a:cubicBezTo>
                  <a:cubicBezTo>
                    <a:pt x="538" y="362"/>
                    <a:pt x="498" y="407"/>
                    <a:pt x="426" y="462"/>
                  </a:cubicBezTo>
                  <a:cubicBezTo>
                    <a:pt x="354" y="517"/>
                    <a:pt x="221" y="543"/>
                    <a:pt x="157" y="616"/>
                  </a:cubicBezTo>
                  <a:cubicBezTo>
                    <a:pt x="93" y="689"/>
                    <a:pt x="0" y="845"/>
                    <a:pt x="39" y="899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8" name="Text Box 5">
              <a:extLst>
                <a:ext uri="{FF2B5EF4-FFF2-40B4-BE49-F238E27FC236}">
                  <a16:creationId xmlns:a16="http://schemas.microsoft.com/office/drawing/2014/main" id="{5C1D5E7E-D066-C24B-9F75-C133B9BA3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124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52229" name="Text Box 6">
              <a:extLst>
                <a:ext uri="{FF2B5EF4-FFF2-40B4-BE49-F238E27FC236}">
                  <a16:creationId xmlns:a16="http://schemas.microsoft.com/office/drawing/2014/main" id="{6D28A8DD-FDBC-B64F-BA12-7B5CF6586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" y="1419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2230" name="Text Box 7">
              <a:extLst>
                <a:ext uri="{FF2B5EF4-FFF2-40B4-BE49-F238E27FC236}">
                  <a16:creationId xmlns:a16="http://schemas.microsoft.com/office/drawing/2014/main" id="{F977ACE1-5CDF-4A45-8092-39F0E95BB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" y="1576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52231" name="Text Box 8">
              <a:extLst>
                <a:ext uri="{FF2B5EF4-FFF2-40B4-BE49-F238E27FC236}">
                  <a16:creationId xmlns:a16="http://schemas.microsoft.com/office/drawing/2014/main" id="{E9FD6ACA-F9E2-0443-9569-BCDBDC0CC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48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2232" name="Text Box 9">
              <a:extLst>
                <a:ext uri="{FF2B5EF4-FFF2-40B4-BE49-F238E27FC236}">
                  <a16:creationId xmlns:a16="http://schemas.microsoft.com/office/drawing/2014/main" id="{2157AA9E-C6E0-3C47-BBD6-A137CFE40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1673"/>
              <a:ext cx="1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j</a:t>
              </a:r>
            </a:p>
          </p:txBody>
        </p:sp>
        <p:sp>
          <p:nvSpPr>
            <p:cNvPr id="52233" name="Text Box 10">
              <a:extLst>
                <a:ext uri="{FF2B5EF4-FFF2-40B4-BE49-F238E27FC236}">
                  <a16:creationId xmlns:a16="http://schemas.microsoft.com/office/drawing/2014/main" id="{B1900CC6-98B2-7A4A-9CE6-484FA892C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2244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52234" name="Text Box 11">
              <a:extLst>
                <a:ext uri="{FF2B5EF4-FFF2-40B4-BE49-F238E27FC236}">
                  <a16:creationId xmlns:a16="http://schemas.microsoft.com/office/drawing/2014/main" id="{551209A8-661D-424B-BC57-29D089C30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" y="2152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  <p:sp>
          <p:nvSpPr>
            <p:cNvPr id="52235" name="Text Box 12">
              <a:extLst>
                <a:ext uri="{FF2B5EF4-FFF2-40B4-BE49-F238E27FC236}">
                  <a16:creationId xmlns:a16="http://schemas.microsoft.com/office/drawing/2014/main" id="{6A1602E9-1399-2442-B879-8D1282DA7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" y="1897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52236" name="Line 13">
              <a:extLst>
                <a:ext uri="{FF2B5EF4-FFF2-40B4-BE49-F238E27FC236}">
                  <a16:creationId xmlns:a16="http://schemas.microsoft.com/office/drawing/2014/main" id="{55B0A2A5-A4EB-9741-8C55-4E532D1CE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5" y="894"/>
              <a:ext cx="1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Oval 14">
              <a:extLst>
                <a:ext uri="{FF2B5EF4-FFF2-40B4-BE49-F238E27FC236}">
                  <a16:creationId xmlns:a16="http://schemas.microsoft.com/office/drawing/2014/main" id="{E8C6F74C-9E25-1B44-8AD8-E163A1F2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1279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8" name="Oval 15">
              <a:extLst>
                <a:ext uri="{FF2B5EF4-FFF2-40B4-BE49-F238E27FC236}">
                  <a16:creationId xmlns:a16="http://schemas.microsoft.com/office/drawing/2014/main" id="{84BF8205-906A-2942-9EFE-6D4A2A02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6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9" name="Oval 16">
              <a:extLst>
                <a:ext uri="{FF2B5EF4-FFF2-40B4-BE49-F238E27FC236}">
                  <a16:creationId xmlns:a16="http://schemas.microsoft.com/office/drawing/2014/main" id="{D469A716-6613-464F-A279-1ACB3441E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" y="17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0" name="Oval 17">
              <a:extLst>
                <a:ext uri="{FF2B5EF4-FFF2-40B4-BE49-F238E27FC236}">
                  <a16:creationId xmlns:a16="http://schemas.microsoft.com/office/drawing/2014/main" id="{B2EC5B44-4FE1-5C45-90F2-36B5CFADE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448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1" name="Oval 18">
              <a:extLst>
                <a:ext uri="{FF2B5EF4-FFF2-40B4-BE49-F238E27FC236}">
                  <a16:creationId xmlns:a16="http://schemas.microsoft.com/office/drawing/2014/main" id="{D902056E-E755-724C-8E87-C3FABE950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2272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2" name="Oval 19">
              <a:extLst>
                <a:ext uri="{FF2B5EF4-FFF2-40B4-BE49-F238E27FC236}">
                  <a16:creationId xmlns:a16="http://schemas.microsoft.com/office/drawing/2014/main" id="{FC231E08-4CE3-504F-8B39-8B6D7E4B3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1926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3" name="Oval 20">
              <a:extLst>
                <a:ext uri="{FF2B5EF4-FFF2-40B4-BE49-F238E27FC236}">
                  <a16:creationId xmlns:a16="http://schemas.microsoft.com/office/drawing/2014/main" id="{371806AC-2365-4746-BFB0-F04B2F58A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1514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4" name="Oval 21">
              <a:extLst>
                <a:ext uri="{FF2B5EF4-FFF2-40B4-BE49-F238E27FC236}">
                  <a16:creationId xmlns:a16="http://schemas.microsoft.com/office/drawing/2014/main" id="{87A298EF-DE4A-994A-8A72-460B2EE81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2187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5" name="Freeform 22">
              <a:extLst>
                <a:ext uri="{FF2B5EF4-FFF2-40B4-BE49-F238E27FC236}">
                  <a16:creationId xmlns:a16="http://schemas.microsoft.com/office/drawing/2014/main" id="{3E984BE6-14AD-1843-8744-BA7788EDBC45}"/>
                </a:ext>
              </a:extLst>
            </p:cNvPr>
            <p:cNvSpPr>
              <a:spLocks/>
            </p:cNvSpPr>
            <p:nvPr/>
          </p:nvSpPr>
          <p:spPr bwMode="auto">
            <a:xfrm rot="-428576">
              <a:off x="1068" y="682"/>
              <a:ext cx="4055" cy="1011"/>
            </a:xfrm>
            <a:custGeom>
              <a:avLst/>
              <a:gdLst>
                <a:gd name="T0" fmla="*/ 0 w 4055"/>
                <a:gd name="T1" fmla="*/ 380 h 1011"/>
                <a:gd name="T2" fmla="*/ 554 w 4055"/>
                <a:gd name="T3" fmla="*/ 132 h 1011"/>
                <a:gd name="T4" fmla="*/ 1264 w 4055"/>
                <a:gd name="T5" fmla="*/ 29 h 1011"/>
                <a:gd name="T6" fmla="*/ 1917 w 4055"/>
                <a:gd name="T7" fmla="*/ 305 h 1011"/>
                <a:gd name="T8" fmla="*/ 2506 w 4055"/>
                <a:gd name="T9" fmla="*/ 727 h 1011"/>
                <a:gd name="T10" fmla="*/ 3069 w 4055"/>
                <a:gd name="T11" fmla="*/ 983 h 1011"/>
                <a:gd name="T12" fmla="*/ 3626 w 4055"/>
                <a:gd name="T13" fmla="*/ 893 h 1011"/>
                <a:gd name="T14" fmla="*/ 4055 w 4055"/>
                <a:gd name="T15" fmla="*/ 529 h 10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55"/>
                <a:gd name="T25" fmla="*/ 0 h 1011"/>
                <a:gd name="T26" fmla="*/ 4055 w 4055"/>
                <a:gd name="T27" fmla="*/ 1011 h 10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55" h="1011">
                  <a:moveTo>
                    <a:pt x="0" y="380"/>
                  </a:moveTo>
                  <a:cubicBezTo>
                    <a:pt x="92" y="339"/>
                    <a:pt x="343" y="191"/>
                    <a:pt x="554" y="132"/>
                  </a:cubicBezTo>
                  <a:cubicBezTo>
                    <a:pt x="765" y="73"/>
                    <a:pt x="1037" y="0"/>
                    <a:pt x="1264" y="29"/>
                  </a:cubicBezTo>
                  <a:cubicBezTo>
                    <a:pt x="1491" y="58"/>
                    <a:pt x="1710" y="189"/>
                    <a:pt x="1917" y="305"/>
                  </a:cubicBezTo>
                  <a:cubicBezTo>
                    <a:pt x="2124" y="421"/>
                    <a:pt x="2314" y="614"/>
                    <a:pt x="2506" y="727"/>
                  </a:cubicBezTo>
                  <a:cubicBezTo>
                    <a:pt x="2698" y="840"/>
                    <a:pt x="2882" y="955"/>
                    <a:pt x="3069" y="983"/>
                  </a:cubicBezTo>
                  <a:cubicBezTo>
                    <a:pt x="3256" y="1011"/>
                    <a:pt x="3462" y="969"/>
                    <a:pt x="3626" y="893"/>
                  </a:cubicBezTo>
                  <a:cubicBezTo>
                    <a:pt x="3790" y="817"/>
                    <a:pt x="3966" y="605"/>
                    <a:pt x="4055" y="5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3">
              <a:extLst>
                <a:ext uri="{FF2B5EF4-FFF2-40B4-BE49-F238E27FC236}">
                  <a16:creationId xmlns:a16="http://schemas.microsoft.com/office/drawing/2014/main" id="{BD3BD463-BC54-794A-A381-F6A79BDA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" y="1157"/>
              <a:ext cx="3742" cy="886"/>
            </a:xfrm>
            <a:custGeom>
              <a:avLst/>
              <a:gdLst>
                <a:gd name="T0" fmla="*/ 0 w 3742"/>
                <a:gd name="T1" fmla="*/ 316 h 886"/>
                <a:gd name="T2" fmla="*/ 496 w 3742"/>
                <a:gd name="T3" fmla="*/ 106 h 886"/>
                <a:gd name="T4" fmla="*/ 1187 w 3742"/>
                <a:gd name="T5" fmla="*/ 29 h 886"/>
                <a:gd name="T6" fmla="*/ 1918 w 3742"/>
                <a:gd name="T7" fmla="*/ 280 h 886"/>
                <a:gd name="T8" fmla="*/ 2539 w 3742"/>
                <a:gd name="T9" fmla="*/ 670 h 886"/>
                <a:gd name="T10" fmla="*/ 3153 w 3742"/>
                <a:gd name="T11" fmla="*/ 881 h 886"/>
                <a:gd name="T12" fmla="*/ 3742 w 3742"/>
                <a:gd name="T13" fmla="*/ 702 h 8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42"/>
                <a:gd name="T22" fmla="*/ 0 h 886"/>
                <a:gd name="T23" fmla="*/ 3742 w 3742"/>
                <a:gd name="T24" fmla="*/ 886 h 8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42" h="886">
                  <a:moveTo>
                    <a:pt x="0" y="316"/>
                  </a:moveTo>
                  <a:cubicBezTo>
                    <a:pt x="83" y="281"/>
                    <a:pt x="298" y="154"/>
                    <a:pt x="496" y="106"/>
                  </a:cubicBezTo>
                  <a:cubicBezTo>
                    <a:pt x="694" y="58"/>
                    <a:pt x="950" y="0"/>
                    <a:pt x="1187" y="29"/>
                  </a:cubicBezTo>
                  <a:cubicBezTo>
                    <a:pt x="1424" y="58"/>
                    <a:pt x="1693" y="173"/>
                    <a:pt x="1918" y="280"/>
                  </a:cubicBezTo>
                  <a:cubicBezTo>
                    <a:pt x="2143" y="387"/>
                    <a:pt x="2333" y="570"/>
                    <a:pt x="2539" y="670"/>
                  </a:cubicBezTo>
                  <a:cubicBezTo>
                    <a:pt x="2745" y="770"/>
                    <a:pt x="2953" y="876"/>
                    <a:pt x="3153" y="881"/>
                  </a:cubicBezTo>
                  <a:cubicBezTo>
                    <a:pt x="3353" y="886"/>
                    <a:pt x="3619" y="739"/>
                    <a:pt x="3742" y="7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4">
              <a:extLst>
                <a:ext uri="{FF2B5EF4-FFF2-40B4-BE49-F238E27FC236}">
                  <a16:creationId xmlns:a16="http://schemas.microsoft.com/office/drawing/2014/main" id="{8E609A81-8D07-1B43-9058-2C4B83E08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" y="1431"/>
              <a:ext cx="3772" cy="1060"/>
            </a:xfrm>
            <a:custGeom>
              <a:avLst/>
              <a:gdLst>
                <a:gd name="T0" fmla="*/ 0 w 3772"/>
                <a:gd name="T1" fmla="*/ 124 h 1060"/>
                <a:gd name="T2" fmla="*/ 419 w 3772"/>
                <a:gd name="T3" fmla="*/ 18 h 1060"/>
                <a:gd name="T4" fmla="*/ 873 w 3772"/>
                <a:gd name="T5" fmla="*/ 18 h 1060"/>
                <a:gd name="T6" fmla="*/ 1193 w 3772"/>
                <a:gd name="T7" fmla="*/ 114 h 1060"/>
                <a:gd name="T8" fmla="*/ 1558 w 3772"/>
                <a:gd name="T9" fmla="*/ 281 h 1060"/>
                <a:gd name="T10" fmla="*/ 2032 w 3772"/>
                <a:gd name="T11" fmla="*/ 646 h 1060"/>
                <a:gd name="T12" fmla="*/ 2588 w 3772"/>
                <a:gd name="T13" fmla="*/ 972 h 1060"/>
                <a:gd name="T14" fmla="*/ 3248 w 3772"/>
                <a:gd name="T15" fmla="*/ 1049 h 1060"/>
                <a:gd name="T16" fmla="*/ 3772 w 3772"/>
                <a:gd name="T17" fmla="*/ 908 h 10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72"/>
                <a:gd name="T28" fmla="*/ 0 h 1060"/>
                <a:gd name="T29" fmla="*/ 3772 w 3772"/>
                <a:gd name="T30" fmla="*/ 1060 h 10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72" h="1060">
                  <a:moveTo>
                    <a:pt x="0" y="124"/>
                  </a:moveTo>
                  <a:cubicBezTo>
                    <a:pt x="70" y="106"/>
                    <a:pt x="274" y="36"/>
                    <a:pt x="419" y="18"/>
                  </a:cubicBezTo>
                  <a:cubicBezTo>
                    <a:pt x="564" y="0"/>
                    <a:pt x="744" y="2"/>
                    <a:pt x="873" y="18"/>
                  </a:cubicBezTo>
                  <a:cubicBezTo>
                    <a:pt x="1002" y="34"/>
                    <a:pt x="1079" y="70"/>
                    <a:pt x="1193" y="114"/>
                  </a:cubicBezTo>
                  <a:cubicBezTo>
                    <a:pt x="1307" y="158"/>
                    <a:pt x="1418" y="192"/>
                    <a:pt x="1558" y="281"/>
                  </a:cubicBezTo>
                  <a:cubicBezTo>
                    <a:pt x="1698" y="370"/>
                    <a:pt x="1860" y="531"/>
                    <a:pt x="2032" y="646"/>
                  </a:cubicBezTo>
                  <a:cubicBezTo>
                    <a:pt x="2204" y="761"/>
                    <a:pt x="2385" y="905"/>
                    <a:pt x="2588" y="972"/>
                  </a:cubicBezTo>
                  <a:cubicBezTo>
                    <a:pt x="2791" y="1039"/>
                    <a:pt x="3051" y="1060"/>
                    <a:pt x="3248" y="1049"/>
                  </a:cubicBezTo>
                  <a:cubicBezTo>
                    <a:pt x="3445" y="1038"/>
                    <a:pt x="3663" y="937"/>
                    <a:pt x="3772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Freeform 25">
              <a:extLst>
                <a:ext uri="{FF2B5EF4-FFF2-40B4-BE49-F238E27FC236}">
                  <a16:creationId xmlns:a16="http://schemas.microsoft.com/office/drawing/2014/main" id="{B5EFEE53-F06D-974F-A054-C5C869D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329"/>
              <a:ext cx="3606" cy="968"/>
            </a:xfrm>
            <a:custGeom>
              <a:avLst/>
              <a:gdLst>
                <a:gd name="T0" fmla="*/ 0 w 3606"/>
                <a:gd name="T1" fmla="*/ 310 h 968"/>
                <a:gd name="T2" fmla="*/ 496 w 3606"/>
                <a:gd name="T3" fmla="*/ 100 h 968"/>
                <a:gd name="T4" fmla="*/ 1187 w 3606"/>
                <a:gd name="T5" fmla="*/ 23 h 968"/>
                <a:gd name="T6" fmla="*/ 1878 w 3606"/>
                <a:gd name="T7" fmla="*/ 235 h 968"/>
                <a:gd name="T8" fmla="*/ 2454 w 3606"/>
                <a:gd name="T9" fmla="*/ 620 h 968"/>
                <a:gd name="T10" fmla="*/ 3055 w 3606"/>
                <a:gd name="T11" fmla="*/ 920 h 968"/>
                <a:gd name="T12" fmla="*/ 3606 w 3606"/>
                <a:gd name="T13" fmla="*/ 908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06"/>
                <a:gd name="T22" fmla="*/ 0 h 968"/>
                <a:gd name="T23" fmla="*/ 3606 w 3606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06" h="968">
                  <a:moveTo>
                    <a:pt x="0" y="310"/>
                  </a:moveTo>
                  <a:cubicBezTo>
                    <a:pt x="83" y="275"/>
                    <a:pt x="298" y="148"/>
                    <a:pt x="496" y="100"/>
                  </a:cubicBezTo>
                  <a:cubicBezTo>
                    <a:pt x="694" y="52"/>
                    <a:pt x="957" y="0"/>
                    <a:pt x="1187" y="23"/>
                  </a:cubicBezTo>
                  <a:cubicBezTo>
                    <a:pt x="1417" y="46"/>
                    <a:pt x="1667" y="136"/>
                    <a:pt x="1878" y="235"/>
                  </a:cubicBezTo>
                  <a:cubicBezTo>
                    <a:pt x="2089" y="334"/>
                    <a:pt x="2258" y="506"/>
                    <a:pt x="2454" y="620"/>
                  </a:cubicBezTo>
                  <a:cubicBezTo>
                    <a:pt x="2650" y="734"/>
                    <a:pt x="2863" y="872"/>
                    <a:pt x="3055" y="920"/>
                  </a:cubicBezTo>
                  <a:cubicBezTo>
                    <a:pt x="3247" y="968"/>
                    <a:pt x="3491" y="910"/>
                    <a:pt x="3606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9" name="Freeform 26">
              <a:extLst>
                <a:ext uri="{FF2B5EF4-FFF2-40B4-BE49-F238E27FC236}">
                  <a16:creationId xmlns:a16="http://schemas.microsoft.com/office/drawing/2014/main" id="{123B7D3F-3BEA-BA4B-A89B-F05061BD7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1519"/>
              <a:ext cx="3626" cy="1120"/>
            </a:xfrm>
            <a:custGeom>
              <a:avLst/>
              <a:gdLst>
                <a:gd name="T0" fmla="*/ 0 w 3626"/>
                <a:gd name="T1" fmla="*/ 229 h 1120"/>
                <a:gd name="T2" fmla="*/ 497 w 3626"/>
                <a:gd name="T3" fmla="*/ 83 h 1120"/>
                <a:gd name="T4" fmla="*/ 1213 w 3626"/>
                <a:gd name="T5" fmla="*/ 32 h 1120"/>
                <a:gd name="T6" fmla="*/ 1847 w 3626"/>
                <a:gd name="T7" fmla="*/ 275 h 1120"/>
                <a:gd name="T8" fmla="*/ 2461 w 3626"/>
                <a:gd name="T9" fmla="*/ 717 h 1120"/>
                <a:gd name="T10" fmla="*/ 3082 w 3626"/>
                <a:gd name="T11" fmla="*/ 1050 h 1120"/>
                <a:gd name="T12" fmla="*/ 3626 w 3626"/>
                <a:gd name="T13" fmla="*/ 1120 h 1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26"/>
                <a:gd name="T22" fmla="*/ 0 h 1120"/>
                <a:gd name="T23" fmla="*/ 3626 w 3626"/>
                <a:gd name="T24" fmla="*/ 1120 h 1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26" h="1120">
                  <a:moveTo>
                    <a:pt x="0" y="229"/>
                  </a:moveTo>
                  <a:cubicBezTo>
                    <a:pt x="83" y="205"/>
                    <a:pt x="295" y="116"/>
                    <a:pt x="497" y="83"/>
                  </a:cubicBezTo>
                  <a:cubicBezTo>
                    <a:pt x="699" y="50"/>
                    <a:pt x="988" y="0"/>
                    <a:pt x="1213" y="32"/>
                  </a:cubicBezTo>
                  <a:cubicBezTo>
                    <a:pt x="1438" y="64"/>
                    <a:pt x="1639" y="161"/>
                    <a:pt x="1847" y="275"/>
                  </a:cubicBezTo>
                  <a:cubicBezTo>
                    <a:pt x="2055" y="389"/>
                    <a:pt x="2255" y="588"/>
                    <a:pt x="2461" y="717"/>
                  </a:cubicBezTo>
                  <a:cubicBezTo>
                    <a:pt x="2667" y="846"/>
                    <a:pt x="2888" y="983"/>
                    <a:pt x="3082" y="1050"/>
                  </a:cubicBezTo>
                  <a:cubicBezTo>
                    <a:pt x="3276" y="1117"/>
                    <a:pt x="3513" y="1106"/>
                    <a:pt x="3626" y="11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27">
              <a:extLst>
                <a:ext uri="{FF2B5EF4-FFF2-40B4-BE49-F238E27FC236}">
                  <a16:creationId xmlns:a16="http://schemas.microsoft.com/office/drawing/2014/main" id="{21B0A339-E076-3B4E-B794-DAAF4237B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1662"/>
              <a:ext cx="3657" cy="1144"/>
            </a:xfrm>
            <a:custGeom>
              <a:avLst/>
              <a:gdLst>
                <a:gd name="T0" fmla="*/ 0 w 3657"/>
                <a:gd name="T1" fmla="*/ 298 h 1144"/>
                <a:gd name="T2" fmla="*/ 348 w 3657"/>
                <a:gd name="T3" fmla="*/ 152 h 1144"/>
                <a:gd name="T4" fmla="*/ 694 w 3657"/>
                <a:gd name="T5" fmla="*/ 43 h 1144"/>
                <a:gd name="T6" fmla="*/ 1238 w 3657"/>
                <a:gd name="T7" fmla="*/ 17 h 1144"/>
                <a:gd name="T8" fmla="*/ 1865 w 3657"/>
                <a:gd name="T9" fmla="*/ 145 h 1144"/>
                <a:gd name="T10" fmla="*/ 2441 w 3657"/>
                <a:gd name="T11" fmla="*/ 516 h 1144"/>
                <a:gd name="T12" fmla="*/ 3004 w 3657"/>
                <a:gd name="T13" fmla="*/ 868 h 1144"/>
                <a:gd name="T14" fmla="*/ 3657 w 3657"/>
                <a:gd name="T15" fmla="*/ 1144 h 1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57"/>
                <a:gd name="T25" fmla="*/ 0 h 1144"/>
                <a:gd name="T26" fmla="*/ 3657 w 3657"/>
                <a:gd name="T27" fmla="*/ 1144 h 1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57" h="1144">
                  <a:moveTo>
                    <a:pt x="0" y="298"/>
                  </a:moveTo>
                  <a:cubicBezTo>
                    <a:pt x="58" y="274"/>
                    <a:pt x="232" y="195"/>
                    <a:pt x="348" y="152"/>
                  </a:cubicBezTo>
                  <a:cubicBezTo>
                    <a:pt x="464" y="109"/>
                    <a:pt x="546" y="65"/>
                    <a:pt x="694" y="43"/>
                  </a:cubicBezTo>
                  <a:cubicBezTo>
                    <a:pt x="842" y="21"/>
                    <a:pt x="1043" y="0"/>
                    <a:pt x="1238" y="17"/>
                  </a:cubicBezTo>
                  <a:cubicBezTo>
                    <a:pt x="1433" y="34"/>
                    <a:pt x="1665" y="62"/>
                    <a:pt x="1865" y="145"/>
                  </a:cubicBezTo>
                  <a:cubicBezTo>
                    <a:pt x="2065" y="228"/>
                    <a:pt x="2251" y="396"/>
                    <a:pt x="2441" y="516"/>
                  </a:cubicBezTo>
                  <a:cubicBezTo>
                    <a:pt x="2631" y="636"/>
                    <a:pt x="2801" y="763"/>
                    <a:pt x="3004" y="868"/>
                  </a:cubicBezTo>
                  <a:cubicBezTo>
                    <a:pt x="3207" y="973"/>
                    <a:pt x="3521" y="1087"/>
                    <a:pt x="3657" y="1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28">
              <a:extLst>
                <a:ext uri="{FF2B5EF4-FFF2-40B4-BE49-F238E27FC236}">
                  <a16:creationId xmlns:a16="http://schemas.microsoft.com/office/drawing/2014/main" id="{9FFDD9BD-2BCB-7F41-A6D1-55FCDC81B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2128"/>
              <a:ext cx="3500" cy="1252"/>
            </a:xfrm>
            <a:custGeom>
              <a:avLst/>
              <a:gdLst>
                <a:gd name="T0" fmla="*/ 0 w 3500"/>
                <a:gd name="T1" fmla="*/ 96 h 1252"/>
                <a:gd name="T2" fmla="*/ 345 w 3500"/>
                <a:gd name="T3" fmla="*/ 18 h 1252"/>
                <a:gd name="T4" fmla="*/ 863 w 3500"/>
                <a:gd name="T5" fmla="*/ 50 h 1252"/>
                <a:gd name="T6" fmla="*/ 1420 w 3500"/>
                <a:gd name="T7" fmla="*/ 319 h 1252"/>
                <a:gd name="T8" fmla="*/ 1900 w 3500"/>
                <a:gd name="T9" fmla="*/ 690 h 1252"/>
                <a:gd name="T10" fmla="*/ 2342 w 3500"/>
                <a:gd name="T11" fmla="*/ 1029 h 1252"/>
                <a:gd name="T12" fmla="*/ 2892 w 3500"/>
                <a:gd name="T13" fmla="*/ 1221 h 1252"/>
                <a:gd name="T14" fmla="*/ 3500 w 3500"/>
                <a:gd name="T15" fmla="*/ 1215 h 12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0"/>
                <a:gd name="T25" fmla="*/ 0 h 1252"/>
                <a:gd name="T26" fmla="*/ 3500 w 3500"/>
                <a:gd name="T27" fmla="*/ 1252 h 12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0" h="1252">
                  <a:moveTo>
                    <a:pt x="0" y="96"/>
                  </a:moveTo>
                  <a:cubicBezTo>
                    <a:pt x="57" y="83"/>
                    <a:pt x="201" y="26"/>
                    <a:pt x="345" y="18"/>
                  </a:cubicBezTo>
                  <a:cubicBezTo>
                    <a:pt x="489" y="10"/>
                    <a:pt x="684" y="0"/>
                    <a:pt x="863" y="50"/>
                  </a:cubicBezTo>
                  <a:cubicBezTo>
                    <a:pt x="1042" y="100"/>
                    <a:pt x="1247" y="212"/>
                    <a:pt x="1420" y="319"/>
                  </a:cubicBezTo>
                  <a:cubicBezTo>
                    <a:pt x="1593" y="426"/>
                    <a:pt x="1746" y="572"/>
                    <a:pt x="1900" y="690"/>
                  </a:cubicBezTo>
                  <a:cubicBezTo>
                    <a:pt x="2054" y="808"/>
                    <a:pt x="2177" y="941"/>
                    <a:pt x="2342" y="1029"/>
                  </a:cubicBezTo>
                  <a:cubicBezTo>
                    <a:pt x="2507" y="1117"/>
                    <a:pt x="2699" y="1190"/>
                    <a:pt x="2892" y="1221"/>
                  </a:cubicBezTo>
                  <a:cubicBezTo>
                    <a:pt x="3085" y="1252"/>
                    <a:pt x="3373" y="1216"/>
                    <a:pt x="3500" y="121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29">
              <a:extLst>
                <a:ext uri="{FF2B5EF4-FFF2-40B4-BE49-F238E27FC236}">
                  <a16:creationId xmlns:a16="http://schemas.microsoft.com/office/drawing/2014/main" id="{9F2730CD-708C-644D-87E5-E7B1D7C62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2216"/>
              <a:ext cx="3920" cy="1425"/>
            </a:xfrm>
            <a:custGeom>
              <a:avLst/>
              <a:gdLst>
                <a:gd name="T0" fmla="*/ 0 w 3920"/>
                <a:gd name="T1" fmla="*/ 96 h 1425"/>
                <a:gd name="T2" fmla="*/ 521 w 3920"/>
                <a:gd name="T3" fmla="*/ 58 h 1425"/>
                <a:gd name="T4" fmla="*/ 1129 w 3920"/>
                <a:gd name="T5" fmla="*/ 442 h 1425"/>
                <a:gd name="T6" fmla="*/ 1564 w 3920"/>
                <a:gd name="T7" fmla="*/ 871 h 1425"/>
                <a:gd name="T8" fmla="*/ 2096 w 3920"/>
                <a:gd name="T9" fmla="*/ 1261 h 1425"/>
                <a:gd name="T10" fmla="*/ 2787 w 3920"/>
                <a:gd name="T11" fmla="*/ 1409 h 1425"/>
                <a:gd name="T12" fmla="*/ 3382 w 3920"/>
                <a:gd name="T13" fmla="*/ 1357 h 1425"/>
                <a:gd name="T14" fmla="*/ 3920 w 3920"/>
                <a:gd name="T15" fmla="*/ 1159 h 14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20"/>
                <a:gd name="T25" fmla="*/ 0 h 1425"/>
                <a:gd name="T26" fmla="*/ 3920 w 3920"/>
                <a:gd name="T27" fmla="*/ 1425 h 14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20" h="1425">
                  <a:moveTo>
                    <a:pt x="0" y="96"/>
                  </a:moveTo>
                  <a:cubicBezTo>
                    <a:pt x="87" y="90"/>
                    <a:pt x="333" y="0"/>
                    <a:pt x="521" y="58"/>
                  </a:cubicBezTo>
                  <a:cubicBezTo>
                    <a:pt x="709" y="116"/>
                    <a:pt x="955" y="307"/>
                    <a:pt x="1129" y="442"/>
                  </a:cubicBezTo>
                  <a:cubicBezTo>
                    <a:pt x="1303" y="577"/>
                    <a:pt x="1403" y="735"/>
                    <a:pt x="1564" y="871"/>
                  </a:cubicBezTo>
                  <a:cubicBezTo>
                    <a:pt x="1725" y="1007"/>
                    <a:pt x="1892" y="1171"/>
                    <a:pt x="2096" y="1261"/>
                  </a:cubicBezTo>
                  <a:cubicBezTo>
                    <a:pt x="2300" y="1351"/>
                    <a:pt x="2573" y="1393"/>
                    <a:pt x="2787" y="1409"/>
                  </a:cubicBezTo>
                  <a:cubicBezTo>
                    <a:pt x="3001" y="1425"/>
                    <a:pt x="3193" y="1399"/>
                    <a:pt x="3382" y="1357"/>
                  </a:cubicBezTo>
                  <a:cubicBezTo>
                    <a:pt x="3571" y="1315"/>
                    <a:pt x="3808" y="1200"/>
                    <a:pt x="3920" y="11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3" name="Freeform 30">
              <a:extLst>
                <a:ext uri="{FF2B5EF4-FFF2-40B4-BE49-F238E27FC236}">
                  <a16:creationId xmlns:a16="http://schemas.microsoft.com/office/drawing/2014/main" id="{EDC1A60E-6A49-7543-8A8E-404ADD2C2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738"/>
              <a:ext cx="1519" cy="2872"/>
            </a:xfrm>
            <a:custGeom>
              <a:avLst/>
              <a:gdLst>
                <a:gd name="T0" fmla="*/ 13 w 1519"/>
                <a:gd name="T1" fmla="*/ 2088 h 2872"/>
                <a:gd name="T2" fmla="*/ 330 w 1519"/>
                <a:gd name="T3" fmla="*/ 2592 h 2872"/>
                <a:gd name="T4" fmla="*/ 842 w 1519"/>
                <a:gd name="T5" fmla="*/ 2829 h 2872"/>
                <a:gd name="T6" fmla="*/ 1310 w 1519"/>
                <a:gd name="T7" fmla="*/ 2822 h 2872"/>
                <a:gd name="T8" fmla="*/ 1438 w 1519"/>
                <a:gd name="T9" fmla="*/ 2541 h 2872"/>
                <a:gd name="T10" fmla="*/ 823 w 1519"/>
                <a:gd name="T11" fmla="*/ 2349 h 2872"/>
                <a:gd name="T12" fmla="*/ 849 w 1519"/>
                <a:gd name="T13" fmla="*/ 1990 h 2872"/>
                <a:gd name="T14" fmla="*/ 1265 w 1519"/>
                <a:gd name="T15" fmla="*/ 1606 h 2872"/>
                <a:gd name="T16" fmla="*/ 1150 w 1519"/>
                <a:gd name="T17" fmla="*/ 736 h 2872"/>
                <a:gd name="T18" fmla="*/ 1316 w 1519"/>
                <a:gd name="T19" fmla="*/ 83 h 2872"/>
                <a:gd name="T20" fmla="*/ 919 w 1519"/>
                <a:gd name="T21" fmla="*/ 153 h 2872"/>
                <a:gd name="T22" fmla="*/ 695 w 1519"/>
                <a:gd name="T23" fmla="*/ 819 h 2872"/>
                <a:gd name="T24" fmla="*/ 452 w 1519"/>
                <a:gd name="T25" fmla="*/ 1312 h 2872"/>
                <a:gd name="T26" fmla="*/ 254 w 1519"/>
                <a:gd name="T27" fmla="*/ 1651 h 2872"/>
                <a:gd name="T28" fmla="*/ 13 w 1519"/>
                <a:gd name="T29" fmla="*/ 2088 h 2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9"/>
                <a:gd name="T46" fmla="*/ 0 h 2872"/>
                <a:gd name="T47" fmla="*/ 1519 w 1519"/>
                <a:gd name="T48" fmla="*/ 2872 h 2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9" h="2872">
                  <a:moveTo>
                    <a:pt x="13" y="2088"/>
                  </a:moveTo>
                  <a:cubicBezTo>
                    <a:pt x="26" y="2245"/>
                    <a:pt x="192" y="2469"/>
                    <a:pt x="330" y="2592"/>
                  </a:cubicBezTo>
                  <a:cubicBezTo>
                    <a:pt x="528" y="2743"/>
                    <a:pt x="884" y="2872"/>
                    <a:pt x="842" y="2829"/>
                  </a:cubicBezTo>
                  <a:cubicBezTo>
                    <a:pt x="945" y="2870"/>
                    <a:pt x="1211" y="2870"/>
                    <a:pt x="1310" y="2822"/>
                  </a:cubicBezTo>
                  <a:cubicBezTo>
                    <a:pt x="1409" y="2774"/>
                    <a:pt x="1519" y="2620"/>
                    <a:pt x="1438" y="2541"/>
                  </a:cubicBezTo>
                  <a:cubicBezTo>
                    <a:pt x="1418" y="2461"/>
                    <a:pt x="921" y="2441"/>
                    <a:pt x="823" y="2349"/>
                  </a:cubicBezTo>
                  <a:cubicBezTo>
                    <a:pt x="725" y="2257"/>
                    <a:pt x="775" y="2114"/>
                    <a:pt x="849" y="1990"/>
                  </a:cubicBezTo>
                  <a:cubicBezTo>
                    <a:pt x="911" y="1860"/>
                    <a:pt x="1215" y="1815"/>
                    <a:pt x="1265" y="1606"/>
                  </a:cubicBezTo>
                  <a:cubicBezTo>
                    <a:pt x="1259" y="1363"/>
                    <a:pt x="1156" y="971"/>
                    <a:pt x="1150" y="736"/>
                  </a:cubicBezTo>
                  <a:cubicBezTo>
                    <a:pt x="1158" y="482"/>
                    <a:pt x="1354" y="180"/>
                    <a:pt x="1316" y="83"/>
                  </a:cubicBezTo>
                  <a:cubicBezTo>
                    <a:pt x="1275" y="0"/>
                    <a:pt x="1015" y="33"/>
                    <a:pt x="919" y="153"/>
                  </a:cubicBezTo>
                  <a:cubicBezTo>
                    <a:pt x="823" y="273"/>
                    <a:pt x="763" y="639"/>
                    <a:pt x="695" y="819"/>
                  </a:cubicBezTo>
                  <a:cubicBezTo>
                    <a:pt x="627" y="999"/>
                    <a:pt x="521" y="1169"/>
                    <a:pt x="452" y="1312"/>
                  </a:cubicBezTo>
                  <a:cubicBezTo>
                    <a:pt x="379" y="1450"/>
                    <a:pt x="327" y="1522"/>
                    <a:pt x="254" y="1651"/>
                  </a:cubicBezTo>
                  <a:cubicBezTo>
                    <a:pt x="181" y="1780"/>
                    <a:pt x="0" y="1931"/>
                    <a:pt x="13" y="2088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Oval 31">
              <a:extLst>
                <a:ext uri="{FF2B5EF4-FFF2-40B4-BE49-F238E27FC236}">
                  <a16:creationId xmlns:a16="http://schemas.microsoft.com/office/drawing/2014/main" id="{9EA3DA8F-1A64-014D-94A7-727C42E2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1" y="2772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5" name="Oval 32">
              <a:extLst>
                <a:ext uri="{FF2B5EF4-FFF2-40B4-BE49-F238E27FC236}">
                  <a16:creationId xmlns:a16="http://schemas.microsoft.com/office/drawing/2014/main" id="{B2C22235-02CD-AF43-B4C3-11057590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17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6" name="Oval 33">
              <a:extLst>
                <a:ext uri="{FF2B5EF4-FFF2-40B4-BE49-F238E27FC236}">
                  <a16:creationId xmlns:a16="http://schemas.microsoft.com/office/drawing/2014/main" id="{FC9E4F48-245B-E147-BFB9-C9E3F1A63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" y="218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7" name="Oval 34">
              <a:extLst>
                <a:ext uri="{FF2B5EF4-FFF2-40B4-BE49-F238E27FC236}">
                  <a16:creationId xmlns:a16="http://schemas.microsoft.com/office/drawing/2014/main" id="{C59EA2D1-201E-7947-BB59-437829F1F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1" y="228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8" name="Oval 35">
              <a:extLst>
                <a:ext uri="{FF2B5EF4-FFF2-40B4-BE49-F238E27FC236}">
                  <a16:creationId xmlns:a16="http://schemas.microsoft.com/office/drawing/2014/main" id="{C8504450-5629-6947-9FEB-7992C7D5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25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9" name="Oval 36">
              <a:extLst>
                <a:ext uri="{FF2B5EF4-FFF2-40B4-BE49-F238E27FC236}">
                  <a16:creationId xmlns:a16="http://schemas.microsoft.com/office/drawing/2014/main" id="{5A007CB2-2A6D-D042-A1A3-4DD2BB5DF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" y="328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0" name="Oval 37">
              <a:extLst>
                <a:ext uri="{FF2B5EF4-FFF2-40B4-BE49-F238E27FC236}">
                  <a16:creationId xmlns:a16="http://schemas.microsoft.com/office/drawing/2014/main" id="{25359C61-C155-D24E-A149-777399DCC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87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1" name="Oval 38">
              <a:extLst>
                <a:ext uri="{FF2B5EF4-FFF2-40B4-BE49-F238E27FC236}">
                  <a16:creationId xmlns:a16="http://schemas.microsoft.com/office/drawing/2014/main" id="{FA649089-8B23-CA4A-800A-AB18103E6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0" y="331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52262" name="Group 39">
              <a:extLst>
                <a:ext uri="{FF2B5EF4-FFF2-40B4-BE49-F238E27FC236}">
                  <a16:creationId xmlns:a16="http://schemas.microsoft.com/office/drawing/2014/main" id="{C9DCDEBC-1B8B-8845-95C6-0074CB1AA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2422"/>
              <a:ext cx="176" cy="144"/>
              <a:chOff x="4832" y="2717"/>
              <a:chExt cx="176" cy="144"/>
            </a:xfrm>
          </p:grpSpPr>
          <p:sp>
            <p:nvSpPr>
              <p:cNvPr id="52278" name="Oval 40">
                <a:extLst>
                  <a:ext uri="{FF2B5EF4-FFF2-40B4-BE49-F238E27FC236}">
                    <a16:creationId xmlns:a16="http://schemas.microsoft.com/office/drawing/2014/main" id="{E5E6F037-5C92-ED49-B840-C5D1E8B51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6" y="2737"/>
                <a:ext cx="102" cy="10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9" name="Text Box 41">
                <a:extLst>
                  <a:ext uri="{FF2B5EF4-FFF2-40B4-BE49-F238E27FC236}">
                    <a16:creationId xmlns:a16="http://schemas.microsoft.com/office/drawing/2014/main" id="{6076D43C-0391-914C-87F8-0478C0938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2" y="2717"/>
                <a:ext cx="1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M</a:t>
                </a:r>
              </a:p>
            </p:txBody>
          </p:sp>
        </p:grpSp>
        <p:grpSp>
          <p:nvGrpSpPr>
            <p:cNvPr id="52263" name="Group 42">
              <a:extLst>
                <a:ext uri="{FF2B5EF4-FFF2-40B4-BE49-F238E27FC236}">
                  <a16:creationId xmlns:a16="http://schemas.microsoft.com/office/drawing/2014/main" id="{B3EBA543-EE59-A949-A81E-839FF1BA4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890"/>
              <a:ext cx="160" cy="144"/>
              <a:chOff x="1025" y="800"/>
              <a:chExt cx="160" cy="144"/>
            </a:xfrm>
          </p:grpSpPr>
          <p:sp>
            <p:nvSpPr>
              <p:cNvPr id="52276" name="Oval 43">
                <a:extLst>
                  <a:ext uri="{FF2B5EF4-FFF2-40B4-BE49-F238E27FC236}">
                    <a16:creationId xmlns:a16="http://schemas.microsoft.com/office/drawing/2014/main" id="{BD255E29-6673-9943-8818-9102163CE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7" name="Text Box 44">
                <a:extLst>
                  <a:ext uri="{FF2B5EF4-FFF2-40B4-BE49-F238E27FC236}">
                    <a16:creationId xmlns:a16="http://schemas.microsoft.com/office/drawing/2014/main" id="{B7830B14-29FC-894B-9C4B-02C313714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4" name="Freeform 45">
              <a:extLst>
                <a:ext uri="{FF2B5EF4-FFF2-40B4-BE49-F238E27FC236}">
                  <a16:creationId xmlns:a16="http://schemas.microsoft.com/office/drawing/2014/main" id="{56F0A248-A473-D44B-90DE-02369140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1907"/>
              <a:ext cx="3703" cy="1222"/>
            </a:xfrm>
            <a:custGeom>
              <a:avLst/>
              <a:gdLst>
                <a:gd name="T0" fmla="*/ 0 w 3703"/>
                <a:gd name="T1" fmla="*/ 33 h 1222"/>
                <a:gd name="T2" fmla="*/ 333 w 3703"/>
                <a:gd name="T3" fmla="*/ 4 h 1222"/>
                <a:gd name="T4" fmla="*/ 770 w 3703"/>
                <a:gd name="T5" fmla="*/ 32 h 1222"/>
                <a:gd name="T6" fmla="*/ 1255 w 3703"/>
                <a:gd name="T7" fmla="*/ 196 h 1222"/>
                <a:gd name="T8" fmla="*/ 1629 w 3703"/>
                <a:gd name="T9" fmla="*/ 474 h 1222"/>
                <a:gd name="T10" fmla="*/ 1994 w 3703"/>
                <a:gd name="T11" fmla="*/ 872 h 1222"/>
                <a:gd name="T12" fmla="*/ 2594 w 3703"/>
                <a:gd name="T13" fmla="*/ 1165 h 1222"/>
                <a:gd name="T14" fmla="*/ 3146 w 3703"/>
                <a:gd name="T15" fmla="*/ 1212 h 1222"/>
                <a:gd name="T16" fmla="*/ 3703 w 3703"/>
                <a:gd name="T17" fmla="*/ 1109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3"/>
                <a:gd name="T28" fmla="*/ 0 h 1222"/>
                <a:gd name="T29" fmla="*/ 3703 w 3703"/>
                <a:gd name="T30" fmla="*/ 1222 h 1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3" h="1222">
                  <a:moveTo>
                    <a:pt x="0" y="33"/>
                  </a:moveTo>
                  <a:cubicBezTo>
                    <a:pt x="55" y="28"/>
                    <a:pt x="205" y="4"/>
                    <a:pt x="333" y="4"/>
                  </a:cubicBezTo>
                  <a:cubicBezTo>
                    <a:pt x="461" y="4"/>
                    <a:pt x="616" y="0"/>
                    <a:pt x="770" y="32"/>
                  </a:cubicBezTo>
                  <a:cubicBezTo>
                    <a:pt x="924" y="64"/>
                    <a:pt x="1112" y="122"/>
                    <a:pt x="1255" y="196"/>
                  </a:cubicBezTo>
                  <a:cubicBezTo>
                    <a:pt x="1398" y="270"/>
                    <a:pt x="1506" y="361"/>
                    <a:pt x="1629" y="474"/>
                  </a:cubicBezTo>
                  <a:cubicBezTo>
                    <a:pt x="1752" y="587"/>
                    <a:pt x="1833" y="757"/>
                    <a:pt x="1994" y="872"/>
                  </a:cubicBezTo>
                  <a:cubicBezTo>
                    <a:pt x="2155" y="987"/>
                    <a:pt x="2402" y="1108"/>
                    <a:pt x="2594" y="1165"/>
                  </a:cubicBezTo>
                  <a:cubicBezTo>
                    <a:pt x="2786" y="1222"/>
                    <a:pt x="2961" y="1221"/>
                    <a:pt x="3146" y="1212"/>
                  </a:cubicBezTo>
                  <a:cubicBezTo>
                    <a:pt x="3331" y="1203"/>
                    <a:pt x="3587" y="1131"/>
                    <a:pt x="3703" y="110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5" name="Group 46">
              <a:extLst>
                <a:ext uri="{FF2B5EF4-FFF2-40B4-BE49-F238E27FC236}">
                  <a16:creationId xmlns:a16="http://schemas.microsoft.com/office/drawing/2014/main" id="{C3092A6B-F0F4-CA4E-B256-403A36EB6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3" y="2936"/>
              <a:ext cx="160" cy="144"/>
              <a:chOff x="1025" y="800"/>
              <a:chExt cx="160" cy="144"/>
            </a:xfrm>
          </p:grpSpPr>
          <p:sp>
            <p:nvSpPr>
              <p:cNvPr id="52274" name="Oval 47">
                <a:extLst>
                  <a:ext uri="{FF2B5EF4-FFF2-40B4-BE49-F238E27FC236}">
                    <a16:creationId xmlns:a16="http://schemas.microsoft.com/office/drawing/2014/main" id="{F5CD711C-CCD9-CF4D-99B6-7DBA73A8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5" name="Text Box 48">
                <a:extLst>
                  <a:ext uri="{FF2B5EF4-FFF2-40B4-BE49-F238E27FC236}">
                    <a16:creationId xmlns:a16="http://schemas.microsoft.com/office/drawing/2014/main" id="{5B8229B8-7D41-A448-A274-D1B57C8DA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6" name="Text Box 49">
              <a:extLst>
                <a:ext uri="{FF2B5EF4-FFF2-40B4-BE49-F238E27FC236}">
                  <a16:creationId xmlns:a16="http://schemas.microsoft.com/office/drawing/2014/main" id="{D51482E5-4CF2-AC49-A9CF-F7E2D129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14700">
              <a:off x="262" y="2189"/>
              <a:ext cx="8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Analysis Region</a:t>
              </a:r>
            </a:p>
          </p:txBody>
        </p:sp>
        <p:sp>
          <p:nvSpPr>
            <p:cNvPr id="52267" name="Text Box 50">
              <a:extLst>
                <a:ext uri="{FF2B5EF4-FFF2-40B4-BE49-F238E27FC236}">
                  <a16:creationId xmlns:a16="http://schemas.microsoft.com/office/drawing/2014/main" id="{9A69CB77-5575-A844-9486-F292709B8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4308">
              <a:off x="4506" y="3582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48h forecast Region</a:t>
              </a:r>
            </a:p>
          </p:txBody>
        </p:sp>
        <p:sp>
          <p:nvSpPr>
            <p:cNvPr id="52268" name="Oval 51">
              <a:extLst>
                <a:ext uri="{FF2B5EF4-FFF2-40B4-BE49-F238E27FC236}">
                  <a16:creationId xmlns:a16="http://schemas.microsoft.com/office/drawing/2014/main" id="{AEED7920-477E-EC4C-BA14-89346D228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" y="88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9" name="Oval 52">
              <a:extLst>
                <a:ext uri="{FF2B5EF4-FFF2-40B4-BE49-F238E27FC236}">
                  <a16:creationId xmlns:a16="http://schemas.microsoft.com/office/drawing/2014/main" id="{37B7CF02-A024-6E42-88AA-BECB8502C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144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0" name="Oval 53">
              <a:extLst>
                <a:ext uri="{FF2B5EF4-FFF2-40B4-BE49-F238E27FC236}">
                  <a16:creationId xmlns:a16="http://schemas.microsoft.com/office/drawing/2014/main" id="{4C86030F-8A0C-7144-ABC3-D88598804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918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1" name="Text Box 54">
              <a:extLst>
                <a:ext uri="{FF2B5EF4-FFF2-40B4-BE49-F238E27FC236}">
                  <a16:creationId xmlns:a16="http://schemas.microsoft.com/office/drawing/2014/main" id="{EFEA51C5-D012-5E48-B8C5-7E0E5E477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62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12h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2" name="Text Box 55">
              <a:extLst>
                <a:ext uri="{FF2B5EF4-FFF2-40B4-BE49-F238E27FC236}">
                  <a16:creationId xmlns:a16="http://schemas.microsoft.com/office/drawing/2014/main" id="{DAFEF406-098F-9643-9A50-E0D63556E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18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36h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3" name="Text Box 56">
              <a:extLst>
                <a:ext uri="{FF2B5EF4-FFF2-40B4-BE49-F238E27FC236}">
                  <a16:creationId xmlns:a16="http://schemas.microsoft.com/office/drawing/2014/main" id="{132F94CB-F68C-9744-9B0E-276FA2F78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66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24h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CED22-59F3-EA49-8650-C0304532F5AE}"/>
              </a:ext>
            </a:extLst>
          </p:cNvPr>
          <p:cNvSpPr txBox="1"/>
          <p:nvPr/>
        </p:nvSpPr>
        <p:spPr>
          <a:xfrm>
            <a:off x="293687" y="4530725"/>
            <a:ext cx="202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Analysis/</a:t>
            </a:r>
          </a:p>
          <a:p>
            <a:r>
              <a:rPr lang="en-US" dirty="0"/>
              <a:t>Initialization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B6274-4640-0847-9956-8EDEB7C0C439}"/>
              </a:ext>
            </a:extLst>
          </p:cNvPr>
          <p:cNvSpPr txBox="1"/>
          <p:nvPr/>
        </p:nvSpPr>
        <p:spPr>
          <a:xfrm>
            <a:off x="7741445" y="94932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446084603"/>
      </p:ext>
    </p:extLst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>
            <a:extLst>
              <a:ext uri="{FF2B5EF4-FFF2-40B4-BE49-F238E27FC236}">
                <a16:creationId xmlns:a16="http://schemas.microsoft.com/office/drawing/2014/main" id="{67F63459-5DB6-C14C-84DF-60DCAA4B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4" y="228600"/>
            <a:ext cx="4267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6D06B39A-F837-8D49-BF84-884E7B1A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019800" cy="59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Ensembles can provide the probabilities that some weather feature will occur.</a:t>
            </a: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The </a:t>
            </a:r>
            <a:r>
              <a:rPr lang="en-US" altLang="en-US" b="1" dirty="0">
                <a:latin typeface="Times New Roman" panose="02020603050405020304" pitchFamily="18" charset="0"/>
              </a:rPr>
              <a:t>ensemble mean </a:t>
            </a:r>
            <a:r>
              <a:rPr lang="en-US" altLang="en-US" dirty="0">
                <a:latin typeface="Times New Roman" panose="02020603050405020304" pitchFamily="18" charset="0"/>
              </a:rPr>
              <a:t>is more accurate than any individual member.</a:t>
            </a: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Can also predict forecast skill!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are similar, forecast skill is generally higher.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differ greatly, forecast skill is less.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4" descr="oddsAndProbabilities-thumb">
            <a:extLst>
              <a:ext uri="{FF2B5EF4-FFF2-40B4-BE49-F238E27FC236}">
                <a16:creationId xmlns:a16="http://schemas.microsoft.com/office/drawing/2014/main" id="{607EA38A-8FEE-2644-B574-34719576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6019800" y="1066800"/>
            <a:ext cx="29860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03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886B-B62B-9064-ABD8-218085F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46" y="2438400"/>
            <a:ext cx="7772400" cy="1143000"/>
          </a:xfrm>
        </p:spPr>
        <p:txBody>
          <a:bodyPr/>
          <a:lstStyle/>
          <a:p>
            <a:r>
              <a:rPr lang="en-US" b="1" dirty="0"/>
              <a:t>Various Ways to Present Ensembles</a:t>
            </a:r>
          </a:p>
        </p:txBody>
      </p:sp>
    </p:spTree>
    <p:extLst>
      <p:ext uri="{BB962C8B-B14F-4D97-AF65-F5344CB8AC3E}">
        <p14:creationId xmlns:p14="http://schemas.microsoft.com/office/powerpoint/2010/main" val="3585147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73AC-B5AA-6FCC-33A5-A440D651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96200" cy="533400"/>
          </a:xfrm>
        </p:spPr>
        <p:txBody>
          <a:bodyPr/>
          <a:lstStyle/>
          <a:p>
            <a:r>
              <a:rPr lang="en-US" dirty="0"/>
              <a:t>Postage Stamps</a:t>
            </a:r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431ACAA0-2B24-6C71-6F8B-82AF83582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604" y="1371600"/>
            <a:ext cx="7328791" cy="4750143"/>
          </a:xfrm>
        </p:spPr>
      </p:pic>
    </p:spTree>
    <p:extLst>
      <p:ext uri="{BB962C8B-B14F-4D97-AF65-F5344CB8AC3E}">
        <p14:creationId xmlns:p14="http://schemas.microsoft.com/office/powerpoint/2010/main" val="672276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990740B-4CB5-CF4E-B30E-F070006C7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636" y="29227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Spaghetti Diagrams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440A5FFB-A14D-2D4A-BC54-3BA61C755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US058VMET-GIFwxg.EFS#17F36D.gif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B7C1908-CE81-724C-9F42-8D68F4F3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" y="1185690"/>
            <a:ext cx="806926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01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19E4BA0-08A9-AD40-9E35-2FB608890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FF1FC767-6837-F64D-94B5-FFE2CD53D3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4419600" cy="4419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Satellite data is now the dominant data source for weather prediction (perhaps 99%)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Huge increases in the numbers of surface stations and aircraft reports.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9459" name="Picture 2" descr="A picture containing text, satellite, transport&#10;&#10;Description automatically generated">
            <a:extLst>
              <a:ext uri="{FF2B5EF4-FFF2-40B4-BE49-F238E27FC236}">
                <a16:creationId xmlns:a16="http://schemas.microsoft.com/office/drawing/2014/main" id="{A5A2F493-D134-274A-8124-DD5B8041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38400"/>
            <a:ext cx="398303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5640_spagh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3FF8D8A-95D0-B44C-ACFF-CD703223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7506"/>
            <a:ext cx="7745640" cy="557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58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78107B69-C154-024D-A5D8-180652035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537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Ensemble Plume Diagrams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7ECB686-3F02-AE4C-8896-688CF7D0CA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231AEF68-10B5-CC4E-A9A4-8C530B50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4" y="2425700"/>
            <a:ext cx="80502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62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E759-D906-B744-864B-66C4E7CE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776F979-E139-FA43-B721-CED6F73B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141" y="228600"/>
            <a:ext cx="8171789" cy="6172200"/>
          </a:xfrm>
        </p:spPr>
      </p:pic>
    </p:spTree>
    <p:extLst>
      <p:ext uri="{BB962C8B-B14F-4D97-AF65-F5344CB8AC3E}">
        <p14:creationId xmlns:p14="http://schemas.microsoft.com/office/powerpoint/2010/main" val="2906432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8" name="Picture 5" descr="POP06H_CAT1">
            <a:extLst>
              <a:ext uri="{FF2B5EF4-FFF2-40B4-BE49-F238E27FC236}">
                <a16:creationId xmlns:a16="http://schemas.microsoft.com/office/drawing/2014/main" id="{61E39FB6-C109-904B-B579-2B3EBA0C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17" y="455141"/>
            <a:ext cx="6036105" cy="47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F4FA8-1DDA-C442-9BC9-2BAA1CF3773B}"/>
              </a:ext>
            </a:extLst>
          </p:cNvPr>
          <p:cNvSpPr txBox="1"/>
          <p:nvPr/>
        </p:nvSpPr>
        <p:spPr>
          <a:xfrm>
            <a:off x="2077137" y="5401963"/>
            <a:ext cx="640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Ensembles can Produce Probability Maps</a:t>
            </a:r>
          </a:p>
        </p:txBody>
      </p:sp>
    </p:spTree>
    <p:extLst>
      <p:ext uri="{BB962C8B-B14F-4D97-AF65-F5344CB8AC3E}">
        <p14:creationId xmlns:p14="http://schemas.microsoft.com/office/powerpoint/2010/main" val="264108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0FC57DAB-9A1D-1D4A-A542-FA16FC6E4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004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Box and Whisker Plot</a:t>
            </a:r>
          </a:p>
        </p:txBody>
      </p:sp>
      <p:pic>
        <p:nvPicPr>
          <p:cNvPr id="60418" name="Picture 3" descr="2015021712_054@007_E1_sea_I_NAEFS@EPSGRAMS_tt@surf@nt@pr@ws@surf_360.png">
            <a:extLst>
              <a:ext uri="{FF2B5EF4-FFF2-40B4-BE49-F238E27FC236}">
                <a16:creationId xmlns:a16="http://schemas.microsoft.com/office/drawing/2014/main" id="{FD70B21A-4F4B-FF45-83F0-CF5CC351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005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93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Content Placeholder 4">
            <a:extLst>
              <a:ext uri="{FF2B5EF4-FFF2-40B4-BE49-F238E27FC236}">
                <a16:creationId xmlns:a16="http://schemas.microsoft.com/office/drawing/2014/main" id="{D5B8DE12-3CFA-FE4C-A03E-DFEBE3130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6" t="11063" r="9387" b="10110"/>
          <a:stretch>
            <a:fillRect/>
          </a:stretch>
        </p:blipFill>
        <p:spPr>
          <a:xfrm>
            <a:off x="2209800" y="609600"/>
            <a:ext cx="5715000" cy="5816600"/>
          </a:xfrm>
        </p:spPr>
      </p:pic>
    </p:spTree>
    <p:extLst>
      <p:ext uri="{BB962C8B-B14F-4D97-AF65-F5344CB8AC3E}">
        <p14:creationId xmlns:p14="http://schemas.microsoft.com/office/powerpoint/2010/main" val="3142275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59B5D2C-ED5C-CE46-96E1-3FA540EBA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Ensemble Systems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9D072B0B-529C-2140-85B0-538BE87BFD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NOAA/NWS GFS ensemble (GEFS), 20 members, 25 km resolution.  </a:t>
            </a:r>
            <a:r>
              <a:rPr lang="en-US" altLang="en-US" dirty="0" err="1">
                <a:ea typeface="ＭＳ Ｐゴシック" panose="020B0600070205080204" pitchFamily="34" charset="-128"/>
              </a:rPr>
              <a:t>Underdispersive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NOAA/NWS SREF (Short-Range Ensemble Forecast System).  26 members, 18 km.  WRF and NMM members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NAEFS:  North American Ensemble Forecasting System (GEFS plus CMC ensemble), Global</a:t>
            </a:r>
          </a:p>
        </p:txBody>
      </p:sp>
    </p:spTree>
    <p:extLst>
      <p:ext uri="{BB962C8B-B14F-4D97-AF65-F5344CB8AC3E}">
        <p14:creationId xmlns:p14="http://schemas.microsoft.com/office/powerpoint/2010/main" val="3596937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766EF84-0D6E-4145-A754-68D9179DE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Smaller Ensemble System at Higher Resolution (about 4 km)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HREF (8-9 members)</a:t>
            </a:r>
          </a:p>
        </p:txBody>
      </p:sp>
      <p:pic>
        <p:nvPicPr>
          <p:cNvPr id="63490" name="Content Placeholder 3" descr="stormsecale.tiff">
            <a:extLst>
              <a:ext uri="{FF2B5EF4-FFF2-40B4-BE49-F238E27FC236}">
                <a16:creationId xmlns:a16="http://schemas.microsoft.com/office/drawing/2014/main" id="{ACF63A22-DCB7-EA4C-96A0-95A07B2A1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3" r="-17883"/>
          <a:stretch>
            <a:fillRect/>
          </a:stretch>
        </p:blipFill>
        <p:spPr>
          <a:xfrm>
            <a:off x="685800" y="2438400"/>
            <a:ext cx="7620000" cy="4033615"/>
          </a:xfrm>
        </p:spPr>
      </p:pic>
    </p:spTree>
    <p:extLst>
      <p:ext uri="{BB962C8B-B14F-4D97-AF65-F5344CB8AC3E}">
        <p14:creationId xmlns:p14="http://schemas.microsoft.com/office/powerpoint/2010/main" val="1326226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27B0C47-4CC8-2641-B7FC-FA54C89B8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Post-Processing of Model Forecasts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3C477EE-ECF2-8E43-BE2D-24909E9D6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3683" y="1768366"/>
            <a:ext cx="7772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 output sometimes often systematic biases (e.g., too warm or too cold in certain situations).  Why not correct such biases?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models may lack the resolution or physics to deal with certain problems (e.g., low level fog in a valley).  Some information on local effects be derived from historical model performance.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solution:  statistical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post-processing </a:t>
            </a:r>
            <a:r>
              <a:rPr lang="en-US" altLang="en-US" sz="2800" dirty="0">
                <a:ea typeface="ＭＳ Ｐゴシック" panose="020B0600070205080204" pitchFamily="34" charset="-128"/>
              </a:rPr>
              <a:t>of model forecasts.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2BC6AD6-97E4-8543-A3B0-499E55FB5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D5C60E70-E2A3-D34F-90B8-F7FF53548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In the 1960s and 1970s, the NWS developed and began using statistical post-processing of model output…known as 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Statistics…MOS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Based on linear regression: Y=a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…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 is the thing you want to predict.  X is model output used to predict Y.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One “trains” the equation using historical model performance.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8437-AF2E-9449-952F-A665E76C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05199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is available for many parameters and greatly improves the quality of many model predictions.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066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FF3A938-B6B8-7845-AB84-B5AE65407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950F633-6108-D84F-92FA-F8018FFDA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&#9;MOS1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DFE0C087-36CE-D14F-BB3F-79559BD9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407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&#9;MOS2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46FBE400-3DEE-994D-972D-9B825B1E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F1D9FC1-5184-1B4F-A5E2-5A805F591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National Blend of Models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FC9E81BF-AB3F-2847-9690-E1E60722D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National Weather Service has been moving to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National Blend of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, which statistically combines the forecasts of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many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Better than MOS and has generally replaced it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Machine learning is becoming increasingly popular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AEDDF80-A677-2443-ACFF-893BFF73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48200"/>
            <a:ext cx="82296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6C6C618-808D-B449-8A9A-1267143E2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Is the Leader in Statistical Post-Processing</a:t>
            </a:r>
          </a:p>
        </p:txBody>
      </p:sp>
      <p:sp>
        <p:nvSpPr>
          <p:cNvPr id="73730" name="Content Placeholder 3">
            <a:extLst>
              <a:ext uri="{FF2B5EF4-FFF2-40B4-BE49-F238E27FC236}">
                <a16:creationId xmlns:a16="http://schemas.microsoft.com/office/drawing/2014/main" id="{7C590D19-896A-C04C-8C0C-3C754167D0F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62000" y="2286000"/>
            <a:ext cx="8068937" cy="1524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Examples: 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weather.com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weatherunderground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7CFE9FD-F3A5-7F40-8A92-CBD521D40B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768" y="3317541"/>
            <a:ext cx="5105400" cy="27048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DC910-3E4F-5A4E-8F53-FEC5DBD83BA0}"/>
              </a:ext>
            </a:extLst>
          </p:cNvPr>
          <p:cNvSpPr txBox="1"/>
          <p:nvPr/>
        </p:nvSpPr>
        <p:spPr>
          <a:xfrm>
            <a:off x="2819400" y="6172200"/>
            <a:ext cx="4694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 uses the Dicast System</a:t>
            </a:r>
          </a:p>
        </p:txBody>
      </p:sp>
    </p:spTree>
    <p:extLst>
      <p:ext uri="{BB962C8B-B14F-4D97-AF65-F5344CB8AC3E}">
        <p14:creationId xmlns:p14="http://schemas.microsoft.com/office/powerpoint/2010/main" val="334065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C248-09D4-97E1-A320-78396BD7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screen shot of a graph&#10;&#10;AI-generated content may be incorrect.">
            <a:extLst>
              <a:ext uri="{FF2B5EF4-FFF2-40B4-BE49-F238E27FC236}">
                <a16:creationId xmlns:a16="http://schemas.microsoft.com/office/drawing/2014/main" id="{17210568-F0A8-5DCB-4CA1-65021223FE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838200"/>
            <a:ext cx="8458200" cy="5127350"/>
          </a:xfrm>
        </p:spPr>
      </p:pic>
    </p:spTree>
    <p:extLst>
      <p:ext uri="{BB962C8B-B14F-4D97-AF65-F5344CB8AC3E}">
        <p14:creationId xmlns:p14="http://schemas.microsoft.com/office/powerpoint/2010/main" val="35097209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2845-3E7E-196B-FBAD-A586664D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Machine Learning NWP:  A Potential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98BC-B8BB-17BD-4EBC-6910A0B42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There has been a lot of recent publicity about machine learning taking over NWP. 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D197300D-597C-1858-6A84-F69DFD4D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22346"/>
            <a:ext cx="4724400" cy="2640469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C3731324-3748-3333-686F-E60662D1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07708"/>
            <a:ext cx="3482279" cy="16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3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2AB3-08E2-AC63-138D-48229742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902D9-71C2-5C00-7AFA-7A9531591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15CD9B1A-D8C6-A797-9E7F-53793CCC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958893"/>
            <a:ext cx="5829300" cy="2026975"/>
          </a:xfrm>
          <a:prstGeom prst="rect">
            <a:avLst/>
          </a:prstGeom>
        </p:spPr>
      </p:pic>
      <p:pic>
        <p:nvPicPr>
          <p:cNvPr id="7" name="Picture 6" descr="A close-up of a message&#10;&#10;Description automatically generated">
            <a:extLst>
              <a:ext uri="{FF2B5EF4-FFF2-40B4-BE49-F238E27FC236}">
                <a16:creationId xmlns:a16="http://schemas.microsoft.com/office/drawing/2014/main" id="{36EBEE68-7E3C-8B79-AE69-5B3CCE9A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2458881"/>
            <a:ext cx="5829300" cy="1940238"/>
          </a:xfrm>
          <a:prstGeom prst="rect">
            <a:avLst/>
          </a:prstGeom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23C929D7-8FBA-4741-3A0C-7595A36D8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78" y="3997554"/>
            <a:ext cx="5829300" cy="17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31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EAFA-5A8E-6DA2-29F7-552155C0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Current AI-NWP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FC499-2B8D-13C1-6C02-7F477419B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extended-period gridded data set (such as ERA-5)</a:t>
            </a:r>
          </a:p>
          <a:p>
            <a:r>
              <a:rPr lang="en-US" dirty="0"/>
              <a:t>Train ML models over the the entire period (this is very compute intensive)</a:t>
            </a:r>
          </a:p>
          <a:p>
            <a:r>
              <a:rPr lang="en-US" dirty="0"/>
              <a:t>Then can can produce forecasts (generally at a very limited number of levels) very quickly.</a:t>
            </a:r>
          </a:p>
          <a:p>
            <a:r>
              <a:rPr lang="en-US" dirty="0"/>
              <a:t>Results at standard levels very promising.</a:t>
            </a:r>
          </a:p>
        </p:txBody>
      </p:sp>
    </p:spTree>
    <p:extLst>
      <p:ext uri="{BB962C8B-B14F-4D97-AF65-F5344CB8AC3E}">
        <p14:creationId xmlns:p14="http://schemas.microsoft.com/office/powerpoint/2010/main" val="20539016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B964-41A7-0257-C7B8-58C2BE4F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European Center is Trying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4E5F-C746-E1D1-CE7F-4EA021269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ECMWF is now running its own Artificial Intelligence/Integrated Forecasting System (AIFS) as part of its experiment suite. 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These machine-learning based models are very fast (minutes to run)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Produce a 10-day forecast with 6-hourly time steps in approximately one minute. 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The outputs are currently publicly available in graphical form. 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3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4C1B8505-7D94-F6F1-A1DF-BE961EE7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18" y="1837459"/>
            <a:ext cx="5902918" cy="3734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CF9ED-ABB6-98DB-A3B4-58BB3B49E35D}"/>
              </a:ext>
            </a:extLst>
          </p:cNvPr>
          <p:cNvSpPr txBox="1"/>
          <p:nvPr/>
        </p:nvSpPr>
        <p:spPr>
          <a:xfrm>
            <a:off x="783772" y="370454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RMS</a:t>
            </a:r>
          </a:p>
        </p:txBody>
      </p:sp>
    </p:spTree>
    <p:extLst>
      <p:ext uri="{BB962C8B-B14F-4D97-AF65-F5344CB8AC3E}">
        <p14:creationId xmlns:p14="http://schemas.microsoft.com/office/powerpoint/2010/main" val="4230582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AC5E3FC1-2F76-7F5F-3C22-FF23B88D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96" y="1561914"/>
            <a:ext cx="5829300" cy="37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16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A1E9-C866-0990-C115-EC0995ED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6" y="13680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Major Issue:  Although AI produces a good forecast for certain forecast quantities, the 3D fields are not balanced or necessarily physical (e.g., poor vertical motions)</a:t>
            </a:r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3D3640F-D884-C63C-6F30-E8679F9E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78227"/>
            <a:ext cx="5829300" cy="1900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3D563-E8B4-D364-AAFC-6993621820F9}"/>
              </a:ext>
            </a:extLst>
          </p:cNvPr>
          <p:cNvSpPr txBox="1"/>
          <p:nvPr/>
        </p:nvSpPr>
        <p:spPr>
          <a:xfrm>
            <a:off x="1706336" y="5489972"/>
            <a:ext cx="5829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“</a:t>
            </a:r>
            <a:r>
              <a:rPr lang="en-US" sz="1800" i="1" dirty="0"/>
              <a:t>The main conclusion is that </a:t>
            </a:r>
            <a:r>
              <a:rPr lang="en-US" sz="1800" i="1" dirty="0" err="1"/>
              <a:t>Pangu</a:t>
            </a:r>
            <a:r>
              <a:rPr lang="en-US" sz="1800" i="1" dirty="0"/>
              <a:t>-Weather forecasts, and possibly those of similar ML models, do not have the fidelity and physical consistency of physics-based models”</a:t>
            </a:r>
          </a:p>
        </p:txBody>
      </p:sp>
    </p:spTree>
    <p:extLst>
      <p:ext uri="{BB962C8B-B14F-4D97-AF65-F5344CB8AC3E}">
        <p14:creationId xmlns:p14="http://schemas.microsoft.com/office/powerpoint/2010/main" val="13696821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AC2C-DCFC-E2CF-3045-CFEF53A9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81" y="28067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It may be possible to add physical constraints and conservation to ML models….a lot of work needed on this front</a:t>
            </a:r>
          </a:p>
        </p:txBody>
      </p:sp>
    </p:spTree>
    <p:extLst>
      <p:ext uri="{BB962C8B-B14F-4D97-AF65-F5344CB8AC3E}">
        <p14:creationId xmlns:p14="http://schemas.microsoft.com/office/powerpoint/2010/main" val="22824253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9463-D44D-F0AD-ED30-493DB75E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D8CB5-54DB-A737-7908-6188A3987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4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BDECB68-FDB5-A14C-B759-458AA31E0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4749CE1-DDE8-454A-9309-09171C7B6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observed data.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 (comparison to nearby stations)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Comparison to first guess fields 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An important issue for the forecaster--sometimes good data is rejected and vice versa.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Cliff Mass\Desktop\P_sfcbw.gif">
            <a:extLst>
              <a:ext uri="{FF2B5EF4-FFF2-40B4-BE49-F238E27FC236}">
                <a16:creationId xmlns:a16="http://schemas.microsoft.com/office/drawing/2014/main" id="{5A0B7CA8-C3A0-974B-9DA1-56249CAD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CB675D8A-F855-CA4B-844B-3A66BF53B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2435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2003</a:t>
            </a:r>
          </a:p>
        </p:txBody>
      </p:sp>
      <p:sp>
        <p:nvSpPr>
          <p:cNvPr id="21507" name="Line 4">
            <a:extLst>
              <a:ext uri="{FF2B5EF4-FFF2-40B4-BE49-F238E27FC236}">
                <a16:creationId xmlns:a16="http://schemas.microsoft.com/office/drawing/2014/main" id="{96FC5605-A7F3-724D-A22E-EA3B8D36B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8B496F5E-4803-B848-A15F-F5827BD7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Bad Observation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9965</TotalTime>
  <Words>2203</Words>
  <Application>Microsoft Macintosh PowerPoint</Application>
  <PresentationFormat>On-screen Show (4:3)</PresentationFormat>
  <Paragraphs>272</Paragraphs>
  <Slides>74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ＭＳ Ｐゴシック</vt:lpstr>
      <vt:lpstr>Arial</vt:lpstr>
      <vt:lpstr>Calibri</vt:lpstr>
      <vt:lpstr>Candara</vt:lpstr>
      <vt:lpstr>Lucida Grande</vt:lpstr>
      <vt:lpstr>Times</vt:lpstr>
      <vt:lpstr>Times New Roman</vt:lpstr>
      <vt:lpstr>Blank Presentation</vt:lpstr>
      <vt:lpstr>Document</vt:lpstr>
      <vt:lpstr>Forecasting Boot Camp ATMS 370</vt:lpstr>
      <vt:lpstr>Major Steps in the Forecast Process</vt:lpstr>
      <vt:lpstr>PowerPoint Presentation</vt:lpstr>
      <vt:lpstr>Data Collection</vt:lpstr>
      <vt:lpstr>Data Collection</vt:lpstr>
      <vt:lpstr>PowerPoint Presentation</vt:lpstr>
      <vt:lpstr>High-resolution Infrared Radiation Sounder</vt:lpstr>
      <vt:lpstr>Quality Control</vt:lpstr>
      <vt:lpstr>PowerPoint Presentation</vt:lpstr>
      <vt:lpstr>PowerPoint Presentation</vt:lpstr>
      <vt:lpstr>Objective Analysis/Data Assimilation</vt:lpstr>
      <vt:lpstr>3D Grid Covering the Volume of Atmosphere</vt:lpstr>
      <vt:lpstr>Objective Analysis/Data Assimilation</vt:lpstr>
      <vt:lpstr>Model Integration:  Numerical Weather Prediction</vt:lpstr>
      <vt:lpstr>“Primitive” Equations</vt:lpstr>
      <vt:lpstr>Predicting the Future.  Momentum Equations are Essentially: </vt:lpstr>
      <vt:lpstr>“Primitive” Equations</vt:lpstr>
      <vt:lpstr>Physics Parameterizations</vt:lpstr>
      <vt:lpstr>Example:  Cumulus Parameterization</vt:lpstr>
      <vt:lpstr>PowerPoint Presentation</vt:lpstr>
      <vt:lpstr>Similarly, boundary layer parametrization represent the effects of sub-grid scale boundary layer eddies</vt:lpstr>
      <vt:lpstr>Numerical Weather Prediction</vt:lpstr>
      <vt:lpstr>Model Resolution</vt:lpstr>
      <vt:lpstr>PowerPoint Presentation</vt:lpstr>
      <vt:lpstr>PowerPoint Presentation</vt:lpstr>
      <vt:lpstr>Numerical Weather Prediction</vt:lpstr>
      <vt:lpstr>Terminology Reminder</vt:lpstr>
      <vt:lpstr>Some Major U.S. Operational Models</vt:lpstr>
      <vt:lpstr>HRRR (High-Resolution Rapid Refresh).  WRF model by NOAA/NWS with 3-km grid spacing.  Run every hour to 18 or 36 h. </vt:lpstr>
      <vt:lpstr>More U.S. Global Models</vt:lpstr>
      <vt:lpstr>Major International NWP Centers</vt:lpstr>
      <vt:lpstr>PowerPoint Presentation</vt:lpstr>
      <vt:lpstr>Model Skill Varies in Time</vt:lpstr>
      <vt:lpstr>How Quickly Does Forecast Skill Decline with Time?</vt:lpstr>
      <vt:lpstr>Accessing NWP Models</vt:lpstr>
      <vt:lpstr>A Palette of Models</vt:lpstr>
      <vt:lpstr>Ensemble Forecasting</vt:lpstr>
      <vt:lpstr>A More Fundamental Issue</vt:lpstr>
      <vt:lpstr>PowerPoint Presentation</vt:lpstr>
      <vt:lpstr>A Fundamental Problem</vt:lpstr>
      <vt:lpstr>This is Ridiculous!</vt:lpstr>
      <vt:lpstr>Forecast Probabilistically Using Ensembles</vt:lpstr>
      <vt:lpstr>PowerPoint Presentation</vt:lpstr>
      <vt:lpstr>PowerPoint Presentation</vt:lpstr>
      <vt:lpstr>PowerPoint Presentation</vt:lpstr>
      <vt:lpstr>PowerPoint Presentation</vt:lpstr>
      <vt:lpstr>Various Ways to Present Ensembles</vt:lpstr>
      <vt:lpstr>Postage Stamps</vt:lpstr>
      <vt:lpstr>Spaghetti Diagrams</vt:lpstr>
      <vt:lpstr>PowerPoint Presentation</vt:lpstr>
      <vt:lpstr>Ensemble Plume Diagrams</vt:lpstr>
      <vt:lpstr>PowerPoint Presentation</vt:lpstr>
      <vt:lpstr>PowerPoint Presentation</vt:lpstr>
      <vt:lpstr>Box and Whisker Plot</vt:lpstr>
      <vt:lpstr>PowerPoint Presentation</vt:lpstr>
      <vt:lpstr>Major U.S. Ensemble Systems</vt:lpstr>
      <vt:lpstr>Smaller Ensemble System at Higher Resolution (about 4 km) HREF (8-9 members)</vt:lpstr>
      <vt:lpstr>Post-Processing of Model Forecasts</vt:lpstr>
      <vt:lpstr>Model Output Statistics (MOS)</vt:lpstr>
      <vt:lpstr>Day 2 (30-h) GFS MOS Max Temp Equation for KSLC  (Cool Season – 0000 UTC cycle)</vt:lpstr>
      <vt:lpstr>MOS is available for many parameters and greatly improves the quality of many model predictions. </vt:lpstr>
      <vt:lpstr>PowerPoint Presentation</vt:lpstr>
      <vt:lpstr>The National Blend of Models</vt:lpstr>
      <vt:lpstr>The Private Sector Is the Leader in Statistical Post-Processing</vt:lpstr>
      <vt:lpstr>PowerPoint Presentation</vt:lpstr>
      <vt:lpstr>Machine Learning NWP:  A Potential Revolution</vt:lpstr>
      <vt:lpstr>PowerPoint Presentation</vt:lpstr>
      <vt:lpstr>Current AI-NWP Systems</vt:lpstr>
      <vt:lpstr>European Center is Trying It</vt:lpstr>
      <vt:lpstr>PowerPoint Presentation</vt:lpstr>
      <vt:lpstr>PowerPoint Presentation</vt:lpstr>
      <vt:lpstr>Major Issue:  Although AI produces a good forecast for certain forecast quantities, the 3D fields are not balanced or necessarily physical (e.g., poor vertical motions)</vt:lpstr>
      <vt:lpstr>It may be possible to add physical constraints and conservation to ML models….a lot of work needed on this front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64</cp:revision>
  <dcterms:created xsi:type="dcterms:W3CDTF">2015-02-18T18:16:36Z</dcterms:created>
  <dcterms:modified xsi:type="dcterms:W3CDTF">2025-02-21T20:07:59Z</dcterms:modified>
</cp:coreProperties>
</file>