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2" r:id="rId6"/>
    <p:sldId id="320" r:id="rId7"/>
    <p:sldId id="322" r:id="rId8"/>
    <p:sldId id="343" r:id="rId9"/>
    <p:sldId id="339" r:id="rId10"/>
    <p:sldId id="345" r:id="rId11"/>
    <p:sldId id="340" r:id="rId12"/>
    <p:sldId id="347" r:id="rId13"/>
    <p:sldId id="334" r:id="rId14"/>
    <p:sldId id="261" r:id="rId15"/>
    <p:sldId id="264" r:id="rId16"/>
    <p:sldId id="307" r:id="rId17"/>
    <p:sldId id="346" r:id="rId18"/>
    <p:sldId id="348" r:id="rId19"/>
    <p:sldId id="349" r:id="rId20"/>
    <p:sldId id="351" r:id="rId21"/>
    <p:sldId id="344" r:id="rId22"/>
    <p:sldId id="263" r:id="rId23"/>
    <p:sldId id="341" r:id="rId24"/>
    <p:sldId id="309" r:id="rId25"/>
    <p:sldId id="333" r:id="rId26"/>
    <p:sldId id="301" r:id="rId27"/>
    <p:sldId id="302" r:id="rId28"/>
    <p:sldId id="310" r:id="rId29"/>
    <p:sldId id="311" r:id="rId30"/>
    <p:sldId id="352" r:id="rId31"/>
    <p:sldId id="354" r:id="rId32"/>
    <p:sldId id="342" r:id="rId33"/>
    <p:sldId id="350" r:id="rId34"/>
    <p:sldId id="353" r:id="rId35"/>
    <p:sldId id="355" r:id="rId3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5"/>
    <p:restoredTop sz="94587"/>
  </p:normalViewPr>
  <p:slideViewPr>
    <p:cSldViewPr snapToGrid="0" snapToObjects="1">
      <p:cViewPr varScale="1">
        <p:scale>
          <a:sx n="115" d="100"/>
          <a:sy n="115" d="100"/>
        </p:scale>
        <p:origin x="188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20FE3C-0AED-2343-9A54-BED80047AA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2C284-D9C2-E54D-99ED-3701BCFCBA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4E9815-41A2-F949-B317-4C77EED19C64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96F6704-70CA-A148-9CE4-F03EBA4420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AA37E25-43BD-3149-A7D4-49CC0C823C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C0048-FA7C-274E-8FC5-800535E9EE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61F88-F21A-134C-BDDA-08FD86C036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1EDC1EE3-0508-5F47-9DBC-C7DDE62142A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5370DBC-ACF9-FCB6-05FE-0E3E249C7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7DAB4891-2FD9-7E4D-6A15-F27635795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0A30934B-992E-03BE-D0A6-677AE6CF3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DB5253D0-A8EA-E8E8-259E-A7E8740A5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F69004E-E677-F1C8-9C84-7D5F643A8D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F0A0B1B6-B6B1-E435-ABC6-BE8D1E61F8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AAACD3C9-A97F-EE12-D9ED-45F289DA30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4EF04977-25B7-B94C-48C4-119FC1D977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6DCD8-5FC7-3E87-CCE7-3D820DDC4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D73F-62BB-A447-900F-2AB984A19BBC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6E1CC-4AEA-4145-90B6-E7D57A4D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B63D6-1E56-ABFF-3352-31DAE1CB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7C25C-5D63-6C4D-8E23-1D217CAC21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740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432A0-2DA4-8829-3419-D75A5FA4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43459-B66D-354E-903D-60D009F4BCF8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E140-CF1B-36A1-D089-CBB33876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218A8-6AAA-13A0-6CE7-DB1213B1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76601-83AE-3149-87F0-04CC9926067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087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635E6-5385-1957-ADC2-845F23B8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D87AB-52BD-0541-ADB3-C754B20F9F04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FE42D-A3EA-A7BF-4F0E-39830D76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472FB-3D2A-3431-1A24-DD85BE9E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6214B-6C0E-0342-A7AF-A895C04952D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968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FEA09-B4E7-C2BE-E977-98FCEB3F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E7C99-0E41-DC46-9BCD-AD17D313827B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E46C9-FF0C-7CC6-8706-E4693AAA7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4F3AF-FC02-D757-BBBD-F4463C67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FF841-5B5D-7E48-8645-398AA478B31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768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1B8C5-9507-4830-832E-CB5B3DC58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8EDC0-0084-0748-B2D3-162C0BF83363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EB11-E0E0-3591-040C-167F9A39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370AE-CD36-9610-C65D-525E5E65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99FD2-497E-164A-8ABD-27BF51EBBB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292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931F08-447D-2BEC-9081-71643B01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8BCF-03CF-2640-AEB9-F218276B6F1B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3CD31D-7802-BB29-3C11-56C7FF5B4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D407E6-BBD1-AD52-A3F9-DA6237D5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677AA-C60D-3040-A135-D7FCF53FB20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4874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4B42309-B1C9-29ED-3FF9-CE77AF32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7940C-C86F-BC44-B31E-205A5B356662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024AED-7A24-883C-0560-630FB57C8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51791F-C560-8376-49A2-6026AFEB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C09C9-CCD7-8E46-A3B0-5C4BFCC248C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227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0AB31DF-7ECE-60C6-0551-5C989CB1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CFB5-16DB-6A4C-8244-AE20D66688A5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A640FD-F37F-F912-2EDD-CFE1B5BB5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13BFBEF-A429-E172-6421-561777A0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2B0C0-434D-224D-AC90-5145D52F41C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517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3D95372-0913-A953-E343-63BFAA9A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62F03-7BD7-494B-A160-ABACE176C5EC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7835BE-5E77-83FB-7BF4-392EC88A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019B77-D30C-6B64-1066-0C7FFA9D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AE973-FFF7-AC4C-A8A8-7F5D3C5B3C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500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EA8742-669B-FAB7-FCAE-B98CF40A7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663A5-7441-3046-B3A5-6E015EDF9094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4D446F-8F22-54F4-B7E5-B103036F9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7B105D-070B-4EED-4F4F-93AF3A363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57DA2-A6B0-5149-A957-9772B13835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780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D4CAEF-BBA8-3B85-8448-DF2F7A378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1D27D-8A9E-0342-A9C1-7EB506DEAB17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D8D4A4-F465-9ADE-7264-07942E63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106388-0BDB-EA0C-5CA8-2B4EB584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24872-4560-C748-A944-81B308E0D18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519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D652B9D-9AD3-0454-43D2-8A7AB5F353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C180EDB-E992-52C0-727A-00647C7787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F6748-D30C-EF40-AC90-B68FEA2E9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220A89-B7FD-2846-84FE-E74494F8B3B5}" type="datetime1">
              <a:rPr lang="en-US" altLang="en-US"/>
              <a:pPr>
                <a:defRPr/>
              </a:pPr>
              <a:t>2/27/26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78A64-95BC-244F-B535-CBB25859A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A0D01-D9FC-FA4F-968E-B9023F8DE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78ED646-2FFC-394F-AA86-F40F78E6C0F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ropic.ssec.wisc.edu/real-time/mimic-tpw/natl/main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w3e.ucsd.edu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FDAC9BD9-640F-8330-35B2-1267469FB7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Atmospheric Rivers</a:t>
            </a:r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7BB416E3-DBEE-4825-B414-1F243325EC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898989"/>
                </a:solidFill>
                <a:ea typeface="ＭＳ Ｐゴシック" panose="020B0600070205080204" pitchFamily="34" charset="-128"/>
              </a:rPr>
              <a:t>ATMS 370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2451A-FD0D-B4D2-D989-470244312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IWV Content.  Large values in warm tropics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10E1E5-EA14-77D6-D0E3-5287CE98F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240" y="1804946"/>
            <a:ext cx="8461519" cy="3455401"/>
          </a:xfrm>
        </p:spPr>
      </p:pic>
    </p:spTree>
    <p:extLst>
      <p:ext uri="{BB962C8B-B14F-4D97-AF65-F5344CB8AC3E}">
        <p14:creationId xmlns:p14="http://schemas.microsoft.com/office/powerpoint/2010/main" val="16267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89AC-17EF-DAB4-C17B-3E90F70CE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0" y="581381"/>
            <a:ext cx="3331780" cy="54429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Integrated Water Vapor Transport (IVT)</a:t>
            </a:r>
            <a:br>
              <a:rPr lang="en-US" dirty="0"/>
            </a:br>
            <a:r>
              <a:rPr lang="en-US" dirty="0"/>
              <a:t>wind*water vapor content</a:t>
            </a:r>
          </a:p>
        </p:txBody>
      </p:sp>
      <p:pic>
        <p:nvPicPr>
          <p:cNvPr id="5" name="Content Placeholder 4" descr="A map of the weather&#10;&#10;Description automatically generated">
            <a:extLst>
              <a:ext uri="{FF2B5EF4-FFF2-40B4-BE49-F238E27FC236}">
                <a16:creationId xmlns:a16="http://schemas.microsoft.com/office/drawing/2014/main" id="{DF912A25-1993-AFE0-AE31-83C082F7E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2723" y="274638"/>
            <a:ext cx="5546835" cy="55468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B1A2C-EF0E-6135-D9B9-82FA775CB03A}"/>
              </a:ext>
            </a:extLst>
          </p:cNvPr>
          <p:cNvSpPr txBox="1"/>
          <p:nvPr/>
        </p:nvSpPr>
        <p:spPr>
          <a:xfrm>
            <a:off x="2849805" y="6045786"/>
            <a:ext cx="5825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Also called integrated water vapor flux</a:t>
            </a:r>
          </a:p>
        </p:txBody>
      </p:sp>
    </p:spTree>
    <p:extLst>
      <p:ext uri="{BB962C8B-B14F-4D97-AF65-F5344CB8AC3E}">
        <p14:creationId xmlns:p14="http://schemas.microsoft.com/office/powerpoint/2010/main" val="1342057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54B24-2876-C5C5-509C-D14114938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C49C6-6EC9-8F23-8E3C-5FEBF701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42" y="764261"/>
            <a:ext cx="3331780" cy="54429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Integrated Water Vapor Transport (IVT)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More closely associated with precipitation</a:t>
            </a:r>
          </a:p>
        </p:txBody>
      </p:sp>
      <p:pic>
        <p:nvPicPr>
          <p:cNvPr id="5" name="Content Placeholder 4" descr="A map of the weather&#10;&#10;Description automatically generated">
            <a:extLst>
              <a:ext uri="{FF2B5EF4-FFF2-40B4-BE49-F238E27FC236}">
                <a16:creationId xmlns:a16="http://schemas.microsoft.com/office/drawing/2014/main" id="{B2A0B08D-9C4D-752D-A3E7-27CE6861F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6334" y="546904"/>
            <a:ext cx="5546835" cy="5546835"/>
          </a:xfrm>
        </p:spPr>
      </p:pic>
    </p:spTree>
    <p:extLst>
      <p:ext uri="{BB962C8B-B14F-4D97-AF65-F5344CB8AC3E}">
        <p14:creationId xmlns:p14="http://schemas.microsoft.com/office/powerpoint/2010/main" val="244953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F38D07A4-799E-6C10-ED0C-309BF5CF7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 descr="IWV versivt.tiff">
            <a:extLst>
              <a:ext uri="{FF2B5EF4-FFF2-40B4-BE49-F238E27FC236}">
                <a16:creationId xmlns:a16="http://schemas.microsoft.com/office/drawing/2014/main" id="{59588B93-097F-C1BD-CFBA-C9EF7A4AA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77" r="-42477"/>
          <a:stretch>
            <a:fillRect/>
          </a:stretch>
        </p:blipFill>
        <p:spPr>
          <a:xfrm>
            <a:off x="-827689" y="530771"/>
            <a:ext cx="11005511" cy="6052591"/>
          </a:xfrm>
        </p:spPr>
      </p:pic>
    </p:spTree>
    <p:extLst>
      <p:ext uri="{BB962C8B-B14F-4D97-AF65-F5344CB8AC3E}">
        <p14:creationId xmlns:p14="http://schemas.microsoft.com/office/powerpoint/2010/main" val="100875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965E1C3E-316D-4B0A-1A00-F697DEB0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900" b="1" dirty="0">
                <a:ea typeface="ＭＳ Ｐゴシック" panose="020B0600070205080204" pitchFamily="34" charset="-128"/>
              </a:rPr>
              <a:t>AR Precipitation is Greatly Enhanced by Terrain, Especially on West Sides of Continents</a:t>
            </a:r>
            <a:endParaRPr lang="en-US" altLang="en-US" sz="4000" b="1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Picture 2" descr="C:\Documents and Settings\Cliff Mass\Desktop\2.13windward.jpg">
            <a:extLst>
              <a:ext uri="{FF2B5EF4-FFF2-40B4-BE49-F238E27FC236}">
                <a16:creationId xmlns:a16="http://schemas.microsoft.com/office/drawing/2014/main" id="{5C6DBA65-7EA8-26CB-AD5F-5953FB6A8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81375"/>
            <a:ext cx="579120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ontent Placeholder 4">
            <a:extLst>
              <a:ext uri="{FF2B5EF4-FFF2-40B4-BE49-F238E27FC236}">
                <a16:creationId xmlns:a16="http://schemas.microsoft.com/office/drawing/2014/main" id="{5ECE7580-9529-204E-DE43-87E8124AD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7684E055-B309-A478-C59D-947B067F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3" descr="pcp3.84.0000.gif">
            <a:extLst>
              <a:ext uri="{FF2B5EF4-FFF2-40B4-BE49-F238E27FC236}">
                <a16:creationId xmlns:a16="http://schemas.microsoft.com/office/drawing/2014/main" id="{7076CF2E-51D1-CE10-F5EE-CF856B5978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r="1084"/>
          <a:stretch/>
        </p:blipFill>
        <p:spPr>
          <a:xfrm>
            <a:off x="1643741" y="503237"/>
            <a:ext cx="6226041" cy="58515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23A61EF7-D6F1-C4CB-6849-346BA26B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Most of the action is in the lower troposphere (below 700 hPa)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A5F6BF5-62E5-FD73-1C3B-E58B3FA27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bulk of the water vapor transport is BELOW 700 hPa.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strong AR transports an amount of water vapor roughly equivalent to 10-20 times the average flow of liquid water at the mouth of the Mississippi River.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78D1-ABDB-BE9A-A22A-2EED0D06A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map of the weather&#10;&#10;AI-generated content may be incorrect.">
            <a:extLst>
              <a:ext uri="{FF2B5EF4-FFF2-40B4-BE49-F238E27FC236}">
                <a16:creationId xmlns:a16="http://schemas.microsoft.com/office/drawing/2014/main" id="{AFFB32E6-ADC2-5FB7-83A5-AF78C76A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186" y="176836"/>
            <a:ext cx="6609522" cy="66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67EB7-31B8-DEAF-A966-522A80395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D651-34DB-A697-B3CC-58A184D6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map of the ocean&#10;&#10;AI-generated content may be incorrect.">
            <a:extLst>
              <a:ext uri="{FF2B5EF4-FFF2-40B4-BE49-F238E27FC236}">
                <a16:creationId xmlns:a16="http://schemas.microsoft.com/office/drawing/2014/main" id="{A4EDC405-3193-1FA8-C317-C7ADC9C17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169" y="240109"/>
            <a:ext cx="6377781" cy="6377781"/>
          </a:xfrm>
        </p:spPr>
      </p:pic>
    </p:spTree>
    <p:extLst>
      <p:ext uri="{BB962C8B-B14F-4D97-AF65-F5344CB8AC3E}">
        <p14:creationId xmlns:p14="http://schemas.microsoft.com/office/powerpoint/2010/main" val="1984777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0D80-06E2-2F59-EC4E-D9DC9F93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38" y="16383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Does the AR End?</a:t>
            </a:r>
          </a:p>
        </p:txBody>
      </p:sp>
      <p:pic>
        <p:nvPicPr>
          <p:cNvPr id="5" name="Content Placeholder 4" descr="A map of the weather&#10;&#10;AI-generated content may be incorrect.">
            <a:extLst>
              <a:ext uri="{FF2B5EF4-FFF2-40B4-BE49-F238E27FC236}">
                <a16:creationId xmlns:a16="http://schemas.microsoft.com/office/drawing/2014/main" id="{017D7129-35A8-79B8-0F74-C7D11AF15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7482" y="1417638"/>
            <a:ext cx="5276525" cy="5276525"/>
          </a:xfr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CCA2BA91-4E76-7CEE-115B-0A4EC704CD48}"/>
              </a:ext>
            </a:extLst>
          </p:cNvPr>
          <p:cNvSpPr/>
          <p:nvPr/>
        </p:nvSpPr>
        <p:spPr>
          <a:xfrm rot="16833507">
            <a:off x="5136543" y="2146852"/>
            <a:ext cx="1192695" cy="277500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B5FD9-726A-B95F-A11F-5CDD41406280}"/>
              </a:ext>
            </a:extLst>
          </p:cNvPr>
          <p:cNvSpPr txBox="1"/>
          <p:nvPr/>
        </p:nvSpPr>
        <p:spPr>
          <a:xfrm>
            <a:off x="7099345" y="3299791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287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F8F8E86-FCE3-7D78-901A-5396BA68BF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52400"/>
            <a:ext cx="8229600" cy="820738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Atmospheric Rivers</a:t>
            </a:r>
            <a:endParaRPr lang="en-US" altLang="en-US" b="1" dirty="0">
              <a:solidFill>
                <a:srgbClr val="CCCC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E4356536-C0B3-D6BF-1335-5C03A4D9F6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3400" y="973138"/>
            <a:ext cx="7953375" cy="931862"/>
          </a:xfrm>
        </p:spPr>
        <p:txBody>
          <a:bodyPr/>
          <a:lstStyle/>
          <a:p>
            <a:pPr defTabSz="914400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6462"/>
                </a:solidFill>
                <a:ea typeface="ＭＳ Ｐゴシック" panose="020B0600070205080204" pitchFamily="34" charset="-128"/>
              </a:rPr>
              <a:t>    </a:t>
            </a:r>
            <a:r>
              <a:rPr lang="en-US" altLang="en-US" sz="2400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A relatively narrow current of warm, moist air from the subtropics or subtropics.</a:t>
            </a:r>
          </a:p>
        </p:txBody>
      </p:sp>
      <p:pic>
        <p:nvPicPr>
          <p:cNvPr id="15363" name="Picture 4" descr="AtmosphericRivers6.jpg">
            <a:extLst>
              <a:ext uri="{FF2B5EF4-FFF2-40B4-BE49-F238E27FC236}">
                <a16:creationId xmlns:a16="http://schemas.microsoft.com/office/drawing/2014/main" id="{5251FFCB-AFFE-8FF5-51EF-3D12714D9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5441"/>
          <a:stretch>
            <a:fillRect/>
          </a:stretch>
        </p:blipFill>
        <p:spPr bwMode="auto">
          <a:xfrm>
            <a:off x="609600" y="1755775"/>
            <a:ext cx="73152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4">
            <a:extLst>
              <a:ext uri="{FF2B5EF4-FFF2-40B4-BE49-F238E27FC236}">
                <a16:creationId xmlns:a16="http://schemas.microsoft.com/office/drawing/2014/main" id="{5C34176D-B67D-9715-770A-B7EA9D60F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6173788"/>
            <a:ext cx="8816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/>
              <a:t>Associated with most of the major flooding events over the W. Coasts of N. and S. America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C63E9-B21D-29E5-69FA-EB474787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AB32EA-EE10-D94B-F89A-DABF5F6D0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747" y="468709"/>
            <a:ext cx="5920581" cy="5920581"/>
          </a:xfrm>
        </p:spPr>
      </p:pic>
    </p:spTree>
    <p:extLst>
      <p:ext uri="{BB962C8B-B14F-4D97-AF65-F5344CB8AC3E}">
        <p14:creationId xmlns:p14="http://schemas.microsoft.com/office/powerpoint/2010/main" val="4109824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9A8D-A1F7-1316-F97F-FB3E08AD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9532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Satellite Sensors Can Describe the Global Distribution of Water Vapor</a:t>
            </a:r>
          </a:p>
        </p:txBody>
      </p:sp>
    </p:spTree>
    <p:extLst>
      <p:ext uri="{BB962C8B-B14F-4D97-AF65-F5344CB8AC3E}">
        <p14:creationId xmlns:p14="http://schemas.microsoft.com/office/powerpoint/2010/main" val="3869594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DE38E738-0A97-CD2A-0FC0-54EB51A2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Evident  in Vertically Integrated Water Vapor (IWV)-Precipitable Water Content from Satellite  (Generally Microwave) Sensors</a:t>
            </a:r>
          </a:p>
        </p:txBody>
      </p:sp>
      <p:pic>
        <p:nvPicPr>
          <p:cNvPr id="23554" name="Content Placeholder 4" descr="Mimic site.tiff">
            <a:extLst>
              <a:ext uri="{FF2B5EF4-FFF2-40B4-BE49-F238E27FC236}">
                <a16:creationId xmlns:a16="http://schemas.microsoft.com/office/drawing/2014/main" id="{BE79DC9A-AD2E-AC92-F00A-B9A9F61865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59" r="-9659"/>
          <a:stretch>
            <a:fillRect/>
          </a:stretch>
        </p:blipFill>
        <p:spPr>
          <a:xfrm>
            <a:off x="679450" y="1793875"/>
            <a:ext cx="7527925" cy="4138613"/>
          </a:xfrm>
        </p:spPr>
      </p:pic>
      <p:sp>
        <p:nvSpPr>
          <p:cNvPr id="23555" name="TextBox 3">
            <a:extLst>
              <a:ext uri="{FF2B5EF4-FFF2-40B4-BE49-F238E27FC236}">
                <a16:creationId xmlns:a16="http://schemas.microsoft.com/office/drawing/2014/main" id="{55F68CBC-CCFE-58D0-0C70-2E72527EC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5932488"/>
            <a:ext cx="622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latin typeface="Calibri" panose="020F0502020204030204" pitchFamily="34" charset="0"/>
                <a:hlinkClick r:id="rId3"/>
              </a:rPr>
              <a:t>http://tropic.ssec.wisc.edu/real-time/mimic-tpw/natl/main.html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61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E44B-6A6A-BC00-04B3-04B2A399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map of the earth showing the weather&#10;&#10;Description automatically generated">
            <a:extLst>
              <a:ext uri="{FF2B5EF4-FFF2-40B4-BE49-F238E27FC236}">
                <a16:creationId xmlns:a16="http://schemas.microsoft.com/office/drawing/2014/main" id="{A082E5D7-9A3F-C058-466A-E08996D93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790" y="2773362"/>
            <a:ext cx="5080000" cy="3810000"/>
          </a:xfrm>
        </p:spPr>
      </p:pic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CFC83E0C-B2DC-F60A-A157-87E90B8DE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210" y="553791"/>
            <a:ext cx="4559665" cy="20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73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2CE8D19B-9B19-248C-0426-47683C78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2094186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Typical Synoptic Structure That Produces Atmospheric Rivers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BA5B2570-1F6C-E03F-2322-74E314A6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76149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Typical Upper Level Set Up</a:t>
            </a:r>
          </a:p>
        </p:txBody>
      </p:sp>
      <p:pic>
        <p:nvPicPr>
          <p:cNvPr id="44034" name="Content Placeholder 3" descr="500t.24.0000.gif">
            <a:extLst>
              <a:ext uri="{FF2B5EF4-FFF2-40B4-BE49-F238E27FC236}">
                <a16:creationId xmlns:a16="http://schemas.microsoft.com/office/drawing/2014/main" id="{6D192C51-2410-C6F2-A993-A98D5041C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r="1548"/>
          <a:stretch/>
        </p:blipFill>
        <p:spPr>
          <a:xfrm>
            <a:off x="1765738" y="1083776"/>
            <a:ext cx="5969876" cy="550621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98058-EC1C-D213-73A4-969B6CA5F69F}"/>
              </a:ext>
            </a:extLst>
          </p:cNvPr>
          <p:cNvSpPr txBox="1"/>
          <p:nvPr/>
        </p:nvSpPr>
        <p:spPr>
          <a:xfrm>
            <a:off x="3525901" y="3544493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82513-CDC6-680F-1B95-EB3C0DD462D9}"/>
              </a:ext>
            </a:extLst>
          </p:cNvPr>
          <p:cNvSpPr txBox="1"/>
          <p:nvPr/>
        </p:nvSpPr>
        <p:spPr>
          <a:xfrm>
            <a:off x="5255172" y="525780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High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054056DB-3FE7-11FE-BA84-440E3F2401B7}"/>
              </a:ext>
            </a:extLst>
          </p:cNvPr>
          <p:cNvSpPr/>
          <p:nvPr/>
        </p:nvSpPr>
        <p:spPr>
          <a:xfrm rot="3180393">
            <a:off x="4199111" y="3959350"/>
            <a:ext cx="556591" cy="13437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D75DF4B-BAB5-2954-91BD-F6052A1E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500 hPa Average Anomalies  for an AR</a:t>
            </a:r>
          </a:p>
        </p:txBody>
      </p:sp>
      <p:pic>
        <p:nvPicPr>
          <p:cNvPr id="46082" name="Content Placeholder 3" descr="mwr-d-11-00197.1-f7.jpeg">
            <a:extLst>
              <a:ext uri="{FF2B5EF4-FFF2-40B4-BE49-F238E27FC236}">
                <a16:creationId xmlns:a16="http://schemas.microsoft.com/office/drawing/2014/main" id="{CFF277D8-E343-7667-B014-6E2C23ED7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05" b="-21205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6254049A-1BF5-4355-CBF1-2DB9D90D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850 hPa Temp Anomalies</a:t>
            </a:r>
          </a:p>
        </p:txBody>
      </p:sp>
      <p:pic>
        <p:nvPicPr>
          <p:cNvPr id="47106" name="Content Placeholder 3" descr="mwr-d-11-00197.1-f8.jpeg">
            <a:extLst>
              <a:ext uri="{FF2B5EF4-FFF2-40B4-BE49-F238E27FC236}">
                <a16:creationId xmlns:a16="http://schemas.microsoft.com/office/drawing/2014/main" id="{42A4060B-B6B5-3B9D-D78F-5F59C378A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78" b="-20978"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CA130574-02AF-6A50-C736-D89B71C1F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Integrated Water Vapor</a:t>
            </a:r>
          </a:p>
        </p:txBody>
      </p:sp>
      <p:pic>
        <p:nvPicPr>
          <p:cNvPr id="48130" name="Content Placeholder 3" descr="mwr-d-11-00197.1-f9.jpeg">
            <a:extLst>
              <a:ext uri="{FF2B5EF4-FFF2-40B4-BE49-F238E27FC236}">
                <a16:creationId xmlns:a16="http://schemas.microsoft.com/office/drawing/2014/main" id="{F3A91736-0819-5395-A100-029129BB4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78" b="-20978"/>
          <a:stretch>
            <a:fillRect/>
          </a:stretch>
        </p:blipFill>
        <p:spPr/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A89AA41-6B60-3D4F-4175-65FECBB0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Integrated Water Vapor Flux</a:t>
            </a:r>
          </a:p>
        </p:txBody>
      </p:sp>
      <p:pic>
        <p:nvPicPr>
          <p:cNvPr id="49154" name="Content Placeholder 3" descr="mwr-d-11-00197.1-f10.jpeg">
            <a:extLst>
              <a:ext uri="{FF2B5EF4-FFF2-40B4-BE49-F238E27FC236}">
                <a16:creationId xmlns:a16="http://schemas.microsoft.com/office/drawing/2014/main" id="{F7F6BC23-FFBE-6E5D-EB1C-503E674CC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79" b="-22479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A27BC069-AD0B-C117-3BA4-FC193F23BA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839200" cy="685800"/>
          </a:xfrm>
        </p:spPr>
        <p:txBody>
          <a:bodyPr/>
          <a:lstStyle/>
          <a:p>
            <a:pPr eaLnBrk="1" hangingPunct="1"/>
            <a:r>
              <a:rPr lang="en-US" altLang="en-US" sz="2600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Local Version:  The Pineapple Express:  </a:t>
            </a:r>
            <a:br>
              <a:rPr lang="en-US" altLang="en-US" sz="2600" dirty="0">
                <a:solidFill>
                  <a:schemeClr val="hlink"/>
                </a:solidFill>
                <a:ea typeface="ＭＳ Ｐゴシック" panose="020B0600070205080204" pitchFamily="34" charset="-128"/>
              </a:rPr>
            </a:br>
            <a:r>
              <a:rPr lang="en-US" altLang="en-US" sz="2600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November 6-7, 2006</a:t>
            </a:r>
            <a:endParaRPr lang="en-US" altLang="en-US" sz="2300" dirty="0">
              <a:solidFill>
                <a:srgbClr val="005A58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3" descr="i1520-0493-136-11-4398-f03.jpg">
            <a:extLst>
              <a:ext uri="{FF2B5EF4-FFF2-40B4-BE49-F238E27FC236}">
                <a16:creationId xmlns:a16="http://schemas.microsoft.com/office/drawing/2014/main" id="{BC7587EE-7285-F173-196D-1DED4841788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447800"/>
            <a:ext cx="4983163" cy="50292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9EB0-8F98-2E8B-880C-3A0C1222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0287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Atmospheric Rivers Are Like Real Rivers with Some Moisture Convergence on Its Whole Path</a:t>
            </a:r>
          </a:p>
        </p:txBody>
      </p:sp>
      <p:pic>
        <p:nvPicPr>
          <p:cNvPr id="5" name="Content Placeholder 4" descr="A river flowing through a marsh&#10;&#10;AI-generated content may be incorrect.">
            <a:extLst>
              <a:ext uri="{FF2B5EF4-FFF2-40B4-BE49-F238E27FC236}">
                <a16:creationId xmlns:a16="http://schemas.microsoft.com/office/drawing/2014/main" id="{E79ADF6A-8B78-DD3F-D5A8-F86E8B57D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033" y="3078163"/>
            <a:ext cx="2369322" cy="3216275"/>
          </a:xfr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761B737E-AEEE-CE65-4AEC-B527A24D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23" y="3150704"/>
            <a:ext cx="4588513" cy="29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03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1C65-0324-FA22-8582-47127E3A3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Atmospheric Rivers Are Located in Warm Sector Ahead of Cold Front</a:t>
            </a:r>
          </a:p>
        </p:txBody>
      </p:sp>
      <p:pic>
        <p:nvPicPr>
          <p:cNvPr id="5" name="Content Placeholder 4" descr="A diagram of a river&#10;&#10;AI-generated content may be incorrect.">
            <a:extLst>
              <a:ext uri="{FF2B5EF4-FFF2-40B4-BE49-F238E27FC236}">
                <a16:creationId xmlns:a16="http://schemas.microsoft.com/office/drawing/2014/main" id="{B6B1FBA1-87B3-5C85-5B72-67AEF686B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523" y="1711434"/>
            <a:ext cx="6241774" cy="4601079"/>
          </a:xfrm>
        </p:spPr>
      </p:pic>
    </p:spTree>
    <p:extLst>
      <p:ext uri="{BB962C8B-B14F-4D97-AF65-F5344CB8AC3E}">
        <p14:creationId xmlns:p14="http://schemas.microsoft.com/office/powerpoint/2010/main" val="1502878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35F3-BF21-E914-5B8A-680FFF62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Dedicated AR Website</a:t>
            </a:r>
            <a:br>
              <a:rPr lang="en-US" dirty="0"/>
            </a:br>
            <a:r>
              <a:rPr lang="en-US" dirty="0">
                <a:hlinkClick r:id="rId2"/>
              </a:rPr>
              <a:t>https://cw3e.ucsd.edu/</a:t>
            </a:r>
            <a:endParaRPr lang="en-US" dirty="0"/>
          </a:p>
        </p:txBody>
      </p:sp>
      <p:pic>
        <p:nvPicPr>
          <p:cNvPr id="5" name="Content Placeholder 4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541ABEB9-3C4A-AFBA-3F05-9F3CC310B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9281" y="1705304"/>
            <a:ext cx="6065437" cy="4525963"/>
          </a:xfrm>
        </p:spPr>
      </p:pic>
    </p:spTree>
    <p:extLst>
      <p:ext uri="{BB962C8B-B14F-4D97-AF65-F5344CB8AC3E}">
        <p14:creationId xmlns:p14="http://schemas.microsoft.com/office/powerpoint/2010/main" val="2057675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747D0-10F0-6862-1F9E-F4B9C4A09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14" y="441614"/>
            <a:ext cx="3415085" cy="5597083"/>
          </a:xfrm>
        </p:spPr>
        <p:txBody>
          <a:bodyPr/>
          <a:lstStyle/>
          <a:p>
            <a:r>
              <a:rPr lang="en-US" dirty="0"/>
              <a:t>Even an AR Scale Like Hurricanes!</a:t>
            </a:r>
          </a:p>
        </p:txBody>
      </p:sp>
      <p:pic>
        <p:nvPicPr>
          <p:cNvPr id="5" name="Content Placeholder 4" descr="A chart with different colors of squares&#10;&#10;AI-generated content may be incorrect.">
            <a:extLst>
              <a:ext uri="{FF2B5EF4-FFF2-40B4-BE49-F238E27FC236}">
                <a16:creationId xmlns:a16="http://schemas.microsoft.com/office/drawing/2014/main" id="{D382C0BF-6D37-59EF-042B-DE05C4BF5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7660" y="717605"/>
            <a:ext cx="3575134" cy="5194743"/>
          </a:xfrm>
        </p:spPr>
      </p:pic>
    </p:spTree>
    <p:extLst>
      <p:ext uri="{BB962C8B-B14F-4D97-AF65-F5344CB8AC3E}">
        <p14:creationId xmlns:p14="http://schemas.microsoft.com/office/powerpoint/2010/main" val="2472134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3635-CF05-624A-BD59-D5DD387D2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Associated with a Low-Level Jet in Front of Warm Front</a:t>
            </a:r>
          </a:p>
        </p:txBody>
      </p:sp>
      <p:pic>
        <p:nvPicPr>
          <p:cNvPr id="5" name="Content Placeholder 4" descr="A diagram of a river&#10;&#10;AI-generated content may be incorrect.">
            <a:extLst>
              <a:ext uri="{FF2B5EF4-FFF2-40B4-BE49-F238E27FC236}">
                <a16:creationId xmlns:a16="http://schemas.microsoft.com/office/drawing/2014/main" id="{73319588-41C5-60B7-3AB1-4668A9AA5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044" y="1733500"/>
            <a:ext cx="5849896" cy="4341327"/>
          </a:xfrm>
        </p:spPr>
      </p:pic>
    </p:spTree>
    <p:extLst>
      <p:ext uri="{BB962C8B-B14F-4D97-AF65-F5344CB8AC3E}">
        <p14:creationId xmlns:p14="http://schemas.microsoft.com/office/powerpoint/2010/main" val="2655259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51D0-4656-2D6E-D64A-A7A37D55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74DDC-6A8D-D52A-B5F8-BF557B6D0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884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i1520-0493-136-11-4398-f07.jpg">
            <a:extLst>
              <a:ext uri="{FF2B5EF4-FFF2-40B4-BE49-F238E27FC236}">
                <a16:creationId xmlns:a16="http://schemas.microsoft.com/office/drawing/2014/main" id="{3B1DD6D3-AD48-D130-7A9B-BC384341C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r="47040" b="48857"/>
          <a:stretch>
            <a:fillRect/>
          </a:stretch>
        </p:blipFill>
        <p:spPr bwMode="auto">
          <a:xfrm>
            <a:off x="1905000" y="381000"/>
            <a:ext cx="57864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3">
            <a:extLst>
              <a:ext uri="{FF2B5EF4-FFF2-40B4-BE49-F238E27FC236}">
                <a16:creationId xmlns:a16="http://schemas.microsoft.com/office/drawing/2014/main" id="{03D0FB49-1EBD-242C-4B6F-30A2039BA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096000"/>
            <a:ext cx="3687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dirty="0">
                <a:solidFill>
                  <a:schemeClr val="hlink"/>
                </a:solidFill>
                <a:latin typeface="Times" pitchFamily="2" charset="0"/>
              </a:rPr>
              <a:t>Dark Green: about 20 inches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8DC71F21-4B3F-7325-AC2F-C0E2FCDF3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352800"/>
            <a:ext cx="17526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Calibri" panose="020F0502020204030204" pitchFamily="34" charset="0"/>
              </a:rPr>
              <a:t>November 6-9, </a:t>
            </a:r>
          </a:p>
          <a:p>
            <a:pPr algn="ctr" eaLnBrk="1" hangingPunct="1"/>
            <a:r>
              <a:rPr lang="en-US" altLang="en-US" sz="2800" dirty="0">
                <a:latin typeface="Calibri" panose="020F0502020204030204" pitchFamily="34" charset="0"/>
              </a:rPr>
              <a:t>2006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06199-0C22-2199-D183-C077E8E3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8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a typeface="+mj-ea"/>
                <a:cs typeface="+mj-cs"/>
              </a:rPr>
              <a:t>Atmospheric Rivers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A70271F0-8D81-629E-3E48-4EC7F7B91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4263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In the seminal paper on the topic</a:t>
            </a:r>
            <a:r>
              <a:rPr lang="en-US" altLang="en-US" sz="3600" dirty="0">
                <a:ea typeface="ＭＳ Ｐゴシック" panose="020B0600070205080204" pitchFamily="34" charset="-128"/>
              </a:rPr>
              <a:t>:  Zhu and Newell (1994)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Found that </a:t>
            </a:r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greater than 90% of the hemispherical meridional moisture flux </a:t>
            </a:r>
            <a:r>
              <a:rPr lang="en-US" altLang="en-US" sz="3600" dirty="0">
                <a:ea typeface="ＭＳ Ｐゴシック" panose="020B0600070205080204" pitchFamily="34" charset="-128"/>
              </a:rPr>
              <a:t>is transported by such features, with 4-5 AR’s evident at any given time.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500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FFC2306B-8F7C-60AC-7D5F-7B5E9E8DA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21" y="3942697"/>
            <a:ext cx="7772400" cy="19453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6C369448-70B2-B99C-900B-32C2ED9C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AR Facts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8016A41D-BE63-F285-A83D-74B72457B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88" y="986883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IWV (Integrated Water Vapor) </a:t>
            </a:r>
            <a:r>
              <a:rPr lang="en-US" altLang="en-US" b="1" dirty="0">
                <a:ea typeface="ＭＳ Ｐゴシック" panose="020B0600070205080204" pitchFamily="34" charset="-128"/>
              </a:rPr>
              <a:t>content is how much liquid water would result if all the water vapor in a column is condensed out.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AR name generally used for moisture plumes with greater than 20 mm (2 cm) of IWV content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Not all ARs bring heavy precipitation (e.g., AR’s during summer).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Why?  Lesser winds are one big factor.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338B13EB-1C4D-B36E-3919-F944FC224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Often apparent in IR Imagery</a:t>
            </a:r>
          </a:p>
        </p:txBody>
      </p:sp>
      <p:pic>
        <p:nvPicPr>
          <p:cNvPr id="27650" name="Content Placeholder 3" descr="satirriver.tiff">
            <a:extLst>
              <a:ext uri="{FF2B5EF4-FFF2-40B4-BE49-F238E27FC236}">
                <a16:creationId xmlns:a16="http://schemas.microsoft.com/office/drawing/2014/main" id="{28C9C86F-6AF3-B79D-7981-7ABC818F69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5" r="-9605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137B-F37D-57FC-4581-5E9C5E16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88"/>
            <a:ext cx="8497614" cy="960329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And Water Vapor Imagery</a:t>
            </a:r>
          </a:p>
        </p:txBody>
      </p:sp>
      <p:pic>
        <p:nvPicPr>
          <p:cNvPr id="5" name="Content Placeholder 4" descr="A satellite image of a planet&#10;&#10;Description automatically generated">
            <a:extLst>
              <a:ext uri="{FF2B5EF4-FFF2-40B4-BE49-F238E27FC236}">
                <a16:creationId xmlns:a16="http://schemas.microsoft.com/office/drawing/2014/main" id="{3D5D10FC-C2A9-9481-8939-563DEE9DF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511" y="1398325"/>
            <a:ext cx="6280977" cy="5053660"/>
          </a:xfrm>
        </p:spPr>
      </p:pic>
    </p:spTree>
    <p:extLst>
      <p:ext uri="{BB962C8B-B14F-4D97-AF65-F5344CB8AC3E}">
        <p14:creationId xmlns:p14="http://schemas.microsoft.com/office/powerpoint/2010/main" val="236603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F07F9-A9DE-241F-4D1B-719841D9B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824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</a:rPr>
              <a:t>Two measures used to describe AR’s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6E68C-1286-7BDD-AFC4-160978B13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45" y="1092446"/>
            <a:ext cx="3827182" cy="504559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Vertically integrated water vapor content of precipitable water (IWV)</a:t>
            </a:r>
          </a:p>
          <a:p>
            <a:r>
              <a:rPr lang="en-US" sz="2800" dirty="0"/>
              <a:t>The amount of liquid water produced by condensing all the water vapor in a vertical column of air.</a:t>
            </a:r>
          </a:p>
          <a:p>
            <a:r>
              <a:rPr lang="en-US" sz="2800" dirty="0"/>
              <a:t>Also called precipitable water</a:t>
            </a:r>
          </a:p>
        </p:txBody>
      </p:sp>
      <p:pic>
        <p:nvPicPr>
          <p:cNvPr id="5" name="Picture 4" descr="A map of the weather&#10;&#10;Description automatically generated">
            <a:extLst>
              <a:ext uri="{FF2B5EF4-FFF2-40B4-BE49-F238E27FC236}">
                <a16:creationId xmlns:a16="http://schemas.microsoft.com/office/drawing/2014/main" id="{CE9ED233-26B8-C4E2-6EAC-106D69B6A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423" y="1344011"/>
            <a:ext cx="4794031" cy="47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19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479</Words>
  <Application>Microsoft Macintosh PowerPoint</Application>
  <PresentationFormat>On-screen Show (4:3)</PresentationFormat>
  <Paragraphs>51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ＭＳ Ｐゴシック</vt:lpstr>
      <vt:lpstr>Arial</vt:lpstr>
      <vt:lpstr>Calibri</vt:lpstr>
      <vt:lpstr>Times</vt:lpstr>
      <vt:lpstr>Office Theme</vt:lpstr>
      <vt:lpstr>Atmospheric Rivers</vt:lpstr>
      <vt:lpstr>Atmospheric Rivers</vt:lpstr>
      <vt:lpstr>Local Version:  The Pineapple Express:   November 6-7, 2006</vt:lpstr>
      <vt:lpstr>PowerPoint Presentation</vt:lpstr>
      <vt:lpstr>Atmospheric Rivers</vt:lpstr>
      <vt:lpstr>AR Facts</vt:lpstr>
      <vt:lpstr>Often apparent in IR Imagery</vt:lpstr>
      <vt:lpstr>And Water Vapor Imagery</vt:lpstr>
      <vt:lpstr>Two measures used to describe AR’s</vt:lpstr>
      <vt:lpstr>IWV Content.  Large values in warm tropics</vt:lpstr>
      <vt:lpstr>Integrated Water Vapor Transport (IVT) wind*water vapor content</vt:lpstr>
      <vt:lpstr>Integrated Water Vapor Transport (IVT)  More closely associated with precipitation</vt:lpstr>
      <vt:lpstr>PowerPoint Presentation</vt:lpstr>
      <vt:lpstr>AR Precipitation is Greatly Enhanced by Terrain, Especially on West Sides of Continents</vt:lpstr>
      <vt:lpstr>PowerPoint Presentation</vt:lpstr>
      <vt:lpstr>Most of the action is in the lower troposphere (below 700 hPa)</vt:lpstr>
      <vt:lpstr>PowerPoint Presentation</vt:lpstr>
      <vt:lpstr>PowerPoint Presentation</vt:lpstr>
      <vt:lpstr>Why Does the AR End?</vt:lpstr>
      <vt:lpstr>PowerPoint Presentation</vt:lpstr>
      <vt:lpstr>Satellite Sensors Can Describe the Global Distribution of Water Vapor</vt:lpstr>
      <vt:lpstr>Evident  in Vertically Integrated Water Vapor (IWV)-Precipitable Water Content from Satellite  (Generally Microwave) Sensors</vt:lpstr>
      <vt:lpstr>PowerPoint Presentation</vt:lpstr>
      <vt:lpstr>Typical Synoptic Structure That Produces Atmospheric Rivers</vt:lpstr>
      <vt:lpstr>Typical Upper Level Set Up</vt:lpstr>
      <vt:lpstr>500 hPa Average Anomalies  for an AR</vt:lpstr>
      <vt:lpstr>850 hPa Temp Anomalies</vt:lpstr>
      <vt:lpstr>Integrated Water Vapor</vt:lpstr>
      <vt:lpstr>Integrated Water Vapor Flux</vt:lpstr>
      <vt:lpstr>Atmospheric Rivers Are Like Real Rivers with Some Moisture Convergence on Its Whole Path</vt:lpstr>
      <vt:lpstr>Atmospheric Rivers Are Located in Warm Sector Ahead of Cold Front</vt:lpstr>
      <vt:lpstr>Dedicated AR Website https://cw3e.ucsd.edu/</vt:lpstr>
      <vt:lpstr>Even an AR Scale Like Hurricanes!</vt:lpstr>
      <vt:lpstr>Associated with a Low-Level Jet in Front of Warm Front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Rivers</dc:title>
  <dc:creator>Microsoft Office User</dc:creator>
  <cp:lastModifiedBy>Clifford F. Mass</cp:lastModifiedBy>
  <cp:revision>21</cp:revision>
  <dcterms:created xsi:type="dcterms:W3CDTF">2015-10-21T20:34:51Z</dcterms:created>
  <dcterms:modified xsi:type="dcterms:W3CDTF">2026-02-27T21:29:37Z</dcterms:modified>
</cp:coreProperties>
</file>