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3" r:id="rId7"/>
    <p:sldId id="262" r:id="rId8"/>
    <p:sldId id="320" r:id="rId9"/>
    <p:sldId id="322" r:id="rId10"/>
    <p:sldId id="343" r:id="rId11"/>
    <p:sldId id="261" r:id="rId12"/>
    <p:sldId id="264" r:id="rId13"/>
    <p:sldId id="339" r:id="rId14"/>
    <p:sldId id="340" r:id="rId15"/>
    <p:sldId id="334" r:id="rId16"/>
    <p:sldId id="307" r:id="rId17"/>
    <p:sldId id="309" r:id="rId18"/>
    <p:sldId id="333" r:id="rId19"/>
    <p:sldId id="301" r:id="rId20"/>
    <p:sldId id="302" r:id="rId21"/>
    <p:sldId id="310" r:id="rId22"/>
    <p:sldId id="311" r:id="rId23"/>
    <p:sldId id="341" r:id="rId24"/>
    <p:sldId id="342" r:id="rId25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2"/>
    <p:restoredTop sz="94626"/>
  </p:normalViewPr>
  <p:slideViewPr>
    <p:cSldViewPr snapToGrid="0" snapToObjects="1">
      <p:cViewPr varScale="1">
        <p:scale>
          <a:sx n="121" d="100"/>
          <a:sy n="121" d="100"/>
        </p:scale>
        <p:origin x="696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220FE3C-0AED-2343-9A54-BED80047AAE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92C284-D9C2-E54D-99ED-3701BCFCBAF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F4E9815-41A2-F949-B317-4C77EED19C64}" type="datetime1">
              <a:rPr lang="en-US" altLang="en-US"/>
              <a:pPr>
                <a:defRPr/>
              </a:pPr>
              <a:t>2/5/24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96F6704-70CA-A148-9CE4-F03EBA44207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AA37E25-43BD-3149-A7D4-49CC0C823C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1C0048-FA7C-274E-8FC5-800535E9EE0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A61F88-F21A-134C-BDDA-08FD86C036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1EDC1EE3-0508-5F47-9DBC-C7DDE62142A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ＭＳ Ｐゴシック" pitchFamily="-84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D5370DBC-ACF9-FCB6-05FE-0E3E249C756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3">
            <a:extLst>
              <a:ext uri="{FF2B5EF4-FFF2-40B4-BE49-F238E27FC236}">
                <a16:creationId xmlns:a16="http://schemas.microsoft.com/office/drawing/2014/main" id="{7DAB4891-2FD9-7E4D-6A15-F27635795668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0A30934B-992E-03BE-D0A6-677AE6CF334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>
            <a:extLst>
              <a:ext uri="{FF2B5EF4-FFF2-40B4-BE49-F238E27FC236}">
                <a16:creationId xmlns:a16="http://schemas.microsoft.com/office/drawing/2014/main" id="{DB5253D0-A8EA-E8E8-259E-A7E8740A5C96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BF69004E-E677-F1C8-9C84-7D5F643A8D1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Rectangle 3">
            <a:extLst>
              <a:ext uri="{FF2B5EF4-FFF2-40B4-BE49-F238E27FC236}">
                <a16:creationId xmlns:a16="http://schemas.microsoft.com/office/drawing/2014/main" id="{F0A0B1B6-B6B1-E435-ABC6-BE8D1E61F86F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C131FB50-C15D-DD65-9178-7E8805BAE51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E4CA11F8-7704-A2E3-075C-063DE4B4120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AAACD3C9-A97F-EE12-D9ED-45F289DA30B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4EF04977-25B7-B94C-48C4-119FC1D9773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6DCD8-5FC7-3E87-CCE7-3D820DDC4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6D73F-62BB-A447-900F-2AB984A19BBC}" type="datetime1">
              <a:rPr lang="en-US" altLang="en-US"/>
              <a:pPr>
                <a:defRPr/>
              </a:pPr>
              <a:t>2/5/24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6E1CC-4AEA-4145-90B6-E7D57A4D6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B63D6-1E56-ABFF-3352-31DAE1CBD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D7C25C-5D63-6C4D-8E23-1D217CAC21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7406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432A0-2DA4-8829-3419-D75A5FA4C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43459-B66D-354E-903D-60D009F4BCF8}" type="datetime1">
              <a:rPr lang="en-US" altLang="en-US"/>
              <a:pPr>
                <a:defRPr/>
              </a:pPr>
              <a:t>2/5/24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3E140-CF1B-36A1-D089-CBB33876C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218A8-6AAA-13A0-6CE7-DB1213B1A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276601-83AE-3149-87F0-04CC992606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0873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F635E6-5385-1957-ADC2-845F23B86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D87AB-52BD-0541-ADB3-C754B20F9F04}" type="datetime1">
              <a:rPr lang="en-US" altLang="en-US"/>
              <a:pPr>
                <a:defRPr/>
              </a:pPr>
              <a:t>2/5/24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2FE42D-A3EA-A7BF-4F0E-39830D766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9472FB-3D2A-3431-1A24-DD85BE9EE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26214B-6C0E-0342-A7AF-A895C04952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9682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FEA09-B4E7-C2BE-E977-98FCEB3FF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E7C99-0E41-DC46-9BCD-AD17D313827B}" type="datetime1">
              <a:rPr lang="en-US" altLang="en-US"/>
              <a:pPr>
                <a:defRPr/>
              </a:pPr>
              <a:t>2/5/24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0E46C9-FF0C-7CC6-8706-E4693AAA7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4F3AF-FC02-D757-BBBD-F4463C67A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5FF841-5B5D-7E48-8645-398AA478B3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7682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B1B8C5-9507-4830-832E-CB5B3DC58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8EDC0-0084-0748-B2D3-162C0BF83363}" type="datetime1">
              <a:rPr lang="en-US" altLang="en-US"/>
              <a:pPr>
                <a:defRPr/>
              </a:pPr>
              <a:t>2/5/24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B0EB11-E0E0-3591-040C-167F9A393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370AE-CD36-9610-C65D-525E5E658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499FD2-497E-164A-8ABD-27BF51EBBB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2924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4931F08-447D-2BEC-9081-71643B01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C8BCF-03CF-2640-AEB9-F218276B6F1B}" type="datetime1">
              <a:rPr lang="en-US" altLang="en-US"/>
              <a:pPr>
                <a:defRPr/>
              </a:pPr>
              <a:t>2/5/24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93CD31D-7802-BB29-3C11-56C7FF5B4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4D407E6-BBD1-AD52-A3F9-DA6237D54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677AA-C60D-3040-A135-D7FCF53FB2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4874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4B42309-B1C9-29ED-3FF9-CE77AF324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D7940C-C86F-BC44-B31E-205A5B356662}" type="datetime1">
              <a:rPr lang="en-US" altLang="en-US"/>
              <a:pPr>
                <a:defRPr/>
              </a:pPr>
              <a:t>2/5/24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0024AED-7A24-883C-0560-630FB57C8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E51791F-C560-8376-49A2-6026AFEB1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FC09C9-CCD7-8E46-A3B0-5C4BFCC248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2271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0AB31DF-7ECE-60C6-0551-5C989CB11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8CFB5-16DB-6A4C-8244-AE20D66688A5}" type="datetime1">
              <a:rPr lang="en-US" altLang="en-US"/>
              <a:pPr>
                <a:defRPr/>
              </a:pPr>
              <a:t>2/5/24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EA640FD-F37F-F912-2EDD-CFE1B5BB5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13BFBEF-A429-E172-6421-561777A02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82B0C0-434D-224D-AC90-5145D52F41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5173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3D95372-0913-A953-E343-63BFAA9A7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62F03-7BD7-494B-A160-ABACE176C5EC}" type="datetime1">
              <a:rPr lang="en-US" altLang="en-US"/>
              <a:pPr>
                <a:defRPr/>
              </a:pPr>
              <a:t>2/5/24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47835BE-5E77-83FB-7BF4-392EC88A2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6019B77-D30C-6B64-1066-0C7FFA9DD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EAE973-FFF7-AC4C-A8A8-7F5D3C5B3C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5004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9EA8742-669B-FAB7-FCAE-B98CF40A7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663A5-7441-3046-B3A5-6E015EDF9094}" type="datetime1">
              <a:rPr lang="en-US" altLang="en-US"/>
              <a:pPr>
                <a:defRPr/>
              </a:pPr>
              <a:t>2/5/24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E4D446F-8F22-54F4-B7E5-B103036F9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47B105D-070B-4EED-4F4F-93AF3A363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757DA2-A6B0-5149-A957-9772B13835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7803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FD4CAEF-BBA8-3B85-8448-DF2F7A378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1D27D-8A9E-0342-A9C1-7EB506DEAB17}" type="datetime1">
              <a:rPr lang="en-US" altLang="en-US"/>
              <a:pPr>
                <a:defRPr/>
              </a:pPr>
              <a:t>2/5/24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7D8D4A4-F465-9ADE-7264-07942E633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3106388-0BDB-EA0C-5CA8-2B4EB5845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D24872-4560-C748-A944-81B308E0D1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5197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6D652B9D-9AD3-0454-43D2-8A7AB5F3537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C180EDB-E992-52C0-727A-00647C7787C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7F6748-D30C-EF40-AC90-B68FEA2E99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A220A89-B7FD-2846-84FE-E74494F8B3B5}" type="datetime1">
              <a:rPr lang="en-US" altLang="en-US"/>
              <a:pPr>
                <a:defRPr/>
              </a:pPr>
              <a:t>2/5/24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178A64-95BC-244F-B535-CBB25859A4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9A0D01-D9FC-FA4F-968E-B9023F8DE2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278ED646-2FFC-394F-AA86-F40F78E6C0F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84" charset="-128"/>
          <a:cs typeface="ＭＳ Ｐゴシック" pitchFamily="-84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84" charset="-128"/>
          <a:cs typeface="ＭＳ Ｐゴシック" pitchFamily="-84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cw3e.ucsd.edu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tropic.ssec.wisc.edu/real-time/mimic-tpw/natl/main.html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>
            <a:extLst>
              <a:ext uri="{FF2B5EF4-FFF2-40B4-BE49-F238E27FC236}">
                <a16:creationId xmlns:a16="http://schemas.microsoft.com/office/drawing/2014/main" id="{FDAC9BD9-640F-8330-35B2-1267469FB7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Atmospheric Rivers</a:t>
            </a:r>
          </a:p>
        </p:txBody>
      </p:sp>
      <p:sp>
        <p:nvSpPr>
          <p:cNvPr id="14338" name="Subtitle 2">
            <a:extLst>
              <a:ext uri="{FF2B5EF4-FFF2-40B4-BE49-F238E27FC236}">
                <a16:creationId xmlns:a16="http://schemas.microsoft.com/office/drawing/2014/main" id="{7BB416E3-DBEE-4825-B414-1F243325EC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>
              <a:solidFill>
                <a:srgbClr val="898989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2137B-F37D-57FC-4581-5E9C5E165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4788"/>
            <a:ext cx="8497614" cy="960329"/>
          </a:xfrm>
        </p:spPr>
        <p:txBody>
          <a:bodyPr/>
          <a:lstStyle/>
          <a:p>
            <a:r>
              <a:rPr lang="en-US" dirty="0"/>
              <a:t>And Water Vapor Imagery</a:t>
            </a:r>
          </a:p>
        </p:txBody>
      </p:sp>
      <p:pic>
        <p:nvPicPr>
          <p:cNvPr id="5" name="Content Placeholder 4" descr="A satellite image of a planet&#10;&#10;Description automatically generated">
            <a:extLst>
              <a:ext uri="{FF2B5EF4-FFF2-40B4-BE49-F238E27FC236}">
                <a16:creationId xmlns:a16="http://schemas.microsoft.com/office/drawing/2014/main" id="{3D5D10FC-C2A9-9481-8939-563DEE9DFA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1511" y="1398325"/>
            <a:ext cx="6280977" cy="5053660"/>
          </a:xfrm>
        </p:spPr>
      </p:pic>
    </p:spTree>
    <p:extLst>
      <p:ext uri="{BB962C8B-B14F-4D97-AF65-F5344CB8AC3E}">
        <p14:creationId xmlns:p14="http://schemas.microsoft.com/office/powerpoint/2010/main" val="2366036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965E1C3E-316D-4B0A-1A00-F697DEB06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900" dirty="0">
                <a:ea typeface="ＭＳ Ｐゴシック" panose="020B0600070205080204" pitchFamily="34" charset="-128"/>
              </a:rPr>
              <a:t>Terrain Greatly Enhance Precipitation Associated with Atmospheric Rivers on the West Sides of Continents</a:t>
            </a:r>
            <a:endParaRPr lang="en-US" altLang="en-US" sz="4000" dirty="0">
              <a:ea typeface="ＭＳ Ｐゴシック" panose="020B0600070205080204" pitchFamily="34" charset="-128"/>
            </a:endParaRPr>
          </a:p>
        </p:txBody>
      </p:sp>
      <p:pic>
        <p:nvPicPr>
          <p:cNvPr id="25602" name="Picture 2" descr="C:\Documents and Settings\Cliff Mass\Desktop\2.13windward.jpg">
            <a:extLst>
              <a:ext uri="{FF2B5EF4-FFF2-40B4-BE49-F238E27FC236}">
                <a16:creationId xmlns:a16="http://schemas.microsoft.com/office/drawing/2014/main" id="{5C6DBA65-7EA8-26CB-AD5F-5953FB6A8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381375"/>
            <a:ext cx="5791200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Content Placeholder 4">
            <a:extLst>
              <a:ext uri="{FF2B5EF4-FFF2-40B4-BE49-F238E27FC236}">
                <a16:creationId xmlns:a16="http://schemas.microsoft.com/office/drawing/2014/main" id="{5ECE7580-9529-204E-DE43-87E8124ADE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7684E055-B309-A478-C59D-947B067F5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8674" name="Content Placeholder 3" descr="pcp3.84.0000.gif">
            <a:extLst>
              <a:ext uri="{FF2B5EF4-FFF2-40B4-BE49-F238E27FC236}">
                <a16:creationId xmlns:a16="http://schemas.microsoft.com/office/drawing/2014/main" id="{7076CF2E-51D1-CE10-F5EE-CF856B59785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814" r="-30814"/>
          <a:stretch>
            <a:fillRect/>
          </a:stretch>
        </p:blipFill>
        <p:spPr>
          <a:xfrm>
            <a:off x="0" y="949325"/>
            <a:ext cx="9412288" cy="5176838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F07F9-A9DE-241F-4D1B-719841D9B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2824"/>
          </a:xfrm>
        </p:spPr>
        <p:txBody>
          <a:bodyPr/>
          <a:lstStyle/>
          <a:p>
            <a:r>
              <a:rPr lang="en-US" sz="3600" b="1" dirty="0">
                <a:solidFill>
                  <a:schemeClr val="accent1"/>
                </a:solidFill>
              </a:rPr>
              <a:t>Two measures used to describe AR’s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6E68C-1286-7BDD-AFC4-160978B13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546" y="1092446"/>
            <a:ext cx="3379076" cy="5045596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Vertically integrated water vapor content of precipitable water</a:t>
            </a:r>
          </a:p>
          <a:p>
            <a:pPr lvl="1"/>
            <a:r>
              <a:rPr lang="en-US" dirty="0"/>
              <a:t>This is the amount of liquid water produced by condensing all the water vapor in a vertical column of air.</a:t>
            </a:r>
          </a:p>
        </p:txBody>
      </p:sp>
      <p:pic>
        <p:nvPicPr>
          <p:cNvPr id="5" name="Picture 4" descr="A map of the weather&#10;&#10;Description automatically generated">
            <a:extLst>
              <a:ext uri="{FF2B5EF4-FFF2-40B4-BE49-F238E27FC236}">
                <a16:creationId xmlns:a16="http://schemas.microsoft.com/office/drawing/2014/main" id="{CE9ED233-26B8-C4E2-6EAC-106D69B6A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0423" y="1344011"/>
            <a:ext cx="4794031" cy="479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6503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89AC-17EF-DAB4-C17B-3E90F70CE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310" y="581381"/>
            <a:ext cx="3331780" cy="544299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Integrated Water Vapor Transport (IVT)</a:t>
            </a:r>
            <a:br>
              <a:rPr lang="en-US" dirty="0"/>
            </a:br>
            <a:r>
              <a:rPr lang="en-US" dirty="0"/>
              <a:t>wind* water vapor content</a:t>
            </a:r>
          </a:p>
        </p:txBody>
      </p:sp>
      <p:pic>
        <p:nvPicPr>
          <p:cNvPr id="5" name="Content Placeholder 4" descr="A map of the weather&#10;&#10;Description automatically generated">
            <a:extLst>
              <a:ext uri="{FF2B5EF4-FFF2-40B4-BE49-F238E27FC236}">
                <a16:creationId xmlns:a16="http://schemas.microsoft.com/office/drawing/2014/main" id="{DF912A25-1993-AFE0-AE31-83C082F7E8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2723" y="274638"/>
            <a:ext cx="5546835" cy="554683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7B1A2C-EF0E-6135-D9B9-82FA775CB03A}"/>
              </a:ext>
            </a:extLst>
          </p:cNvPr>
          <p:cNvSpPr txBox="1"/>
          <p:nvPr/>
        </p:nvSpPr>
        <p:spPr>
          <a:xfrm>
            <a:off x="3720662" y="6138041"/>
            <a:ext cx="4083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Also called integrated water vapor flux</a:t>
            </a:r>
          </a:p>
        </p:txBody>
      </p:sp>
    </p:spTree>
    <p:extLst>
      <p:ext uri="{BB962C8B-B14F-4D97-AF65-F5344CB8AC3E}">
        <p14:creationId xmlns:p14="http://schemas.microsoft.com/office/powerpoint/2010/main" val="3866041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F38D07A4-799E-6C10-ED0C-309BF5CF7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5058" name="Content Placeholder 3" descr="IWV versivt.tiff">
            <a:extLst>
              <a:ext uri="{FF2B5EF4-FFF2-40B4-BE49-F238E27FC236}">
                <a16:creationId xmlns:a16="http://schemas.microsoft.com/office/drawing/2014/main" id="{59588B93-097F-C1BD-CFBA-C9EF7A4AA3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477" r="-42477"/>
          <a:stretch>
            <a:fillRect/>
          </a:stretch>
        </p:blipFill>
        <p:spPr>
          <a:xfrm>
            <a:off x="-827689" y="530771"/>
            <a:ext cx="11005511" cy="6052591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23A61EF7-D6F1-C4CB-6849-346BA26B5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Most of the action is low down</a:t>
            </a:r>
          </a:p>
        </p:txBody>
      </p:sp>
      <p:sp>
        <p:nvSpPr>
          <p:cNvPr id="33794" name="Content Placeholder 2">
            <a:extLst>
              <a:ext uri="{FF2B5EF4-FFF2-40B4-BE49-F238E27FC236}">
                <a16:creationId xmlns:a16="http://schemas.microsoft.com/office/drawing/2014/main" id="{5A5F6BF5-62E5-FD73-1C3B-E58B3FA275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The bulk of the water vapor transport is BELOW 850 </a:t>
            </a:r>
            <a:r>
              <a:rPr lang="en-US" altLang="en-US" dirty="0" err="1">
                <a:ea typeface="ＭＳ Ｐゴシック" panose="020B0600070205080204" pitchFamily="34" charset="-128"/>
              </a:rPr>
              <a:t>hPa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A strong AR transports an amount of water vapor roughly equivalent to 10-20 times the average flow of liquid water at the mouth of the Mississippi River.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2CE8D19B-9B19-248C-0426-47683C781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2094186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Typical Synoptic Structure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BA5B2570-1F6C-E03F-2322-74E314A65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607" y="76149"/>
            <a:ext cx="8229600" cy="1143000"/>
          </a:xfrm>
        </p:spPr>
        <p:txBody>
          <a:bodyPr/>
          <a:lstStyle/>
          <a:p>
            <a:r>
              <a:rPr lang="en-US" altLang="en-US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Typical Upper Level Set Up</a:t>
            </a:r>
          </a:p>
        </p:txBody>
      </p:sp>
      <p:pic>
        <p:nvPicPr>
          <p:cNvPr id="44034" name="Content Placeholder 3" descr="500t.24.0000.gif">
            <a:extLst>
              <a:ext uri="{FF2B5EF4-FFF2-40B4-BE49-F238E27FC236}">
                <a16:creationId xmlns:a16="http://schemas.microsoft.com/office/drawing/2014/main" id="{6D192C51-2410-C6F2-A993-A98D5041C8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" r="1548"/>
          <a:stretch/>
        </p:blipFill>
        <p:spPr>
          <a:xfrm>
            <a:off x="1765738" y="1083776"/>
            <a:ext cx="5969876" cy="550621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198058-EC1C-D213-73A4-969B6CA5F69F}"/>
              </a:ext>
            </a:extLst>
          </p:cNvPr>
          <p:cNvSpPr txBox="1"/>
          <p:nvPr/>
        </p:nvSpPr>
        <p:spPr>
          <a:xfrm>
            <a:off x="3867807" y="366811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982513-CDC6-680F-1B95-EB3C0DD462D9}"/>
              </a:ext>
            </a:extLst>
          </p:cNvPr>
          <p:cNvSpPr txBox="1"/>
          <p:nvPr/>
        </p:nvSpPr>
        <p:spPr>
          <a:xfrm>
            <a:off x="5255172" y="52578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7D75DF4B-BAB5-2954-91BD-F6052A1E8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500 hPa Anomalies of Composite of a Few Dozen ARs</a:t>
            </a:r>
          </a:p>
        </p:txBody>
      </p:sp>
      <p:pic>
        <p:nvPicPr>
          <p:cNvPr id="46082" name="Content Placeholder 3" descr="mwr-d-11-00197.1-f7.jpeg">
            <a:extLst>
              <a:ext uri="{FF2B5EF4-FFF2-40B4-BE49-F238E27FC236}">
                <a16:creationId xmlns:a16="http://schemas.microsoft.com/office/drawing/2014/main" id="{CFF277D8-E343-7667-B014-6E2C23ED76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205" b="-21205"/>
          <a:stretch>
            <a:fillRect/>
          </a:stretch>
        </p:blipFill>
        <p:spPr/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8F8F8E86-FCE3-7D78-901A-5396BA68BF7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" y="152400"/>
            <a:ext cx="8229600" cy="820738"/>
          </a:xfrm>
        </p:spPr>
        <p:txBody>
          <a:bodyPr/>
          <a:lstStyle/>
          <a:p>
            <a:pPr eaLnBrk="1" hangingPunct="1"/>
            <a:r>
              <a:rPr lang="en-US" altLang="en-US" sz="4000">
                <a:solidFill>
                  <a:schemeClr val="hlink"/>
                </a:solidFill>
                <a:ea typeface="ＭＳ Ｐゴシック" panose="020B0600070205080204" pitchFamily="34" charset="-128"/>
              </a:rPr>
              <a:t>Atmospheric Rivers</a:t>
            </a:r>
            <a:endParaRPr lang="en-US" altLang="en-US">
              <a:solidFill>
                <a:srgbClr val="CCCC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5362" name="Content Placeholder 2">
            <a:extLst>
              <a:ext uri="{FF2B5EF4-FFF2-40B4-BE49-F238E27FC236}">
                <a16:creationId xmlns:a16="http://schemas.microsoft.com/office/drawing/2014/main" id="{E4356536-C0B3-D6BF-1335-5C03A4D9F64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33400" y="973138"/>
            <a:ext cx="7953375" cy="931862"/>
          </a:xfrm>
        </p:spPr>
        <p:txBody>
          <a:bodyPr/>
          <a:lstStyle/>
          <a:p>
            <a:pPr defTabSz="914400" eaLnBrk="1" hangingPunct="1">
              <a:buFont typeface="Arial" panose="020B0604020202020204" pitchFamily="34" charset="0"/>
              <a:buNone/>
            </a:pPr>
            <a:r>
              <a:rPr lang="en-US" altLang="en-US" sz="2400">
                <a:solidFill>
                  <a:srgbClr val="006462"/>
                </a:solidFill>
                <a:ea typeface="ＭＳ Ｐゴシック" panose="020B0600070205080204" pitchFamily="34" charset="-128"/>
              </a:rPr>
              <a:t>    </a:t>
            </a:r>
            <a:r>
              <a:rPr lang="en-US" altLang="en-US" sz="2400">
                <a:solidFill>
                  <a:schemeClr val="hlink"/>
                </a:solidFill>
                <a:ea typeface="ＭＳ Ｐゴシック" panose="020B0600070205080204" pitchFamily="34" charset="-128"/>
              </a:rPr>
              <a:t>A relatively narrow current of warm, moist air from the subtropics or subtropics.</a:t>
            </a:r>
          </a:p>
        </p:txBody>
      </p:sp>
      <p:pic>
        <p:nvPicPr>
          <p:cNvPr id="15363" name="Picture 4" descr="AtmosphericRivers6.jpg">
            <a:extLst>
              <a:ext uri="{FF2B5EF4-FFF2-40B4-BE49-F238E27FC236}">
                <a16:creationId xmlns:a16="http://schemas.microsoft.com/office/drawing/2014/main" id="{5251FFCB-AFFE-8FF5-51EF-3D12714D9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48" b="5441"/>
          <a:stretch>
            <a:fillRect/>
          </a:stretch>
        </p:blipFill>
        <p:spPr bwMode="auto">
          <a:xfrm>
            <a:off x="609600" y="1755775"/>
            <a:ext cx="7315200" cy="441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Box 4">
            <a:extLst>
              <a:ext uri="{FF2B5EF4-FFF2-40B4-BE49-F238E27FC236}">
                <a16:creationId xmlns:a16="http://schemas.microsoft.com/office/drawing/2014/main" id="{5C34176D-B67D-9715-770A-B7EA9D60FF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00" y="6173788"/>
            <a:ext cx="88169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Associated with most of the major flooding events over the W. Coasts of N. and S. America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6254049A-1BF5-4355-CBF1-2DB9D90D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850 hPa Temp Anomalies</a:t>
            </a:r>
          </a:p>
        </p:txBody>
      </p:sp>
      <p:pic>
        <p:nvPicPr>
          <p:cNvPr id="47106" name="Content Placeholder 3" descr="mwr-d-11-00197.1-f8.jpeg">
            <a:extLst>
              <a:ext uri="{FF2B5EF4-FFF2-40B4-BE49-F238E27FC236}">
                <a16:creationId xmlns:a16="http://schemas.microsoft.com/office/drawing/2014/main" id="{42A4060B-B6B5-3B9D-D78F-5F59C378A6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978" b="-20978"/>
          <a:stretch>
            <a:fillRect/>
          </a:stretch>
        </p:blipFill>
        <p:spPr/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CA130574-02AF-6A50-C736-D89B71C1F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Integrated Water Vapor</a:t>
            </a:r>
          </a:p>
        </p:txBody>
      </p:sp>
      <p:pic>
        <p:nvPicPr>
          <p:cNvPr id="48130" name="Content Placeholder 3" descr="mwr-d-11-00197.1-f9.jpeg">
            <a:extLst>
              <a:ext uri="{FF2B5EF4-FFF2-40B4-BE49-F238E27FC236}">
                <a16:creationId xmlns:a16="http://schemas.microsoft.com/office/drawing/2014/main" id="{F3A91736-0819-5395-A100-029129BB48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978" b="-20978"/>
          <a:stretch>
            <a:fillRect/>
          </a:stretch>
        </p:blipFill>
        <p:spPr/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5A89AA41-6B60-3D4F-4175-65FECBB0D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Integrated Water Vapor Flux</a:t>
            </a:r>
          </a:p>
        </p:txBody>
      </p:sp>
      <p:pic>
        <p:nvPicPr>
          <p:cNvPr id="49154" name="Content Placeholder 3" descr="mwr-d-11-00197.1-f10.jpeg">
            <a:extLst>
              <a:ext uri="{FF2B5EF4-FFF2-40B4-BE49-F238E27FC236}">
                <a16:creationId xmlns:a16="http://schemas.microsoft.com/office/drawing/2014/main" id="{F7F6BC23-FFBE-6E5D-EB1C-503E674CCD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479" b="-22479"/>
          <a:stretch>
            <a:fillRect/>
          </a:stretch>
        </p:blipFill>
        <p:spPr/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3E44B-6A6A-BC00-04B3-04B2A3999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map of the earth showing the weather&#10;&#10;Description automatically generated">
            <a:extLst>
              <a:ext uri="{FF2B5EF4-FFF2-40B4-BE49-F238E27FC236}">
                <a16:creationId xmlns:a16="http://schemas.microsoft.com/office/drawing/2014/main" id="{A082E5D7-9A3F-C058-466A-E08996D934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1790" y="2773362"/>
            <a:ext cx="5080000" cy="3810000"/>
          </a:xfrm>
        </p:spPr>
      </p:pic>
      <p:pic>
        <p:nvPicPr>
          <p:cNvPr id="7" name="Picture 6" descr="A screenshot of a website&#10;&#10;Description automatically generated">
            <a:extLst>
              <a:ext uri="{FF2B5EF4-FFF2-40B4-BE49-F238E27FC236}">
                <a16:creationId xmlns:a16="http://schemas.microsoft.com/office/drawing/2014/main" id="{CFC83E0C-B2DC-F60A-A157-87E90B8DE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210" y="553791"/>
            <a:ext cx="4559665" cy="208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1735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F35F3-BF21-E914-5B8A-680FFF626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AR Website</a:t>
            </a:r>
            <a:br>
              <a:rPr lang="en-US" dirty="0"/>
            </a:br>
            <a:r>
              <a:rPr lang="en-US" dirty="0">
                <a:hlinkClick r:id="rId2"/>
              </a:rPr>
              <a:t>https://cw3e.ucsd.edu/</a:t>
            </a:r>
            <a:endParaRPr lang="en-US" dirty="0"/>
          </a:p>
        </p:txBody>
      </p:sp>
      <p:pic>
        <p:nvPicPr>
          <p:cNvPr id="5" name="Content Placeholder 4" descr="A screenshot of a weather forecast&#10;&#10;Description automatically generated">
            <a:extLst>
              <a:ext uri="{FF2B5EF4-FFF2-40B4-BE49-F238E27FC236}">
                <a16:creationId xmlns:a16="http://schemas.microsoft.com/office/drawing/2014/main" id="{541ABEB9-3C4A-AFBA-3F05-9F3CC310BE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39281" y="1705304"/>
            <a:ext cx="6065437" cy="4525963"/>
          </a:xfrm>
        </p:spPr>
      </p:pic>
    </p:spTree>
    <p:extLst>
      <p:ext uri="{BB962C8B-B14F-4D97-AF65-F5344CB8AC3E}">
        <p14:creationId xmlns:p14="http://schemas.microsoft.com/office/powerpoint/2010/main" val="2057675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A27BC069-AD0B-C117-3BA4-FC193F23BAF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4800" y="381000"/>
            <a:ext cx="8839200" cy="685800"/>
          </a:xfrm>
        </p:spPr>
        <p:txBody>
          <a:bodyPr/>
          <a:lstStyle/>
          <a:p>
            <a:pPr eaLnBrk="1" hangingPunct="1"/>
            <a:r>
              <a:rPr lang="en-US" altLang="en-US" sz="2600">
                <a:solidFill>
                  <a:schemeClr val="hlink"/>
                </a:solidFill>
                <a:ea typeface="ＭＳ Ｐゴシック" panose="020B0600070205080204" pitchFamily="34" charset="-128"/>
              </a:rPr>
              <a:t>Local Version:  The Pineapple Express:  </a:t>
            </a:r>
            <a:br>
              <a:rPr lang="en-US" altLang="en-US" sz="2600">
                <a:solidFill>
                  <a:schemeClr val="hlink"/>
                </a:solidFill>
                <a:ea typeface="ＭＳ Ｐゴシック" panose="020B0600070205080204" pitchFamily="34" charset="-128"/>
              </a:rPr>
            </a:br>
            <a:r>
              <a:rPr lang="en-US" altLang="en-US" sz="2600">
                <a:solidFill>
                  <a:schemeClr val="hlink"/>
                </a:solidFill>
                <a:ea typeface="ＭＳ Ｐゴシック" panose="020B0600070205080204" pitchFamily="34" charset="-128"/>
              </a:rPr>
              <a:t>November 6-7, 2006</a:t>
            </a:r>
            <a:endParaRPr lang="en-US" altLang="en-US" sz="2300">
              <a:solidFill>
                <a:srgbClr val="005A58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17410" name="Content Placeholder 3" descr="i1520-0493-136-11-4398-f03.jpg">
            <a:extLst>
              <a:ext uri="{FF2B5EF4-FFF2-40B4-BE49-F238E27FC236}">
                <a16:creationId xmlns:a16="http://schemas.microsoft.com/office/drawing/2014/main" id="{BC7587EE-7285-F173-196D-1DED48417885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1447800"/>
            <a:ext cx="4983163" cy="502920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4" descr="i1520-0493-136-11-4398-f07.jpg">
            <a:extLst>
              <a:ext uri="{FF2B5EF4-FFF2-40B4-BE49-F238E27FC236}">
                <a16:creationId xmlns:a16="http://schemas.microsoft.com/office/drawing/2014/main" id="{3B1DD6D3-AD48-D130-7A9B-BC384341CB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1" r="47040" b="48857"/>
          <a:stretch>
            <a:fillRect/>
          </a:stretch>
        </p:blipFill>
        <p:spPr bwMode="auto">
          <a:xfrm>
            <a:off x="1905000" y="381000"/>
            <a:ext cx="5786438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Rectangle 3">
            <a:extLst>
              <a:ext uri="{FF2B5EF4-FFF2-40B4-BE49-F238E27FC236}">
                <a16:creationId xmlns:a16="http://schemas.microsoft.com/office/drawing/2014/main" id="{03D0FB49-1EBD-242C-4B6F-30A2039BAF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6096000"/>
            <a:ext cx="3687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>
                <a:solidFill>
                  <a:schemeClr val="hlink"/>
                </a:solidFill>
                <a:latin typeface="Times" pitchFamily="2" charset="0"/>
              </a:rPr>
              <a:t>Dark Green: about 20 inches</a:t>
            </a:r>
          </a:p>
        </p:txBody>
      </p:sp>
      <p:sp>
        <p:nvSpPr>
          <p:cNvPr id="19459" name="Rectangle 4">
            <a:extLst>
              <a:ext uri="{FF2B5EF4-FFF2-40B4-BE49-F238E27FC236}">
                <a16:creationId xmlns:a16="http://schemas.microsoft.com/office/drawing/2014/main" id="{8DC71F21-4B3F-7325-AC2F-C0E2FCDF3F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3352800"/>
            <a:ext cx="1752600" cy="2667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800">
                <a:latin typeface="Calibri" panose="020F0502020204030204" pitchFamily="34" charset="0"/>
              </a:rPr>
              <a:t>November 6-9, </a:t>
            </a:r>
          </a:p>
          <a:p>
            <a:pPr algn="ctr" eaLnBrk="1" hangingPunct="1"/>
            <a:r>
              <a:rPr lang="en-US" altLang="en-US" sz="2800">
                <a:latin typeface="Calibri" panose="020F0502020204030204" pitchFamily="34" charset="0"/>
              </a:rPr>
              <a:t>2006</a:t>
            </a:r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2F290-D7E4-8B4F-A847-7234055E2B60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>
                <a:solidFill>
                  <a:schemeClr val="hlink"/>
                </a:solidFill>
                <a:ea typeface="ＭＳ Ｐゴシック" pitchFamily="-1" charset="-128"/>
                <a:cs typeface="ＭＳ Ｐゴシック" pitchFamily="-1" charset="-128"/>
              </a:rPr>
              <a:t>Mount Rainier National Park</a:t>
            </a:r>
            <a:br>
              <a:rPr lang="en-US" sz="3600">
                <a:solidFill>
                  <a:schemeClr val="hlink"/>
                </a:solidFill>
                <a:ea typeface="ＭＳ Ｐゴシック" pitchFamily="-1" charset="-128"/>
                <a:cs typeface="ＭＳ Ｐゴシック" pitchFamily="-1" charset="-128"/>
              </a:rPr>
            </a:br>
            <a:r>
              <a:rPr lang="en-US" sz="3600">
                <a:solidFill>
                  <a:schemeClr val="hlink"/>
                </a:solidFill>
                <a:ea typeface="ＭＳ Ｐゴシック" pitchFamily="-1" charset="-128"/>
                <a:cs typeface="ＭＳ Ｐゴシック" pitchFamily="-1" charset="-128"/>
              </a:rPr>
              <a:t>18 inches in 36 hr (Nov 8, 2006)</a:t>
            </a:r>
          </a:p>
        </p:txBody>
      </p:sp>
      <p:pic>
        <p:nvPicPr>
          <p:cNvPr id="21506" name="Content Placeholder 3" descr="Figure3.13a.jpg">
            <a:extLst>
              <a:ext uri="{FF2B5EF4-FFF2-40B4-BE49-F238E27FC236}">
                <a16:creationId xmlns:a16="http://schemas.microsoft.com/office/drawing/2014/main" id="{869A68E7-75EF-4636-44EF-D10D51A7E997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87" r="-6787"/>
          <a:stretch>
            <a:fillRect/>
          </a:stretch>
        </p:blipFill>
        <p:spPr>
          <a:xfrm>
            <a:off x="457200" y="1752600"/>
            <a:ext cx="8229600" cy="4525963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DE38E738-0A97-CD2A-0FC0-54EB51A24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Evident  in Vertically Integrated Water Vapor (IWV)-Precipitable Water Content from Satellite  (Generally Microwave) Sensors</a:t>
            </a:r>
          </a:p>
        </p:txBody>
      </p:sp>
      <p:pic>
        <p:nvPicPr>
          <p:cNvPr id="23554" name="Content Placeholder 4" descr="Mimic site.tiff">
            <a:extLst>
              <a:ext uri="{FF2B5EF4-FFF2-40B4-BE49-F238E27FC236}">
                <a16:creationId xmlns:a16="http://schemas.microsoft.com/office/drawing/2014/main" id="{BE79DC9A-AD2E-AC92-F00A-B9A9F618650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59" r="-9659"/>
          <a:stretch>
            <a:fillRect/>
          </a:stretch>
        </p:blipFill>
        <p:spPr>
          <a:xfrm>
            <a:off x="679450" y="1793875"/>
            <a:ext cx="7527925" cy="4138613"/>
          </a:xfrm>
        </p:spPr>
      </p:pic>
      <p:sp>
        <p:nvSpPr>
          <p:cNvPr id="23555" name="TextBox 3">
            <a:extLst>
              <a:ext uri="{FF2B5EF4-FFF2-40B4-BE49-F238E27FC236}">
                <a16:creationId xmlns:a16="http://schemas.microsoft.com/office/drawing/2014/main" id="{55F68CBC-CCFE-58D0-0C70-2E72527EC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375" y="5932488"/>
            <a:ext cx="622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>
                <a:latin typeface="Calibri" panose="020F0502020204030204" pitchFamily="34" charset="0"/>
                <a:hlinkClick r:id="rId3"/>
              </a:rPr>
              <a:t>http://tropic.ssec.wisc.edu/real-time/mimic-tpw/natl/main.html</a:t>
            </a:r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06199-0C22-2199-D183-C077E8E38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18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Atmospheric Rivers</a:t>
            </a:r>
          </a:p>
        </p:txBody>
      </p:sp>
      <p:sp>
        <p:nvSpPr>
          <p:cNvPr id="29698" name="Content Placeholder 2">
            <a:extLst>
              <a:ext uri="{FF2B5EF4-FFF2-40B4-BE49-F238E27FC236}">
                <a16:creationId xmlns:a16="http://schemas.microsoft.com/office/drawing/2014/main" id="{A70271F0-8D81-629E-3E48-4EC7F7B91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84263"/>
            <a:ext cx="8229600" cy="4525962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en-US" sz="3600" b="1" dirty="0">
                <a:ea typeface="ＭＳ Ｐゴシック" panose="020B0600070205080204" pitchFamily="34" charset="-128"/>
              </a:rPr>
              <a:t>In the seminal paper on the topic</a:t>
            </a:r>
            <a:r>
              <a:rPr lang="en-US" altLang="en-US" sz="3600" dirty="0">
                <a:ea typeface="ＭＳ Ｐゴシック" panose="020B0600070205080204" pitchFamily="34" charset="-128"/>
              </a:rPr>
              <a:t>, Zhu and Newell (1994) found that </a:t>
            </a:r>
            <a:r>
              <a:rPr lang="en-US" altLang="en-US" sz="36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greater than 90% of the hemispherical meridional moisture flux </a:t>
            </a:r>
            <a:r>
              <a:rPr lang="en-US" altLang="en-US" sz="3600" dirty="0">
                <a:ea typeface="ＭＳ Ｐゴシック" panose="020B0600070205080204" pitchFamily="34" charset="-128"/>
              </a:rPr>
              <a:t>is transported by such features, with 4-5 evident at any given time. </a:t>
            </a:r>
          </a:p>
          <a:p>
            <a:pPr eaLnBrk="1" hangingPunct="1">
              <a:lnSpc>
                <a:spcPct val="80000"/>
              </a:lnSpc>
            </a:pPr>
            <a:endParaRPr lang="en-US" altLang="en-US" sz="2500" dirty="0">
              <a:ea typeface="ＭＳ Ｐゴシック" panose="020B0600070205080204" pitchFamily="34" charset="-128"/>
            </a:endParaRPr>
          </a:p>
        </p:txBody>
      </p:sp>
      <p:pic>
        <p:nvPicPr>
          <p:cNvPr id="4" name="Picture 3" descr="A close-up of a document&#10;&#10;Description automatically generated">
            <a:extLst>
              <a:ext uri="{FF2B5EF4-FFF2-40B4-BE49-F238E27FC236}">
                <a16:creationId xmlns:a16="http://schemas.microsoft.com/office/drawing/2014/main" id="{FFC2306B-8F7C-60AC-7D5F-7B5E9E8DA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821" y="3942697"/>
            <a:ext cx="7772400" cy="194534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6C369448-70B2-B99C-900B-32C2ED9CB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AR Facts</a:t>
            </a:r>
            <a:endParaRPr lang="en-US" altLang="en-US" b="1" dirty="0">
              <a:ea typeface="ＭＳ Ｐゴシック" panose="020B0600070205080204" pitchFamily="34" charset="-128"/>
            </a:endParaRPr>
          </a:p>
        </p:txBody>
      </p:sp>
      <p:sp>
        <p:nvSpPr>
          <p:cNvPr id="24578" name="Content Placeholder 2">
            <a:extLst>
              <a:ext uri="{FF2B5EF4-FFF2-40B4-BE49-F238E27FC236}">
                <a16:creationId xmlns:a16="http://schemas.microsoft.com/office/drawing/2014/main" id="{8016A41D-BE63-F285-A83D-74B72457BA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AR terminology generally used for moisture plumes with greater than 20 mm (2 cm) of IWV content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Not all ARs bring heavy precipitation (e.g., ones during summer).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Need strong winds, moisture, and a less stable environment.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338B13EB-1C4D-B36E-3919-F944FC224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Often apparent in IR Imagery</a:t>
            </a:r>
          </a:p>
        </p:txBody>
      </p:sp>
      <p:pic>
        <p:nvPicPr>
          <p:cNvPr id="27650" name="Content Placeholder 3" descr="satirriver.tiff">
            <a:extLst>
              <a:ext uri="{FF2B5EF4-FFF2-40B4-BE49-F238E27FC236}">
                <a16:creationId xmlns:a16="http://schemas.microsoft.com/office/drawing/2014/main" id="{28C9C86F-6AF3-B79D-7981-7ABC818F69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05" r="-9605"/>
          <a:stretch>
            <a:fillRect/>
          </a:stretch>
        </p:blipFill>
        <p:spPr/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373</Words>
  <Application>Microsoft Macintosh PowerPoint</Application>
  <PresentationFormat>On-screen Show (4:3)</PresentationFormat>
  <Paragraphs>37</Paragraphs>
  <Slides>24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ＭＳ Ｐゴシック</vt:lpstr>
      <vt:lpstr>Calibri</vt:lpstr>
      <vt:lpstr>Times</vt:lpstr>
      <vt:lpstr>Office Theme</vt:lpstr>
      <vt:lpstr>Atmospheric Rivers</vt:lpstr>
      <vt:lpstr>Atmospheric Rivers</vt:lpstr>
      <vt:lpstr>Local Version:  The Pineapple Express:   November 6-7, 2006</vt:lpstr>
      <vt:lpstr>PowerPoint Presentation</vt:lpstr>
      <vt:lpstr>Mount Rainier National Park 18 inches in 36 hr (Nov 8, 2006)</vt:lpstr>
      <vt:lpstr>Evident  in Vertically Integrated Water Vapor (IWV)-Precipitable Water Content from Satellite  (Generally Microwave) Sensors</vt:lpstr>
      <vt:lpstr>Atmospheric Rivers</vt:lpstr>
      <vt:lpstr>AR Facts</vt:lpstr>
      <vt:lpstr>Often apparent in IR Imagery</vt:lpstr>
      <vt:lpstr>And Water Vapor Imagery</vt:lpstr>
      <vt:lpstr>Terrain Greatly Enhance Precipitation Associated with Atmospheric Rivers on the West Sides of Continents</vt:lpstr>
      <vt:lpstr>PowerPoint Presentation</vt:lpstr>
      <vt:lpstr>Two measures used to describe AR’s</vt:lpstr>
      <vt:lpstr>Integrated Water Vapor Transport (IVT) wind* water vapor content</vt:lpstr>
      <vt:lpstr>PowerPoint Presentation</vt:lpstr>
      <vt:lpstr>Most of the action is low down</vt:lpstr>
      <vt:lpstr>Typical Synoptic Structure</vt:lpstr>
      <vt:lpstr>Typical Upper Level Set Up</vt:lpstr>
      <vt:lpstr>500 hPa Anomalies of Composite of a Few Dozen ARs</vt:lpstr>
      <vt:lpstr>850 hPa Temp Anomalies</vt:lpstr>
      <vt:lpstr>Integrated Water Vapor</vt:lpstr>
      <vt:lpstr>Integrated Water Vapor Flux</vt:lpstr>
      <vt:lpstr>PowerPoint Presentation</vt:lpstr>
      <vt:lpstr>Best AR Website https://cw3e.ucsd.edu/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Atmospheric Rivers</dc:title>
  <dc:creator>Microsoft Office User</dc:creator>
  <cp:lastModifiedBy>Clifford F. Mass</cp:lastModifiedBy>
  <cp:revision>13</cp:revision>
  <dcterms:created xsi:type="dcterms:W3CDTF">2015-10-21T20:34:51Z</dcterms:created>
  <dcterms:modified xsi:type="dcterms:W3CDTF">2024-02-05T20:38:26Z</dcterms:modified>
</cp:coreProperties>
</file>