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6" r:id="rId10"/>
    <p:sldId id="265" r:id="rId11"/>
    <p:sldId id="268" r:id="rId12"/>
    <p:sldId id="267" r:id="rId13"/>
    <p:sldId id="269" r:id="rId14"/>
    <p:sldId id="271" r:id="rId15"/>
    <p:sldId id="272" r:id="rId16"/>
    <p:sldId id="316" r:id="rId17"/>
    <p:sldId id="277" r:id="rId18"/>
    <p:sldId id="278" r:id="rId19"/>
    <p:sldId id="270" r:id="rId20"/>
    <p:sldId id="317" r:id="rId21"/>
    <p:sldId id="273" r:id="rId22"/>
    <p:sldId id="274" r:id="rId23"/>
    <p:sldId id="318" r:id="rId24"/>
    <p:sldId id="275" r:id="rId25"/>
    <p:sldId id="264" r:id="rId26"/>
    <p:sldId id="276" r:id="rId27"/>
    <p:sldId id="282" r:id="rId28"/>
    <p:sldId id="321" r:id="rId29"/>
    <p:sldId id="285" r:id="rId30"/>
    <p:sldId id="319" r:id="rId31"/>
    <p:sldId id="284" r:id="rId32"/>
    <p:sldId id="279" r:id="rId33"/>
    <p:sldId id="286" r:id="rId34"/>
    <p:sldId id="287" r:id="rId35"/>
    <p:sldId id="288" r:id="rId36"/>
    <p:sldId id="289" r:id="rId37"/>
    <p:sldId id="301" r:id="rId38"/>
    <p:sldId id="299" r:id="rId39"/>
    <p:sldId id="320" r:id="rId40"/>
    <p:sldId id="304" r:id="rId41"/>
    <p:sldId id="308" r:id="rId42"/>
    <p:sldId id="311" r:id="rId43"/>
    <p:sldId id="310" r:id="rId44"/>
    <p:sldId id="315" r:id="rId45"/>
    <p:sldId id="314" r:id="rId46"/>
    <p:sldId id="312" r:id="rId47"/>
    <p:sldId id="309" r:id="rId4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/>
    <p:restoredTop sz="94479"/>
  </p:normalViewPr>
  <p:slideViewPr>
    <p:cSldViewPr snapToGrid="0" snapToObjects="1">
      <p:cViewPr varScale="1">
        <p:scale>
          <a:sx n="78" d="100"/>
          <a:sy n="78" d="100"/>
        </p:scale>
        <p:origin x="30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8955-C9FB-A749-A82C-03551993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D123-D938-8943-BDD7-55D33C3E6CBD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31899-8066-FD45-A731-E2C27885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D62B2-6175-6B47-B6EB-01646025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E40-436F-9544-9F44-5FF8F488B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4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BA2E-369B-CB4F-9D4B-E36D2E8B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635B-7D96-DB4E-81B6-712273841DB9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4C72-D35E-8C42-A525-F7BDF92F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564B-E5A4-E34E-A451-88E8232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478E-BFC9-2B4E-A488-98A212946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0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352D-60CB-6945-B212-1C9F3E2E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67F2-40D6-8848-90B9-5FB1278EA0F3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19D7-6AFA-9C4D-86DB-4CC72C01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C77D-7741-FF4A-A6AF-07AFA216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D1FD-4291-DD4C-8116-94FF8B9F1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653F9-B0B4-DF45-800C-14DDBFCB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B8FA-D6DA-9D4C-A90E-9EB51D776D95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0D34-BA4E-C543-BA97-571267FA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F50EC-22F3-7345-8992-398BFE38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FD36-2A1A-A14D-BBBA-80E9187F8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83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79CB-A171-2647-BAD4-D5EC42FD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02F5-65AC-C042-860B-34C1DD9D0777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45A9-643A-B440-B456-AC600397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054E0-9AC3-B04B-80C0-25BAF5C4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D0FE-E5E9-2042-80CE-D53C3DB4F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4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54DBC0-6B18-4246-8189-B7BA7764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42EB-94EA-7D4F-92B5-EB06675D5522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6AB6F1-0AA8-454E-891F-869F47D4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68E820-5E48-034F-AF38-3A00AB65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AB1-E3C6-FD48-A7BF-66DFD4F46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637A98-462A-B545-9F40-4A0B76D6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2DB9-2F26-F341-9743-F7A8A4F4AE61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128277-F895-E04D-9897-F2478066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EDBE49-83B4-4441-B2C2-C3F7BF57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9880-C0A0-754D-8173-B2516CDEA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E00CBB-1BDA-2A42-BB2F-A22A2308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212F-0194-D043-A238-BABD27EE0354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2E1ECA-F148-6C40-BC11-2FC1A80E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76114F-6685-024F-BDCF-7AFEF91D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6061-E9D3-FC46-B0E8-B0EEF1E49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02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377963-5E89-A449-AEB2-A2B7D0A3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D034-2210-7D44-B862-EA50BA0713F6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77C246-BAA8-DA42-ACB6-F9223C1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6170-8325-B34C-BA54-E6558DB1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1947-03AB-654C-9151-CF3701068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6A66D-649D-464F-AD04-F5596DEC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F624-D97A-9848-9286-379282CC91F0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5F1EE8-E4F2-AC41-B11D-6E764379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D0070-4933-3E44-88B6-33DE34F6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0C0D-2DD1-BB41-9990-3442DC27F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85C111-5C5C-764A-A20A-CB4335AE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A228-FFE1-E948-AAB8-2276D3D8E140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31AB51-90EF-284D-B544-AED2F4F5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BFFCA-0DD2-BA45-9AE0-5977A36E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4A49-A6E1-004E-B8B6-B134DEF7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50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8A5492-F8B9-B249-9897-7A8C483FB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ADD28F-A4D3-3040-B23A-FB6BECDC6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ADF82-4A7E-4749-9A15-9580F0118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B3BBB8-B86F-3D49-9BF1-A1540E3E5886}" type="datetime1">
              <a:rPr lang="en-US" altLang="en-US"/>
              <a:pPr>
                <a:defRPr/>
              </a:pPr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4068-0C75-CB4F-B9BD-40A56F68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D50B-D8A8-164F-85D6-B33BE1E9D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43E7E8-67FD-9C4C-BA4F-AE0D3B1FF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.nesdis.noaa.gov/goes/sector_band.php?sat=G18&amp;sector=np&amp;band=GEOCOLOR&amp;length=10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washington.edu/academic/videos/PresidentsDayStor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C394-EAB7-AF47-89DC-FA19E2BB2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Three-Dimensional Airflow Through Fronts and Midlatitude Cyclones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25525-F219-E14A-9C6E-03A892B2F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Atmospheric Sciences 370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Winter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5D695DA-FEE4-B84B-8879-1069D7B8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30" name="Content Placeholder 3" descr="Norwegiancyclone.jpeg">
            <a:extLst>
              <a:ext uri="{FF2B5EF4-FFF2-40B4-BE49-F238E27FC236}">
                <a16:creationId xmlns:a16="http://schemas.microsoft.com/office/drawing/2014/main" id="{66D2A4E1-1E2D-8141-A2EC-D9C6B3BC3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50" y="417513"/>
            <a:ext cx="6834188" cy="5922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C0556AA-6E4A-F944-8C50-EBA54445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Norwegian Cyclone Model Concept of Air Flows in Cyclones</a:t>
            </a:r>
          </a:p>
        </p:txBody>
      </p:sp>
      <p:pic>
        <p:nvPicPr>
          <p:cNvPr id="23554" name="Content Placeholder 3" descr="Bjerknes 1919traj.tiff">
            <a:extLst>
              <a:ext uri="{FF2B5EF4-FFF2-40B4-BE49-F238E27FC236}">
                <a16:creationId xmlns:a16="http://schemas.microsoft.com/office/drawing/2014/main" id="{DA40AC2A-F0AB-EB4E-A87F-93D8D7468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85" r="-3338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A384EA5-C58D-2149-BF71-6D6FD945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Missing Key Ingredients in the Norwegian Cyclone Model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E8D143D-A5D1-6F4F-AA5C-0A8AAED1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9705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Dry descending airstreams in the mid to upper troposphere.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Relationships of upper-level short-wave troughs and ridges with lower tropospheric structures.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And more…</a:t>
            </a:r>
          </a:p>
        </p:txBody>
      </p:sp>
      <p:pic>
        <p:nvPicPr>
          <p:cNvPr id="24579" name="Picture 2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4466F3C4-DFBA-1544-97D2-38856E03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33" y="4365624"/>
            <a:ext cx="29019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DC64A43-E20D-2A40-8441-B9787050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1930s-1950s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8C3BCB-9D72-8544-8DAB-7AC665DC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88" y="1517650"/>
            <a:ext cx="3814762" cy="50307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The availability of radiosonde data resulted in a revised picture of three-dimensional airflows and structures in fronts/cyclones and more.</a:t>
            </a:r>
          </a:p>
        </p:txBody>
      </p:sp>
      <p:pic>
        <p:nvPicPr>
          <p:cNvPr id="25603" name="Picture 3" descr="radiosonde1936a.jpg">
            <a:extLst>
              <a:ext uri="{FF2B5EF4-FFF2-40B4-BE49-F238E27FC236}">
                <a16:creationId xmlns:a16="http://schemas.microsoft.com/office/drawing/2014/main" id="{F1A1C9AC-9CE5-2D4E-BCF4-D1D56EC0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417638"/>
            <a:ext cx="39084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34E5133-3CCF-4342-A71E-315DA194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Palmen and Newton (1969)</a:t>
            </a:r>
          </a:p>
        </p:txBody>
      </p:sp>
      <p:pic>
        <p:nvPicPr>
          <p:cNvPr id="26626" name="Content Placeholder 3" descr="palmennewton.jpeg">
            <a:extLst>
              <a:ext uri="{FF2B5EF4-FFF2-40B4-BE49-F238E27FC236}">
                <a16:creationId xmlns:a16="http://schemas.microsoft.com/office/drawing/2014/main" id="{3147B66D-C5E7-8247-B7E4-F54DADB66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" r="2026" b="2985"/>
          <a:stretch>
            <a:fillRect/>
          </a:stretch>
        </p:blipFill>
        <p:spPr>
          <a:xfrm>
            <a:off x="457200" y="1600200"/>
            <a:ext cx="8062913" cy="43640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B115EA2-BF8C-C046-B164-EBF3A06F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3" descr="palmennewtonair.jpeg">
            <a:extLst>
              <a:ext uri="{FF2B5EF4-FFF2-40B4-BE49-F238E27FC236}">
                <a16:creationId xmlns:a16="http://schemas.microsoft.com/office/drawing/2014/main" id="{233BA681-4F8B-604F-86D9-36E45CBDF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527" r="2322" b="1527"/>
          <a:stretch>
            <a:fillRect/>
          </a:stretch>
        </p:blipFill>
        <p:spPr>
          <a:xfrm>
            <a:off x="1993900" y="231775"/>
            <a:ext cx="4530725" cy="637381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B115EA2-BF8C-C046-B164-EBF3A06F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3" descr="palmennewtonair.jpeg">
            <a:extLst>
              <a:ext uri="{FF2B5EF4-FFF2-40B4-BE49-F238E27FC236}">
                <a16:creationId xmlns:a16="http://schemas.microsoft.com/office/drawing/2014/main" id="{233BA681-4F8B-604F-86D9-36E45CBDF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1527" r="7202" b="65079"/>
          <a:stretch/>
        </p:blipFill>
        <p:spPr>
          <a:xfrm>
            <a:off x="579711" y="1325389"/>
            <a:ext cx="8386031" cy="4501833"/>
          </a:xfrm>
          <a:noFill/>
        </p:spPr>
      </p:pic>
    </p:spTree>
    <p:extLst>
      <p:ext uri="{BB962C8B-B14F-4D97-AF65-F5344CB8AC3E}">
        <p14:creationId xmlns:p14="http://schemas.microsoft.com/office/powerpoint/2010/main" val="53988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D359F4B7-519D-5C4F-88E4-70F58205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24863" cy="74771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1950s-1980s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E37498E-BCB0-8A4E-98E6-E3B79C88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022350"/>
            <a:ext cx="8742362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Several studies used </a:t>
            </a:r>
            <a:r>
              <a:rPr lang="en-US" altLang="en-US" b="1" dirty="0">
                <a:ea typeface="ＭＳ Ｐゴシック" panose="020B0600070205080204" pitchFamily="34" charset="-128"/>
              </a:rPr>
              <a:t>relative flow isentropic analysis-</a:t>
            </a:r>
            <a:r>
              <a:rPr lang="en-US" altLang="en-US" dirty="0">
                <a:ea typeface="ＭＳ Ｐゴシック" panose="020B0600070205080204" pitchFamily="34" charset="-128"/>
              </a:rPr>
              <a:t>--assuming steady state conditions and displaying </a:t>
            </a:r>
            <a:r>
              <a:rPr lang="en-US" altLang="en-US" b="1" dirty="0">
                <a:ea typeface="ＭＳ Ｐゴシック" panose="020B0600070205080204" pitchFamily="34" charset="-128"/>
              </a:rPr>
              <a:t>flow relative to the system </a:t>
            </a:r>
            <a:r>
              <a:rPr lang="en-US" altLang="en-US" dirty="0">
                <a:ea typeface="ＭＳ Ｐゴシック" panose="020B0600070205080204" pitchFamily="34" charset="-128"/>
              </a:rPr>
              <a:t>to give a picture of trajectories and vertical motions.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Assumed air trajectories follow theta or </a:t>
            </a:r>
            <a:r>
              <a:rPr lang="en-US" altLang="en-US" dirty="0" err="1">
                <a:ea typeface="ＭＳ Ｐゴシック" panose="020B0600070205080204" pitchFamily="34" charset="-128"/>
              </a:rPr>
              <a:t>thetae</a:t>
            </a:r>
            <a:r>
              <a:rPr lang="en-US" altLang="en-US" dirty="0">
                <a:ea typeface="ＭＳ Ｐゴシック" panose="020B0600070205080204" pitchFamily="34" charset="-128"/>
              </a:rPr>
              <a:t> surfaces depending whether air parcels are unsaturated or saturated.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Eliassen</a:t>
            </a:r>
            <a:r>
              <a:rPr lang="en-US" altLang="en-US" dirty="0">
                <a:ea typeface="ＭＳ Ｐゴシック" panose="020B0600070205080204" pitchFamily="34" charset="-128"/>
              </a:rPr>
              <a:t> and Kleinschmidt 57, Browning and Harrold 69, Harold 73, Carlson 80, Browning 86, Young et al., 87, Browning 90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FD739F3-EA29-C340-8EA3-A57546A3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Conveyor Belts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FE721F9-B21E-4E4C-B60B-B177D3AA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Many of these studies described the major airflows in cyclones as occurring in a limited number of discrete </a:t>
            </a:r>
            <a:r>
              <a:rPr lang="en-US" altLang="en-US" b="1" dirty="0">
                <a:ea typeface="ＭＳ Ｐゴシック" panose="020B0600070205080204" pitchFamily="34" charset="-128"/>
              </a:rPr>
              <a:t>airstreams</a:t>
            </a:r>
            <a:r>
              <a:rPr lang="en-US" altLang="en-US" dirty="0">
                <a:ea typeface="ＭＳ Ｐゴシック" panose="020B0600070205080204" pitchFamily="34" charset="-128"/>
              </a:rPr>
              <a:t> or </a:t>
            </a:r>
            <a:r>
              <a:rPr lang="en-US" altLang="en-US" b="1" dirty="0">
                <a:ea typeface="ＭＳ Ｐゴシック" panose="020B0600070205080204" pitchFamily="34" charset="-128"/>
              </a:rPr>
              <a:t>conveyor belts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9699" name="Picture 3" descr="2010083144646065.jpg">
            <a:extLst>
              <a:ext uri="{FF2B5EF4-FFF2-40B4-BE49-F238E27FC236}">
                <a16:creationId xmlns:a16="http://schemas.microsoft.com/office/drawing/2014/main" id="{54CC82F3-2AEE-EA4B-B11A-71CA924F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925888"/>
            <a:ext cx="278288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belt-conveyor-system.jpg">
            <a:extLst>
              <a:ext uri="{FF2B5EF4-FFF2-40B4-BE49-F238E27FC236}">
                <a16:creationId xmlns:a16="http://schemas.microsoft.com/office/drawing/2014/main" id="{7BED8456-680B-BD42-AB3A-DC3CC008A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925888"/>
            <a:ext cx="33115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F69A186-7541-CA4A-94D3-D64567FF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54363" cy="60753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The Conveyor Belt Model of Cyclone Airflows</a:t>
            </a:r>
            <a:b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(Carlson, 1980)</a:t>
            </a:r>
          </a:p>
        </p:txBody>
      </p:sp>
      <p:pic>
        <p:nvPicPr>
          <p:cNvPr id="30722" name="Content Placeholder 3" descr="Conveyorbelt.tiff">
            <a:extLst>
              <a:ext uri="{FF2B5EF4-FFF2-40B4-BE49-F238E27FC236}">
                <a16:creationId xmlns:a16="http://schemas.microsoft.com/office/drawing/2014/main" id="{22841DD3-DD66-9445-B786-E5F558F5B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588" y="274638"/>
            <a:ext cx="4391025" cy="6451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A988A401-9088-DF4D-A121-8A2FA79D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Importance of Air Flows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4BAD9F71-A983-B741-9C8B-791B4059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166018"/>
            <a:ext cx="8523514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 insights into cyclone and frontal structures and evolution can be derived from understanding the 3D </a:t>
            </a:r>
            <a:r>
              <a:rPr lang="en-US" altLang="en-US" b="1" dirty="0">
                <a:ea typeface="ＭＳ Ｐゴシック" panose="020B0600070205080204" pitchFamily="34" charset="-128"/>
              </a:rPr>
              <a:t>air flows </a:t>
            </a:r>
            <a:r>
              <a:rPr lang="en-US" altLang="en-US" dirty="0">
                <a:ea typeface="ＭＳ Ｐゴシック" panose="020B0600070205080204" pitchFamily="34" charset="-128"/>
              </a:rPr>
              <a:t>in midlatitude systems.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 advances have been possible during the past several decades using model output.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Air flows and trajectories provide a more </a:t>
            </a:r>
            <a:r>
              <a:rPr lang="en-US" altLang="en-US" b="1" dirty="0">
                <a:ea typeface="ＭＳ Ｐゴシック" panose="020B0600070205080204" pitchFamily="34" charset="-128"/>
              </a:rPr>
              <a:t>fundamental understanding </a:t>
            </a:r>
            <a:r>
              <a:rPr lang="en-US" altLang="en-US" dirty="0">
                <a:ea typeface="ＭＳ Ｐゴシック" panose="020B0600070205080204" pitchFamily="34" charset="-128"/>
              </a:rPr>
              <a:t>than traditional (frontal) approaches. 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Not all key structures are associated with fronts!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Conveyorbelt.tiff">
            <a:extLst>
              <a:ext uri="{FF2B5EF4-FFF2-40B4-BE49-F238E27FC236}">
                <a16:creationId xmlns:a16="http://schemas.microsoft.com/office/drawing/2014/main" id="{22841DD3-DD66-9445-B786-E5F558F5B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2"/>
          <a:stretch/>
        </p:blipFill>
        <p:spPr>
          <a:xfrm>
            <a:off x="1620983" y="332827"/>
            <a:ext cx="6146598" cy="6434392"/>
          </a:xfr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18F3406-6EC5-7B40-A88B-703985D75B8D}"/>
              </a:ext>
            </a:extLst>
          </p:cNvPr>
          <p:cNvSpPr/>
          <p:nvPr/>
        </p:nvSpPr>
        <p:spPr>
          <a:xfrm>
            <a:off x="3807229" y="2355860"/>
            <a:ext cx="1481628" cy="1825442"/>
          </a:xfrm>
          <a:custGeom>
            <a:avLst/>
            <a:gdLst>
              <a:gd name="connsiteX0" fmla="*/ 0 w 1481628"/>
              <a:gd name="connsiteY0" fmla="*/ 1825442 h 1825442"/>
              <a:gd name="connsiteX1" fmla="*/ 232756 w 1481628"/>
              <a:gd name="connsiteY1" fmla="*/ 1592685 h 1825442"/>
              <a:gd name="connsiteX2" fmla="*/ 689956 w 1481628"/>
              <a:gd name="connsiteY2" fmla="*/ 736475 h 1825442"/>
              <a:gd name="connsiteX3" fmla="*/ 507076 w 1481628"/>
              <a:gd name="connsiteY3" fmla="*/ 21580 h 1825442"/>
              <a:gd name="connsiteX4" fmla="*/ 889462 w 1481628"/>
              <a:gd name="connsiteY4" fmla="*/ 204460 h 1825442"/>
              <a:gd name="connsiteX5" fmla="*/ 1438102 w 1481628"/>
              <a:gd name="connsiteY5" fmla="*/ 395653 h 1825442"/>
              <a:gd name="connsiteX6" fmla="*/ 1446415 w 1481628"/>
              <a:gd name="connsiteY6" fmla="*/ 420591 h 1825442"/>
              <a:gd name="connsiteX7" fmla="*/ 1446415 w 1481628"/>
              <a:gd name="connsiteY7" fmla="*/ 420591 h 1825442"/>
              <a:gd name="connsiteX8" fmla="*/ 1446415 w 1481628"/>
              <a:gd name="connsiteY8" fmla="*/ 420591 h 1825442"/>
              <a:gd name="connsiteX9" fmla="*/ 1321724 w 1481628"/>
              <a:gd name="connsiteY9" fmla="*/ 403965 h 18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1628" h="1825442">
                <a:moveTo>
                  <a:pt x="0" y="1825442"/>
                </a:moveTo>
                <a:cubicBezTo>
                  <a:pt x="58881" y="1799810"/>
                  <a:pt x="117763" y="1774179"/>
                  <a:pt x="232756" y="1592685"/>
                </a:cubicBezTo>
                <a:cubicBezTo>
                  <a:pt x="347749" y="1411191"/>
                  <a:pt x="644236" y="998326"/>
                  <a:pt x="689956" y="736475"/>
                </a:cubicBezTo>
                <a:cubicBezTo>
                  <a:pt x="735676" y="474624"/>
                  <a:pt x="473825" y="110249"/>
                  <a:pt x="507076" y="21580"/>
                </a:cubicBezTo>
                <a:cubicBezTo>
                  <a:pt x="540327" y="-67089"/>
                  <a:pt x="734291" y="142114"/>
                  <a:pt x="889462" y="204460"/>
                </a:cubicBezTo>
                <a:cubicBezTo>
                  <a:pt x="1044633" y="266805"/>
                  <a:pt x="1345277" y="359631"/>
                  <a:pt x="1438102" y="395653"/>
                </a:cubicBezTo>
                <a:cubicBezTo>
                  <a:pt x="1530927" y="431675"/>
                  <a:pt x="1446415" y="420591"/>
                  <a:pt x="1446415" y="420591"/>
                </a:cubicBezTo>
                <a:lnTo>
                  <a:pt x="1446415" y="420591"/>
                </a:lnTo>
                <a:lnTo>
                  <a:pt x="1446415" y="420591"/>
                </a:lnTo>
                <a:lnTo>
                  <a:pt x="1321724" y="403965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BB5ACDEE-6319-6649-B33F-F6B4E43DFA16}"/>
              </a:ext>
            </a:extLst>
          </p:cNvPr>
          <p:cNvSpPr/>
          <p:nvPr/>
        </p:nvSpPr>
        <p:spPr>
          <a:xfrm rot="1430080">
            <a:off x="4581191" y="2194561"/>
            <a:ext cx="1704109" cy="52370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B44D32C-CDC6-3448-94BF-45A1BC60BF40}"/>
              </a:ext>
            </a:extLst>
          </p:cNvPr>
          <p:cNvSpPr/>
          <p:nvPr/>
        </p:nvSpPr>
        <p:spPr>
          <a:xfrm rot="1381278">
            <a:off x="4622500" y="2258849"/>
            <a:ext cx="526111" cy="1562793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870287F-A5E5-A941-B8EB-9FBDB3BD6286}"/>
              </a:ext>
            </a:extLst>
          </p:cNvPr>
          <p:cNvSpPr/>
          <p:nvPr/>
        </p:nvSpPr>
        <p:spPr>
          <a:xfrm rot="17921964">
            <a:off x="2816718" y="2176279"/>
            <a:ext cx="561059" cy="1618385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8B610-CBBB-2B48-9A56-69DFD53F4860}"/>
              </a:ext>
            </a:extLst>
          </p:cNvPr>
          <p:cNvSpPr txBox="1"/>
          <p:nvPr/>
        </p:nvSpPr>
        <p:spPr>
          <a:xfrm>
            <a:off x="187037" y="194254"/>
            <a:ext cx="1911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Three airstreams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Warm conveyor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conveyor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Dry airstream or dry air intrusion</a:t>
            </a:r>
          </a:p>
        </p:txBody>
      </p:sp>
    </p:spTree>
    <p:extLst>
      <p:ext uri="{BB962C8B-B14F-4D97-AF65-F5344CB8AC3E}">
        <p14:creationId xmlns:p14="http://schemas.microsoft.com/office/powerpoint/2010/main" val="143023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5F0C42A-7149-6C4F-ADC7-DAD976DF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Clearer Version!</a:t>
            </a:r>
          </a:p>
        </p:txBody>
      </p:sp>
      <p:pic>
        <p:nvPicPr>
          <p:cNvPr id="31746" name="Content Placeholder 3" descr="convey2a.jpg">
            <a:extLst>
              <a:ext uri="{FF2B5EF4-FFF2-40B4-BE49-F238E27FC236}">
                <a16:creationId xmlns:a16="http://schemas.microsoft.com/office/drawing/2014/main" id="{18592C9B-0622-4341-90F0-4B3B70A07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>
          <a:xfrm>
            <a:off x="1589088" y="1495425"/>
            <a:ext cx="5410200" cy="49387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6ADABD0-DEF6-9449-A201-32735D92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Three Main Airstreams or “Conveyor Belts”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09378EC-814A-DD44-A3EC-A73A3280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891145"/>
            <a:ext cx="6035039" cy="4525962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Warm conveyor belt</a:t>
            </a:r>
            <a:r>
              <a:rPr lang="en-US" altLang="en-US" dirty="0">
                <a:ea typeface="ＭＳ Ｐゴシック" panose="020B0600070205080204" pitchFamily="34" charset="-128"/>
              </a:rPr>
              <a:t>  (WCB)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associated with most clouds and precipitation in cyclones. 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begins at low levels within the southern part of the warm sector and climbs anticyclonically above the warm front.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Warm, moist air</a:t>
            </a:r>
          </a:p>
        </p:txBody>
      </p:sp>
      <p:pic>
        <p:nvPicPr>
          <p:cNvPr id="4" name="Content Placeholder 3" descr="convey2a.jpg">
            <a:extLst>
              <a:ext uri="{FF2B5EF4-FFF2-40B4-BE49-F238E27FC236}">
                <a16:creationId xmlns:a16="http://schemas.microsoft.com/office/drawing/2014/main" id="{0DBA5865-EC4D-E34C-A393-527A11A2F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6339" r="5666" b="3606"/>
          <a:stretch/>
        </p:blipFill>
        <p:spPr bwMode="auto">
          <a:xfrm>
            <a:off x="6305311" y="2427315"/>
            <a:ext cx="2639155" cy="26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EB4BFBB8-E3E7-0646-BAD6-555E54C54E86}"/>
              </a:ext>
            </a:extLst>
          </p:cNvPr>
          <p:cNvSpPr/>
          <p:nvPr/>
        </p:nvSpPr>
        <p:spPr>
          <a:xfrm rot="704221">
            <a:off x="7733451" y="3341715"/>
            <a:ext cx="290945" cy="10972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>
            <a:extLst>
              <a:ext uri="{FF2B5EF4-FFF2-40B4-BE49-F238E27FC236}">
                <a16:creationId xmlns:a16="http://schemas.microsoft.com/office/drawing/2014/main" id="{0C968C45-C726-304D-B857-7A0D629B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288925"/>
            <a:ext cx="4791528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Cold conveyor belt (CCB)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Originates in cold, low-level easterly flow to the northeast of the cyclone and moves westward (relative to the eastward-moving cyclone) north of the warm front.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Undercuts the warm conveyor belt (WCB ascends over the CCB)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3" descr="convey2a.jpg">
            <a:extLst>
              <a:ext uri="{FF2B5EF4-FFF2-40B4-BE49-F238E27FC236}">
                <a16:creationId xmlns:a16="http://schemas.microsoft.com/office/drawing/2014/main" id="{C5342A4E-091C-C54A-9492-05AC8920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 bwMode="auto">
          <a:xfrm>
            <a:off x="5139867" y="1552673"/>
            <a:ext cx="3573651" cy="32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76880725-CE06-E640-B270-816F682AB380}"/>
              </a:ext>
            </a:extLst>
          </p:cNvPr>
          <p:cNvSpPr/>
          <p:nvPr/>
        </p:nvSpPr>
        <p:spPr>
          <a:xfrm rot="1718078">
            <a:off x="7199228" y="2732512"/>
            <a:ext cx="1471352" cy="59851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2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>
            <a:extLst>
              <a:ext uri="{FF2B5EF4-FFF2-40B4-BE49-F238E27FC236}">
                <a16:creationId xmlns:a16="http://schemas.microsoft.com/office/drawing/2014/main" id="{0C968C45-C726-304D-B857-7A0D629B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7742" y="182839"/>
            <a:ext cx="5990342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Two possibilities after CCB passes under the WCM</a:t>
            </a:r>
          </a:p>
          <a:p>
            <a:pPr marL="1428750" lvl="2" indent="-514350" eaLnBrk="1" hangingPunct="1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Cold conveyor belt then emerges beneath the western edge of the WCB and then ascends anticyclonically to merge with the WCB (producing the western extension of the comma head).</a:t>
            </a:r>
          </a:p>
          <a:p>
            <a:pPr marL="1428750" lvl="2" indent="-514350" eaLnBrk="1" hangingPunct="1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Or the CCB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descends </a:t>
            </a:r>
            <a:r>
              <a:rPr lang="en-US" altLang="en-US" sz="2800" dirty="0">
                <a:ea typeface="ＭＳ Ｐゴシック" panose="020B0600070205080204" pitchFamily="34" charset="-128"/>
              </a:rPr>
              <a:t>cyclonically around the low center to a position behind the cold front.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3" descr="convey2a.jpg">
            <a:extLst>
              <a:ext uri="{FF2B5EF4-FFF2-40B4-BE49-F238E27FC236}">
                <a16:creationId xmlns:a16="http://schemas.microsoft.com/office/drawing/2014/main" id="{DAF7E06F-8ADE-F542-AE50-175EFED0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 bwMode="auto">
          <a:xfrm>
            <a:off x="5410200" y="1726729"/>
            <a:ext cx="3502659" cy="32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1CB5FABE-E94F-554F-94BB-1E4C5519BCE6}"/>
              </a:ext>
            </a:extLst>
          </p:cNvPr>
          <p:cNvSpPr/>
          <p:nvPr/>
        </p:nvSpPr>
        <p:spPr>
          <a:xfrm rot="1465039">
            <a:off x="7463610" y="3058433"/>
            <a:ext cx="1105593" cy="296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828D618-F59D-1449-9412-6145A65C1E14}"/>
              </a:ext>
            </a:extLst>
          </p:cNvPr>
          <p:cNvSpPr/>
          <p:nvPr/>
        </p:nvSpPr>
        <p:spPr>
          <a:xfrm rot="2091007">
            <a:off x="6951281" y="1961906"/>
            <a:ext cx="399011" cy="73983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E6767-99BD-B44F-AA1C-0DE946C8940D}"/>
              </a:ext>
            </a:extLst>
          </p:cNvPr>
          <p:cNvSpPr txBox="1"/>
          <p:nvPr/>
        </p:nvSpPr>
        <p:spPr>
          <a:xfrm>
            <a:off x="6976492" y="513127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BABC980-EC56-44CD-21E1-55C702E4A3B1}"/>
              </a:ext>
            </a:extLst>
          </p:cNvPr>
          <p:cNvSpPr/>
          <p:nvPr/>
        </p:nvSpPr>
        <p:spPr>
          <a:xfrm rot="18712919">
            <a:off x="6692903" y="3199130"/>
            <a:ext cx="756448" cy="296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D926115-C4A4-5941-87BE-E2E31A16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4818" name="Content Placeholder 3" descr="conveyorbelt.jpeg">
            <a:extLst>
              <a:ext uri="{FF2B5EF4-FFF2-40B4-BE49-F238E27FC236}">
                <a16:creationId xmlns:a16="http://schemas.microsoft.com/office/drawing/2014/main" id="{7298611A-01E1-6643-A940-5730BC852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72" r="-23572"/>
          <a:stretch>
            <a:fillRect/>
          </a:stretch>
        </p:blipFill>
        <p:spPr>
          <a:xfrm>
            <a:off x="-412750" y="923925"/>
            <a:ext cx="10209213" cy="5614988"/>
          </a:xfrm>
        </p:spPr>
      </p:pic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B1DE79AC-F1B3-EF4B-9C11-582DCC323C12}"/>
              </a:ext>
            </a:extLst>
          </p:cNvPr>
          <p:cNvSpPr>
            <a:spLocks noChangeArrowheads="1"/>
          </p:cNvSpPr>
          <p:nvPr/>
        </p:nvSpPr>
        <p:spPr bwMode="auto">
          <a:xfrm rot="1636541">
            <a:off x="3744913" y="3402013"/>
            <a:ext cx="684212" cy="804862"/>
          </a:xfrm>
          <a:prstGeom prst="curvedRightArrow">
            <a:avLst>
              <a:gd name="adj1" fmla="val 25003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292EC-7B4D-C440-BB92-9C74A918E4C7}"/>
              </a:ext>
            </a:extLst>
          </p:cNvPr>
          <p:cNvSpPr txBox="1"/>
          <p:nvPr/>
        </p:nvSpPr>
        <p:spPr>
          <a:xfrm>
            <a:off x="1837113" y="5818909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 Shown by</a:t>
            </a:r>
          </a:p>
          <a:p>
            <a:r>
              <a:rPr lang="en-US" dirty="0"/>
              <a:t>blue arrow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D8D9C5C-D15B-B940-9B05-5FF2B0A2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2425"/>
            <a:ext cx="5104015" cy="50084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Dry Airstream or dry intrusion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Descends cyclonically from the upper troposphere or lower stratosphere  into the lower troposphere and then ascends over the cyclone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advances </a:t>
            </a:r>
            <a:r>
              <a:rPr lang="en-US" altLang="en-US" b="1" dirty="0">
                <a:ea typeface="ＭＳ Ｐゴシック" panose="020B0600070205080204" pitchFamily="34" charset="-128"/>
              </a:rPr>
              <a:t>over</a:t>
            </a:r>
            <a:r>
              <a:rPr lang="en-US" altLang="en-US" dirty="0">
                <a:ea typeface="ＭＳ Ｐゴシック" panose="020B0600070205080204" pitchFamily="34" charset="-128"/>
              </a:rPr>
              <a:t> the warm sector of the cyclone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The warm sector is often NOT a region of uniform warm, moist air!</a:t>
            </a:r>
          </a:p>
        </p:txBody>
      </p:sp>
      <p:pic>
        <p:nvPicPr>
          <p:cNvPr id="4" name="Content Placeholder 3" descr="convey2a.jpg">
            <a:extLst>
              <a:ext uri="{FF2B5EF4-FFF2-40B4-BE49-F238E27FC236}">
                <a16:creationId xmlns:a16="http://schemas.microsoft.com/office/drawing/2014/main" id="{134B3ADC-4AC6-DE40-B49C-D178F627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 bwMode="auto">
          <a:xfrm>
            <a:off x="5636182" y="2263046"/>
            <a:ext cx="3050618" cy="27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301CCCE9-19B7-B649-BA07-5194AE0C0586}"/>
              </a:ext>
            </a:extLst>
          </p:cNvPr>
          <p:cNvSpPr/>
          <p:nvPr/>
        </p:nvSpPr>
        <p:spPr>
          <a:xfrm rot="17986633">
            <a:off x="6151419" y="3206541"/>
            <a:ext cx="482138" cy="8977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B3A948D-A693-F54F-B55D-37419B53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Strengths and Weaknesses of the Conveyor Belt Model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9501AAB3-038A-1142-8192-CA0A30B2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13" y="1658257"/>
            <a:ext cx="8711973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Strengths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you ignore the details, one can often identify three broad air streams in most cyclones and fronts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Gets us away from thinking that all weather action is related to frontal boundaries.  </a:t>
            </a:r>
            <a:r>
              <a:rPr lang="en-US" altLang="en-US" b="1" dirty="0">
                <a:ea typeface="ＭＳ Ｐゴシック" panose="020B0600070205080204" pitchFamily="34" charset="-128"/>
              </a:rPr>
              <a:t>Not all vertical motion is directly related to fronts.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Weaknesses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great simplification to consider only three air streams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There are all kinds of intermediary trajectories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4408-30BB-C0A6-BFBC-83A89FCD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0811-0C97-7759-6C7B-8C43790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https://www.star.nesdis.noaa.gov/goes/sector_band.php?sat=G18&amp;sector=np&amp;band=GEOCOLOR&amp;length</a:t>
            </a:r>
            <a:r>
              <a:rPr lang="en-US">
                <a:hlinkClick r:id="rId2"/>
              </a:rPr>
              <a:t>=100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16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334BA5F-7711-3E43-928C-6F0F9C03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" y="274638"/>
            <a:ext cx="844573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1980s-Now:  The Model Revolution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85F48B8D-027D-AC47-9047-B523C698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Realistic model simulation at high resolution allows the creation of three-dimensional trajectories.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Modern graphics promotes visualization—a major challenge.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 early example:  The President’s Day Storm of 1993:</a:t>
            </a: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http://www.atmos.washington.edu/academic/videos/PresidentsDayStorm.html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B4016F7-2189-9743-BD20-0426B198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4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Some History</a:t>
            </a:r>
          </a:p>
        </p:txBody>
      </p:sp>
      <p:pic>
        <p:nvPicPr>
          <p:cNvPr id="15362" name="Picture 2" descr="A picture containing sky, outdoor, building, ruin&#10;&#10;Description automatically generated">
            <a:extLst>
              <a:ext uri="{FF2B5EF4-FFF2-40B4-BE49-F238E27FC236}">
                <a16:creationId xmlns:a16="http://schemas.microsoft.com/office/drawing/2014/main" id="{C9ECB374-6B89-554B-8F63-E6C3AADD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055813"/>
            <a:ext cx="6542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410D-9C1D-7A4E-9CFE-05291E5B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2286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 “Conveyor Belt” View Can Explain Some Cloud Structures </a:t>
            </a:r>
            <a:r>
              <a:rPr lang="en-US" b="1" dirty="0">
                <a:solidFill>
                  <a:srgbClr val="FF0000"/>
                </a:solidFill>
              </a:rPr>
              <a:t>Unexplained</a:t>
            </a:r>
            <a:r>
              <a:rPr lang="en-US" b="1" dirty="0">
                <a:solidFill>
                  <a:schemeClr val="tx2"/>
                </a:solidFill>
              </a:rPr>
              <a:t> by the Norwegian Cyclone Model</a:t>
            </a:r>
          </a:p>
        </p:txBody>
      </p:sp>
    </p:spTree>
    <p:extLst>
      <p:ext uri="{BB962C8B-B14F-4D97-AF65-F5344CB8AC3E}">
        <p14:creationId xmlns:p14="http://schemas.microsoft.com/office/powerpoint/2010/main" val="749229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439DB9A-F2E8-7A48-B370-47EA412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8358188" cy="8064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Split “Cold” Front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CCBB16AF-B398-9842-97C0-C3B42AF9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10525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Often see this on satellite pictures, with a separation between surface front and middle/upper clouds.</a:t>
            </a:r>
          </a:p>
        </p:txBody>
      </p:sp>
      <p:pic>
        <p:nvPicPr>
          <p:cNvPr id="37891" name="Picture 3" descr="kpsa3.jpg">
            <a:extLst>
              <a:ext uri="{FF2B5EF4-FFF2-40B4-BE49-F238E27FC236}">
                <a16:creationId xmlns:a16="http://schemas.microsoft.com/office/drawing/2014/main" id="{8FFAB6AD-78C3-4842-8DAA-55CE3C30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35288"/>
            <a:ext cx="409416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kpsa1.jpg">
            <a:extLst>
              <a:ext uri="{FF2B5EF4-FFF2-40B4-BE49-F238E27FC236}">
                <a16:creationId xmlns:a16="http://schemas.microsoft.com/office/drawing/2014/main" id="{BB9C73AB-0C2F-6F4F-8B5E-030C4B669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935288"/>
            <a:ext cx="409416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447374-D890-5748-B978-2C230063A713}"/>
              </a:ext>
            </a:extLst>
          </p:cNvPr>
          <p:cNvCxnSpPr/>
          <p:nvPr/>
        </p:nvCxnSpPr>
        <p:spPr>
          <a:xfrm flipH="1">
            <a:off x="1837113" y="4264429"/>
            <a:ext cx="565265" cy="7730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B0ACB7-9455-754E-B90E-DC30DB3101EC}"/>
              </a:ext>
            </a:extLst>
          </p:cNvPr>
          <p:cNvCxnSpPr/>
          <p:nvPr/>
        </p:nvCxnSpPr>
        <p:spPr>
          <a:xfrm flipH="1">
            <a:off x="6037811" y="4458393"/>
            <a:ext cx="565265" cy="7730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Up Arrow 1">
            <a:extLst>
              <a:ext uri="{FF2B5EF4-FFF2-40B4-BE49-F238E27FC236}">
                <a16:creationId xmlns:a16="http://schemas.microsoft.com/office/drawing/2014/main" id="{14A89BD9-DB0A-07BF-7B72-1AAB14C3459F}"/>
              </a:ext>
            </a:extLst>
          </p:cNvPr>
          <p:cNvSpPr/>
          <p:nvPr/>
        </p:nvSpPr>
        <p:spPr>
          <a:xfrm rot="14347997">
            <a:off x="3030205" y="3300970"/>
            <a:ext cx="381000" cy="11974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FF007-08BC-DF42-667D-A1FDCE0C0564}"/>
              </a:ext>
            </a:extLst>
          </p:cNvPr>
          <p:cNvSpPr txBox="1"/>
          <p:nvPr/>
        </p:nvSpPr>
        <p:spPr>
          <a:xfrm>
            <a:off x="3747555" y="3013501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  <a:p>
            <a:r>
              <a:rPr lang="en-US" dirty="0"/>
              <a:t>Cold front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E3CBD7D-0EB6-BE4E-B038-21856CD9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6" y="72794"/>
            <a:ext cx="8853026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Airflow and Conveyor-Belt Studies Have Suggested Structures Not Described in the Norwegian Cyclone Model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224AD88-2D35-274C-9241-9C361C97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4927"/>
            <a:ext cx="2951018" cy="378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Split and Upper “Cold” Front 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Forward-tilting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Upper front is more of a moisture than temperature front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Leads to potential instability</a:t>
            </a:r>
          </a:p>
        </p:txBody>
      </p:sp>
      <p:pic>
        <p:nvPicPr>
          <p:cNvPr id="36867" name="Picture 3" descr="splitcoldfront.jpeg">
            <a:extLst>
              <a:ext uri="{FF2B5EF4-FFF2-40B4-BE49-F238E27FC236}">
                <a16:creationId xmlns:a16="http://schemas.microsoft.com/office/drawing/2014/main" id="{9191D9F6-E51C-9A4B-86FE-BD1CC547A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9847"/>
          <a:stretch/>
        </p:blipFill>
        <p:spPr bwMode="auto">
          <a:xfrm>
            <a:off x="3585361" y="977471"/>
            <a:ext cx="4779818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85CEDF-2A8F-B540-8578-C25243F100C8}"/>
              </a:ext>
            </a:extLst>
          </p:cNvPr>
          <p:cNvCxnSpPr/>
          <p:nvPr/>
        </p:nvCxnSpPr>
        <p:spPr>
          <a:xfrm>
            <a:off x="4455622" y="5162204"/>
            <a:ext cx="0" cy="4073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365467E-9DCC-BD4B-ADBC-69A8A972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Trajectories for a Relatively “Classical” Case over North America:  December 14-16, 1987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311E7AA-DD00-1243-A463-B353E24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4" name="Content Placeholder 3" descr="1987a.tiff">
            <a:extLst>
              <a:ext uri="{FF2B5EF4-FFF2-40B4-BE49-F238E27FC236}">
                <a16:creationId xmlns:a16="http://schemas.microsoft.com/office/drawing/2014/main" id="{5AE22570-FEFE-8748-A0E2-02484DCC0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"/>
          <a:stretch>
            <a:fillRect/>
          </a:stretch>
        </p:blipFill>
        <p:spPr>
          <a:xfrm>
            <a:off x="2082800" y="384175"/>
            <a:ext cx="5402263" cy="62182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96406-4E80-C546-9BA9-5E784C13069D}"/>
              </a:ext>
            </a:extLst>
          </p:cNvPr>
          <p:cNvSpPr txBox="1"/>
          <p:nvPr/>
        </p:nvSpPr>
        <p:spPr>
          <a:xfrm>
            <a:off x="6858000" y="275151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D4EFE-6D1C-394D-BFCA-9DAA2C535710}"/>
              </a:ext>
            </a:extLst>
          </p:cNvPr>
          <p:cNvSpPr txBox="1"/>
          <p:nvPr/>
        </p:nvSpPr>
        <p:spPr>
          <a:xfrm>
            <a:off x="1163782" y="514557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0AC17-B8BE-BA46-88E4-0733FAC426A8}"/>
              </a:ext>
            </a:extLst>
          </p:cNvPr>
          <p:cNvSpPr txBox="1"/>
          <p:nvPr/>
        </p:nvSpPr>
        <p:spPr>
          <a:xfrm>
            <a:off x="7331825" y="487125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53467-BA72-5044-9306-023B72BD3C57}"/>
              </a:ext>
            </a:extLst>
          </p:cNvPr>
          <p:cNvSpPr txBox="1"/>
          <p:nvPr/>
        </p:nvSpPr>
        <p:spPr>
          <a:xfrm>
            <a:off x="457200" y="228600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UTC</a:t>
            </a:r>
          </a:p>
          <a:p>
            <a:r>
              <a:rPr lang="en-US" dirty="0"/>
              <a:t>15 December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0ECE7E08-3F0A-BF4A-A588-C2924662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5058" name="Content Placeholder 3" descr="1987b.tiff">
            <a:extLst>
              <a:ext uri="{FF2B5EF4-FFF2-40B4-BE49-F238E27FC236}">
                <a16:creationId xmlns:a16="http://schemas.microsoft.com/office/drawing/2014/main" id="{508CB440-7C2E-7440-8E00-A89CDB357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8045" y="165100"/>
            <a:ext cx="5799138" cy="6527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CA128-3CEF-CF48-9519-2EA0F1C90AD0}"/>
              </a:ext>
            </a:extLst>
          </p:cNvPr>
          <p:cNvSpPr txBox="1"/>
          <p:nvPr/>
        </p:nvSpPr>
        <p:spPr>
          <a:xfrm>
            <a:off x="498764" y="2709949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 UTC</a:t>
            </a:r>
          </a:p>
          <a:p>
            <a:r>
              <a:rPr lang="en-US" dirty="0"/>
              <a:t>15 December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F4167E59-48D1-A944-A517-466A5B19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3" descr="1987c.tiff">
            <a:extLst>
              <a:ext uri="{FF2B5EF4-FFF2-40B4-BE49-F238E27FC236}">
                <a16:creationId xmlns:a16="http://schemas.microsoft.com/office/drawing/2014/main" id="{CF58C38F-9A3A-A14E-8DEC-ABB039E9F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8489" y="69850"/>
            <a:ext cx="6127750" cy="67183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89B9CE-6670-7345-9780-5FBA03EA0045}"/>
              </a:ext>
            </a:extLst>
          </p:cNvPr>
          <p:cNvSpPr txBox="1"/>
          <p:nvPr/>
        </p:nvSpPr>
        <p:spPr>
          <a:xfrm>
            <a:off x="515389" y="342900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UTC</a:t>
            </a:r>
          </a:p>
          <a:p>
            <a:r>
              <a:rPr lang="en-US" dirty="0"/>
              <a:t>16 December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A1BAF02C-C8CD-8042-80E3-71C67192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Saturated Volume at 1800 UTC 15 December:  Why??</a:t>
            </a:r>
          </a:p>
        </p:txBody>
      </p:sp>
      <p:pic>
        <p:nvPicPr>
          <p:cNvPr id="51202" name="Content Placeholder 3" descr="enterprise moisture.tiff">
            <a:extLst>
              <a:ext uri="{FF2B5EF4-FFF2-40B4-BE49-F238E27FC236}">
                <a16:creationId xmlns:a16="http://schemas.microsoft.com/office/drawing/2014/main" id="{09FA305C-5B69-F94F-A91F-7E1B43188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t="7281" r="1453" b="1820"/>
          <a:stretch>
            <a:fillRect/>
          </a:stretch>
        </p:blipFill>
        <p:spPr>
          <a:xfrm>
            <a:off x="457200" y="1519890"/>
            <a:ext cx="8553450" cy="48069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D3BB2-2B7D-D75D-4342-7E9462BD992E}"/>
              </a:ext>
            </a:extLst>
          </p:cNvPr>
          <p:cNvSpPr txBox="1"/>
          <p:nvPr/>
        </p:nvSpPr>
        <p:spPr>
          <a:xfrm>
            <a:off x="4733925" y="34617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952EBAF-0F25-6845-98F9-B7E3B4ED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2226" name="Content Placeholder 3" descr="preciplead.tiff">
            <a:extLst>
              <a:ext uri="{FF2B5EF4-FFF2-40B4-BE49-F238E27FC236}">
                <a16:creationId xmlns:a16="http://schemas.microsoft.com/office/drawing/2014/main" id="{A35BD708-9A69-B840-BD39-F565FA4821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525463"/>
            <a:ext cx="5118100" cy="6046787"/>
          </a:xfrm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90E039D0-1128-F364-3428-788B6D8E936F}"/>
              </a:ext>
            </a:extLst>
          </p:cNvPr>
          <p:cNvSpPr/>
          <p:nvPr/>
        </p:nvSpPr>
        <p:spPr>
          <a:xfrm rot="15199983">
            <a:off x="6640285" y="3657599"/>
            <a:ext cx="653143" cy="126274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CE9D9-B896-DC95-7DB4-38AF24DB8DC1}"/>
              </a:ext>
            </a:extLst>
          </p:cNvPr>
          <p:cNvSpPr txBox="1"/>
          <p:nvPr/>
        </p:nvSpPr>
        <p:spPr>
          <a:xfrm>
            <a:off x="7117217" y="2828835"/>
            <a:ext cx="244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main </a:t>
            </a:r>
            <a:r>
              <a:rPr lang="en-US" dirty="0" err="1"/>
              <a:t>precip</a:t>
            </a:r>
            <a:r>
              <a:rPr lang="en-US" dirty="0"/>
              <a:t> ahead of cold front?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A829-9BAC-E570-888D-CB14C01D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96B6834-151F-9399-2E46-7672F2B5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Saturated Volume at 1800 UTC 15 December:  Why??</a:t>
            </a:r>
          </a:p>
        </p:txBody>
      </p:sp>
      <p:pic>
        <p:nvPicPr>
          <p:cNvPr id="51202" name="Content Placeholder 3" descr="enterprise moisture.tiff">
            <a:extLst>
              <a:ext uri="{FF2B5EF4-FFF2-40B4-BE49-F238E27FC236}">
                <a16:creationId xmlns:a16="http://schemas.microsoft.com/office/drawing/2014/main" id="{2C3B75F0-3B94-4119-2EFA-DDDC39758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t="7281" r="1453" b="1820"/>
          <a:stretch>
            <a:fillRect/>
          </a:stretch>
        </p:blipFill>
        <p:spPr>
          <a:xfrm>
            <a:off x="457200" y="1519890"/>
            <a:ext cx="8553450" cy="48069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68314C-C4D9-D332-1A25-A0BCDDE336C5}"/>
              </a:ext>
            </a:extLst>
          </p:cNvPr>
          <p:cNvSpPr txBox="1"/>
          <p:nvPr/>
        </p:nvSpPr>
        <p:spPr>
          <a:xfrm>
            <a:off x="4733925" y="34617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74350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0852703-9993-4B46-85DF-4C235D8E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1800’s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953DCF4-F518-1343-BDDA-30FABCE6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6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ea typeface="ＭＳ Ｐゴシック" panose="020B0600070205080204" pitchFamily="34" charset="-128"/>
              </a:rPr>
              <a:t>Thermal Theory of Cyclones </a:t>
            </a:r>
            <a:r>
              <a:rPr lang="en-US" altLang="en-US" dirty="0">
                <a:ea typeface="ＭＳ Ｐゴシック" panose="020B0600070205080204" pitchFamily="34" charset="-128"/>
              </a:rPr>
              <a:t>conceptual model was dominant in the mid-1800s.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Cyclones considered warm core with hurricane-like circulation</a:t>
            </a:r>
          </a:p>
        </p:txBody>
      </p:sp>
      <p:pic>
        <p:nvPicPr>
          <p:cNvPr id="16387" name="Picture 3" descr="ThermalTheory.jpeg">
            <a:extLst>
              <a:ext uri="{FF2B5EF4-FFF2-40B4-BE49-F238E27FC236}">
                <a16:creationId xmlns:a16="http://schemas.microsoft.com/office/drawing/2014/main" id="{292BC196-ACF0-F84A-B662-0B586C8A37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417638"/>
            <a:ext cx="36766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>
            <a:extLst>
              <a:ext uri="{FF2B5EF4-FFF2-40B4-BE49-F238E27FC236}">
                <a16:creationId xmlns:a16="http://schemas.microsoft.com/office/drawing/2014/main" id="{7E13A1D6-C8F4-9C49-8B6C-3BF271B9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626745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Espy 1831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3F73389D-5250-B143-BAD5-EEC3F9E9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3249613"/>
            <a:ext cx="512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Low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70BD4C4-B2E3-864D-B5CD-EC698923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3490" name="Content Placeholder 3" descr="splitfrontpre.jpeg">
            <a:extLst>
              <a:ext uri="{FF2B5EF4-FFF2-40B4-BE49-F238E27FC236}">
                <a16:creationId xmlns:a16="http://schemas.microsoft.com/office/drawing/2014/main" id="{00B301C8-617C-F945-A604-94DFFD5FC2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385" y="391432"/>
            <a:ext cx="5805488" cy="57245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8A203-A142-A99A-5BCF-F537F1AA4DDF}"/>
              </a:ext>
            </a:extLst>
          </p:cNvPr>
          <p:cNvSpPr txBox="1"/>
          <p:nvPr/>
        </p:nvSpPr>
        <p:spPr>
          <a:xfrm>
            <a:off x="620486" y="2612571"/>
            <a:ext cx="1404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Dry conveyor belt moving in overhead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179B2F5-2048-E04C-8323-C1CDD9BF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Ocean Ranger Storm (1982)</a:t>
            </a:r>
          </a:p>
        </p:txBody>
      </p:sp>
      <p:pic>
        <p:nvPicPr>
          <p:cNvPr id="65538" name="Content Placeholder 3" descr="ocean_ranger.jpg">
            <a:extLst>
              <a:ext uri="{FF2B5EF4-FFF2-40B4-BE49-F238E27FC236}">
                <a16:creationId xmlns:a16="http://schemas.microsoft.com/office/drawing/2014/main" id="{53D8BF88-79FB-F140-9041-5253D7D5C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72" r="-21072"/>
          <a:stretch>
            <a:fillRect/>
          </a:stretch>
        </p:blipFill>
        <p:spPr>
          <a:xfrm>
            <a:off x="2136775" y="1317625"/>
            <a:ext cx="4618038" cy="2540000"/>
          </a:xfrm>
        </p:spPr>
      </p:pic>
      <p:pic>
        <p:nvPicPr>
          <p:cNvPr id="65539" name="Picture 4" descr="oceanrangertitle.tiff">
            <a:extLst>
              <a:ext uri="{FF2B5EF4-FFF2-40B4-BE49-F238E27FC236}">
                <a16:creationId xmlns:a16="http://schemas.microsoft.com/office/drawing/2014/main" id="{79B46E1E-56F5-3243-A3AB-A3E96DECE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7625"/>
            <a:ext cx="7899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8AC4B38-1B93-F246-89E8-D1E03B4B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6562" name="Content Placeholder 3" descr="ocr3.tiff">
            <a:extLst>
              <a:ext uri="{FF2B5EF4-FFF2-40B4-BE49-F238E27FC236}">
                <a16:creationId xmlns:a16="http://schemas.microsoft.com/office/drawing/2014/main" id="{E8E41101-9FFB-BD4E-AB66-D9BED3EE6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639763"/>
            <a:ext cx="7458075" cy="5842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2BB0B56F-00A3-134D-ACBD-F6F2100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Picture 4" descr="ocr2.tiff">
            <a:extLst>
              <a:ext uri="{FF2B5EF4-FFF2-40B4-BE49-F238E27FC236}">
                <a16:creationId xmlns:a16="http://schemas.microsoft.com/office/drawing/2014/main" id="{FC0C984D-D455-1144-ABAF-E4B32CC9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0"/>
            <a:ext cx="755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D7C2CFC7-61D6-5343-BF53-408A6086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0" name="Content Placeholder 3" descr="temp.tiff">
            <a:extLst>
              <a:ext uri="{FF2B5EF4-FFF2-40B4-BE49-F238E27FC236}">
                <a16:creationId xmlns:a16="http://schemas.microsoft.com/office/drawing/2014/main" id="{34CA33E9-AE1C-2147-8D7C-CBC21C411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274638"/>
            <a:ext cx="7026275" cy="609123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A0D96959-4FD9-B04D-B103-382AF6CD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Low-level Trajectories Reveal the Origin of the Warm Seclusion</a:t>
            </a:r>
          </a:p>
        </p:txBody>
      </p:sp>
      <p:pic>
        <p:nvPicPr>
          <p:cNvPr id="69634" name="Content Placeholder 3" descr="oc4.tiff">
            <a:extLst>
              <a:ext uri="{FF2B5EF4-FFF2-40B4-BE49-F238E27FC236}">
                <a16:creationId xmlns:a16="http://schemas.microsoft.com/office/drawing/2014/main" id="{94ED68ED-E06B-024D-887A-A50C92C03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2" r="-20952"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2C9295BB-DBFA-9A40-AE4F-9E04B9B0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0658" name="Content Placeholder 5" descr="oc5.tiff">
            <a:extLst>
              <a:ext uri="{FF2B5EF4-FFF2-40B4-BE49-F238E27FC236}">
                <a16:creationId xmlns:a16="http://schemas.microsoft.com/office/drawing/2014/main" id="{0E36CE4D-A0DB-5440-A12B-8B4399020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274638"/>
            <a:ext cx="7694613" cy="64992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56030265-61C7-E045-9A5F-191D073F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1682" name="Content Placeholder 3" descr="ranger1.tiff">
            <a:extLst>
              <a:ext uri="{FF2B5EF4-FFF2-40B4-BE49-F238E27FC236}">
                <a16:creationId xmlns:a16="http://schemas.microsoft.com/office/drawing/2014/main" id="{B0737386-B160-A447-BC10-95DB5D0BAD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01638"/>
            <a:ext cx="5727700" cy="6111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0E04-868C-6E4C-A3FE-9BC7FCC9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Major Debates on Cyclone Airflows During the Mid-1800s</a:t>
            </a:r>
          </a:p>
        </p:txBody>
      </p:sp>
      <p:pic>
        <p:nvPicPr>
          <p:cNvPr id="17410" name="Content Placeholder 3" descr="1850disagreement.jpeg">
            <a:extLst>
              <a:ext uri="{FF2B5EF4-FFF2-40B4-BE49-F238E27FC236}">
                <a16:creationId xmlns:a16="http://schemas.microsoft.com/office/drawing/2014/main" id="{71BF8F41-D96E-4743-94F2-C9D0B2F40B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600200"/>
            <a:ext cx="5616801" cy="4927231"/>
          </a:xfrm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B1974D8A-68BC-8049-B41F-C1A0DBD9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3159125"/>
            <a:ext cx="86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Espy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9EA5B5FE-A204-B84E-BE8E-91025CD5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159125"/>
            <a:ext cx="131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Redfield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CD561FB7-E6F8-3545-877D-4D787C0A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9657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Loomis</a:t>
            </a:r>
          </a:p>
        </p:txBody>
      </p:sp>
      <p:sp>
        <p:nvSpPr>
          <p:cNvPr id="17414" name="TextBox 2">
            <a:extLst>
              <a:ext uri="{FF2B5EF4-FFF2-40B4-BE49-F238E27FC236}">
                <a16:creationId xmlns:a16="http://schemas.microsoft.com/office/drawing/2014/main" id="{56200469-1347-4142-8891-DA7EAC62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2967038"/>
            <a:ext cx="1949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Low-level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convergence</a:t>
            </a:r>
          </a:p>
        </p:txBody>
      </p:sp>
      <p:sp>
        <p:nvSpPr>
          <p:cNvPr id="17415" name="TextBox 3">
            <a:extLst>
              <a:ext uri="{FF2B5EF4-FFF2-40B4-BE49-F238E27FC236}">
                <a16:creationId xmlns:a16="http://schemas.microsoft.com/office/drawing/2014/main" id="{2CD8F889-FA3F-A24E-BA5A-066508694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121" y="2736850"/>
            <a:ext cx="1573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circulation</a:t>
            </a:r>
          </a:p>
        </p:txBody>
      </p:sp>
      <p:sp>
        <p:nvSpPr>
          <p:cNvPr id="17416" name="TextBox 4">
            <a:extLst>
              <a:ext uri="{FF2B5EF4-FFF2-40B4-BE49-F238E27FC236}">
                <a16:creationId xmlns:a16="http://schemas.microsoft.com/office/drawing/2014/main" id="{6928F023-D980-D044-8C59-5FE0981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02" y="4631346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or both?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CBD8-B331-3A42-BA4D-205CF3D5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6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Loomis (1841):  First Air Flow Schematic Over Cold Front</a:t>
            </a:r>
          </a:p>
        </p:txBody>
      </p:sp>
      <p:pic>
        <p:nvPicPr>
          <p:cNvPr id="18434" name="Content Placeholder 3" descr="Loomis.jpeg">
            <a:extLst>
              <a:ext uri="{FF2B5EF4-FFF2-40B4-BE49-F238E27FC236}">
                <a16:creationId xmlns:a16="http://schemas.microsoft.com/office/drawing/2014/main" id="{FDE267CD-1EE9-9B42-8DF3-07B505029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8081" r="3587" b="3030"/>
          <a:stretch>
            <a:fillRect/>
          </a:stretch>
        </p:blipFill>
        <p:spPr>
          <a:xfrm>
            <a:off x="387350" y="2401888"/>
            <a:ext cx="8369300" cy="3282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7BCF53-8616-0344-8A30-13665242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7239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By 1860s the idea of two main airflows (warm and cold) was becoming accepted</a:t>
            </a:r>
          </a:p>
        </p:txBody>
      </p:sp>
      <p:pic>
        <p:nvPicPr>
          <p:cNvPr id="19458" name="Content Placeholder 3" descr="ftizroy.jpeg">
            <a:extLst>
              <a:ext uri="{FF2B5EF4-FFF2-40B4-BE49-F238E27FC236}">
                <a16:creationId xmlns:a16="http://schemas.microsoft.com/office/drawing/2014/main" id="{85424311-230C-434F-A5B0-546CB655E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845"/>
          <a:stretch>
            <a:fillRect/>
          </a:stretch>
        </p:blipFill>
        <p:spPr>
          <a:xfrm>
            <a:off x="854075" y="1376363"/>
            <a:ext cx="7613650" cy="5207000"/>
          </a:xfrm>
        </p:spPr>
      </p:pic>
      <p:sp>
        <p:nvSpPr>
          <p:cNvPr id="19459" name="TextBox 3">
            <a:extLst>
              <a:ext uri="{FF2B5EF4-FFF2-40B4-BE49-F238E27FC236}">
                <a16:creationId xmlns:a16="http://schemas.microsoft.com/office/drawing/2014/main" id="{F98A6199-E503-D443-9A97-D84FAC75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65388"/>
            <a:ext cx="1330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Fitz-Roy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1863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B349600B-A1F4-2647-BF10-B2C7AF48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905000"/>
            <a:ext cx="81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cold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5189B618-612E-4048-BBA9-C72933A4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286375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warm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AE465C8-99EF-B248-A89E-AC827336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76250"/>
            <a:ext cx="8661400" cy="13589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By the beginning of the 20</a:t>
            </a:r>
            <a:r>
              <a:rPr lang="en-US" altLang="en-US" sz="3600" b="1" baseline="3000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 century the idea of three main airflows was being suggested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0482" name="Content Placeholder 3" descr="shaw.jpeg">
            <a:extLst>
              <a:ext uri="{FF2B5EF4-FFF2-40B4-BE49-F238E27FC236}">
                <a16:creationId xmlns:a16="http://schemas.microsoft.com/office/drawing/2014/main" id="{EF85B771-F1C3-6241-A7D3-B75BA09CB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888" y="2189163"/>
            <a:ext cx="4162425" cy="41925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4D01A22-D920-3546-80E6-B5CBFF73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1787071"/>
            <a:ext cx="856615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Cyclone Model (</a:t>
            </a:r>
            <a:r>
              <a:rPr lang="en-US" altLang="en-US" b="1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Bjerknes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1918 and later) Connected Three-Dimensional Airflows with the Clouds and Temperature Structures of Midlatitude Fronts and Cyclones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87DE5DB-6E1E-F340-A728-420AC110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685" y="4840172"/>
            <a:ext cx="6582410" cy="136112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A huge advance, but it had deficiencies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10132</TotalTime>
  <Words>934</Words>
  <Application>Microsoft Macintosh PowerPoint</Application>
  <PresentationFormat>On-screen Show (4:3)</PresentationFormat>
  <Paragraphs>110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ＭＳ Ｐゴシック</vt:lpstr>
      <vt:lpstr>Arial</vt:lpstr>
      <vt:lpstr>Calibri</vt:lpstr>
      <vt:lpstr>Office Theme</vt:lpstr>
      <vt:lpstr>Three-Dimensional Airflow Through Fronts and Midlatitude Cyclones</vt:lpstr>
      <vt:lpstr>Importance of Air Flows</vt:lpstr>
      <vt:lpstr>Some History</vt:lpstr>
      <vt:lpstr>1800’s</vt:lpstr>
      <vt:lpstr>Major Debates on Cyclone Airflows During the Mid-1800s</vt:lpstr>
      <vt:lpstr>Loomis (1841):  First Air Flow Schematic Over Cold Front</vt:lpstr>
      <vt:lpstr>By 1860s the idea of two main airflows (warm and cold) was becoming accepted</vt:lpstr>
      <vt:lpstr>By the beginning of the 20th century the idea of three main airflows was being suggested.</vt:lpstr>
      <vt:lpstr>The Norwegian Cyclone Model (Bjerknes 1918 and later) Connected Three-Dimensional Airflows with the Clouds and Temperature Structures of Midlatitude Fronts and Cyclones</vt:lpstr>
      <vt:lpstr>PowerPoint Presentation</vt:lpstr>
      <vt:lpstr>Norwegian Cyclone Model Concept of Air Flows in Cyclones</vt:lpstr>
      <vt:lpstr>Missing Key Ingredients in the Norwegian Cyclone Model</vt:lpstr>
      <vt:lpstr>1930s-1950s</vt:lpstr>
      <vt:lpstr>Palmen and Newton (1969)</vt:lpstr>
      <vt:lpstr>PowerPoint Presentation</vt:lpstr>
      <vt:lpstr>PowerPoint Presentation</vt:lpstr>
      <vt:lpstr>1950s-1980s</vt:lpstr>
      <vt:lpstr>Conveyor Belts</vt:lpstr>
      <vt:lpstr>The Conveyor Belt Model of Cyclone Airflows (Carlson, 1980)</vt:lpstr>
      <vt:lpstr>PowerPoint Presentation</vt:lpstr>
      <vt:lpstr>Clearer Version!</vt:lpstr>
      <vt:lpstr>Three Main Airstreams or “Conveyor Belts”</vt:lpstr>
      <vt:lpstr>PowerPoint Presentation</vt:lpstr>
      <vt:lpstr>PowerPoint Presentation</vt:lpstr>
      <vt:lpstr>PowerPoint Presentation</vt:lpstr>
      <vt:lpstr>PowerPoint Presentation</vt:lpstr>
      <vt:lpstr>Strengths and Weaknesses of the Conveyor Belt Model</vt:lpstr>
      <vt:lpstr>PowerPoint Presentation</vt:lpstr>
      <vt:lpstr>1980s-Now:  The Model Revolution</vt:lpstr>
      <vt:lpstr>A “Conveyor Belt” View Can Explain Some Cloud Structures Unexplained by the Norwegian Cyclone Model</vt:lpstr>
      <vt:lpstr>Split “Cold” Front</vt:lpstr>
      <vt:lpstr>Airflow and Conveyor-Belt Studies Have Suggested Structures Not Described in the Norwegian Cyclone Model</vt:lpstr>
      <vt:lpstr>Trajectories for a Relatively “Classical” Case over North America:  December 14-16, 1987</vt:lpstr>
      <vt:lpstr>PowerPoint Presentation</vt:lpstr>
      <vt:lpstr>PowerPoint Presentation</vt:lpstr>
      <vt:lpstr>PowerPoint Presentation</vt:lpstr>
      <vt:lpstr>Saturated Volume at 1800 UTC 15 December:  Why??</vt:lpstr>
      <vt:lpstr>PowerPoint Presentation</vt:lpstr>
      <vt:lpstr>Saturated Volume at 1800 UTC 15 December:  Why??</vt:lpstr>
      <vt:lpstr>PowerPoint Presentation</vt:lpstr>
      <vt:lpstr>The Ocean Ranger Storm (1982)</vt:lpstr>
      <vt:lpstr>PowerPoint Presentation</vt:lpstr>
      <vt:lpstr>PowerPoint Presentation</vt:lpstr>
      <vt:lpstr>PowerPoint Presentation</vt:lpstr>
      <vt:lpstr>Low-level Trajectories Reveal the Origin of the Warm Seclusion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Three-Dimensional Airflow Through Fronts and Midlatitude Cyclones</dc:title>
  <dc:creator>Clifford Mass</dc:creator>
  <cp:lastModifiedBy>Clifford F. Mass</cp:lastModifiedBy>
  <cp:revision>30</cp:revision>
  <dcterms:created xsi:type="dcterms:W3CDTF">2011-03-04T17:37:29Z</dcterms:created>
  <dcterms:modified xsi:type="dcterms:W3CDTF">2025-02-26T20:49:29Z</dcterms:modified>
</cp:coreProperties>
</file>