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0" r:id="rId7"/>
    <p:sldId id="263" r:id="rId8"/>
    <p:sldId id="262" r:id="rId9"/>
    <p:sldId id="266" r:id="rId10"/>
    <p:sldId id="265" r:id="rId11"/>
    <p:sldId id="268" r:id="rId12"/>
    <p:sldId id="267" r:id="rId13"/>
    <p:sldId id="269" r:id="rId14"/>
    <p:sldId id="271" r:id="rId15"/>
    <p:sldId id="272" r:id="rId16"/>
    <p:sldId id="316" r:id="rId17"/>
    <p:sldId id="277" r:id="rId18"/>
    <p:sldId id="278" r:id="rId19"/>
    <p:sldId id="270" r:id="rId20"/>
    <p:sldId id="317" r:id="rId21"/>
    <p:sldId id="273" r:id="rId22"/>
    <p:sldId id="274" r:id="rId23"/>
    <p:sldId id="318" r:id="rId24"/>
    <p:sldId id="275" r:id="rId25"/>
    <p:sldId id="264" r:id="rId26"/>
    <p:sldId id="276" r:id="rId27"/>
    <p:sldId id="282" r:id="rId28"/>
    <p:sldId id="285" r:id="rId29"/>
    <p:sldId id="319" r:id="rId30"/>
    <p:sldId id="284" r:id="rId31"/>
    <p:sldId id="279" r:id="rId32"/>
    <p:sldId id="286" r:id="rId33"/>
    <p:sldId id="287" r:id="rId34"/>
    <p:sldId id="288" r:id="rId35"/>
    <p:sldId id="289" r:id="rId36"/>
    <p:sldId id="290" r:id="rId37"/>
    <p:sldId id="291" r:id="rId38"/>
    <p:sldId id="293" r:id="rId39"/>
    <p:sldId id="305" r:id="rId40"/>
    <p:sldId id="294" r:id="rId41"/>
    <p:sldId id="296" r:id="rId42"/>
    <p:sldId id="295" r:id="rId43"/>
    <p:sldId id="298" r:id="rId44"/>
    <p:sldId id="297" r:id="rId45"/>
    <p:sldId id="301" r:id="rId46"/>
    <p:sldId id="299" r:id="rId47"/>
    <p:sldId id="307" r:id="rId48"/>
    <p:sldId id="306" r:id="rId49"/>
    <p:sldId id="300" r:id="rId50"/>
    <p:sldId id="303" r:id="rId51"/>
    <p:sldId id="304" r:id="rId52"/>
    <p:sldId id="302" r:id="rId53"/>
    <p:sldId id="308" r:id="rId54"/>
    <p:sldId id="311" r:id="rId55"/>
    <p:sldId id="310" r:id="rId56"/>
    <p:sldId id="315" r:id="rId57"/>
    <p:sldId id="314" r:id="rId58"/>
    <p:sldId id="312" r:id="rId59"/>
    <p:sldId id="309" r:id="rId60"/>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5"/>
    <p:restoredTop sz="94679"/>
  </p:normalViewPr>
  <p:slideViewPr>
    <p:cSldViewPr snapToGrid="0" snapToObjects="1">
      <p:cViewPr varScale="1">
        <p:scale>
          <a:sx n="88" d="100"/>
          <a:sy n="88" d="100"/>
        </p:scale>
        <p:origin x="19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648955-C9FB-A749-A82C-035519938479}"/>
              </a:ext>
            </a:extLst>
          </p:cNvPr>
          <p:cNvSpPr>
            <a:spLocks noGrp="1"/>
          </p:cNvSpPr>
          <p:nvPr>
            <p:ph type="dt" sz="half" idx="10"/>
          </p:nvPr>
        </p:nvSpPr>
        <p:spPr/>
        <p:txBody>
          <a:bodyPr/>
          <a:lstStyle>
            <a:lvl1pPr>
              <a:defRPr/>
            </a:lvl1pPr>
          </a:lstStyle>
          <a:p>
            <a:pPr>
              <a:defRPr/>
            </a:pPr>
            <a:fld id="{B829D123-D938-8943-BDD7-55D33C3E6CBD}"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99731899-8066-FD45-A731-E2C2788592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CD62B2-6175-6B47-B6EB-016460251C9A}"/>
              </a:ext>
            </a:extLst>
          </p:cNvPr>
          <p:cNvSpPr>
            <a:spLocks noGrp="1"/>
          </p:cNvSpPr>
          <p:nvPr>
            <p:ph type="sldNum" sz="quarter" idx="12"/>
          </p:nvPr>
        </p:nvSpPr>
        <p:spPr/>
        <p:txBody>
          <a:bodyPr/>
          <a:lstStyle>
            <a:lvl1pPr>
              <a:defRPr/>
            </a:lvl1pPr>
          </a:lstStyle>
          <a:p>
            <a:pPr>
              <a:defRPr/>
            </a:pPr>
            <a:fld id="{72C4EE40-436F-9544-9F44-5FF8F488B996}" type="slidenum">
              <a:rPr lang="en-US" altLang="en-US"/>
              <a:pPr>
                <a:defRPr/>
              </a:pPr>
              <a:t>‹#›</a:t>
            </a:fld>
            <a:endParaRPr lang="en-US" altLang="en-US"/>
          </a:p>
        </p:txBody>
      </p:sp>
    </p:spTree>
    <p:extLst>
      <p:ext uri="{BB962C8B-B14F-4D97-AF65-F5344CB8AC3E}">
        <p14:creationId xmlns:p14="http://schemas.microsoft.com/office/powerpoint/2010/main" val="101184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9BA2E-369B-CB4F-9D4B-E36D2E8BC66B}"/>
              </a:ext>
            </a:extLst>
          </p:cNvPr>
          <p:cNvSpPr>
            <a:spLocks noGrp="1"/>
          </p:cNvSpPr>
          <p:nvPr>
            <p:ph type="dt" sz="half" idx="10"/>
          </p:nvPr>
        </p:nvSpPr>
        <p:spPr/>
        <p:txBody>
          <a:bodyPr/>
          <a:lstStyle>
            <a:lvl1pPr>
              <a:defRPr/>
            </a:lvl1pPr>
          </a:lstStyle>
          <a:p>
            <a:pPr>
              <a:defRPr/>
            </a:pPr>
            <a:fld id="{A67D635B-7D96-DB4E-81B6-712273841DB9}"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CD3E4C72-D35E-8C42-A525-F7BDF92FD5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FE564B-E5A4-E34E-A451-88E823208525}"/>
              </a:ext>
            </a:extLst>
          </p:cNvPr>
          <p:cNvSpPr>
            <a:spLocks noGrp="1"/>
          </p:cNvSpPr>
          <p:nvPr>
            <p:ph type="sldNum" sz="quarter" idx="12"/>
          </p:nvPr>
        </p:nvSpPr>
        <p:spPr/>
        <p:txBody>
          <a:bodyPr/>
          <a:lstStyle>
            <a:lvl1pPr>
              <a:defRPr/>
            </a:lvl1pPr>
          </a:lstStyle>
          <a:p>
            <a:pPr>
              <a:defRPr/>
            </a:pPr>
            <a:fld id="{E3FB478E-BFC9-2B4E-A488-98A212946918}" type="slidenum">
              <a:rPr lang="en-US" altLang="en-US"/>
              <a:pPr>
                <a:defRPr/>
              </a:pPr>
              <a:t>‹#›</a:t>
            </a:fld>
            <a:endParaRPr lang="en-US" altLang="en-US"/>
          </a:p>
        </p:txBody>
      </p:sp>
    </p:spTree>
    <p:extLst>
      <p:ext uri="{BB962C8B-B14F-4D97-AF65-F5344CB8AC3E}">
        <p14:creationId xmlns:p14="http://schemas.microsoft.com/office/powerpoint/2010/main" val="154001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0352D-60CB-6945-B212-1C9F3E2E168D}"/>
              </a:ext>
            </a:extLst>
          </p:cNvPr>
          <p:cNvSpPr>
            <a:spLocks noGrp="1"/>
          </p:cNvSpPr>
          <p:nvPr>
            <p:ph type="dt" sz="half" idx="10"/>
          </p:nvPr>
        </p:nvSpPr>
        <p:spPr/>
        <p:txBody>
          <a:bodyPr/>
          <a:lstStyle>
            <a:lvl1pPr>
              <a:defRPr/>
            </a:lvl1pPr>
          </a:lstStyle>
          <a:p>
            <a:pPr>
              <a:defRPr/>
            </a:pPr>
            <a:fld id="{0EBB67F2-40D6-8848-90B9-5FB1278EA0F3}"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19A019D7-6AFA-9C4D-86DB-4CC72C0152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70C77D-7741-FF4A-A6AF-07AFA2162001}"/>
              </a:ext>
            </a:extLst>
          </p:cNvPr>
          <p:cNvSpPr>
            <a:spLocks noGrp="1"/>
          </p:cNvSpPr>
          <p:nvPr>
            <p:ph type="sldNum" sz="quarter" idx="12"/>
          </p:nvPr>
        </p:nvSpPr>
        <p:spPr/>
        <p:txBody>
          <a:bodyPr/>
          <a:lstStyle>
            <a:lvl1pPr>
              <a:defRPr/>
            </a:lvl1pPr>
          </a:lstStyle>
          <a:p>
            <a:pPr>
              <a:defRPr/>
            </a:pPr>
            <a:fld id="{4231D1FD-4291-DD4C-8116-94FF8B9F1852}" type="slidenum">
              <a:rPr lang="en-US" altLang="en-US"/>
              <a:pPr>
                <a:defRPr/>
              </a:pPr>
              <a:t>‹#›</a:t>
            </a:fld>
            <a:endParaRPr lang="en-US" altLang="en-US"/>
          </a:p>
        </p:txBody>
      </p:sp>
    </p:spTree>
    <p:extLst>
      <p:ext uri="{BB962C8B-B14F-4D97-AF65-F5344CB8AC3E}">
        <p14:creationId xmlns:p14="http://schemas.microsoft.com/office/powerpoint/2010/main" val="82613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653F9-B0B4-DF45-800C-14DDBFCBB6DB}"/>
              </a:ext>
            </a:extLst>
          </p:cNvPr>
          <p:cNvSpPr>
            <a:spLocks noGrp="1"/>
          </p:cNvSpPr>
          <p:nvPr>
            <p:ph type="dt" sz="half" idx="10"/>
          </p:nvPr>
        </p:nvSpPr>
        <p:spPr/>
        <p:txBody>
          <a:bodyPr/>
          <a:lstStyle>
            <a:lvl1pPr>
              <a:defRPr/>
            </a:lvl1pPr>
          </a:lstStyle>
          <a:p>
            <a:pPr>
              <a:defRPr/>
            </a:pPr>
            <a:fld id="{7D23B8FA-D6DA-9D4C-A90E-9EB51D776D95}"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6D200D34-BA4E-C543-BA97-571267FAE5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AF50EC-22F3-7345-8992-398BFE385F35}"/>
              </a:ext>
            </a:extLst>
          </p:cNvPr>
          <p:cNvSpPr>
            <a:spLocks noGrp="1"/>
          </p:cNvSpPr>
          <p:nvPr>
            <p:ph type="sldNum" sz="quarter" idx="12"/>
          </p:nvPr>
        </p:nvSpPr>
        <p:spPr/>
        <p:txBody>
          <a:bodyPr/>
          <a:lstStyle>
            <a:lvl1pPr>
              <a:defRPr/>
            </a:lvl1pPr>
          </a:lstStyle>
          <a:p>
            <a:pPr>
              <a:defRPr/>
            </a:pPr>
            <a:fld id="{0182FD36-2A1A-A14D-BBBA-80E9187F81FC}" type="slidenum">
              <a:rPr lang="en-US" altLang="en-US"/>
              <a:pPr>
                <a:defRPr/>
              </a:pPr>
              <a:t>‹#›</a:t>
            </a:fld>
            <a:endParaRPr lang="en-US" altLang="en-US"/>
          </a:p>
        </p:txBody>
      </p:sp>
    </p:spTree>
    <p:extLst>
      <p:ext uri="{BB962C8B-B14F-4D97-AF65-F5344CB8AC3E}">
        <p14:creationId xmlns:p14="http://schemas.microsoft.com/office/powerpoint/2010/main" val="178883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B79CB-A171-2647-BAD4-D5EC42FD70FC}"/>
              </a:ext>
            </a:extLst>
          </p:cNvPr>
          <p:cNvSpPr>
            <a:spLocks noGrp="1"/>
          </p:cNvSpPr>
          <p:nvPr>
            <p:ph type="dt" sz="half" idx="10"/>
          </p:nvPr>
        </p:nvSpPr>
        <p:spPr/>
        <p:txBody>
          <a:bodyPr/>
          <a:lstStyle>
            <a:lvl1pPr>
              <a:defRPr/>
            </a:lvl1pPr>
          </a:lstStyle>
          <a:p>
            <a:pPr>
              <a:defRPr/>
            </a:pPr>
            <a:fld id="{E50D02F5-65AC-C042-860B-34C1DD9D0777}"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D4E945A9-643A-B440-B456-AC60039795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D054E0-9AC3-B04B-80C0-25BAF5C4D437}"/>
              </a:ext>
            </a:extLst>
          </p:cNvPr>
          <p:cNvSpPr>
            <a:spLocks noGrp="1"/>
          </p:cNvSpPr>
          <p:nvPr>
            <p:ph type="sldNum" sz="quarter" idx="12"/>
          </p:nvPr>
        </p:nvSpPr>
        <p:spPr/>
        <p:txBody>
          <a:bodyPr/>
          <a:lstStyle>
            <a:lvl1pPr>
              <a:defRPr/>
            </a:lvl1pPr>
          </a:lstStyle>
          <a:p>
            <a:pPr>
              <a:defRPr/>
            </a:pPr>
            <a:fld id="{59B7D0FE-E5E9-2042-80CE-D53C3DB4F319}" type="slidenum">
              <a:rPr lang="en-US" altLang="en-US"/>
              <a:pPr>
                <a:defRPr/>
              </a:pPr>
              <a:t>‹#›</a:t>
            </a:fld>
            <a:endParaRPr lang="en-US" altLang="en-US"/>
          </a:p>
        </p:txBody>
      </p:sp>
    </p:spTree>
    <p:extLst>
      <p:ext uri="{BB962C8B-B14F-4D97-AF65-F5344CB8AC3E}">
        <p14:creationId xmlns:p14="http://schemas.microsoft.com/office/powerpoint/2010/main" val="238444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54DBC0-6B18-4246-8189-B7BA776466D5}"/>
              </a:ext>
            </a:extLst>
          </p:cNvPr>
          <p:cNvSpPr>
            <a:spLocks noGrp="1"/>
          </p:cNvSpPr>
          <p:nvPr>
            <p:ph type="dt" sz="half" idx="10"/>
          </p:nvPr>
        </p:nvSpPr>
        <p:spPr/>
        <p:txBody>
          <a:bodyPr/>
          <a:lstStyle>
            <a:lvl1pPr>
              <a:defRPr/>
            </a:lvl1pPr>
          </a:lstStyle>
          <a:p>
            <a:pPr>
              <a:defRPr/>
            </a:pPr>
            <a:fld id="{185942EB-94EA-7D4F-92B5-EB06675D5522}" type="datetime1">
              <a:rPr lang="en-US" altLang="en-US"/>
              <a:pPr>
                <a:defRPr/>
              </a:pPr>
              <a:t>2/27/23</a:t>
            </a:fld>
            <a:endParaRPr lang="en-US" altLang="en-US"/>
          </a:p>
        </p:txBody>
      </p:sp>
      <p:sp>
        <p:nvSpPr>
          <p:cNvPr id="6" name="Footer Placeholder 4">
            <a:extLst>
              <a:ext uri="{FF2B5EF4-FFF2-40B4-BE49-F238E27FC236}">
                <a16:creationId xmlns:a16="http://schemas.microsoft.com/office/drawing/2014/main" id="{BE6AB6F1-0AA8-454E-891F-869F47D42E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68E820-5E48-034F-AF38-3A00AB65DC76}"/>
              </a:ext>
            </a:extLst>
          </p:cNvPr>
          <p:cNvSpPr>
            <a:spLocks noGrp="1"/>
          </p:cNvSpPr>
          <p:nvPr>
            <p:ph type="sldNum" sz="quarter" idx="12"/>
          </p:nvPr>
        </p:nvSpPr>
        <p:spPr/>
        <p:txBody>
          <a:bodyPr/>
          <a:lstStyle>
            <a:lvl1pPr>
              <a:defRPr/>
            </a:lvl1pPr>
          </a:lstStyle>
          <a:p>
            <a:pPr>
              <a:defRPr/>
            </a:pPr>
            <a:fld id="{D9C0EAB1-E3C6-FD48-A7BF-66DFD4F46F8B}" type="slidenum">
              <a:rPr lang="en-US" altLang="en-US"/>
              <a:pPr>
                <a:defRPr/>
              </a:pPr>
              <a:t>‹#›</a:t>
            </a:fld>
            <a:endParaRPr lang="en-US" altLang="en-US"/>
          </a:p>
        </p:txBody>
      </p:sp>
    </p:spTree>
    <p:extLst>
      <p:ext uri="{BB962C8B-B14F-4D97-AF65-F5344CB8AC3E}">
        <p14:creationId xmlns:p14="http://schemas.microsoft.com/office/powerpoint/2010/main" val="239591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4637A98-462A-B545-9F40-4A0B76D68050}"/>
              </a:ext>
            </a:extLst>
          </p:cNvPr>
          <p:cNvSpPr>
            <a:spLocks noGrp="1"/>
          </p:cNvSpPr>
          <p:nvPr>
            <p:ph type="dt" sz="half" idx="10"/>
          </p:nvPr>
        </p:nvSpPr>
        <p:spPr/>
        <p:txBody>
          <a:bodyPr/>
          <a:lstStyle>
            <a:lvl1pPr>
              <a:defRPr/>
            </a:lvl1pPr>
          </a:lstStyle>
          <a:p>
            <a:pPr>
              <a:defRPr/>
            </a:pPr>
            <a:fld id="{174C2DB9-2F26-F341-9743-F7A8A4F4AE61}" type="datetime1">
              <a:rPr lang="en-US" altLang="en-US"/>
              <a:pPr>
                <a:defRPr/>
              </a:pPr>
              <a:t>2/27/23</a:t>
            </a:fld>
            <a:endParaRPr lang="en-US" altLang="en-US"/>
          </a:p>
        </p:txBody>
      </p:sp>
      <p:sp>
        <p:nvSpPr>
          <p:cNvPr id="8" name="Footer Placeholder 4">
            <a:extLst>
              <a:ext uri="{FF2B5EF4-FFF2-40B4-BE49-F238E27FC236}">
                <a16:creationId xmlns:a16="http://schemas.microsoft.com/office/drawing/2014/main" id="{7B128277-F895-E04D-9897-F2478066918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EDBE49-83B4-4441-B2C2-C3F7BF57CFDF}"/>
              </a:ext>
            </a:extLst>
          </p:cNvPr>
          <p:cNvSpPr>
            <a:spLocks noGrp="1"/>
          </p:cNvSpPr>
          <p:nvPr>
            <p:ph type="sldNum" sz="quarter" idx="12"/>
          </p:nvPr>
        </p:nvSpPr>
        <p:spPr/>
        <p:txBody>
          <a:bodyPr/>
          <a:lstStyle>
            <a:lvl1pPr>
              <a:defRPr/>
            </a:lvl1pPr>
          </a:lstStyle>
          <a:p>
            <a:pPr>
              <a:defRPr/>
            </a:pPr>
            <a:fld id="{D8149880-C0A0-754D-8173-B2516CDEA806}" type="slidenum">
              <a:rPr lang="en-US" altLang="en-US"/>
              <a:pPr>
                <a:defRPr/>
              </a:pPr>
              <a:t>‹#›</a:t>
            </a:fld>
            <a:endParaRPr lang="en-US" altLang="en-US"/>
          </a:p>
        </p:txBody>
      </p:sp>
    </p:spTree>
    <p:extLst>
      <p:ext uri="{BB962C8B-B14F-4D97-AF65-F5344CB8AC3E}">
        <p14:creationId xmlns:p14="http://schemas.microsoft.com/office/powerpoint/2010/main" val="113086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E00CBB-1BDA-2A42-BB2F-A22A2308D932}"/>
              </a:ext>
            </a:extLst>
          </p:cNvPr>
          <p:cNvSpPr>
            <a:spLocks noGrp="1"/>
          </p:cNvSpPr>
          <p:nvPr>
            <p:ph type="dt" sz="half" idx="10"/>
          </p:nvPr>
        </p:nvSpPr>
        <p:spPr/>
        <p:txBody>
          <a:bodyPr/>
          <a:lstStyle>
            <a:lvl1pPr>
              <a:defRPr/>
            </a:lvl1pPr>
          </a:lstStyle>
          <a:p>
            <a:pPr>
              <a:defRPr/>
            </a:pPr>
            <a:fld id="{30EF212F-0194-D043-A238-BABD27EE0354}" type="datetime1">
              <a:rPr lang="en-US" altLang="en-US"/>
              <a:pPr>
                <a:defRPr/>
              </a:pPr>
              <a:t>2/27/23</a:t>
            </a:fld>
            <a:endParaRPr lang="en-US" altLang="en-US"/>
          </a:p>
        </p:txBody>
      </p:sp>
      <p:sp>
        <p:nvSpPr>
          <p:cNvPr id="4" name="Footer Placeholder 4">
            <a:extLst>
              <a:ext uri="{FF2B5EF4-FFF2-40B4-BE49-F238E27FC236}">
                <a16:creationId xmlns:a16="http://schemas.microsoft.com/office/drawing/2014/main" id="{AD2E1ECA-F148-6C40-BC11-2FC1A80E0E9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76114F-6685-024F-BDCF-7AFEF91DE57B}"/>
              </a:ext>
            </a:extLst>
          </p:cNvPr>
          <p:cNvSpPr>
            <a:spLocks noGrp="1"/>
          </p:cNvSpPr>
          <p:nvPr>
            <p:ph type="sldNum" sz="quarter" idx="12"/>
          </p:nvPr>
        </p:nvSpPr>
        <p:spPr/>
        <p:txBody>
          <a:bodyPr/>
          <a:lstStyle>
            <a:lvl1pPr>
              <a:defRPr/>
            </a:lvl1pPr>
          </a:lstStyle>
          <a:p>
            <a:pPr>
              <a:defRPr/>
            </a:pPr>
            <a:fld id="{6EA36061-E9D3-FC46-B0E8-B0EEF1E49B53}" type="slidenum">
              <a:rPr lang="en-US" altLang="en-US"/>
              <a:pPr>
                <a:defRPr/>
              </a:pPr>
              <a:t>‹#›</a:t>
            </a:fld>
            <a:endParaRPr lang="en-US" altLang="en-US"/>
          </a:p>
        </p:txBody>
      </p:sp>
    </p:spTree>
    <p:extLst>
      <p:ext uri="{BB962C8B-B14F-4D97-AF65-F5344CB8AC3E}">
        <p14:creationId xmlns:p14="http://schemas.microsoft.com/office/powerpoint/2010/main" val="262102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377963-5E89-A449-AEB2-A2B7D0A3FCBF}"/>
              </a:ext>
            </a:extLst>
          </p:cNvPr>
          <p:cNvSpPr>
            <a:spLocks noGrp="1"/>
          </p:cNvSpPr>
          <p:nvPr>
            <p:ph type="dt" sz="half" idx="10"/>
          </p:nvPr>
        </p:nvSpPr>
        <p:spPr/>
        <p:txBody>
          <a:bodyPr/>
          <a:lstStyle>
            <a:lvl1pPr>
              <a:defRPr/>
            </a:lvl1pPr>
          </a:lstStyle>
          <a:p>
            <a:pPr>
              <a:defRPr/>
            </a:pPr>
            <a:fld id="{3680D034-2210-7D44-B862-EA50BA0713F6}" type="datetime1">
              <a:rPr lang="en-US" altLang="en-US"/>
              <a:pPr>
                <a:defRPr/>
              </a:pPr>
              <a:t>2/27/23</a:t>
            </a:fld>
            <a:endParaRPr lang="en-US" altLang="en-US"/>
          </a:p>
        </p:txBody>
      </p:sp>
      <p:sp>
        <p:nvSpPr>
          <p:cNvPr id="3" name="Footer Placeholder 4">
            <a:extLst>
              <a:ext uri="{FF2B5EF4-FFF2-40B4-BE49-F238E27FC236}">
                <a16:creationId xmlns:a16="http://schemas.microsoft.com/office/drawing/2014/main" id="{9577C246-BAA8-DA42-ACB6-F9223C1D98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0E36170-8325-B34C-BA54-E6558DB18AD7}"/>
              </a:ext>
            </a:extLst>
          </p:cNvPr>
          <p:cNvSpPr>
            <a:spLocks noGrp="1"/>
          </p:cNvSpPr>
          <p:nvPr>
            <p:ph type="sldNum" sz="quarter" idx="12"/>
          </p:nvPr>
        </p:nvSpPr>
        <p:spPr/>
        <p:txBody>
          <a:bodyPr/>
          <a:lstStyle>
            <a:lvl1pPr>
              <a:defRPr/>
            </a:lvl1pPr>
          </a:lstStyle>
          <a:p>
            <a:pPr>
              <a:defRPr/>
            </a:pPr>
            <a:fld id="{6DEE1947-03AB-654C-9151-CF3701068142}" type="slidenum">
              <a:rPr lang="en-US" altLang="en-US"/>
              <a:pPr>
                <a:defRPr/>
              </a:pPr>
              <a:t>‹#›</a:t>
            </a:fld>
            <a:endParaRPr lang="en-US" altLang="en-US"/>
          </a:p>
        </p:txBody>
      </p:sp>
    </p:spTree>
    <p:extLst>
      <p:ext uri="{BB962C8B-B14F-4D97-AF65-F5344CB8AC3E}">
        <p14:creationId xmlns:p14="http://schemas.microsoft.com/office/powerpoint/2010/main" val="199169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66A66D-649D-464F-AD04-F5596DECF8BF}"/>
              </a:ext>
            </a:extLst>
          </p:cNvPr>
          <p:cNvSpPr>
            <a:spLocks noGrp="1"/>
          </p:cNvSpPr>
          <p:nvPr>
            <p:ph type="dt" sz="half" idx="10"/>
          </p:nvPr>
        </p:nvSpPr>
        <p:spPr/>
        <p:txBody>
          <a:bodyPr/>
          <a:lstStyle>
            <a:lvl1pPr>
              <a:defRPr/>
            </a:lvl1pPr>
          </a:lstStyle>
          <a:p>
            <a:pPr>
              <a:defRPr/>
            </a:pPr>
            <a:fld id="{0578F624-D97A-9848-9286-379282CC91F0}" type="datetime1">
              <a:rPr lang="en-US" altLang="en-US"/>
              <a:pPr>
                <a:defRPr/>
              </a:pPr>
              <a:t>2/27/23</a:t>
            </a:fld>
            <a:endParaRPr lang="en-US" altLang="en-US"/>
          </a:p>
        </p:txBody>
      </p:sp>
      <p:sp>
        <p:nvSpPr>
          <p:cNvPr id="6" name="Footer Placeholder 4">
            <a:extLst>
              <a:ext uri="{FF2B5EF4-FFF2-40B4-BE49-F238E27FC236}">
                <a16:creationId xmlns:a16="http://schemas.microsoft.com/office/drawing/2014/main" id="{B45F1EE8-E4F2-AC41-B11D-6E7643792A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0D0070-4933-3E44-88B6-33DE34F6E4AA}"/>
              </a:ext>
            </a:extLst>
          </p:cNvPr>
          <p:cNvSpPr>
            <a:spLocks noGrp="1"/>
          </p:cNvSpPr>
          <p:nvPr>
            <p:ph type="sldNum" sz="quarter" idx="12"/>
          </p:nvPr>
        </p:nvSpPr>
        <p:spPr/>
        <p:txBody>
          <a:bodyPr/>
          <a:lstStyle>
            <a:lvl1pPr>
              <a:defRPr/>
            </a:lvl1pPr>
          </a:lstStyle>
          <a:p>
            <a:pPr>
              <a:defRPr/>
            </a:pPr>
            <a:fld id="{6B370C0D-2DD1-BB41-9990-3442DC27F206}" type="slidenum">
              <a:rPr lang="en-US" altLang="en-US"/>
              <a:pPr>
                <a:defRPr/>
              </a:pPr>
              <a:t>‹#›</a:t>
            </a:fld>
            <a:endParaRPr lang="en-US" altLang="en-US"/>
          </a:p>
        </p:txBody>
      </p:sp>
    </p:spTree>
    <p:extLst>
      <p:ext uri="{BB962C8B-B14F-4D97-AF65-F5344CB8AC3E}">
        <p14:creationId xmlns:p14="http://schemas.microsoft.com/office/powerpoint/2010/main" val="48938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85C111-5C5C-764A-A20A-CB4335AE6E49}"/>
              </a:ext>
            </a:extLst>
          </p:cNvPr>
          <p:cNvSpPr>
            <a:spLocks noGrp="1"/>
          </p:cNvSpPr>
          <p:nvPr>
            <p:ph type="dt" sz="half" idx="10"/>
          </p:nvPr>
        </p:nvSpPr>
        <p:spPr/>
        <p:txBody>
          <a:bodyPr/>
          <a:lstStyle>
            <a:lvl1pPr>
              <a:defRPr/>
            </a:lvl1pPr>
          </a:lstStyle>
          <a:p>
            <a:pPr>
              <a:defRPr/>
            </a:pPr>
            <a:fld id="{5B14A228-FFE1-E948-AAB8-2276D3D8E140}" type="datetime1">
              <a:rPr lang="en-US" altLang="en-US"/>
              <a:pPr>
                <a:defRPr/>
              </a:pPr>
              <a:t>2/27/23</a:t>
            </a:fld>
            <a:endParaRPr lang="en-US" altLang="en-US"/>
          </a:p>
        </p:txBody>
      </p:sp>
      <p:sp>
        <p:nvSpPr>
          <p:cNvPr id="6" name="Footer Placeholder 4">
            <a:extLst>
              <a:ext uri="{FF2B5EF4-FFF2-40B4-BE49-F238E27FC236}">
                <a16:creationId xmlns:a16="http://schemas.microsoft.com/office/drawing/2014/main" id="{5A31AB51-90EF-284D-B544-AED2F4F571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4BFFCA-0DD2-BA45-9AE0-5977A36E5747}"/>
              </a:ext>
            </a:extLst>
          </p:cNvPr>
          <p:cNvSpPr>
            <a:spLocks noGrp="1"/>
          </p:cNvSpPr>
          <p:nvPr>
            <p:ph type="sldNum" sz="quarter" idx="12"/>
          </p:nvPr>
        </p:nvSpPr>
        <p:spPr/>
        <p:txBody>
          <a:bodyPr/>
          <a:lstStyle>
            <a:lvl1pPr>
              <a:defRPr/>
            </a:lvl1pPr>
          </a:lstStyle>
          <a:p>
            <a:pPr>
              <a:defRPr/>
            </a:pPr>
            <a:fld id="{98744A49-A6E1-004E-B8B6-B134DEF7A9C0}" type="slidenum">
              <a:rPr lang="en-US" altLang="en-US"/>
              <a:pPr>
                <a:defRPr/>
              </a:pPr>
              <a:t>‹#›</a:t>
            </a:fld>
            <a:endParaRPr lang="en-US" altLang="en-US"/>
          </a:p>
        </p:txBody>
      </p:sp>
    </p:spTree>
    <p:extLst>
      <p:ext uri="{BB962C8B-B14F-4D97-AF65-F5344CB8AC3E}">
        <p14:creationId xmlns:p14="http://schemas.microsoft.com/office/powerpoint/2010/main" val="282550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F8A5492-F8B9-B249-9897-7A8C483FB8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2ADD28F-A4D3-3040-B23A-FB6BECDC6C3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5ADF82-4A7E-4749-9A15-9580F011864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F6B3BBB8-B86F-3D49-9BF1-A1540E3E5886}" type="datetime1">
              <a:rPr lang="en-US" altLang="en-US"/>
              <a:pPr>
                <a:defRPr/>
              </a:pPr>
              <a:t>2/27/23</a:t>
            </a:fld>
            <a:endParaRPr lang="en-US" altLang="en-US"/>
          </a:p>
        </p:txBody>
      </p:sp>
      <p:sp>
        <p:nvSpPr>
          <p:cNvPr id="5" name="Footer Placeholder 4">
            <a:extLst>
              <a:ext uri="{FF2B5EF4-FFF2-40B4-BE49-F238E27FC236}">
                <a16:creationId xmlns:a16="http://schemas.microsoft.com/office/drawing/2014/main" id="{AB7A4068-0C75-CB4F-B9BD-40A56F68BC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6C4D50B-D8A8-164F-85D6-B33BE1E9D69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143E7E8-67FD-9C4C-BA4F-AE0D3B1FF9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tmos.washington.edu/academic/videos/PresidentsDayStorm.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C394-EAB7-AF47-89DC-FA19E2BB29E8}"/>
              </a:ext>
            </a:extLst>
          </p:cNvPr>
          <p:cNvSpPr>
            <a:spLocks noGrp="1"/>
          </p:cNvSpPr>
          <p:nvPr>
            <p:ph type="ctrTitle"/>
          </p:nvPr>
        </p:nvSpPr>
        <p:spPr/>
        <p:txBody>
          <a:bodyPr rtlCol="0">
            <a:normAutofit fontScale="90000"/>
          </a:bodyPr>
          <a:lstStyle/>
          <a:p>
            <a:pPr eaLnBrk="1" fontAlgn="auto" hangingPunct="1">
              <a:spcAft>
                <a:spcPts val="0"/>
              </a:spcAft>
              <a:defRPr/>
            </a:pPr>
            <a:r>
              <a:rPr lang="en-US" b="1" dirty="0">
                <a:solidFill>
                  <a:schemeClr val="tx2"/>
                </a:solidFill>
                <a:ea typeface="+mj-ea"/>
                <a:cs typeface="+mj-cs"/>
              </a:rPr>
              <a:t>Three-Dimensional Airflow Through Fronts and Midlatitude Cyclones</a:t>
            </a:r>
          </a:p>
        </p:txBody>
      </p:sp>
      <p:sp>
        <p:nvSpPr>
          <p:cNvPr id="3" name="Subtitle 2">
            <a:extLst>
              <a:ext uri="{FF2B5EF4-FFF2-40B4-BE49-F238E27FC236}">
                <a16:creationId xmlns:a16="http://schemas.microsoft.com/office/drawing/2014/main" id="{E3825525-F219-E14A-9C6E-03A892B2F2BA}"/>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370</a:t>
            </a:r>
          </a:p>
          <a:p>
            <a:pPr eaLnBrk="1" fontAlgn="auto" hangingPunct="1">
              <a:spcAft>
                <a:spcPts val="0"/>
              </a:spcAft>
              <a:buFont typeface="Arial"/>
              <a:buNone/>
              <a:defRPr/>
            </a:pPr>
            <a:r>
              <a:rPr lang="en-US" dirty="0">
                <a:ea typeface="+mn-ea"/>
                <a:cs typeface="+mn-cs"/>
              </a:rPr>
              <a:t>Winter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5D695DA-FEE4-B84B-8879-1069D7B81045}"/>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2530" name="Content Placeholder 3" descr="Norwegiancyclone.jpeg">
            <a:extLst>
              <a:ext uri="{FF2B5EF4-FFF2-40B4-BE49-F238E27FC236}">
                <a16:creationId xmlns:a16="http://schemas.microsoft.com/office/drawing/2014/main" id="{66D2A4E1-1E2D-8141-A2EC-D9C6B3BC31A7}"/>
              </a:ext>
            </a:extLst>
          </p:cNvPr>
          <p:cNvPicPr>
            <a:picLocks noGrp="1" noChangeAspect="1" noChangeArrowheads="1"/>
          </p:cNvPicPr>
          <p:nvPr>
            <p:ph idx="1"/>
          </p:nvPr>
        </p:nvPicPr>
        <p:blipFill>
          <a:blip r:embed="rId2">
            <a:lum contrast="10000"/>
            <a:extLst>
              <a:ext uri="{28A0092B-C50C-407E-A947-70E740481C1C}">
                <a14:useLocalDpi xmlns:a14="http://schemas.microsoft.com/office/drawing/2010/main" val="0"/>
              </a:ext>
            </a:extLst>
          </a:blip>
          <a:srcRect/>
          <a:stretch>
            <a:fillRect/>
          </a:stretch>
        </p:blipFill>
        <p:spPr>
          <a:xfrm>
            <a:off x="1212850" y="417513"/>
            <a:ext cx="6834188" cy="5922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C0556AA-6E4A-F944-8C50-EBA54445B859}"/>
              </a:ext>
            </a:extLst>
          </p:cNvPr>
          <p:cNvSpPr>
            <a:spLocks noGrp="1"/>
          </p:cNvSpPr>
          <p:nvPr>
            <p:ph type="title"/>
          </p:nvPr>
        </p:nvSpPr>
        <p:spPr>
          <a:xfrm>
            <a:off x="457200" y="346075"/>
            <a:ext cx="8229600" cy="1143000"/>
          </a:xfrm>
        </p:spPr>
        <p:txBody>
          <a:bodyPr/>
          <a:lstStyle/>
          <a:p>
            <a:pPr eaLnBrk="1" hangingPunct="1"/>
            <a:r>
              <a:rPr lang="en-US" altLang="en-US" b="1">
                <a:solidFill>
                  <a:schemeClr val="tx2"/>
                </a:solidFill>
                <a:ea typeface="ＭＳ Ｐゴシック" panose="020B0600070205080204" pitchFamily="34" charset="-128"/>
              </a:rPr>
              <a:t>Norwegian Cyclone Model Concept of Air Flows in Cyclones</a:t>
            </a:r>
          </a:p>
        </p:txBody>
      </p:sp>
      <p:pic>
        <p:nvPicPr>
          <p:cNvPr id="23554" name="Content Placeholder 3" descr="Bjerknes 1919traj.tiff">
            <a:extLst>
              <a:ext uri="{FF2B5EF4-FFF2-40B4-BE49-F238E27FC236}">
                <a16:creationId xmlns:a16="http://schemas.microsoft.com/office/drawing/2014/main" id="{DA40AC2A-F0AB-EB4E-A87F-93D8D7468B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385" r="-33385"/>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A384EA5-C58D-2149-BF71-6D6FD945840C}"/>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Missing Key Ingredients in the Norwegian Cyclone Model</a:t>
            </a:r>
          </a:p>
        </p:txBody>
      </p:sp>
      <p:sp>
        <p:nvSpPr>
          <p:cNvPr id="24578" name="Content Placeholder 2">
            <a:extLst>
              <a:ext uri="{FF2B5EF4-FFF2-40B4-BE49-F238E27FC236}">
                <a16:creationId xmlns:a16="http://schemas.microsoft.com/office/drawing/2014/main" id="{DE8D143D-A5D1-6F4F-AA5C-0A8AAED1A00E}"/>
              </a:ext>
            </a:extLst>
          </p:cNvPr>
          <p:cNvSpPr>
            <a:spLocks noGrp="1"/>
          </p:cNvSpPr>
          <p:nvPr>
            <p:ph idx="1"/>
          </p:nvPr>
        </p:nvSpPr>
        <p:spPr>
          <a:xfrm>
            <a:off x="457200" y="1799705"/>
            <a:ext cx="8534400" cy="4525963"/>
          </a:xfrm>
        </p:spPr>
        <p:txBody>
          <a:bodyPr/>
          <a:lstStyle/>
          <a:p>
            <a:pPr eaLnBrk="1" hangingPunct="1"/>
            <a:r>
              <a:rPr lang="en-US" altLang="en-US" sz="3600" dirty="0">
                <a:ea typeface="ＭＳ Ｐゴシック" panose="020B0600070205080204" pitchFamily="34" charset="-128"/>
              </a:rPr>
              <a:t>Dry descending airstreams in the mid to upper troposphere.</a:t>
            </a:r>
          </a:p>
          <a:p>
            <a:pPr eaLnBrk="1" hangingPunct="1"/>
            <a:r>
              <a:rPr lang="en-US" altLang="en-US" sz="3600" dirty="0">
                <a:ea typeface="ＭＳ Ｐゴシック" panose="020B0600070205080204" pitchFamily="34" charset="-128"/>
              </a:rPr>
              <a:t>Relationships of upper-level short-wave troughs and ridges with lower tropospheric structures.</a:t>
            </a:r>
          </a:p>
          <a:p>
            <a:pPr eaLnBrk="1" hangingPunct="1"/>
            <a:r>
              <a:rPr lang="en-US" altLang="en-US" sz="3600" dirty="0">
                <a:ea typeface="ＭＳ Ｐゴシック" panose="020B0600070205080204" pitchFamily="34" charset="-128"/>
              </a:rPr>
              <a:t>And more…</a:t>
            </a:r>
          </a:p>
        </p:txBody>
      </p:sp>
      <p:pic>
        <p:nvPicPr>
          <p:cNvPr id="24579" name="Picture 2" descr="A picture containing tool, brush&#10;&#10;Description automatically generated">
            <a:extLst>
              <a:ext uri="{FF2B5EF4-FFF2-40B4-BE49-F238E27FC236}">
                <a16:creationId xmlns:a16="http://schemas.microsoft.com/office/drawing/2014/main" id="{4466F3C4-DFBA-1544-97D2-38856E03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033" y="4365624"/>
            <a:ext cx="290195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DC64A43-E20D-2A40-8441-B9787050AEFE}"/>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1930s-1950s</a:t>
            </a:r>
          </a:p>
        </p:txBody>
      </p:sp>
      <p:sp>
        <p:nvSpPr>
          <p:cNvPr id="25602" name="Content Placeholder 2">
            <a:extLst>
              <a:ext uri="{FF2B5EF4-FFF2-40B4-BE49-F238E27FC236}">
                <a16:creationId xmlns:a16="http://schemas.microsoft.com/office/drawing/2014/main" id="{CF8C3BCB-9D72-8544-8DAB-7AC665DC5E11}"/>
              </a:ext>
            </a:extLst>
          </p:cNvPr>
          <p:cNvSpPr>
            <a:spLocks noGrp="1"/>
          </p:cNvSpPr>
          <p:nvPr>
            <p:ph idx="1"/>
          </p:nvPr>
        </p:nvSpPr>
        <p:spPr>
          <a:xfrm>
            <a:off x="674688" y="1517650"/>
            <a:ext cx="3814762" cy="5030788"/>
          </a:xfrm>
        </p:spPr>
        <p:txBody>
          <a:bodyPr/>
          <a:lstStyle/>
          <a:p>
            <a:pPr marL="0" indent="0" eaLnBrk="1" hangingPunct="1">
              <a:buFont typeface="Arial" panose="020B0604020202020204" pitchFamily="34" charset="0"/>
              <a:buNone/>
            </a:pPr>
            <a:r>
              <a:rPr lang="en-US" altLang="en-US" sz="3600" b="1" dirty="0">
                <a:ea typeface="ＭＳ Ｐゴシック" panose="020B0600070205080204" pitchFamily="34" charset="-128"/>
              </a:rPr>
              <a:t>The availability of radiosonde data resulted in a revised picture of three-dimensional airflows and structures in fronts/cyclones and more.</a:t>
            </a:r>
          </a:p>
        </p:txBody>
      </p:sp>
      <p:pic>
        <p:nvPicPr>
          <p:cNvPr id="25603" name="Picture 3" descr="radiosonde1936a.jpg">
            <a:extLst>
              <a:ext uri="{FF2B5EF4-FFF2-40B4-BE49-F238E27FC236}">
                <a16:creationId xmlns:a16="http://schemas.microsoft.com/office/drawing/2014/main" id="{F1A1C9AC-9CE5-2D4E-BCF4-D1D56EC0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1417638"/>
            <a:ext cx="39084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34E5133-3CCF-4342-A71E-315DA194A394}"/>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Palmen and Newton (1969)</a:t>
            </a:r>
          </a:p>
        </p:txBody>
      </p:sp>
      <p:pic>
        <p:nvPicPr>
          <p:cNvPr id="26626" name="Content Placeholder 3" descr="palmennewton.jpeg">
            <a:extLst>
              <a:ext uri="{FF2B5EF4-FFF2-40B4-BE49-F238E27FC236}">
                <a16:creationId xmlns:a16="http://schemas.microsoft.com/office/drawing/2014/main" id="{3147B66D-C5E7-8247-B7E4-F54DADB66A8B}"/>
              </a:ext>
            </a:extLst>
          </p:cNvPr>
          <p:cNvPicPr>
            <a:picLocks noGrp="1" noChangeAspect="1" noChangeArrowheads="1"/>
          </p:cNvPicPr>
          <p:nvPr>
            <p:ph idx="1"/>
          </p:nvPr>
        </p:nvPicPr>
        <p:blipFill>
          <a:blip r:embed="rId2">
            <a:lum contrast="30000"/>
            <a:extLst>
              <a:ext uri="{28A0092B-C50C-407E-A947-70E740481C1C}">
                <a14:useLocalDpi xmlns:a14="http://schemas.microsoft.com/office/drawing/2010/main" val="0"/>
              </a:ext>
            </a:extLst>
          </a:blip>
          <a:srcRect t="-635" r="2026" b="2985"/>
          <a:stretch>
            <a:fillRect/>
          </a:stretch>
        </p:blipFill>
        <p:spPr>
          <a:xfrm>
            <a:off x="457200" y="1600200"/>
            <a:ext cx="8062913" cy="436403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B115EA2-BF8C-C046-B164-EBF3A06FCC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descr="palmennewtonair.jpeg">
            <a:extLst>
              <a:ext uri="{FF2B5EF4-FFF2-40B4-BE49-F238E27FC236}">
                <a16:creationId xmlns:a16="http://schemas.microsoft.com/office/drawing/2014/main" id="{233BA681-4F8B-604F-86D9-36E45CBDF6D5}"/>
              </a:ext>
            </a:extLst>
          </p:cNvPr>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l="2322" t="1527" r="2322" b="1527"/>
          <a:stretch>
            <a:fillRect/>
          </a:stretch>
        </p:blipFill>
        <p:spPr>
          <a:xfrm>
            <a:off x="1993900" y="231775"/>
            <a:ext cx="4530725" cy="6373813"/>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B115EA2-BF8C-C046-B164-EBF3A06FCC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descr="palmennewtonair.jpeg">
            <a:extLst>
              <a:ext uri="{FF2B5EF4-FFF2-40B4-BE49-F238E27FC236}">
                <a16:creationId xmlns:a16="http://schemas.microsoft.com/office/drawing/2014/main" id="{233BA681-4F8B-604F-86D9-36E45CBDF6D5}"/>
              </a:ext>
            </a:extLst>
          </p:cNvPr>
          <p:cNvPicPr>
            <a:picLocks noGrp="1" noChangeAspect="1" noChangeArrowheads="1"/>
          </p:cNvPicPr>
          <p:nvPr>
            <p:ph idx="1"/>
          </p:nvPr>
        </p:nvPicPr>
        <p:blipFill rotWithShape="1">
          <a:blip r:embed="rId2">
            <a:lum contrast="12000"/>
            <a:extLst>
              <a:ext uri="{28A0092B-C50C-407E-A947-70E740481C1C}">
                <a14:useLocalDpi xmlns:a14="http://schemas.microsoft.com/office/drawing/2010/main" val="0"/>
              </a:ext>
            </a:extLst>
          </a:blip>
          <a:srcRect l="6720" t="1527" r="7202" b="65079"/>
          <a:stretch/>
        </p:blipFill>
        <p:spPr>
          <a:xfrm>
            <a:off x="579711" y="1325389"/>
            <a:ext cx="8386031" cy="4501833"/>
          </a:xfrm>
          <a:noFill/>
        </p:spPr>
      </p:pic>
    </p:spTree>
    <p:extLst>
      <p:ext uri="{BB962C8B-B14F-4D97-AF65-F5344CB8AC3E}">
        <p14:creationId xmlns:p14="http://schemas.microsoft.com/office/powerpoint/2010/main" val="53988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D359F4B7-519D-5C4F-88E4-70F58205FEC9}"/>
              </a:ext>
            </a:extLst>
          </p:cNvPr>
          <p:cNvSpPr>
            <a:spLocks noGrp="1"/>
          </p:cNvSpPr>
          <p:nvPr>
            <p:ph type="title"/>
          </p:nvPr>
        </p:nvSpPr>
        <p:spPr>
          <a:xfrm>
            <a:off x="457200" y="274638"/>
            <a:ext cx="8424863" cy="747712"/>
          </a:xfrm>
        </p:spPr>
        <p:txBody>
          <a:bodyPr/>
          <a:lstStyle/>
          <a:p>
            <a:pPr eaLnBrk="1" hangingPunct="1"/>
            <a:r>
              <a:rPr lang="en-US" altLang="en-US" b="1">
                <a:solidFill>
                  <a:schemeClr val="tx2"/>
                </a:solidFill>
                <a:ea typeface="ＭＳ Ｐゴシック" panose="020B0600070205080204" pitchFamily="34" charset="-128"/>
              </a:rPr>
              <a:t>1950s-1980s</a:t>
            </a:r>
          </a:p>
        </p:txBody>
      </p:sp>
      <p:sp>
        <p:nvSpPr>
          <p:cNvPr id="28674" name="Content Placeholder 2">
            <a:extLst>
              <a:ext uri="{FF2B5EF4-FFF2-40B4-BE49-F238E27FC236}">
                <a16:creationId xmlns:a16="http://schemas.microsoft.com/office/drawing/2014/main" id="{EE37498E-BCB0-8A4E-98E6-E3B79C88F396}"/>
              </a:ext>
            </a:extLst>
          </p:cNvPr>
          <p:cNvSpPr>
            <a:spLocks noGrp="1"/>
          </p:cNvSpPr>
          <p:nvPr>
            <p:ph idx="1"/>
          </p:nvPr>
        </p:nvSpPr>
        <p:spPr>
          <a:xfrm>
            <a:off x="255588" y="1022350"/>
            <a:ext cx="8742362" cy="4525963"/>
          </a:xfrm>
        </p:spPr>
        <p:txBody>
          <a:bodyPr/>
          <a:lstStyle/>
          <a:p>
            <a:pPr eaLnBrk="1" hangingPunct="1"/>
            <a:r>
              <a:rPr lang="en-US" altLang="en-US" dirty="0">
                <a:ea typeface="ＭＳ Ｐゴシック" panose="020B0600070205080204" pitchFamily="34" charset="-128"/>
              </a:rPr>
              <a:t>Several studies used </a:t>
            </a:r>
            <a:r>
              <a:rPr lang="en-US" altLang="en-US" b="1" dirty="0">
                <a:ea typeface="ＭＳ Ｐゴシック" panose="020B0600070205080204" pitchFamily="34" charset="-128"/>
              </a:rPr>
              <a:t>relative flow isentropic analysis-</a:t>
            </a:r>
            <a:r>
              <a:rPr lang="en-US" altLang="en-US" dirty="0">
                <a:ea typeface="ＭＳ Ｐゴシック" panose="020B0600070205080204" pitchFamily="34" charset="-128"/>
              </a:rPr>
              <a:t>--assuming steady state conditions and displaying </a:t>
            </a:r>
            <a:r>
              <a:rPr lang="en-US" altLang="en-US" b="1" dirty="0">
                <a:ea typeface="ＭＳ Ｐゴシック" panose="020B0600070205080204" pitchFamily="34" charset="-128"/>
              </a:rPr>
              <a:t>flow relative to the system </a:t>
            </a:r>
            <a:r>
              <a:rPr lang="en-US" altLang="en-US" dirty="0">
                <a:ea typeface="ＭＳ Ｐゴシック" panose="020B0600070205080204" pitchFamily="34" charset="-128"/>
              </a:rPr>
              <a:t>to give a picture of trajectories and vertical motions.</a:t>
            </a:r>
          </a:p>
          <a:p>
            <a:pPr eaLnBrk="1" hangingPunct="1"/>
            <a:r>
              <a:rPr lang="en-US" altLang="en-US" dirty="0">
                <a:ea typeface="ＭＳ Ｐゴシック" panose="020B0600070205080204" pitchFamily="34" charset="-128"/>
              </a:rPr>
              <a:t>Assumed air trajectories follow theta or </a:t>
            </a:r>
            <a:r>
              <a:rPr lang="en-US" altLang="en-US" dirty="0" err="1">
                <a:ea typeface="ＭＳ Ｐゴシック" panose="020B0600070205080204" pitchFamily="34" charset="-128"/>
              </a:rPr>
              <a:t>thetae</a:t>
            </a:r>
            <a:r>
              <a:rPr lang="en-US" altLang="en-US" dirty="0">
                <a:ea typeface="ＭＳ Ｐゴシック" panose="020B0600070205080204" pitchFamily="34" charset="-128"/>
              </a:rPr>
              <a:t> surfaces depending whether air parcels are unsaturated or saturated.</a:t>
            </a:r>
          </a:p>
          <a:p>
            <a:pPr eaLnBrk="1" hangingPunct="1"/>
            <a:r>
              <a:rPr lang="en-US" altLang="en-US" dirty="0" err="1">
                <a:ea typeface="ＭＳ Ｐゴシック" panose="020B0600070205080204" pitchFamily="34" charset="-128"/>
              </a:rPr>
              <a:t>Eliassen</a:t>
            </a:r>
            <a:r>
              <a:rPr lang="en-US" altLang="en-US" dirty="0">
                <a:ea typeface="ＭＳ Ｐゴシック" panose="020B0600070205080204" pitchFamily="34" charset="-128"/>
              </a:rPr>
              <a:t> and Kleinschmidt 57, Browning and Harrold 69, Harold 73, Carlson 80, Browning 86, Young et al., 87, Browning 90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FD739F3-EA29-C340-8EA3-A57546A36D2F}"/>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Conveyor Belts</a:t>
            </a:r>
          </a:p>
        </p:txBody>
      </p:sp>
      <p:sp>
        <p:nvSpPr>
          <p:cNvPr id="29698" name="Content Placeholder 2">
            <a:extLst>
              <a:ext uri="{FF2B5EF4-FFF2-40B4-BE49-F238E27FC236}">
                <a16:creationId xmlns:a16="http://schemas.microsoft.com/office/drawing/2014/main" id="{CFE721F9-B21E-4E4C-B60B-B177D3AA800B}"/>
              </a:ext>
            </a:extLst>
          </p:cNvPr>
          <p:cNvSpPr>
            <a:spLocks noGrp="1"/>
          </p:cNvSpPr>
          <p:nvPr>
            <p:ph idx="1"/>
          </p:nvPr>
        </p:nvSpPr>
        <p:spPr/>
        <p:txBody>
          <a:bodyPr/>
          <a:lstStyle/>
          <a:p>
            <a:pPr marL="0" indent="0" eaLnBrk="1" hangingPunct="1">
              <a:buFont typeface="Arial" panose="020B0604020202020204" pitchFamily="34" charset="0"/>
              <a:buNone/>
            </a:pPr>
            <a:r>
              <a:rPr lang="en-US" altLang="en-US" dirty="0">
                <a:ea typeface="ＭＳ Ｐゴシック" panose="020B0600070205080204" pitchFamily="34" charset="-128"/>
              </a:rPr>
              <a:t>Many of these studies described the major airflows in cyclones as occurring in a limited number of discrete </a:t>
            </a:r>
            <a:r>
              <a:rPr lang="en-US" altLang="en-US" b="1" dirty="0">
                <a:ea typeface="ＭＳ Ｐゴシック" panose="020B0600070205080204" pitchFamily="34" charset="-128"/>
              </a:rPr>
              <a:t>airstreams</a:t>
            </a:r>
            <a:r>
              <a:rPr lang="en-US" altLang="en-US" dirty="0">
                <a:ea typeface="ＭＳ Ｐゴシック" panose="020B0600070205080204" pitchFamily="34" charset="-128"/>
              </a:rPr>
              <a:t> or </a:t>
            </a:r>
            <a:r>
              <a:rPr lang="en-US" altLang="en-US" b="1" dirty="0">
                <a:ea typeface="ＭＳ Ｐゴシック" panose="020B0600070205080204" pitchFamily="34" charset="-128"/>
              </a:rPr>
              <a:t>conveyor belts</a:t>
            </a:r>
            <a:r>
              <a:rPr lang="en-US" altLang="en-US" dirty="0">
                <a:ea typeface="ＭＳ Ｐゴシック" panose="020B0600070205080204" pitchFamily="34" charset="-128"/>
              </a:rPr>
              <a:t>.</a:t>
            </a:r>
          </a:p>
        </p:txBody>
      </p:sp>
      <p:pic>
        <p:nvPicPr>
          <p:cNvPr id="29699" name="Picture 3" descr="2010083144646065.jpg">
            <a:extLst>
              <a:ext uri="{FF2B5EF4-FFF2-40B4-BE49-F238E27FC236}">
                <a16:creationId xmlns:a16="http://schemas.microsoft.com/office/drawing/2014/main" id="{54CC82F3-2AEE-EA4B-B11A-71CA924F0C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3" y="3925888"/>
            <a:ext cx="278288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belt-conveyor-system.jpg">
            <a:extLst>
              <a:ext uri="{FF2B5EF4-FFF2-40B4-BE49-F238E27FC236}">
                <a16:creationId xmlns:a16="http://schemas.microsoft.com/office/drawing/2014/main" id="{7BED8456-680B-BD42-AB3A-DC3CC008A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2938" y="3925888"/>
            <a:ext cx="33115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F69A186-7541-CA4A-94D3-D64567FF87D6}"/>
              </a:ext>
            </a:extLst>
          </p:cNvPr>
          <p:cNvSpPr>
            <a:spLocks noGrp="1"/>
          </p:cNvSpPr>
          <p:nvPr>
            <p:ph type="title"/>
          </p:nvPr>
        </p:nvSpPr>
        <p:spPr>
          <a:xfrm>
            <a:off x="457200" y="274638"/>
            <a:ext cx="3154363" cy="6075362"/>
          </a:xfrm>
        </p:spPr>
        <p:txBody>
          <a:bodyPr/>
          <a:lstStyle/>
          <a:p>
            <a:pPr eaLnBrk="1" hangingPunct="1"/>
            <a:r>
              <a:rPr lang="en-US" altLang="en-US" b="1">
                <a:solidFill>
                  <a:schemeClr val="tx2"/>
                </a:solidFill>
                <a:ea typeface="ＭＳ Ｐゴシック" panose="020B0600070205080204" pitchFamily="34" charset="-128"/>
              </a:rPr>
              <a:t>The Conveyor Belt Model of Cyclone Airflows</a:t>
            </a:r>
            <a:br>
              <a:rPr lang="en-US" altLang="en-US" b="1">
                <a:solidFill>
                  <a:schemeClr val="tx2"/>
                </a:solidFill>
                <a:ea typeface="ＭＳ Ｐゴシック" panose="020B0600070205080204" pitchFamily="34" charset="-128"/>
              </a:rPr>
            </a:br>
            <a:r>
              <a:rPr lang="en-US" altLang="en-US" b="1">
                <a:solidFill>
                  <a:schemeClr val="tx2"/>
                </a:solidFill>
                <a:ea typeface="ＭＳ Ｐゴシック" panose="020B0600070205080204" pitchFamily="34" charset="-128"/>
              </a:rPr>
              <a:t>(Carlson, 1980)</a:t>
            </a:r>
          </a:p>
        </p:txBody>
      </p:sp>
      <p:pic>
        <p:nvPicPr>
          <p:cNvPr id="30722" name="Content Placeholder 3" descr="Conveyorbelt.tiff">
            <a:extLst>
              <a:ext uri="{FF2B5EF4-FFF2-40B4-BE49-F238E27FC236}">
                <a16:creationId xmlns:a16="http://schemas.microsoft.com/office/drawing/2014/main" id="{22841DD3-DD66-9445-B786-E5F558F5B5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3588" y="274638"/>
            <a:ext cx="4391025" cy="64516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A988A401-9088-DF4D-A121-8A2FA79D62B8}"/>
              </a:ext>
            </a:extLst>
          </p:cNvPr>
          <p:cNvSpPr>
            <a:spLocks noGrp="1"/>
          </p:cNvSpPr>
          <p:nvPr>
            <p:ph type="title"/>
          </p:nvPr>
        </p:nvSpPr>
        <p:spPr/>
        <p:txBody>
          <a:bodyPr/>
          <a:lstStyle/>
          <a:p>
            <a:pPr eaLnBrk="1" hangingPunct="1"/>
            <a:r>
              <a:rPr lang="en-US" altLang="en-US" b="1" dirty="0">
                <a:ea typeface="ＭＳ Ｐゴシック" panose="020B0600070205080204" pitchFamily="34" charset="-128"/>
              </a:rPr>
              <a:t>Importance of Air Flows</a:t>
            </a:r>
          </a:p>
        </p:txBody>
      </p:sp>
      <p:sp>
        <p:nvSpPr>
          <p:cNvPr id="14338" name="Content Placeholder 2">
            <a:extLst>
              <a:ext uri="{FF2B5EF4-FFF2-40B4-BE49-F238E27FC236}">
                <a16:creationId xmlns:a16="http://schemas.microsoft.com/office/drawing/2014/main" id="{4BAD9F71-A983-B741-9C8B-791B4059F4C0}"/>
              </a:ext>
            </a:extLst>
          </p:cNvPr>
          <p:cNvSpPr>
            <a:spLocks noGrp="1"/>
          </p:cNvSpPr>
          <p:nvPr>
            <p:ph idx="1"/>
          </p:nvPr>
        </p:nvSpPr>
        <p:spPr>
          <a:xfrm>
            <a:off x="457200" y="1417638"/>
            <a:ext cx="8523514" cy="4525963"/>
          </a:xfrm>
        </p:spPr>
        <p:txBody>
          <a:bodyPr/>
          <a:lstStyle/>
          <a:p>
            <a:pPr eaLnBrk="1" hangingPunct="1"/>
            <a:r>
              <a:rPr lang="en-US" altLang="en-US" dirty="0">
                <a:ea typeface="ＭＳ Ｐゴシック" panose="020B0600070205080204" pitchFamily="34" charset="-128"/>
              </a:rPr>
              <a:t>Great insights into cyclone structures and evolution can be derived from understanding the 3D </a:t>
            </a:r>
            <a:r>
              <a:rPr lang="en-US" altLang="en-US" b="1" dirty="0">
                <a:ea typeface="ＭＳ Ｐゴシック" panose="020B0600070205080204" pitchFamily="34" charset="-128"/>
              </a:rPr>
              <a:t>air flows </a:t>
            </a:r>
            <a:r>
              <a:rPr lang="en-US" altLang="en-US" dirty="0">
                <a:ea typeface="ＭＳ Ｐゴシック" panose="020B0600070205080204" pitchFamily="34" charset="-128"/>
              </a:rPr>
              <a:t>in midlatitude systems.</a:t>
            </a:r>
          </a:p>
          <a:p>
            <a:pPr eaLnBrk="1" hangingPunct="1"/>
            <a:r>
              <a:rPr lang="en-US" altLang="en-US" dirty="0">
                <a:ea typeface="ＭＳ Ｐゴシック" panose="020B0600070205080204" pitchFamily="34" charset="-128"/>
              </a:rPr>
              <a:t>Great advances have been possible during the past several decades using model output.</a:t>
            </a:r>
          </a:p>
          <a:p>
            <a:pPr eaLnBrk="1" hangingPunct="1"/>
            <a:r>
              <a:rPr lang="en-US" altLang="en-US" dirty="0">
                <a:ea typeface="ＭＳ Ｐゴシック" panose="020B0600070205080204" pitchFamily="34" charset="-128"/>
              </a:rPr>
              <a:t>Air flows and trajectories provide a more fundamental understanding than traditional (frontal) approaches.  </a:t>
            </a:r>
          </a:p>
          <a:p>
            <a:pPr eaLnBrk="1" hangingPunct="1"/>
            <a:r>
              <a:rPr lang="en-US" altLang="en-US" dirty="0">
                <a:ea typeface="ＭＳ Ｐゴシック" panose="020B0600070205080204" pitchFamily="34" charset="-128"/>
              </a:rPr>
              <a:t>Not all key structures are associated with fronts!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Conveyorbelt.tiff">
            <a:extLst>
              <a:ext uri="{FF2B5EF4-FFF2-40B4-BE49-F238E27FC236}">
                <a16:creationId xmlns:a16="http://schemas.microsoft.com/office/drawing/2014/main" id="{22841DD3-DD66-9445-B786-E5F558F5B5F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752"/>
          <a:stretch/>
        </p:blipFill>
        <p:spPr>
          <a:xfrm>
            <a:off x="1620983" y="332827"/>
            <a:ext cx="6146598" cy="6434392"/>
          </a:xfrm>
        </p:spPr>
      </p:pic>
      <p:sp>
        <p:nvSpPr>
          <p:cNvPr id="4" name="Freeform 3">
            <a:extLst>
              <a:ext uri="{FF2B5EF4-FFF2-40B4-BE49-F238E27FC236}">
                <a16:creationId xmlns:a16="http://schemas.microsoft.com/office/drawing/2014/main" id="{918F3406-6EC5-7B40-A88B-703985D75B8D}"/>
              </a:ext>
            </a:extLst>
          </p:cNvPr>
          <p:cNvSpPr/>
          <p:nvPr/>
        </p:nvSpPr>
        <p:spPr>
          <a:xfrm>
            <a:off x="3807229" y="2355860"/>
            <a:ext cx="1481628" cy="1825442"/>
          </a:xfrm>
          <a:custGeom>
            <a:avLst/>
            <a:gdLst>
              <a:gd name="connsiteX0" fmla="*/ 0 w 1481628"/>
              <a:gd name="connsiteY0" fmla="*/ 1825442 h 1825442"/>
              <a:gd name="connsiteX1" fmla="*/ 232756 w 1481628"/>
              <a:gd name="connsiteY1" fmla="*/ 1592685 h 1825442"/>
              <a:gd name="connsiteX2" fmla="*/ 689956 w 1481628"/>
              <a:gd name="connsiteY2" fmla="*/ 736475 h 1825442"/>
              <a:gd name="connsiteX3" fmla="*/ 507076 w 1481628"/>
              <a:gd name="connsiteY3" fmla="*/ 21580 h 1825442"/>
              <a:gd name="connsiteX4" fmla="*/ 889462 w 1481628"/>
              <a:gd name="connsiteY4" fmla="*/ 204460 h 1825442"/>
              <a:gd name="connsiteX5" fmla="*/ 1438102 w 1481628"/>
              <a:gd name="connsiteY5" fmla="*/ 395653 h 1825442"/>
              <a:gd name="connsiteX6" fmla="*/ 1446415 w 1481628"/>
              <a:gd name="connsiteY6" fmla="*/ 420591 h 1825442"/>
              <a:gd name="connsiteX7" fmla="*/ 1446415 w 1481628"/>
              <a:gd name="connsiteY7" fmla="*/ 420591 h 1825442"/>
              <a:gd name="connsiteX8" fmla="*/ 1446415 w 1481628"/>
              <a:gd name="connsiteY8" fmla="*/ 420591 h 1825442"/>
              <a:gd name="connsiteX9" fmla="*/ 1321724 w 1481628"/>
              <a:gd name="connsiteY9" fmla="*/ 403965 h 182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628" h="1825442">
                <a:moveTo>
                  <a:pt x="0" y="1825442"/>
                </a:moveTo>
                <a:cubicBezTo>
                  <a:pt x="58881" y="1799810"/>
                  <a:pt x="117763" y="1774179"/>
                  <a:pt x="232756" y="1592685"/>
                </a:cubicBezTo>
                <a:cubicBezTo>
                  <a:pt x="347749" y="1411191"/>
                  <a:pt x="644236" y="998326"/>
                  <a:pt x="689956" y="736475"/>
                </a:cubicBezTo>
                <a:cubicBezTo>
                  <a:pt x="735676" y="474624"/>
                  <a:pt x="473825" y="110249"/>
                  <a:pt x="507076" y="21580"/>
                </a:cubicBezTo>
                <a:cubicBezTo>
                  <a:pt x="540327" y="-67089"/>
                  <a:pt x="734291" y="142114"/>
                  <a:pt x="889462" y="204460"/>
                </a:cubicBezTo>
                <a:cubicBezTo>
                  <a:pt x="1044633" y="266805"/>
                  <a:pt x="1345277" y="359631"/>
                  <a:pt x="1438102" y="395653"/>
                </a:cubicBezTo>
                <a:cubicBezTo>
                  <a:pt x="1530927" y="431675"/>
                  <a:pt x="1446415" y="420591"/>
                  <a:pt x="1446415" y="420591"/>
                </a:cubicBezTo>
                <a:lnTo>
                  <a:pt x="1446415" y="420591"/>
                </a:lnTo>
                <a:lnTo>
                  <a:pt x="1446415" y="420591"/>
                </a:lnTo>
                <a:lnTo>
                  <a:pt x="1321724" y="403965"/>
                </a:lnTo>
              </a:path>
            </a:pathLst>
          </a:cu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BB5ACDEE-6319-6649-B33F-F6B4E43DFA16}"/>
              </a:ext>
            </a:extLst>
          </p:cNvPr>
          <p:cNvSpPr/>
          <p:nvPr/>
        </p:nvSpPr>
        <p:spPr>
          <a:xfrm rot="1430080">
            <a:off x="4581191" y="2194561"/>
            <a:ext cx="1704109" cy="52370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a:extLst>
              <a:ext uri="{FF2B5EF4-FFF2-40B4-BE49-F238E27FC236}">
                <a16:creationId xmlns:a16="http://schemas.microsoft.com/office/drawing/2014/main" id="{DB44D32C-CDC6-3448-94BF-45A1BC60BF40}"/>
              </a:ext>
            </a:extLst>
          </p:cNvPr>
          <p:cNvSpPr/>
          <p:nvPr/>
        </p:nvSpPr>
        <p:spPr>
          <a:xfrm rot="1381278">
            <a:off x="4622500" y="2258849"/>
            <a:ext cx="526111" cy="156279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Down Arrow 6">
            <a:extLst>
              <a:ext uri="{FF2B5EF4-FFF2-40B4-BE49-F238E27FC236}">
                <a16:creationId xmlns:a16="http://schemas.microsoft.com/office/drawing/2014/main" id="{B870287F-A5E5-A941-B8EB-9FBDB3BD6286}"/>
              </a:ext>
            </a:extLst>
          </p:cNvPr>
          <p:cNvSpPr/>
          <p:nvPr/>
        </p:nvSpPr>
        <p:spPr>
          <a:xfrm rot="17921964">
            <a:off x="2816718" y="2176279"/>
            <a:ext cx="561059" cy="1618385"/>
          </a:xfrm>
          <a:prstGeom prst="dow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030A0"/>
              </a:solidFill>
            </a:endParaRPr>
          </a:p>
        </p:txBody>
      </p:sp>
      <p:sp>
        <p:nvSpPr>
          <p:cNvPr id="8" name="TextBox 7">
            <a:extLst>
              <a:ext uri="{FF2B5EF4-FFF2-40B4-BE49-F238E27FC236}">
                <a16:creationId xmlns:a16="http://schemas.microsoft.com/office/drawing/2014/main" id="{B4D8B610-CBBB-2B48-9A56-69DFD53F4860}"/>
              </a:ext>
            </a:extLst>
          </p:cNvPr>
          <p:cNvSpPr txBox="1"/>
          <p:nvPr/>
        </p:nvSpPr>
        <p:spPr>
          <a:xfrm>
            <a:off x="187037" y="194254"/>
            <a:ext cx="1911927" cy="4524315"/>
          </a:xfrm>
          <a:prstGeom prst="rect">
            <a:avLst/>
          </a:prstGeom>
          <a:noFill/>
        </p:spPr>
        <p:txBody>
          <a:bodyPr wrap="square" rtlCol="0">
            <a:spAutoFit/>
          </a:bodyPr>
          <a:lstStyle/>
          <a:p>
            <a:r>
              <a:rPr lang="en-US" b="1" dirty="0"/>
              <a:t>Three airstreams</a:t>
            </a:r>
          </a:p>
          <a:p>
            <a:pPr marL="342900" indent="-342900">
              <a:buFont typeface="Arial" panose="020B0604020202020204" pitchFamily="34" charset="0"/>
              <a:buChar char="•"/>
            </a:pPr>
            <a:r>
              <a:rPr lang="en-US" dirty="0"/>
              <a:t>Warm conveyor belt</a:t>
            </a:r>
          </a:p>
          <a:p>
            <a:pPr marL="342900" indent="-342900">
              <a:buFont typeface="Arial" panose="020B0604020202020204" pitchFamily="34" charset="0"/>
              <a:buChar char="•"/>
            </a:pPr>
            <a:r>
              <a:rPr lang="en-US" dirty="0"/>
              <a:t>Cold conveyor belt</a:t>
            </a:r>
          </a:p>
          <a:p>
            <a:pPr marL="342900" indent="-342900">
              <a:buFont typeface="Arial" panose="020B0604020202020204" pitchFamily="34" charset="0"/>
              <a:buChar char="•"/>
            </a:pPr>
            <a:r>
              <a:rPr lang="en-US" dirty="0"/>
              <a:t>Dry airstream or dry air intrusion</a:t>
            </a:r>
          </a:p>
        </p:txBody>
      </p:sp>
    </p:spTree>
    <p:extLst>
      <p:ext uri="{BB962C8B-B14F-4D97-AF65-F5344CB8AC3E}">
        <p14:creationId xmlns:p14="http://schemas.microsoft.com/office/powerpoint/2010/main" val="143023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5F0C42A-7149-6C4F-ADC7-DAD976DFE215}"/>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Clearer Version!</a:t>
            </a:r>
          </a:p>
        </p:txBody>
      </p:sp>
      <p:pic>
        <p:nvPicPr>
          <p:cNvPr id="31746" name="Content Placeholder 3" descr="convey2a.jpg">
            <a:extLst>
              <a:ext uri="{FF2B5EF4-FFF2-40B4-BE49-F238E27FC236}">
                <a16:creationId xmlns:a16="http://schemas.microsoft.com/office/drawing/2014/main" id="{18592C9B-0622-4341-90F0-4B3B70A070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7" t="6339" r="5666" b="3606"/>
          <a:stretch>
            <a:fillRect/>
          </a:stretch>
        </p:blipFill>
        <p:spPr>
          <a:xfrm>
            <a:off x="1589088" y="1495425"/>
            <a:ext cx="5410200" cy="493871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06ADABD0-DEF6-9449-A201-32735D92E76A}"/>
              </a:ext>
            </a:extLst>
          </p:cNvPr>
          <p:cNvSpPr>
            <a:spLocks noGrp="1"/>
          </p:cNvSpPr>
          <p:nvPr>
            <p:ph type="title"/>
          </p:nvPr>
        </p:nvSpPr>
        <p:spPr>
          <a:xfrm>
            <a:off x="457200" y="440893"/>
            <a:ext cx="8229600" cy="1143000"/>
          </a:xfrm>
        </p:spPr>
        <p:txBody>
          <a:bodyPr/>
          <a:lstStyle/>
          <a:p>
            <a:pPr eaLnBrk="1" hangingPunct="1"/>
            <a:r>
              <a:rPr lang="en-US" altLang="en-US" b="1" dirty="0">
                <a:solidFill>
                  <a:schemeClr val="tx2"/>
                </a:solidFill>
                <a:ea typeface="ＭＳ Ｐゴシック" panose="020B0600070205080204" pitchFamily="34" charset="-128"/>
              </a:rPr>
              <a:t>Three Main Airstreams or “Conveyor Belts”</a:t>
            </a:r>
          </a:p>
        </p:txBody>
      </p:sp>
      <p:sp>
        <p:nvSpPr>
          <p:cNvPr id="32770" name="Content Placeholder 2">
            <a:extLst>
              <a:ext uri="{FF2B5EF4-FFF2-40B4-BE49-F238E27FC236}">
                <a16:creationId xmlns:a16="http://schemas.microsoft.com/office/drawing/2014/main" id="{D09378EC-814A-DD44-A3EC-A73A3280A953}"/>
              </a:ext>
            </a:extLst>
          </p:cNvPr>
          <p:cNvSpPr>
            <a:spLocks noGrp="1"/>
          </p:cNvSpPr>
          <p:nvPr>
            <p:ph idx="1"/>
          </p:nvPr>
        </p:nvSpPr>
        <p:spPr>
          <a:xfrm>
            <a:off x="332510" y="1891145"/>
            <a:ext cx="6035039" cy="4525962"/>
          </a:xfrm>
        </p:spPr>
        <p:txBody>
          <a:bodyPr/>
          <a:lstStyle/>
          <a:p>
            <a:pPr eaLnBrk="1" hangingPunct="1"/>
            <a:r>
              <a:rPr lang="en-US" altLang="en-US" b="1" dirty="0">
                <a:ea typeface="ＭＳ Ｐゴシック" panose="020B0600070205080204" pitchFamily="34" charset="-128"/>
              </a:rPr>
              <a:t>Warm conveyor belt</a:t>
            </a:r>
            <a:r>
              <a:rPr lang="en-US" altLang="en-US" dirty="0">
                <a:ea typeface="ＭＳ Ｐゴシック" panose="020B0600070205080204" pitchFamily="34" charset="-128"/>
              </a:rPr>
              <a:t>  (WCB)</a:t>
            </a:r>
          </a:p>
          <a:p>
            <a:pPr lvl="1" eaLnBrk="1" hangingPunct="1"/>
            <a:r>
              <a:rPr lang="en-US" altLang="en-US" dirty="0">
                <a:ea typeface="ＭＳ Ｐゴシック" panose="020B0600070205080204" pitchFamily="34" charset="-128"/>
              </a:rPr>
              <a:t>associated with most clouds and precipitation in cyclones.  </a:t>
            </a:r>
          </a:p>
          <a:p>
            <a:pPr lvl="1" eaLnBrk="1" hangingPunct="1"/>
            <a:r>
              <a:rPr lang="en-US" altLang="en-US" dirty="0">
                <a:ea typeface="ＭＳ Ｐゴシック" panose="020B0600070205080204" pitchFamily="34" charset="-128"/>
              </a:rPr>
              <a:t>begins at low levels within the southern part of the warm sector and climbs anticyclonically above the warm front.</a:t>
            </a:r>
          </a:p>
          <a:p>
            <a:pPr lvl="1" eaLnBrk="1" hangingPunct="1"/>
            <a:r>
              <a:rPr lang="en-US" altLang="en-US" dirty="0">
                <a:ea typeface="ＭＳ Ｐゴシック" panose="020B0600070205080204" pitchFamily="34" charset="-128"/>
              </a:rPr>
              <a:t>Warm, moist air</a:t>
            </a:r>
          </a:p>
        </p:txBody>
      </p:sp>
      <p:pic>
        <p:nvPicPr>
          <p:cNvPr id="4" name="Content Placeholder 3" descr="convey2a.jpg">
            <a:extLst>
              <a:ext uri="{FF2B5EF4-FFF2-40B4-BE49-F238E27FC236}">
                <a16:creationId xmlns:a16="http://schemas.microsoft.com/office/drawing/2014/main" id="{0DBA5865-EC4D-E34C-A393-527A11A2F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05" t="6339" r="5666" b="3606"/>
          <a:stretch/>
        </p:blipFill>
        <p:spPr bwMode="auto">
          <a:xfrm>
            <a:off x="6305311" y="2427315"/>
            <a:ext cx="2639155" cy="268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a:extLst>
              <a:ext uri="{FF2B5EF4-FFF2-40B4-BE49-F238E27FC236}">
                <a16:creationId xmlns:a16="http://schemas.microsoft.com/office/drawing/2014/main" id="{EB4BFBB8-E3E7-0646-BAD6-555E54C54E86}"/>
              </a:ext>
            </a:extLst>
          </p:cNvPr>
          <p:cNvSpPr/>
          <p:nvPr/>
        </p:nvSpPr>
        <p:spPr>
          <a:xfrm rot="704221">
            <a:off x="7733451" y="3341715"/>
            <a:ext cx="290945" cy="10972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0C968C45-C726-304D-B857-7A0D629BDA06}"/>
              </a:ext>
            </a:extLst>
          </p:cNvPr>
          <p:cNvSpPr>
            <a:spLocks noGrp="1"/>
          </p:cNvSpPr>
          <p:nvPr>
            <p:ph idx="1"/>
          </p:nvPr>
        </p:nvSpPr>
        <p:spPr>
          <a:xfrm>
            <a:off x="139701" y="288925"/>
            <a:ext cx="4656744" cy="4525963"/>
          </a:xfrm>
        </p:spPr>
        <p:txBody>
          <a:bodyPr/>
          <a:lstStyle/>
          <a:p>
            <a:pPr eaLnBrk="1" hangingPunct="1"/>
            <a:r>
              <a:rPr lang="en-US" altLang="en-US" b="1" dirty="0">
                <a:ea typeface="ＭＳ Ｐゴシック" panose="020B0600070205080204" pitchFamily="34" charset="-128"/>
              </a:rPr>
              <a:t>Cold conveyor belt (CCB)</a:t>
            </a:r>
          </a:p>
          <a:p>
            <a:pPr lvl="1" eaLnBrk="1" hangingPunct="1"/>
            <a:r>
              <a:rPr lang="en-US" altLang="en-US" dirty="0">
                <a:ea typeface="ＭＳ Ｐゴシック" panose="020B0600070205080204" pitchFamily="34" charset="-128"/>
              </a:rPr>
              <a:t>Originates in cold, low-level anticyclonic flow to the northeast of the cyclone and moves westward (relative to the eastward-moving cyclone) north of the warm front.</a:t>
            </a:r>
          </a:p>
          <a:p>
            <a:pPr lvl="1" eaLnBrk="1" hangingPunct="1"/>
            <a:r>
              <a:rPr lang="en-US" altLang="en-US" dirty="0">
                <a:ea typeface="ＭＳ Ｐゴシック" panose="020B0600070205080204" pitchFamily="34" charset="-128"/>
              </a:rPr>
              <a:t>Undercuts the warm conveyor belt (WCB moves over the CCB)</a:t>
            </a:r>
          </a:p>
          <a:p>
            <a:pPr marL="0" indent="0" eaLnBrk="1" hangingPunct="1">
              <a:buNone/>
            </a:pPr>
            <a:endParaRPr lang="en-US" altLang="en-US" dirty="0">
              <a:ea typeface="ＭＳ Ｐゴシック" panose="020B0600070205080204" pitchFamily="34" charset="-128"/>
            </a:endParaRPr>
          </a:p>
        </p:txBody>
      </p:sp>
      <p:pic>
        <p:nvPicPr>
          <p:cNvPr id="3" name="Content Placeholder 3" descr="convey2a.jpg">
            <a:extLst>
              <a:ext uri="{FF2B5EF4-FFF2-40B4-BE49-F238E27FC236}">
                <a16:creationId xmlns:a16="http://schemas.microsoft.com/office/drawing/2014/main" id="{C5342A4E-091C-C54A-9492-05AC89200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237839" y="1949865"/>
            <a:ext cx="3573651" cy="32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76880725-CE06-E640-B270-816F682AB380}"/>
              </a:ext>
            </a:extLst>
          </p:cNvPr>
          <p:cNvSpPr/>
          <p:nvPr/>
        </p:nvSpPr>
        <p:spPr>
          <a:xfrm rot="1718078">
            <a:off x="7286705" y="3059083"/>
            <a:ext cx="1471352" cy="5985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822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0C968C45-C726-304D-B857-7A0D629BDA06}"/>
              </a:ext>
            </a:extLst>
          </p:cNvPr>
          <p:cNvSpPr>
            <a:spLocks noGrp="1"/>
          </p:cNvSpPr>
          <p:nvPr>
            <p:ph idx="1"/>
          </p:nvPr>
        </p:nvSpPr>
        <p:spPr>
          <a:xfrm>
            <a:off x="-242685" y="139296"/>
            <a:ext cx="5754024" cy="4525963"/>
          </a:xfrm>
        </p:spPr>
        <p:txBody>
          <a:bodyPr/>
          <a:lstStyle/>
          <a:p>
            <a:pPr marL="457200" lvl="1" indent="0" eaLnBrk="1" hangingPunct="1">
              <a:buNone/>
            </a:pPr>
            <a:r>
              <a:rPr lang="en-US" altLang="en-US" sz="3200" b="1" dirty="0">
                <a:ea typeface="ＭＳ Ｐゴシック" panose="020B0600070205080204" pitchFamily="34" charset="-128"/>
              </a:rPr>
              <a:t>Two ideas what happens after CCB bases under the WCM</a:t>
            </a:r>
          </a:p>
          <a:p>
            <a:pPr marL="1428750" lvl="2" indent="-514350" eaLnBrk="1" hangingPunct="1">
              <a:buFont typeface="+mj-lt"/>
              <a:buAutoNum type="arabicPeriod"/>
            </a:pPr>
            <a:r>
              <a:rPr lang="en-US" altLang="en-US" sz="2800" dirty="0">
                <a:ea typeface="ＭＳ Ｐゴシック" panose="020B0600070205080204" pitchFamily="34" charset="-128"/>
              </a:rPr>
              <a:t>Cold conveyor belt then rises and emerges beneath the western edge of the WCB (producing the western extension of the comma head) and then ascends anticyclonically to merge with the WCB.</a:t>
            </a:r>
          </a:p>
          <a:p>
            <a:pPr marL="1428750" lvl="2" indent="-514350" eaLnBrk="1" hangingPunct="1">
              <a:buFont typeface="+mj-lt"/>
              <a:buAutoNum type="arabicPeriod"/>
            </a:pPr>
            <a:r>
              <a:rPr lang="en-US" altLang="en-US" sz="2800" dirty="0">
                <a:ea typeface="ＭＳ Ｐゴシック" panose="020B0600070205080204" pitchFamily="34" charset="-128"/>
              </a:rPr>
              <a:t>The CCB </a:t>
            </a:r>
            <a:r>
              <a:rPr lang="en-US" altLang="en-US" sz="2800" b="1" dirty="0">
                <a:ea typeface="ＭＳ Ｐゴシック" panose="020B0600070205080204" pitchFamily="34" charset="-128"/>
              </a:rPr>
              <a:t>descends </a:t>
            </a:r>
            <a:r>
              <a:rPr lang="en-US" altLang="en-US" sz="2800" dirty="0">
                <a:ea typeface="ＭＳ Ｐゴシック" panose="020B0600070205080204" pitchFamily="34" charset="-128"/>
              </a:rPr>
              <a:t>cyclonically around the low center to a position behind the cold front.</a:t>
            </a:r>
          </a:p>
          <a:p>
            <a:pPr eaLnBrk="1" hangingPunct="1"/>
            <a:endParaRPr lang="en-US" altLang="en-US" dirty="0">
              <a:ea typeface="ＭＳ Ｐゴシック" panose="020B0600070205080204" pitchFamily="34" charset="-128"/>
            </a:endParaRPr>
          </a:p>
        </p:txBody>
      </p:sp>
      <p:pic>
        <p:nvPicPr>
          <p:cNvPr id="3" name="Content Placeholder 3" descr="convey2a.jpg">
            <a:extLst>
              <a:ext uri="{FF2B5EF4-FFF2-40B4-BE49-F238E27FC236}">
                <a16:creationId xmlns:a16="http://schemas.microsoft.com/office/drawing/2014/main" id="{DAF7E06F-8ADE-F542-AE50-175EFED0C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388712" y="1745672"/>
            <a:ext cx="3524147" cy="3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1CB5FABE-E94F-554F-94BB-1E4C5519BCE6}"/>
              </a:ext>
            </a:extLst>
          </p:cNvPr>
          <p:cNvSpPr/>
          <p:nvPr/>
        </p:nvSpPr>
        <p:spPr>
          <a:xfrm rot="1465039">
            <a:off x="7463610" y="3058433"/>
            <a:ext cx="1105593" cy="2960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A828D618-F59D-1449-9412-6145A65C1E14}"/>
              </a:ext>
            </a:extLst>
          </p:cNvPr>
          <p:cNvSpPr/>
          <p:nvPr/>
        </p:nvSpPr>
        <p:spPr>
          <a:xfrm rot="2091007">
            <a:off x="6951281" y="1961906"/>
            <a:ext cx="399011" cy="7398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3EE6767-99BD-B44F-AA1C-0DE946C8940D}"/>
              </a:ext>
            </a:extLst>
          </p:cNvPr>
          <p:cNvSpPr txBox="1"/>
          <p:nvPr/>
        </p:nvSpPr>
        <p:spPr>
          <a:xfrm>
            <a:off x="6976492" y="5131271"/>
            <a:ext cx="561372" cy="461665"/>
          </a:xfrm>
          <a:prstGeom prst="rect">
            <a:avLst/>
          </a:prstGeom>
          <a:noFill/>
        </p:spPr>
        <p:txBody>
          <a:bodyPr wrap="none" rtlCol="0">
            <a:spAutoFit/>
          </a:bodyPr>
          <a:lstStyle/>
          <a:p>
            <a:r>
              <a:rPr lang="en-US" dirty="0"/>
              <a:t>(1)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1D926115-C4A4-5941-87BE-E2E31A165838}"/>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3" descr="conveyorbelt.jpeg">
            <a:extLst>
              <a:ext uri="{FF2B5EF4-FFF2-40B4-BE49-F238E27FC236}">
                <a16:creationId xmlns:a16="http://schemas.microsoft.com/office/drawing/2014/main" id="{7298611A-01E1-6643-A940-5730BC852C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72" r="-23572"/>
          <a:stretch>
            <a:fillRect/>
          </a:stretch>
        </p:blipFill>
        <p:spPr>
          <a:xfrm>
            <a:off x="-412750" y="923925"/>
            <a:ext cx="10209213" cy="5614988"/>
          </a:xfrm>
        </p:spPr>
      </p:pic>
      <p:sp>
        <p:nvSpPr>
          <p:cNvPr id="4" name="Curved Right Arrow 3">
            <a:extLst>
              <a:ext uri="{FF2B5EF4-FFF2-40B4-BE49-F238E27FC236}">
                <a16:creationId xmlns:a16="http://schemas.microsoft.com/office/drawing/2014/main" id="{B1DE79AC-F1B3-EF4B-9C11-582DCC323C12}"/>
              </a:ext>
            </a:extLst>
          </p:cNvPr>
          <p:cNvSpPr>
            <a:spLocks noChangeArrowheads="1"/>
          </p:cNvSpPr>
          <p:nvPr/>
        </p:nvSpPr>
        <p:spPr bwMode="auto">
          <a:xfrm rot="1636541">
            <a:off x="3744913" y="3402013"/>
            <a:ext cx="684212" cy="804862"/>
          </a:xfrm>
          <a:prstGeom prst="curvedRightArrow">
            <a:avLst>
              <a:gd name="adj1" fmla="val 25003"/>
              <a:gd name="adj2" fmla="val 50000"/>
              <a:gd name="adj3" fmla="val 25000"/>
            </a:avLst>
          </a:prstGeom>
          <a:solidFill>
            <a:schemeClr val="accent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latin typeface="Calibri" panose="020F0502020204030204" pitchFamily="34" charset="0"/>
            </a:endParaRPr>
          </a:p>
        </p:txBody>
      </p:sp>
      <p:sp>
        <p:nvSpPr>
          <p:cNvPr id="2" name="TextBox 1">
            <a:extLst>
              <a:ext uri="{FF2B5EF4-FFF2-40B4-BE49-F238E27FC236}">
                <a16:creationId xmlns:a16="http://schemas.microsoft.com/office/drawing/2014/main" id="{DFD292EC-7B4D-C440-BB92-9C74A918E4C7}"/>
              </a:ext>
            </a:extLst>
          </p:cNvPr>
          <p:cNvSpPr txBox="1"/>
          <p:nvPr/>
        </p:nvSpPr>
        <p:spPr>
          <a:xfrm>
            <a:off x="1837113" y="5818909"/>
            <a:ext cx="1999265" cy="830997"/>
          </a:xfrm>
          <a:prstGeom prst="rect">
            <a:avLst/>
          </a:prstGeom>
          <a:noFill/>
        </p:spPr>
        <p:txBody>
          <a:bodyPr wrap="none" rtlCol="0">
            <a:spAutoFit/>
          </a:bodyPr>
          <a:lstStyle/>
          <a:p>
            <a:r>
              <a:rPr lang="en-US" dirty="0"/>
              <a:t>(2) Shown by</a:t>
            </a:r>
          </a:p>
          <a:p>
            <a:r>
              <a:rPr lang="en-US" dirty="0"/>
              <a:t>blue arrow</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0D8D9C5C-D15B-B940-9B05-5FF2B0A28B86}"/>
              </a:ext>
            </a:extLst>
          </p:cNvPr>
          <p:cNvSpPr>
            <a:spLocks noGrp="1"/>
          </p:cNvSpPr>
          <p:nvPr>
            <p:ph idx="1"/>
          </p:nvPr>
        </p:nvSpPr>
        <p:spPr>
          <a:xfrm>
            <a:off x="457200" y="702425"/>
            <a:ext cx="5104015" cy="5008419"/>
          </a:xfrm>
        </p:spPr>
        <p:txBody>
          <a:bodyPr/>
          <a:lstStyle/>
          <a:p>
            <a:pPr marL="0" indent="0" eaLnBrk="1" hangingPunct="1">
              <a:buNone/>
            </a:pPr>
            <a:r>
              <a:rPr lang="en-US" altLang="en-US" b="1" dirty="0">
                <a:solidFill>
                  <a:schemeClr val="tx2"/>
                </a:solidFill>
                <a:ea typeface="ＭＳ Ｐゴシック" panose="020B0600070205080204" pitchFamily="34" charset="-128"/>
              </a:rPr>
              <a:t>Dry Airstream or dry intrusion</a:t>
            </a:r>
          </a:p>
          <a:p>
            <a:pPr lvl="1" eaLnBrk="1" hangingPunct="1"/>
            <a:r>
              <a:rPr lang="en-US" altLang="en-US" dirty="0">
                <a:ea typeface="ＭＳ Ｐゴシック" panose="020B0600070205080204" pitchFamily="34" charset="-128"/>
              </a:rPr>
              <a:t>Descends cyclonically from the upper troposphere or lower stratosphere  into the lower troposphere and then ascends over the cyclone</a:t>
            </a:r>
          </a:p>
          <a:p>
            <a:pPr lvl="1" eaLnBrk="1" hangingPunct="1"/>
            <a:r>
              <a:rPr lang="en-US" altLang="en-US" dirty="0">
                <a:ea typeface="ＭＳ Ｐゴシック" panose="020B0600070205080204" pitchFamily="34" charset="-128"/>
              </a:rPr>
              <a:t>Often advances </a:t>
            </a:r>
            <a:r>
              <a:rPr lang="en-US" altLang="en-US" b="1" dirty="0">
                <a:ea typeface="ＭＳ Ｐゴシック" panose="020B0600070205080204" pitchFamily="34" charset="-128"/>
              </a:rPr>
              <a:t>over</a:t>
            </a:r>
            <a:r>
              <a:rPr lang="en-US" altLang="en-US" dirty="0">
                <a:ea typeface="ＭＳ Ｐゴシック" panose="020B0600070205080204" pitchFamily="34" charset="-128"/>
              </a:rPr>
              <a:t> the warm sector of the cyclone</a:t>
            </a:r>
          </a:p>
          <a:p>
            <a:pPr lvl="1" eaLnBrk="1" hangingPunct="1"/>
            <a:r>
              <a:rPr lang="en-US" altLang="en-US" dirty="0">
                <a:ea typeface="ＭＳ Ｐゴシック" panose="020B0600070205080204" pitchFamily="34" charset="-128"/>
              </a:rPr>
              <a:t>The warm sector is often NOT a region of uniform warm, moist air!</a:t>
            </a:r>
          </a:p>
        </p:txBody>
      </p:sp>
      <p:pic>
        <p:nvPicPr>
          <p:cNvPr id="4" name="Content Placeholder 3" descr="convey2a.jpg">
            <a:extLst>
              <a:ext uri="{FF2B5EF4-FFF2-40B4-BE49-F238E27FC236}">
                <a16:creationId xmlns:a16="http://schemas.microsoft.com/office/drawing/2014/main" id="{134B3ADC-4AC6-DE40-B49C-D178F6278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636182" y="2036618"/>
            <a:ext cx="3050618" cy="27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301CCCE9-19B7-B649-BA07-5194AE0C0586}"/>
              </a:ext>
            </a:extLst>
          </p:cNvPr>
          <p:cNvSpPr/>
          <p:nvPr/>
        </p:nvSpPr>
        <p:spPr>
          <a:xfrm rot="17986633">
            <a:off x="6151419" y="3206541"/>
            <a:ext cx="482138" cy="8977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9B3A948D-A693-F54F-B55D-37419B5337FB}"/>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Strengths and Weaknesses of the Conveyor Belt Model</a:t>
            </a:r>
          </a:p>
        </p:txBody>
      </p:sp>
      <p:sp>
        <p:nvSpPr>
          <p:cNvPr id="40962" name="Content Placeholder 2">
            <a:extLst>
              <a:ext uri="{FF2B5EF4-FFF2-40B4-BE49-F238E27FC236}">
                <a16:creationId xmlns:a16="http://schemas.microsoft.com/office/drawing/2014/main" id="{9501AAB3-038A-1142-8192-CA0A30B21056}"/>
              </a:ext>
            </a:extLst>
          </p:cNvPr>
          <p:cNvSpPr>
            <a:spLocks noGrp="1"/>
          </p:cNvSpPr>
          <p:nvPr>
            <p:ph idx="1"/>
          </p:nvPr>
        </p:nvSpPr>
        <p:spPr>
          <a:xfrm>
            <a:off x="216013" y="1658257"/>
            <a:ext cx="8711973" cy="4525963"/>
          </a:xfrm>
        </p:spPr>
        <p:txBody>
          <a:bodyPr/>
          <a:lstStyle/>
          <a:p>
            <a:pPr eaLnBrk="1" hangingPunct="1"/>
            <a:r>
              <a:rPr lang="en-US" altLang="en-US" b="1" dirty="0">
                <a:ea typeface="ＭＳ Ｐゴシック" panose="020B0600070205080204" pitchFamily="34" charset="-128"/>
              </a:rPr>
              <a:t>Strengths</a:t>
            </a:r>
          </a:p>
          <a:p>
            <a:pPr lvl="1" eaLnBrk="1" hangingPunct="1"/>
            <a:r>
              <a:rPr lang="en-US" altLang="en-US" dirty="0">
                <a:ea typeface="ＭＳ Ｐゴシック" panose="020B0600070205080204" pitchFamily="34" charset="-128"/>
              </a:rPr>
              <a:t>If you ignore the details, one can often identify three broad air streams in cyclones and fronts</a:t>
            </a:r>
          </a:p>
          <a:p>
            <a:pPr lvl="1" eaLnBrk="1" hangingPunct="1"/>
            <a:r>
              <a:rPr lang="en-US" altLang="en-US" dirty="0">
                <a:ea typeface="ＭＳ Ｐゴシック" panose="020B0600070205080204" pitchFamily="34" charset="-128"/>
              </a:rPr>
              <a:t>Gets us away from thinking that all the weather action is related to frontal boundaries.  </a:t>
            </a:r>
            <a:r>
              <a:rPr lang="en-US" altLang="en-US" b="1" dirty="0">
                <a:ea typeface="ＭＳ Ｐゴシック" panose="020B0600070205080204" pitchFamily="34" charset="-128"/>
              </a:rPr>
              <a:t>Not all vertical motion is directly related to fronts.</a:t>
            </a:r>
          </a:p>
          <a:p>
            <a:pPr eaLnBrk="1" hangingPunct="1"/>
            <a:r>
              <a:rPr lang="en-US" altLang="en-US" b="1" dirty="0">
                <a:ea typeface="ＭＳ Ｐゴシック" panose="020B0600070205080204" pitchFamily="34" charset="-128"/>
              </a:rPr>
              <a:t>Weaknesses</a:t>
            </a:r>
          </a:p>
          <a:p>
            <a:pPr lvl="2" eaLnBrk="1" hangingPunct="1"/>
            <a:r>
              <a:rPr lang="en-US" altLang="en-US" sz="2800" dirty="0">
                <a:ea typeface="ＭＳ Ｐゴシック" panose="020B0600070205080204" pitchFamily="34" charset="-128"/>
              </a:rPr>
              <a:t>A great simplification to consider only three air streams</a:t>
            </a:r>
          </a:p>
          <a:p>
            <a:pPr lvl="2" eaLnBrk="1" hangingPunct="1"/>
            <a:r>
              <a:rPr lang="en-US" altLang="en-US" sz="2800" dirty="0">
                <a:ea typeface="ＭＳ Ｐゴシック" panose="020B0600070205080204" pitchFamily="34" charset="-128"/>
              </a:rPr>
              <a:t>There are all kinds of intermediary trajectories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334BA5F-7711-3E43-928C-6F0F9C03CA8F}"/>
              </a:ext>
            </a:extLst>
          </p:cNvPr>
          <p:cNvSpPr>
            <a:spLocks noGrp="1"/>
          </p:cNvSpPr>
          <p:nvPr>
            <p:ph type="title"/>
          </p:nvPr>
        </p:nvSpPr>
        <p:spPr>
          <a:xfrm>
            <a:off x="241069" y="274638"/>
            <a:ext cx="8445731" cy="1143000"/>
          </a:xfrm>
        </p:spPr>
        <p:txBody>
          <a:bodyPr/>
          <a:lstStyle/>
          <a:p>
            <a:pPr eaLnBrk="1" hangingPunct="1"/>
            <a:r>
              <a:rPr lang="en-US" altLang="en-US" b="1" dirty="0">
                <a:solidFill>
                  <a:schemeClr val="tx2"/>
                </a:solidFill>
                <a:ea typeface="ＭＳ Ｐゴシック" panose="020B0600070205080204" pitchFamily="34" charset="-128"/>
              </a:rPr>
              <a:t>1980s-now:  The Model Revolution</a:t>
            </a:r>
          </a:p>
        </p:txBody>
      </p:sp>
      <p:sp>
        <p:nvSpPr>
          <p:cNvPr id="41986" name="Content Placeholder 2">
            <a:extLst>
              <a:ext uri="{FF2B5EF4-FFF2-40B4-BE49-F238E27FC236}">
                <a16:creationId xmlns:a16="http://schemas.microsoft.com/office/drawing/2014/main" id="{85F48B8D-027D-AC47-9047-B523C6981F25}"/>
              </a:ext>
            </a:extLst>
          </p:cNvPr>
          <p:cNvSpPr>
            <a:spLocks noGrp="1"/>
          </p:cNvSpPr>
          <p:nvPr>
            <p:ph idx="1"/>
          </p:nvPr>
        </p:nvSpPr>
        <p:spPr/>
        <p:txBody>
          <a:bodyPr/>
          <a:lstStyle/>
          <a:p>
            <a:pPr eaLnBrk="1" hangingPunct="1"/>
            <a:r>
              <a:rPr lang="en-US" altLang="en-US" dirty="0">
                <a:ea typeface="ＭＳ Ｐゴシック" panose="020B0600070205080204" pitchFamily="34" charset="-128"/>
              </a:rPr>
              <a:t>Realistic model simulation at high resolution allows the creation of three-dimensional trajectories.</a:t>
            </a:r>
          </a:p>
          <a:p>
            <a:pPr eaLnBrk="1" hangingPunct="1"/>
            <a:r>
              <a:rPr lang="en-US" altLang="en-US" dirty="0">
                <a:ea typeface="ＭＳ Ｐゴシック" panose="020B0600070205080204" pitchFamily="34" charset="-128"/>
              </a:rPr>
              <a:t>Modern graphics promotes visualization—a major challenge.</a:t>
            </a:r>
          </a:p>
          <a:p>
            <a:pPr eaLnBrk="1" hangingPunct="1"/>
            <a:r>
              <a:rPr lang="en-US" altLang="en-US" dirty="0">
                <a:ea typeface="ＭＳ Ｐゴシック" panose="020B0600070205080204" pitchFamily="34" charset="-128"/>
              </a:rPr>
              <a:t>An early example:  The President’s Day Storm of 1993:</a:t>
            </a:r>
            <a:r>
              <a:rPr lang="en-US" altLang="en-US" dirty="0">
                <a:ea typeface="ＭＳ Ｐゴシック" panose="020B0600070205080204" pitchFamily="34" charset="-128"/>
                <a:hlinkClick r:id="rId2"/>
              </a:rPr>
              <a:t>http://www.atmos.washington.edu/academic/videos/PresidentsDayStorm.html</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410D-9C1D-7A4E-9CFE-05291E5B5A97}"/>
              </a:ext>
            </a:extLst>
          </p:cNvPr>
          <p:cNvSpPr>
            <a:spLocks noGrp="1"/>
          </p:cNvSpPr>
          <p:nvPr>
            <p:ph type="title"/>
          </p:nvPr>
        </p:nvSpPr>
        <p:spPr>
          <a:xfrm>
            <a:off x="606829" y="2286000"/>
            <a:ext cx="8229600" cy="1143000"/>
          </a:xfrm>
        </p:spPr>
        <p:txBody>
          <a:bodyPr/>
          <a:lstStyle/>
          <a:p>
            <a:r>
              <a:rPr lang="en-US" b="1" dirty="0">
                <a:solidFill>
                  <a:schemeClr val="tx2"/>
                </a:solidFill>
              </a:rPr>
              <a:t>A “Conveyor Belt” View Can Explain Some Cloud Structures </a:t>
            </a:r>
            <a:r>
              <a:rPr lang="en-US" b="1" dirty="0">
                <a:solidFill>
                  <a:srgbClr val="FF0000"/>
                </a:solidFill>
              </a:rPr>
              <a:t>Unexplained</a:t>
            </a:r>
            <a:r>
              <a:rPr lang="en-US" b="1" dirty="0">
                <a:solidFill>
                  <a:schemeClr val="tx2"/>
                </a:solidFill>
              </a:rPr>
              <a:t> by the Norwegian Cyclone Model</a:t>
            </a:r>
          </a:p>
        </p:txBody>
      </p:sp>
    </p:spTree>
    <p:extLst>
      <p:ext uri="{BB962C8B-B14F-4D97-AF65-F5344CB8AC3E}">
        <p14:creationId xmlns:p14="http://schemas.microsoft.com/office/powerpoint/2010/main" val="74922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AB4016F7-2189-9743-BD20-0426B198D612}"/>
              </a:ext>
            </a:extLst>
          </p:cNvPr>
          <p:cNvSpPr>
            <a:spLocks noGrp="1"/>
          </p:cNvSpPr>
          <p:nvPr>
            <p:ph type="title"/>
          </p:nvPr>
        </p:nvSpPr>
        <p:spPr>
          <a:xfrm>
            <a:off x="600075" y="684213"/>
            <a:ext cx="8229600" cy="1143000"/>
          </a:xfrm>
        </p:spPr>
        <p:txBody>
          <a:bodyPr/>
          <a:lstStyle/>
          <a:p>
            <a:pPr eaLnBrk="1" hangingPunct="1"/>
            <a:r>
              <a:rPr lang="en-US" altLang="en-US" b="1">
                <a:ea typeface="ＭＳ Ｐゴシック" panose="020B0600070205080204" pitchFamily="34" charset="-128"/>
              </a:rPr>
              <a:t>Some History</a:t>
            </a:r>
          </a:p>
        </p:txBody>
      </p:sp>
      <p:pic>
        <p:nvPicPr>
          <p:cNvPr id="15362" name="Picture 2" descr="A picture containing sky, outdoor, building, ruin&#10;&#10;Description automatically generated">
            <a:extLst>
              <a:ext uri="{FF2B5EF4-FFF2-40B4-BE49-F238E27FC236}">
                <a16:creationId xmlns:a16="http://schemas.microsoft.com/office/drawing/2014/main" id="{C9ECB374-6B89-554B-8F63-E6C3AADDC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2055813"/>
            <a:ext cx="65420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439DB9A-F2E8-7A48-B370-47EA412A6D20}"/>
              </a:ext>
            </a:extLst>
          </p:cNvPr>
          <p:cNvSpPr>
            <a:spLocks noGrp="1"/>
          </p:cNvSpPr>
          <p:nvPr>
            <p:ph type="title"/>
          </p:nvPr>
        </p:nvSpPr>
        <p:spPr>
          <a:xfrm>
            <a:off x="457200" y="139700"/>
            <a:ext cx="8358188" cy="806450"/>
          </a:xfrm>
        </p:spPr>
        <p:txBody>
          <a:bodyPr/>
          <a:lstStyle/>
          <a:p>
            <a:pPr eaLnBrk="1" hangingPunct="1"/>
            <a:r>
              <a:rPr lang="en-US" altLang="en-US" dirty="0">
                <a:solidFill>
                  <a:schemeClr val="tx2"/>
                </a:solidFill>
                <a:ea typeface="ＭＳ Ｐゴシック" panose="020B0600070205080204" pitchFamily="34" charset="-128"/>
              </a:rPr>
              <a:t>Split “Cold” Front</a:t>
            </a:r>
          </a:p>
        </p:txBody>
      </p:sp>
      <p:sp>
        <p:nvSpPr>
          <p:cNvPr id="37890" name="Content Placeholder 2">
            <a:extLst>
              <a:ext uri="{FF2B5EF4-FFF2-40B4-BE49-F238E27FC236}">
                <a16:creationId xmlns:a16="http://schemas.microsoft.com/office/drawing/2014/main" id="{CCBB16AF-B398-9842-97C0-C3B42AF93D58}"/>
              </a:ext>
            </a:extLst>
          </p:cNvPr>
          <p:cNvSpPr>
            <a:spLocks noGrp="1"/>
          </p:cNvSpPr>
          <p:nvPr>
            <p:ph idx="1"/>
          </p:nvPr>
        </p:nvSpPr>
        <p:spPr>
          <a:xfrm>
            <a:off x="284163" y="1052513"/>
            <a:ext cx="8229600" cy="4525962"/>
          </a:xfrm>
        </p:spPr>
        <p:txBody>
          <a:bodyPr/>
          <a:lstStyle/>
          <a:p>
            <a:pPr marL="0" indent="0" eaLnBrk="1" hangingPunct="1">
              <a:buNone/>
            </a:pPr>
            <a:r>
              <a:rPr lang="en-US" altLang="en-US" dirty="0">
                <a:ea typeface="ＭＳ Ｐゴシック" panose="020B0600070205080204" pitchFamily="34" charset="-128"/>
              </a:rPr>
              <a:t>Often see this on satellite pictures, with a separation between surface front and middle/upper clouds.</a:t>
            </a:r>
          </a:p>
        </p:txBody>
      </p:sp>
      <p:pic>
        <p:nvPicPr>
          <p:cNvPr id="37891" name="Picture 3" descr="kpsa3.jpg">
            <a:extLst>
              <a:ext uri="{FF2B5EF4-FFF2-40B4-BE49-F238E27FC236}">
                <a16:creationId xmlns:a16="http://schemas.microsoft.com/office/drawing/2014/main" id="{8FFAB6AD-78C3-4842-8DAA-55CE3C302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35288"/>
            <a:ext cx="4094163"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kpsa1.jpg">
            <a:extLst>
              <a:ext uri="{FF2B5EF4-FFF2-40B4-BE49-F238E27FC236}">
                <a16:creationId xmlns:a16="http://schemas.microsoft.com/office/drawing/2014/main" id="{BB9C73AB-0C2F-6F4F-8B5E-030C4B669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2935288"/>
            <a:ext cx="4094163"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E447374-D890-5748-B978-2C230063A713}"/>
              </a:ext>
            </a:extLst>
          </p:cNvPr>
          <p:cNvCxnSpPr/>
          <p:nvPr/>
        </p:nvCxnSpPr>
        <p:spPr>
          <a:xfrm flipH="1">
            <a:off x="1837113" y="4264429"/>
            <a:ext cx="565265" cy="773084"/>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EB0ACB7-9455-754E-B90E-DC30DB3101EC}"/>
              </a:ext>
            </a:extLst>
          </p:cNvPr>
          <p:cNvCxnSpPr/>
          <p:nvPr/>
        </p:nvCxnSpPr>
        <p:spPr>
          <a:xfrm flipH="1">
            <a:off x="6037811" y="4458393"/>
            <a:ext cx="565265" cy="773084"/>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7E3CBD7D-0EB6-BE4E-B038-21856CD9672C}"/>
              </a:ext>
            </a:extLst>
          </p:cNvPr>
          <p:cNvSpPr>
            <a:spLocks noGrp="1"/>
          </p:cNvSpPr>
          <p:nvPr>
            <p:ph type="title"/>
          </p:nvPr>
        </p:nvSpPr>
        <p:spPr>
          <a:xfrm>
            <a:off x="182906" y="72794"/>
            <a:ext cx="8853026" cy="1143000"/>
          </a:xfrm>
        </p:spPr>
        <p:txBody>
          <a:bodyPr/>
          <a:lstStyle/>
          <a:p>
            <a:pPr eaLnBrk="1" hangingPunct="1"/>
            <a:r>
              <a:rPr lang="en-US" altLang="en-US" sz="2800" b="1" dirty="0">
                <a:solidFill>
                  <a:schemeClr val="tx2"/>
                </a:solidFill>
                <a:ea typeface="ＭＳ Ｐゴシック" panose="020B0600070205080204" pitchFamily="34" charset="-128"/>
              </a:rPr>
              <a:t>Airflow and Conveyor-Belt Studies Have Suggested Structures Not Described in the Norwegian Cyclone Model</a:t>
            </a:r>
          </a:p>
        </p:txBody>
      </p:sp>
      <p:sp>
        <p:nvSpPr>
          <p:cNvPr id="36866" name="Content Placeholder 2">
            <a:extLst>
              <a:ext uri="{FF2B5EF4-FFF2-40B4-BE49-F238E27FC236}">
                <a16:creationId xmlns:a16="http://schemas.microsoft.com/office/drawing/2014/main" id="{7224AD88-2D35-274C-9241-9C361C97D077}"/>
              </a:ext>
            </a:extLst>
          </p:cNvPr>
          <p:cNvSpPr>
            <a:spLocks noGrp="1"/>
          </p:cNvSpPr>
          <p:nvPr>
            <p:ph idx="1"/>
          </p:nvPr>
        </p:nvSpPr>
        <p:spPr>
          <a:xfrm>
            <a:off x="457200" y="1784927"/>
            <a:ext cx="2951018" cy="3784600"/>
          </a:xfrm>
        </p:spPr>
        <p:txBody>
          <a:bodyPr/>
          <a:lstStyle/>
          <a:p>
            <a:pPr eaLnBrk="1" hangingPunct="1">
              <a:buFont typeface="Arial" panose="020B0604020202020204" pitchFamily="34" charset="0"/>
              <a:buNone/>
            </a:pPr>
            <a:r>
              <a:rPr lang="en-US" altLang="en-US" b="1" dirty="0">
                <a:ea typeface="ＭＳ Ｐゴシック" panose="020B0600070205080204" pitchFamily="34" charset="-128"/>
              </a:rPr>
              <a:t>    Split and Upper “Cold” Front </a:t>
            </a:r>
          </a:p>
          <a:p>
            <a:pPr eaLnBrk="1" hangingPunct="1"/>
            <a:r>
              <a:rPr lang="en-US" altLang="en-US" sz="2000" dirty="0">
                <a:ea typeface="ＭＳ Ｐゴシック" panose="020B0600070205080204" pitchFamily="34" charset="-128"/>
              </a:rPr>
              <a:t>Forward-tilting</a:t>
            </a:r>
          </a:p>
          <a:p>
            <a:pPr eaLnBrk="1" hangingPunct="1"/>
            <a:r>
              <a:rPr lang="en-US" altLang="en-US" sz="2000" dirty="0">
                <a:ea typeface="ＭＳ Ｐゴシック" panose="020B0600070205080204" pitchFamily="34" charset="-128"/>
              </a:rPr>
              <a:t>Upper front is more of a moisture than temperature front</a:t>
            </a:r>
          </a:p>
          <a:p>
            <a:pPr eaLnBrk="1" hangingPunct="1"/>
            <a:r>
              <a:rPr lang="en-US" altLang="en-US" sz="2000" dirty="0">
                <a:ea typeface="ＭＳ Ｐゴシック" panose="020B0600070205080204" pitchFamily="34" charset="-128"/>
              </a:rPr>
              <a:t>Leads to potential instability</a:t>
            </a:r>
          </a:p>
        </p:txBody>
      </p:sp>
      <p:pic>
        <p:nvPicPr>
          <p:cNvPr id="36867" name="Picture 3" descr="splitcoldfront.jpeg">
            <a:extLst>
              <a:ext uri="{FF2B5EF4-FFF2-40B4-BE49-F238E27FC236}">
                <a16:creationId xmlns:a16="http://schemas.microsoft.com/office/drawing/2014/main" id="{9191D9F6-E51C-9A4B-86FE-BD1CC547A7F2}"/>
              </a:ext>
            </a:extLst>
          </p:cNvPr>
          <p:cNvPicPr>
            <a:picLocks noChangeAspect="1"/>
          </p:cNvPicPr>
          <p:nvPr/>
        </p:nvPicPr>
        <p:blipFill rotWithShape="1">
          <a:blip r:embed="rId2">
            <a:extLst>
              <a:ext uri="{28A0092B-C50C-407E-A947-70E740481C1C}">
                <a14:useLocalDpi xmlns:a14="http://schemas.microsoft.com/office/drawing/2010/main" val="0"/>
              </a:ext>
            </a:extLst>
          </a:blip>
          <a:srcRect l="11955" r="19847"/>
          <a:stretch/>
        </p:blipFill>
        <p:spPr bwMode="auto">
          <a:xfrm>
            <a:off x="3906982" y="1118985"/>
            <a:ext cx="477981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285CEDF-2A8F-B540-8578-C25243F100C8}"/>
              </a:ext>
            </a:extLst>
          </p:cNvPr>
          <p:cNvCxnSpPr/>
          <p:nvPr/>
        </p:nvCxnSpPr>
        <p:spPr>
          <a:xfrm>
            <a:off x="4455622" y="5162204"/>
            <a:ext cx="0" cy="407323"/>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365467E-9DCC-BD4B-ADBC-69A8A972A623}"/>
              </a:ext>
            </a:extLst>
          </p:cNvPr>
          <p:cNvSpPr>
            <a:spLocks noGrp="1"/>
          </p:cNvSpPr>
          <p:nvPr>
            <p:ph type="title"/>
          </p:nvPr>
        </p:nvSpPr>
        <p:spPr>
          <a:xfrm>
            <a:off x="457200" y="2484438"/>
            <a:ext cx="8229600" cy="1143000"/>
          </a:xfrm>
        </p:spPr>
        <p:txBody>
          <a:bodyPr/>
          <a:lstStyle/>
          <a:p>
            <a:pPr eaLnBrk="1" hangingPunct="1"/>
            <a:r>
              <a:rPr lang="en-US" altLang="en-US" b="1" dirty="0">
                <a:solidFill>
                  <a:schemeClr val="tx2"/>
                </a:solidFill>
                <a:ea typeface="ＭＳ Ｐゴシック" panose="020B0600070205080204" pitchFamily="34" charset="-128"/>
              </a:rPr>
              <a:t>Trajectories for a Relatively “Classical” Case over North America:  December 14-16, 1987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311E7AA-DD00-1243-A463-B353E2498FD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descr="1987a.tiff">
            <a:extLst>
              <a:ext uri="{FF2B5EF4-FFF2-40B4-BE49-F238E27FC236}">
                <a16:creationId xmlns:a16="http://schemas.microsoft.com/office/drawing/2014/main" id="{5AE22570-FEFE-8748-A0E2-02484DCC0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16"/>
          <a:stretch>
            <a:fillRect/>
          </a:stretch>
        </p:blipFill>
        <p:spPr>
          <a:xfrm>
            <a:off x="2082800" y="384175"/>
            <a:ext cx="5402263" cy="6218238"/>
          </a:xfrm>
        </p:spPr>
      </p:pic>
      <p:sp>
        <p:nvSpPr>
          <p:cNvPr id="2" name="TextBox 1">
            <a:extLst>
              <a:ext uri="{FF2B5EF4-FFF2-40B4-BE49-F238E27FC236}">
                <a16:creationId xmlns:a16="http://schemas.microsoft.com/office/drawing/2014/main" id="{14696406-4E80-C546-9BA9-5E784C13069D}"/>
              </a:ext>
            </a:extLst>
          </p:cNvPr>
          <p:cNvSpPr txBox="1"/>
          <p:nvPr/>
        </p:nvSpPr>
        <p:spPr>
          <a:xfrm>
            <a:off x="6858000" y="2751513"/>
            <a:ext cx="1194558" cy="461665"/>
          </a:xfrm>
          <a:prstGeom prst="rect">
            <a:avLst/>
          </a:prstGeom>
          <a:noFill/>
        </p:spPr>
        <p:txBody>
          <a:bodyPr wrap="none" rtlCol="0">
            <a:spAutoFit/>
          </a:bodyPr>
          <a:lstStyle/>
          <a:p>
            <a:r>
              <a:rPr lang="en-US" dirty="0"/>
              <a:t>surface</a:t>
            </a:r>
          </a:p>
        </p:txBody>
      </p:sp>
      <p:sp>
        <p:nvSpPr>
          <p:cNvPr id="3" name="TextBox 2">
            <a:extLst>
              <a:ext uri="{FF2B5EF4-FFF2-40B4-BE49-F238E27FC236}">
                <a16:creationId xmlns:a16="http://schemas.microsoft.com/office/drawing/2014/main" id="{7E6D4EFE-6D1C-394D-BFCA-9DAA2C535710}"/>
              </a:ext>
            </a:extLst>
          </p:cNvPr>
          <p:cNvSpPr txBox="1"/>
          <p:nvPr/>
        </p:nvSpPr>
        <p:spPr>
          <a:xfrm>
            <a:off x="1163782" y="5145578"/>
            <a:ext cx="699230" cy="461665"/>
          </a:xfrm>
          <a:prstGeom prst="rect">
            <a:avLst/>
          </a:prstGeom>
          <a:noFill/>
        </p:spPr>
        <p:txBody>
          <a:bodyPr wrap="none" rtlCol="0">
            <a:spAutoFit/>
          </a:bodyPr>
          <a:lstStyle/>
          <a:p>
            <a:r>
              <a:rPr lang="en-US" dirty="0"/>
              <a:t>850</a:t>
            </a:r>
          </a:p>
        </p:txBody>
      </p:sp>
      <p:sp>
        <p:nvSpPr>
          <p:cNvPr id="4" name="TextBox 3">
            <a:extLst>
              <a:ext uri="{FF2B5EF4-FFF2-40B4-BE49-F238E27FC236}">
                <a16:creationId xmlns:a16="http://schemas.microsoft.com/office/drawing/2014/main" id="{1B30AC17-B8BE-BA46-88E4-0733FAC426A8}"/>
              </a:ext>
            </a:extLst>
          </p:cNvPr>
          <p:cNvSpPr txBox="1"/>
          <p:nvPr/>
        </p:nvSpPr>
        <p:spPr>
          <a:xfrm>
            <a:off x="7331825" y="4871258"/>
            <a:ext cx="699230" cy="461665"/>
          </a:xfrm>
          <a:prstGeom prst="rect">
            <a:avLst/>
          </a:prstGeom>
          <a:noFill/>
        </p:spPr>
        <p:txBody>
          <a:bodyPr wrap="none" rtlCol="0">
            <a:spAutoFit/>
          </a:bodyPr>
          <a:lstStyle/>
          <a:p>
            <a:r>
              <a:rPr lang="en-US" dirty="0"/>
              <a:t>500</a:t>
            </a:r>
          </a:p>
        </p:txBody>
      </p:sp>
      <p:sp>
        <p:nvSpPr>
          <p:cNvPr id="5" name="TextBox 4">
            <a:extLst>
              <a:ext uri="{FF2B5EF4-FFF2-40B4-BE49-F238E27FC236}">
                <a16:creationId xmlns:a16="http://schemas.microsoft.com/office/drawing/2014/main" id="{9B753467-BA72-5044-9306-023B72BD3C57}"/>
              </a:ext>
            </a:extLst>
          </p:cNvPr>
          <p:cNvSpPr txBox="1"/>
          <p:nvPr/>
        </p:nvSpPr>
        <p:spPr>
          <a:xfrm>
            <a:off x="457200" y="2286000"/>
            <a:ext cx="2034531" cy="830997"/>
          </a:xfrm>
          <a:prstGeom prst="rect">
            <a:avLst/>
          </a:prstGeom>
          <a:noFill/>
        </p:spPr>
        <p:txBody>
          <a:bodyPr wrap="none" rtlCol="0">
            <a:spAutoFit/>
          </a:bodyPr>
          <a:lstStyle/>
          <a:p>
            <a:r>
              <a:rPr lang="en-US" dirty="0"/>
              <a:t>0000 UTC</a:t>
            </a:r>
          </a:p>
          <a:p>
            <a:r>
              <a:rPr lang="en-US" dirty="0"/>
              <a:t>15 December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ECE7E08-3F0A-BF4A-A588-C29246628A2D}"/>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5058" name="Content Placeholder 3" descr="1987b.tiff">
            <a:extLst>
              <a:ext uri="{FF2B5EF4-FFF2-40B4-BE49-F238E27FC236}">
                <a16:creationId xmlns:a16="http://schemas.microsoft.com/office/drawing/2014/main" id="{508CB440-7C2E-7440-8E00-A89CDB3579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8045" y="165100"/>
            <a:ext cx="5799138" cy="6527800"/>
          </a:xfrm>
        </p:spPr>
      </p:pic>
      <p:sp>
        <p:nvSpPr>
          <p:cNvPr id="2" name="TextBox 1">
            <a:extLst>
              <a:ext uri="{FF2B5EF4-FFF2-40B4-BE49-F238E27FC236}">
                <a16:creationId xmlns:a16="http://schemas.microsoft.com/office/drawing/2014/main" id="{42DCA128-3CEF-CF48-9519-2EA0F1C90AD0}"/>
              </a:ext>
            </a:extLst>
          </p:cNvPr>
          <p:cNvSpPr txBox="1"/>
          <p:nvPr/>
        </p:nvSpPr>
        <p:spPr>
          <a:xfrm>
            <a:off x="498764" y="2709949"/>
            <a:ext cx="2034531" cy="830997"/>
          </a:xfrm>
          <a:prstGeom prst="rect">
            <a:avLst/>
          </a:prstGeom>
          <a:noFill/>
        </p:spPr>
        <p:txBody>
          <a:bodyPr wrap="none" rtlCol="0">
            <a:spAutoFit/>
          </a:bodyPr>
          <a:lstStyle/>
          <a:p>
            <a:r>
              <a:rPr lang="en-US" dirty="0"/>
              <a:t>1200 UTC</a:t>
            </a:r>
          </a:p>
          <a:p>
            <a:r>
              <a:rPr lang="en-US" dirty="0"/>
              <a:t>15 December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F4167E59-48D1-A944-A517-466A5B19FEE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6082" name="Content Placeholder 3" descr="1987c.tiff">
            <a:extLst>
              <a:ext uri="{FF2B5EF4-FFF2-40B4-BE49-F238E27FC236}">
                <a16:creationId xmlns:a16="http://schemas.microsoft.com/office/drawing/2014/main" id="{CF58C38F-9A3A-A14E-8DEC-ABB039E9F7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8489" y="69850"/>
            <a:ext cx="6127750" cy="6718300"/>
          </a:xfrm>
        </p:spPr>
      </p:pic>
      <p:sp>
        <p:nvSpPr>
          <p:cNvPr id="2" name="TextBox 1">
            <a:extLst>
              <a:ext uri="{FF2B5EF4-FFF2-40B4-BE49-F238E27FC236}">
                <a16:creationId xmlns:a16="http://schemas.microsoft.com/office/drawing/2014/main" id="{5689B9CE-6670-7345-9780-5FBA03EA0045}"/>
              </a:ext>
            </a:extLst>
          </p:cNvPr>
          <p:cNvSpPr txBox="1"/>
          <p:nvPr/>
        </p:nvSpPr>
        <p:spPr>
          <a:xfrm>
            <a:off x="515389" y="3429000"/>
            <a:ext cx="2034531" cy="830997"/>
          </a:xfrm>
          <a:prstGeom prst="rect">
            <a:avLst/>
          </a:prstGeom>
          <a:noFill/>
        </p:spPr>
        <p:txBody>
          <a:bodyPr wrap="none" rtlCol="0">
            <a:spAutoFit/>
          </a:bodyPr>
          <a:lstStyle/>
          <a:p>
            <a:r>
              <a:rPr lang="en-US" dirty="0"/>
              <a:t>0000 UTC</a:t>
            </a:r>
          </a:p>
          <a:p>
            <a:r>
              <a:rPr lang="en-US" dirty="0"/>
              <a:t>16 December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F0E6451-75F2-ED40-87EA-058125D8D70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7106" name="Content Placeholder 3" descr="satellite.tiff">
            <a:extLst>
              <a:ext uri="{FF2B5EF4-FFF2-40B4-BE49-F238E27FC236}">
                <a16:creationId xmlns:a16="http://schemas.microsoft.com/office/drawing/2014/main" id="{DFEA1D09-633C-8742-9E6B-9552B536F91C}"/>
              </a:ext>
            </a:extLst>
          </p:cNvPr>
          <p:cNvPicPr>
            <a:picLocks noGrp="1" noChangeAspect="1" noChangeArrowheads="1"/>
          </p:cNvPicPr>
          <p:nvPr>
            <p:ph idx="1"/>
          </p:nvPr>
        </p:nvPicPr>
        <p:blipFill>
          <a:blip r:embed="rId2">
            <a:lum bright="12000" contrast="4000"/>
            <a:extLst>
              <a:ext uri="{28A0092B-C50C-407E-A947-70E740481C1C}">
                <a14:useLocalDpi xmlns:a14="http://schemas.microsoft.com/office/drawing/2010/main" val="0"/>
              </a:ext>
            </a:extLst>
          </a:blip>
          <a:srcRect l="15401" b="70657"/>
          <a:stretch>
            <a:fillRect/>
          </a:stretch>
        </p:blipFill>
        <p:spPr>
          <a:xfrm>
            <a:off x="593725" y="1649413"/>
            <a:ext cx="4032250" cy="3810000"/>
          </a:xfrm>
        </p:spPr>
      </p:pic>
      <p:pic>
        <p:nvPicPr>
          <p:cNvPr id="47107" name="Picture 4" descr="satellite.tiff">
            <a:extLst>
              <a:ext uri="{FF2B5EF4-FFF2-40B4-BE49-F238E27FC236}">
                <a16:creationId xmlns:a16="http://schemas.microsoft.com/office/drawing/2014/main" id="{E6760264-9A53-4C41-ACC5-57506D5EB70A}"/>
              </a:ext>
            </a:extLst>
          </p:cNvPr>
          <p:cNvPicPr>
            <a:picLocks noChangeAspect="1"/>
          </p:cNvPicPr>
          <p:nvPr/>
        </p:nvPicPr>
        <p:blipFill>
          <a:blip r:embed="rId2">
            <a:lum bright="12000" contrast="8000"/>
            <a:extLst>
              <a:ext uri="{28A0092B-C50C-407E-A947-70E740481C1C}">
                <a14:useLocalDpi xmlns:a14="http://schemas.microsoft.com/office/drawing/2010/main" val="0"/>
              </a:ext>
            </a:extLst>
          </a:blip>
          <a:srcRect t="34622" b="35329"/>
          <a:stretch>
            <a:fillRect/>
          </a:stretch>
        </p:blipFill>
        <p:spPr bwMode="auto">
          <a:xfrm>
            <a:off x="4462463" y="1649413"/>
            <a:ext cx="46815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B8C39DE-5289-684A-A4D3-FC0A7D355A9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8130" name="Content Placeholder 3" descr="satellite.tiff">
            <a:extLst>
              <a:ext uri="{FF2B5EF4-FFF2-40B4-BE49-F238E27FC236}">
                <a16:creationId xmlns:a16="http://schemas.microsoft.com/office/drawing/2014/main" id="{FFA4EF66-4B9C-3B44-B1C4-EF22C49870C0}"/>
              </a:ext>
            </a:extLst>
          </p:cNvPr>
          <p:cNvPicPr>
            <a:picLocks noGrp="1" noChangeAspect="1" noChangeArrowheads="1"/>
          </p:cNvPicPr>
          <p:nvPr>
            <p:ph idx="1"/>
          </p:nvPr>
        </p:nvPicPr>
        <p:blipFill>
          <a:blip r:embed="rId2">
            <a:lum bright="16000" contrast="10000"/>
            <a:extLst>
              <a:ext uri="{28A0092B-C50C-407E-A947-70E740481C1C}">
                <a14:useLocalDpi xmlns:a14="http://schemas.microsoft.com/office/drawing/2010/main" val="0"/>
              </a:ext>
            </a:extLst>
          </a:blip>
          <a:srcRect t="67831"/>
          <a:stretch>
            <a:fillRect/>
          </a:stretch>
        </p:blipFill>
        <p:spPr>
          <a:xfrm>
            <a:off x="2054225" y="1362075"/>
            <a:ext cx="5435600" cy="476408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0B10129-95D2-C849-8274-80D85D869D59}"/>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Realistic Model Simulation</a:t>
            </a:r>
          </a:p>
        </p:txBody>
      </p:sp>
      <p:pic>
        <p:nvPicPr>
          <p:cNvPr id="50178" name="Content Placeholder 3" descr="simulationsummary.tiff">
            <a:extLst>
              <a:ext uri="{FF2B5EF4-FFF2-40B4-BE49-F238E27FC236}">
                <a16:creationId xmlns:a16="http://schemas.microsoft.com/office/drawing/2014/main" id="{6B4F4403-A673-D64D-99B3-B9C18C77378C}"/>
              </a:ext>
            </a:extLst>
          </p:cNvPr>
          <p:cNvPicPr>
            <a:picLocks noGrp="1" noChangeAspect="1" noChangeArrowheads="1"/>
          </p:cNvPicPr>
          <p:nvPr>
            <p:ph idx="1"/>
          </p:nvPr>
        </p:nvPicPr>
        <p:blipFill>
          <a:blip r:embed="rId2">
            <a:lum bright="-16000" contrast="52000"/>
            <a:extLst>
              <a:ext uri="{28A0092B-C50C-407E-A947-70E740481C1C}">
                <a14:useLocalDpi xmlns:a14="http://schemas.microsoft.com/office/drawing/2010/main" val="0"/>
              </a:ext>
            </a:extLst>
          </a:blip>
          <a:srcRect b="71043"/>
          <a:stretch>
            <a:fillRect/>
          </a:stretch>
        </p:blipFill>
        <p:spPr>
          <a:xfrm>
            <a:off x="457200" y="1876425"/>
            <a:ext cx="8675688" cy="331946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4208AD2E-E21F-3142-A5AD-D028AF9EFAD6}"/>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8370" name="Content Placeholder 3" descr="surfacetemp.tiff">
            <a:extLst>
              <a:ext uri="{FF2B5EF4-FFF2-40B4-BE49-F238E27FC236}">
                <a16:creationId xmlns:a16="http://schemas.microsoft.com/office/drawing/2014/main" id="{DE7567DF-B720-E644-8E80-CF2D13D643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1375" y="101600"/>
            <a:ext cx="4370388" cy="668178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80852703-9993-4B46-85DF-4C235D8EFBBE}"/>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1800’s</a:t>
            </a:r>
          </a:p>
        </p:txBody>
      </p:sp>
      <p:sp>
        <p:nvSpPr>
          <p:cNvPr id="16386" name="Content Placeholder 2">
            <a:extLst>
              <a:ext uri="{FF2B5EF4-FFF2-40B4-BE49-F238E27FC236}">
                <a16:creationId xmlns:a16="http://schemas.microsoft.com/office/drawing/2014/main" id="{8953DCF4-F518-1343-BDDA-30FABCE67833}"/>
              </a:ext>
            </a:extLst>
          </p:cNvPr>
          <p:cNvSpPr>
            <a:spLocks noGrp="1"/>
          </p:cNvSpPr>
          <p:nvPr>
            <p:ph idx="1"/>
          </p:nvPr>
        </p:nvSpPr>
        <p:spPr>
          <a:xfrm>
            <a:off x="457200" y="1600200"/>
            <a:ext cx="4114800" cy="4667250"/>
          </a:xfrm>
        </p:spPr>
        <p:txBody>
          <a:bodyPr/>
          <a:lstStyle/>
          <a:p>
            <a:pPr eaLnBrk="1" hangingPunct="1"/>
            <a:r>
              <a:rPr lang="en-US" altLang="en-US" dirty="0">
                <a:ea typeface="ＭＳ Ｐゴシック" panose="020B0600070205080204" pitchFamily="34" charset="-128"/>
              </a:rPr>
              <a:t>The </a:t>
            </a:r>
            <a:r>
              <a:rPr lang="en-US" altLang="en-US" b="1" dirty="0">
                <a:ea typeface="ＭＳ Ｐゴシック" panose="020B0600070205080204" pitchFamily="34" charset="-128"/>
              </a:rPr>
              <a:t>Thermal Theory of Cyclones </a:t>
            </a:r>
            <a:r>
              <a:rPr lang="en-US" altLang="en-US" dirty="0">
                <a:ea typeface="ＭＳ Ｐゴシック" panose="020B0600070205080204" pitchFamily="34" charset="-128"/>
              </a:rPr>
              <a:t>conceptual model was dominant in the mid-1800s.</a:t>
            </a:r>
          </a:p>
          <a:p>
            <a:pPr eaLnBrk="1" hangingPunct="1"/>
            <a:r>
              <a:rPr lang="en-US" altLang="en-US" dirty="0">
                <a:ea typeface="ＭＳ Ｐゴシック" panose="020B0600070205080204" pitchFamily="34" charset="-128"/>
              </a:rPr>
              <a:t>Cyclones considered warm core with hurricane-like circulation</a:t>
            </a:r>
          </a:p>
        </p:txBody>
      </p:sp>
      <p:pic>
        <p:nvPicPr>
          <p:cNvPr id="16387" name="Picture 3" descr="ThermalTheory.jpeg">
            <a:extLst>
              <a:ext uri="{FF2B5EF4-FFF2-40B4-BE49-F238E27FC236}">
                <a16:creationId xmlns:a16="http://schemas.microsoft.com/office/drawing/2014/main" id="{292BC196-ACF0-F84A-B662-0B586C8A3704}"/>
              </a:ext>
            </a:extLst>
          </p:cNvPr>
          <p:cNvPicPr>
            <a:picLocks noChangeAspect="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5121275" y="1417638"/>
            <a:ext cx="36766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7E13A1D6-C8F4-9C49-8B6C-3BF271B940A5}"/>
              </a:ext>
            </a:extLst>
          </p:cNvPr>
          <p:cNvSpPr txBox="1">
            <a:spLocks noChangeArrowheads="1"/>
          </p:cNvSpPr>
          <p:nvPr/>
        </p:nvSpPr>
        <p:spPr bwMode="auto">
          <a:xfrm>
            <a:off x="6086475" y="626745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Arial" panose="020B0604020202020204" pitchFamily="34" charset="0"/>
              </a:rPr>
              <a:t>Espy 1831</a:t>
            </a:r>
          </a:p>
        </p:txBody>
      </p:sp>
      <p:sp>
        <p:nvSpPr>
          <p:cNvPr id="16389" name="TextBox 5">
            <a:extLst>
              <a:ext uri="{FF2B5EF4-FFF2-40B4-BE49-F238E27FC236}">
                <a16:creationId xmlns:a16="http://schemas.microsoft.com/office/drawing/2014/main" id="{3F73389D-5250-B143-BAD5-EEC3F9E96819}"/>
              </a:ext>
            </a:extLst>
          </p:cNvPr>
          <p:cNvSpPr txBox="1">
            <a:spLocks noChangeArrowheads="1"/>
          </p:cNvSpPr>
          <p:nvPr/>
        </p:nvSpPr>
        <p:spPr bwMode="auto">
          <a:xfrm>
            <a:off x="6446838" y="3249613"/>
            <a:ext cx="512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rPr>
              <a:t>Low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Trajgen.tiff">
            <a:extLst>
              <a:ext uri="{FF2B5EF4-FFF2-40B4-BE49-F238E27FC236}">
                <a16:creationId xmlns:a16="http://schemas.microsoft.com/office/drawing/2014/main" id="{EB4B955E-13C2-DA40-82CA-B78DA5C031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8263" y="1212850"/>
            <a:ext cx="5575300" cy="4799013"/>
          </a:xfrm>
        </p:spPr>
      </p:pic>
      <p:sp>
        <p:nvSpPr>
          <p:cNvPr id="53250" name="TextBox 4">
            <a:extLst>
              <a:ext uri="{FF2B5EF4-FFF2-40B4-BE49-F238E27FC236}">
                <a16:creationId xmlns:a16="http://schemas.microsoft.com/office/drawing/2014/main" id="{F60D45CF-46E5-EA47-8AD8-4C4EF03BA69A}"/>
              </a:ext>
            </a:extLst>
          </p:cNvPr>
          <p:cNvSpPr txBox="1">
            <a:spLocks noChangeArrowheads="1"/>
          </p:cNvSpPr>
          <p:nvPr/>
        </p:nvSpPr>
        <p:spPr bwMode="auto">
          <a:xfrm>
            <a:off x="338138" y="2738438"/>
            <a:ext cx="21002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chemeClr val="tx2"/>
                </a:solidFill>
                <a:latin typeface="Arial" panose="020B0604020202020204" pitchFamily="34" charset="0"/>
              </a:rPr>
              <a:t>Model-Based</a:t>
            </a:r>
          </a:p>
          <a:p>
            <a:pPr eaLnBrk="1" hangingPunct="1">
              <a:spcBef>
                <a:spcPct val="0"/>
              </a:spcBef>
              <a:buFontTx/>
              <a:buNone/>
            </a:pPr>
            <a:r>
              <a:rPr lang="en-US" altLang="en-US" sz="2400" b="1" dirty="0">
                <a:solidFill>
                  <a:schemeClr val="tx2"/>
                </a:solidFill>
                <a:latin typeface="Arial" panose="020B0604020202020204" pitchFamily="34" charset="0"/>
              </a:rPr>
              <a:t>Trajectories</a:t>
            </a:r>
          </a:p>
          <a:p>
            <a:pPr eaLnBrk="1" hangingPunct="1">
              <a:spcBef>
                <a:spcPct val="0"/>
              </a:spcBef>
              <a:buFontTx/>
              <a:buNone/>
            </a:pPr>
            <a:endParaRPr lang="en-US" altLang="en-US" sz="2400" b="1" dirty="0">
              <a:solidFill>
                <a:schemeClr val="tx2"/>
              </a:solidFill>
              <a:latin typeface="Arial" panose="020B0604020202020204" pitchFamily="34" charset="0"/>
            </a:endParaRPr>
          </a:p>
          <a:p>
            <a:pPr eaLnBrk="1" hangingPunct="1">
              <a:spcBef>
                <a:spcPct val="0"/>
              </a:spcBef>
              <a:buFontTx/>
              <a:buNone/>
            </a:pPr>
            <a:r>
              <a:rPr lang="en-US" altLang="en-US" sz="2400" b="1" dirty="0">
                <a:solidFill>
                  <a:schemeClr val="tx2"/>
                </a:solidFill>
                <a:latin typeface="Arial" panose="020B0604020202020204" pitchFamily="34" charset="0"/>
              </a:rPr>
              <a:t>Backwards</a:t>
            </a:r>
          </a:p>
          <a:p>
            <a:pPr eaLnBrk="1" hangingPunct="1">
              <a:spcBef>
                <a:spcPct val="0"/>
              </a:spcBef>
              <a:buFontTx/>
              <a:buNone/>
            </a:pPr>
            <a:r>
              <a:rPr lang="en-US" altLang="en-US" sz="2400" b="1" dirty="0">
                <a:solidFill>
                  <a:schemeClr val="tx2"/>
                </a:solidFill>
                <a:latin typeface="Arial" panose="020B0604020202020204" pitchFamily="34" charset="0"/>
              </a:rPr>
              <a:t>Trajectories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74286FD6-EF87-344A-84DB-A9A10FB33D21}"/>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 name="Content Placeholder 3" descr="trajecblow 1.jpeg">
            <a:extLst>
              <a:ext uri="{FF2B5EF4-FFF2-40B4-BE49-F238E27FC236}">
                <a16:creationId xmlns:a16="http://schemas.microsoft.com/office/drawing/2014/main" id="{3FE51611-DBE5-F74E-B47F-9C1507362026}"/>
              </a:ext>
            </a:extLst>
          </p:cNvPr>
          <p:cNvPicPr>
            <a:picLocks noGrp="1" noChangeAspect="1"/>
          </p:cNvPicPr>
          <p:nvPr>
            <p:ph idx="1"/>
          </p:nvPr>
        </p:nvPicPr>
        <p:blipFill>
          <a:blip r:embed="rId2"/>
          <a:srcRect/>
          <a:stretch>
            <a:fillRect/>
          </a:stretch>
        </p:blipFill>
        <p:spPr>
          <a:xfrm>
            <a:off x="750489" y="274638"/>
            <a:ext cx="7669253" cy="6271436"/>
          </a:xfrm>
          <a:scene3d>
            <a:camera prst="orthographicFront">
              <a:rot lat="0" lon="0" rev="60000"/>
            </a:camera>
            <a:lightRig rig="threePt" dir="t"/>
          </a:scene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56FA4A5-53B2-BC40-95CA-5EA8B5257D77}"/>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5" descr="trajecblow.jpeg">
            <a:extLst>
              <a:ext uri="{FF2B5EF4-FFF2-40B4-BE49-F238E27FC236}">
                <a16:creationId xmlns:a16="http://schemas.microsoft.com/office/drawing/2014/main" id="{92F95D61-EFE3-4A46-9A22-6FC84C4321C5}"/>
              </a:ext>
            </a:extLst>
          </p:cNvPr>
          <p:cNvPicPr>
            <a:picLocks noGrp="1" noChangeAspect="1" noChangeArrowheads="1"/>
          </p:cNvPicPr>
          <p:nvPr>
            <p:ph idx="1"/>
          </p:nvPr>
        </p:nvPicPr>
        <p:blipFill>
          <a:blip r:embed="rId2">
            <a:lum contrast="16000"/>
            <a:extLst>
              <a:ext uri="{28A0092B-C50C-407E-A947-70E740481C1C}">
                <a14:useLocalDpi xmlns:a14="http://schemas.microsoft.com/office/drawing/2010/main" val="0"/>
              </a:ext>
            </a:extLst>
          </a:blip>
          <a:srcRect/>
          <a:stretch>
            <a:fillRect/>
          </a:stretch>
        </p:blipFill>
        <p:spPr>
          <a:xfrm>
            <a:off x="962445" y="418533"/>
            <a:ext cx="7753383" cy="604996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5917C51-C73C-AE4D-B119-9B914E3B2DEF}"/>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6322" name="Picture 4" descr="trajecblow 5.jpeg">
            <a:extLst>
              <a:ext uri="{FF2B5EF4-FFF2-40B4-BE49-F238E27FC236}">
                <a16:creationId xmlns:a16="http://schemas.microsoft.com/office/drawing/2014/main" id="{0EF2FEFB-0D1F-F64E-9552-AF7814962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376613"/>
            <a:ext cx="190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Content Placeholder 6" descr="trajecblow 2.jpeg">
            <a:extLst>
              <a:ext uri="{FF2B5EF4-FFF2-40B4-BE49-F238E27FC236}">
                <a16:creationId xmlns:a16="http://schemas.microsoft.com/office/drawing/2014/main" id="{B7331FD2-F035-514B-80E8-F305A59AACCC}"/>
              </a:ext>
            </a:extLst>
          </p:cNvPr>
          <p:cNvPicPr>
            <a:picLocks noGrp="1" noChangeAspect="1" noChangeArrowheads="1"/>
          </p:cNvPicPr>
          <p:nvPr>
            <p:ph idx="1"/>
          </p:nvPr>
        </p:nvPicPr>
        <p:blipFill>
          <a:blip r:embed="rId3">
            <a:lum contrast="34000"/>
            <a:extLst>
              <a:ext uri="{28A0092B-C50C-407E-A947-70E740481C1C}">
                <a14:useLocalDpi xmlns:a14="http://schemas.microsoft.com/office/drawing/2010/main" val="0"/>
              </a:ext>
            </a:extLst>
          </a:blip>
          <a:srcRect b="4050"/>
          <a:stretch>
            <a:fillRect/>
          </a:stretch>
        </p:blipFill>
        <p:spPr>
          <a:xfrm>
            <a:off x="457200" y="403382"/>
            <a:ext cx="8094662" cy="605123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20C83933-5554-8D4F-999C-025A624C334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descr="trajecblow 3.jpeg">
            <a:extLst>
              <a:ext uri="{FF2B5EF4-FFF2-40B4-BE49-F238E27FC236}">
                <a16:creationId xmlns:a16="http://schemas.microsoft.com/office/drawing/2014/main" id="{86774072-2520-C549-90C1-FE715DCF439C}"/>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l="-1247" r="1869" b="1859"/>
          <a:stretch>
            <a:fillRect/>
          </a:stretch>
        </p:blipFill>
        <p:spPr>
          <a:xfrm>
            <a:off x="815975" y="387350"/>
            <a:ext cx="7486916" cy="619601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A1BAF02C-C8CD-8042-80E3-71C6719230FC}"/>
              </a:ext>
            </a:extLst>
          </p:cNvPr>
          <p:cNvSpPr>
            <a:spLocks noGrp="1"/>
          </p:cNvSpPr>
          <p:nvPr>
            <p:ph type="title"/>
          </p:nvPr>
        </p:nvSpPr>
        <p:spPr/>
        <p:txBody>
          <a:bodyPr/>
          <a:lstStyle/>
          <a:p>
            <a:r>
              <a:rPr lang="en-US" altLang="en-US" dirty="0">
                <a:ea typeface="ＭＳ Ｐゴシック" panose="020B0600070205080204" pitchFamily="34" charset="-128"/>
              </a:rPr>
              <a:t>Saturated Volume at 1800 UTC 15 December</a:t>
            </a:r>
          </a:p>
        </p:txBody>
      </p:sp>
      <p:pic>
        <p:nvPicPr>
          <p:cNvPr id="51202" name="Content Placeholder 3" descr="enterprise moisture.tiff">
            <a:extLst>
              <a:ext uri="{FF2B5EF4-FFF2-40B4-BE49-F238E27FC236}">
                <a16:creationId xmlns:a16="http://schemas.microsoft.com/office/drawing/2014/main" id="{09FA305C-5B69-F94F-A91F-7E1B431883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83" t="7281" r="1453" b="1820"/>
          <a:stretch>
            <a:fillRect/>
          </a:stretch>
        </p:blipFill>
        <p:spPr>
          <a:xfrm>
            <a:off x="515735" y="1552547"/>
            <a:ext cx="8553450" cy="480695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4952EBAF-0F25-6845-98F9-B7E3B4EDF20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2226" name="Content Placeholder 3" descr="preciplead.tiff">
            <a:extLst>
              <a:ext uri="{FF2B5EF4-FFF2-40B4-BE49-F238E27FC236}">
                <a16:creationId xmlns:a16="http://schemas.microsoft.com/office/drawing/2014/main" id="{A35BD708-9A69-B840-BD39-F565FA4821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0888" y="525463"/>
            <a:ext cx="5118100" cy="6046787"/>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905A990-318D-B24E-ABFD-0E306ED10EBD}"/>
              </a:ext>
            </a:extLst>
          </p:cNvPr>
          <p:cNvSpPr>
            <a:spLocks noGrp="1"/>
          </p:cNvSpPr>
          <p:nvPr>
            <p:ph type="title"/>
          </p:nvPr>
        </p:nvSpPr>
        <p:spPr>
          <a:xfrm>
            <a:off x="457200" y="274637"/>
            <a:ext cx="4314305" cy="1994737"/>
          </a:xfrm>
        </p:spPr>
        <p:txBody>
          <a:bodyPr/>
          <a:lstStyle/>
          <a:p>
            <a:r>
              <a:rPr lang="en-US" altLang="en-US" b="1" dirty="0">
                <a:solidFill>
                  <a:schemeClr val="tx2"/>
                </a:solidFill>
                <a:ea typeface="ＭＳ Ｐゴシック" panose="020B0600070205080204" pitchFamily="34" charset="-128"/>
              </a:rPr>
              <a:t>The Warm Sector Can Have Dry Air Overhead</a:t>
            </a:r>
          </a:p>
        </p:txBody>
      </p:sp>
      <p:pic>
        <p:nvPicPr>
          <p:cNvPr id="59394" name="Content Placeholder 3" descr="surfacetemp.tiff">
            <a:extLst>
              <a:ext uri="{FF2B5EF4-FFF2-40B4-BE49-F238E27FC236}">
                <a16:creationId xmlns:a16="http://schemas.microsoft.com/office/drawing/2014/main" id="{DAA39C60-67D5-1C47-8785-AC033025D4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020" r="52409" b="36736"/>
          <a:stretch>
            <a:fillRect/>
          </a:stretch>
        </p:blipFill>
        <p:spPr>
          <a:xfrm>
            <a:off x="5591694" y="208136"/>
            <a:ext cx="2708275" cy="2805112"/>
          </a:xfrm>
        </p:spPr>
      </p:pic>
      <p:pic>
        <p:nvPicPr>
          <p:cNvPr id="59395" name="Picture 4" descr="crosssectiontraj.jpeg">
            <a:extLst>
              <a:ext uri="{FF2B5EF4-FFF2-40B4-BE49-F238E27FC236}">
                <a16:creationId xmlns:a16="http://schemas.microsoft.com/office/drawing/2014/main" id="{B5C491C1-F700-5947-AC63-332200817CE2}"/>
              </a:ext>
            </a:extLst>
          </p:cNvPr>
          <p:cNvPicPr>
            <a:picLocks noChangeAspect="1"/>
          </p:cNvPicPr>
          <p:nvPr/>
        </p:nvPicPr>
        <p:blipFill>
          <a:blip r:embed="rId3">
            <a:lum contrast="14000"/>
            <a:extLst>
              <a:ext uri="{28A0092B-C50C-407E-A947-70E740481C1C}">
                <a14:useLocalDpi xmlns:a14="http://schemas.microsoft.com/office/drawing/2010/main" val="0"/>
              </a:ext>
            </a:extLst>
          </a:blip>
          <a:srcRect l="5034" r="3355" b="71019"/>
          <a:stretch>
            <a:fillRect/>
          </a:stretch>
        </p:blipFill>
        <p:spPr bwMode="auto">
          <a:xfrm>
            <a:off x="764008" y="3079750"/>
            <a:ext cx="72072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5">
            <a:extLst>
              <a:ext uri="{FF2B5EF4-FFF2-40B4-BE49-F238E27FC236}">
                <a16:creationId xmlns:a16="http://schemas.microsoft.com/office/drawing/2014/main" id="{FF29D827-D616-8B43-A35F-676D6201900B}"/>
              </a:ext>
            </a:extLst>
          </p:cNvPr>
          <p:cNvSpPr txBox="1">
            <a:spLocks noChangeArrowheads="1"/>
          </p:cNvSpPr>
          <p:nvPr/>
        </p:nvSpPr>
        <p:spPr bwMode="auto">
          <a:xfrm>
            <a:off x="6342063" y="3670300"/>
            <a:ext cx="928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latin typeface="Arial" panose="020B0604020202020204" pitchFamily="34" charset="0"/>
              </a:rPr>
              <a:t>Moist</a:t>
            </a:r>
          </a:p>
        </p:txBody>
      </p:sp>
      <p:sp>
        <p:nvSpPr>
          <p:cNvPr id="59397" name="TextBox 6">
            <a:extLst>
              <a:ext uri="{FF2B5EF4-FFF2-40B4-BE49-F238E27FC236}">
                <a16:creationId xmlns:a16="http://schemas.microsoft.com/office/drawing/2014/main" id="{C0C3585E-DD06-5C4B-B6F2-78B0D56B0ABA}"/>
              </a:ext>
            </a:extLst>
          </p:cNvPr>
          <p:cNvSpPr txBox="1">
            <a:spLocks noChangeArrowheads="1"/>
          </p:cNvSpPr>
          <p:nvPr/>
        </p:nvSpPr>
        <p:spPr bwMode="auto">
          <a:xfrm>
            <a:off x="3867150" y="3546475"/>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latin typeface="Arial" panose="020B0604020202020204" pitchFamily="34" charset="0"/>
              </a:rPr>
              <a:t>Dry</a:t>
            </a:r>
          </a:p>
        </p:txBody>
      </p:sp>
      <p:sp>
        <p:nvSpPr>
          <p:cNvPr id="2" name="TextBox 1">
            <a:extLst>
              <a:ext uri="{FF2B5EF4-FFF2-40B4-BE49-F238E27FC236}">
                <a16:creationId xmlns:a16="http://schemas.microsoft.com/office/drawing/2014/main" id="{00B88504-BF6F-5143-B3F2-DE8BCCC0B9D3}"/>
              </a:ext>
            </a:extLst>
          </p:cNvPr>
          <p:cNvSpPr txBox="1"/>
          <p:nvPr/>
        </p:nvSpPr>
        <p:spPr>
          <a:xfrm>
            <a:off x="6423498" y="5120640"/>
            <a:ext cx="1694503" cy="461665"/>
          </a:xfrm>
          <a:prstGeom prst="rect">
            <a:avLst/>
          </a:prstGeom>
          <a:noFill/>
        </p:spPr>
        <p:txBody>
          <a:bodyPr wrap="none" rtlCol="0">
            <a:spAutoFit/>
          </a:bodyPr>
          <a:lstStyle/>
          <a:p>
            <a:r>
              <a:rPr lang="en-US" dirty="0"/>
              <a:t>Warm front</a:t>
            </a:r>
          </a:p>
        </p:txBody>
      </p:sp>
      <p:sp>
        <p:nvSpPr>
          <p:cNvPr id="3" name="TextBox 2">
            <a:extLst>
              <a:ext uri="{FF2B5EF4-FFF2-40B4-BE49-F238E27FC236}">
                <a16:creationId xmlns:a16="http://schemas.microsoft.com/office/drawing/2014/main" id="{2697048D-05B7-204E-B87E-83B0602160E7}"/>
              </a:ext>
            </a:extLst>
          </p:cNvPr>
          <p:cNvSpPr txBox="1"/>
          <p:nvPr/>
        </p:nvSpPr>
        <p:spPr>
          <a:xfrm>
            <a:off x="2186247" y="5263247"/>
            <a:ext cx="1519968" cy="461665"/>
          </a:xfrm>
          <a:prstGeom prst="rect">
            <a:avLst/>
          </a:prstGeom>
          <a:noFill/>
        </p:spPr>
        <p:txBody>
          <a:bodyPr wrap="none" rtlCol="0">
            <a:spAutoFit/>
          </a:bodyPr>
          <a:lstStyle/>
          <a:p>
            <a:r>
              <a:rPr lang="en-US" dirty="0"/>
              <a:t>Cold front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ED860630-27C7-FA45-80DD-C64515FD38DE}"/>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3" descr="crosssectiontraj.jpeg">
            <a:extLst>
              <a:ext uri="{FF2B5EF4-FFF2-40B4-BE49-F238E27FC236}">
                <a16:creationId xmlns:a16="http://schemas.microsoft.com/office/drawing/2014/main" id="{60764B71-145A-4949-88EE-2B24FA3F9F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727"/>
          <a:stretch>
            <a:fillRect/>
          </a:stretch>
        </p:blipFill>
        <p:spPr>
          <a:xfrm>
            <a:off x="2020888" y="125413"/>
            <a:ext cx="4716462" cy="6515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1BF6FC5-1A2E-6246-8AB7-41F74AF0DDB1}"/>
              </a:ext>
            </a:extLst>
          </p:cNvPr>
          <p:cNvSpPr>
            <a:spLocks noGrp="1"/>
          </p:cNvSpPr>
          <p:nvPr>
            <p:ph type="title"/>
          </p:nvPr>
        </p:nvSpPr>
        <p:spPr/>
        <p:txBody>
          <a:bodyPr/>
          <a:lstStyle/>
          <a:p>
            <a:r>
              <a:rPr lang="en-US" altLang="en-US" sz="3600" b="1" dirty="0">
                <a:ea typeface="ＭＳ Ｐゴシック" panose="020B0600070205080204" pitchFamily="34" charset="-128"/>
              </a:rPr>
              <a:t>Can We Use Trajectories to Understand Why Precipitation Leads the Cold Front?</a:t>
            </a:r>
          </a:p>
        </p:txBody>
      </p:sp>
      <p:pic>
        <p:nvPicPr>
          <p:cNvPr id="61442" name="Content Placeholder 11" descr="splitfrontpre 2.jpeg">
            <a:extLst>
              <a:ext uri="{FF2B5EF4-FFF2-40B4-BE49-F238E27FC236}">
                <a16:creationId xmlns:a16="http://schemas.microsoft.com/office/drawing/2014/main" id="{32C638A2-2316-F744-BB0A-E71E4247928E}"/>
              </a:ext>
            </a:extLst>
          </p:cNvPr>
          <p:cNvPicPr>
            <a:picLocks noGrp="1" noChangeAspect="1" noChangeArrowheads="1"/>
          </p:cNvPicPr>
          <p:nvPr>
            <p:ph idx="1"/>
          </p:nvPr>
        </p:nvPicPr>
        <p:blipFill>
          <a:blip r:embed="rId2">
            <a:lum contrast="30000"/>
            <a:extLst>
              <a:ext uri="{28A0092B-C50C-407E-A947-70E740481C1C}">
                <a14:useLocalDpi xmlns:a14="http://schemas.microsoft.com/office/drawing/2010/main" val="0"/>
              </a:ext>
            </a:extLst>
          </a:blip>
          <a:srcRect/>
          <a:stretch>
            <a:fillRect/>
          </a:stretch>
        </p:blipFill>
        <p:spPr>
          <a:xfrm>
            <a:off x="2295525" y="1600200"/>
            <a:ext cx="3560763" cy="507047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0E04-868C-6E4C-A3FE-9BC7FCC9FB18}"/>
              </a:ext>
            </a:extLst>
          </p:cNvPr>
          <p:cNvSpPr>
            <a:spLocks noGrp="1"/>
          </p:cNvSpPr>
          <p:nvPr>
            <p:ph type="title"/>
          </p:nvPr>
        </p:nvSpPr>
        <p:spPr/>
        <p:txBody>
          <a:bodyPr rtlCol="0">
            <a:normAutofit fontScale="90000"/>
          </a:bodyPr>
          <a:lstStyle/>
          <a:p>
            <a:pPr eaLnBrk="1" fontAlgn="auto" hangingPunct="1">
              <a:spcAft>
                <a:spcPts val="0"/>
              </a:spcAft>
              <a:defRPr/>
            </a:pPr>
            <a:r>
              <a:rPr lang="en-US" b="1" dirty="0">
                <a:solidFill>
                  <a:schemeClr val="tx2"/>
                </a:solidFill>
                <a:ea typeface="+mj-ea"/>
                <a:cs typeface="+mj-cs"/>
              </a:rPr>
              <a:t>Major Debates on Cyclone Airflows During the Mid-1800s</a:t>
            </a:r>
          </a:p>
        </p:txBody>
      </p:sp>
      <p:pic>
        <p:nvPicPr>
          <p:cNvPr id="17410" name="Content Placeholder 3" descr="1850disagreement.jpeg">
            <a:extLst>
              <a:ext uri="{FF2B5EF4-FFF2-40B4-BE49-F238E27FC236}">
                <a16:creationId xmlns:a16="http://schemas.microsoft.com/office/drawing/2014/main" id="{71BF8F41-D96E-4743-94F2-C9D0B2F40BE7}"/>
              </a:ext>
            </a:extLst>
          </p:cNvPr>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a:stretch>
            <a:fillRect/>
          </a:stretch>
        </p:blipFill>
        <p:spPr>
          <a:xfrm>
            <a:off x="1992313" y="1600200"/>
            <a:ext cx="5616801" cy="4927231"/>
          </a:xfrm>
        </p:spPr>
      </p:pic>
      <p:sp>
        <p:nvSpPr>
          <p:cNvPr id="17411" name="TextBox 3">
            <a:extLst>
              <a:ext uri="{FF2B5EF4-FFF2-40B4-BE49-F238E27FC236}">
                <a16:creationId xmlns:a16="http://schemas.microsoft.com/office/drawing/2014/main" id="{B1974D8A-68BC-8049-B41F-C1A0DBD9AF72}"/>
              </a:ext>
            </a:extLst>
          </p:cNvPr>
          <p:cNvSpPr txBox="1">
            <a:spLocks noChangeArrowheads="1"/>
          </p:cNvSpPr>
          <p:nvPr/>
        </p:nvSpPr>
        <p:spPr bwMode="auto">
          <a:xfrm>
            <a:off x="3249613" y="3159125"/>
            <a:ext cx="868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Espy</a:t>
            </a:r>
          </a:p>
        </p:txBody>
      </p:sp>
      <p:sp>
        <p:nvSpPr>
          <p:cNvPr id="17412" name="TextBox 4">
            <a:extLst>
              <a:ext uri="{FF2B5EF4-FFF2-40B4-BE49-F238E27FC236}">
                <a16:creationId xmlns:a16="http://schemas.microsoft.com/office/drawing/2014/main" id="{9EA5B5FE-A204-B84E-BE8E-91025CD543EC}"/>
              </a:ext>
            </a:extLst>
          </p:cNvPr>
          <p:cNvSpPr txBox="1">
            <a:spLocks noChangeArrowheads="1"/>
          </p:cNvSpPr>
          <p:nvPr/>
        </p:nvSpPr>
        <p:spPr bwMode="auto">
          <a:xfrm>
            <a:off x="5286375" y="3159125"/>
            <a:ext cx="1314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Redfield</a:t>
            </a:r>
          </a:p>
        </p:txBody>
      </p:sp>
      <p:sp>
        <p:nvSpPr>
          <p:cNvPr id="17413" name="TextBox 5">
            <a:extLst>
              <a:ext uri="{FF2B5EF4-FFF2-40B4-BE49-F238E27FC236}">
                <a16:creationId xmlns:a16="http://schemas.microsoft.com/office/drawing/2014/main" id="{CD561FB7-E6F8-3545-877D-4D787C0A22B2}"/>
              </a:ext>
            </a:extLst>
          </p:cNvPr>
          <p:cNvSpPr txBox="1">
            <a:spLocks noChangeArrowheads="1"/>
          </p:cNvSpPr>
          <p:nvPr/>
        </p:nvSpPr>
        <p:spPr bwMode="auto">
          <a:xfrm>
            <a:off x="4264025" y="4965700"/>
            <a:ext cx="92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Loomis</a:t>
            </a:r>
          </a:p>
        </p:txBody>
      </p:sp>
      <p:sp>
        <p:nvSpPr>
          <p:cNvPr id="17414" name="TextBox 2">
            <a:extLst>
              <a:ext uri="{FF2B5EF4-FFF2-40B4-BE49-F238E27FC236}">
                <a16:creationId xmlns:a16="http://schemas.microsoft.com/office/drawing/2014/main" id="{56200469-1347-4142-8891-DA7EAC62D1AF}"/>
              </a:ext>
            </a:extLst>
          </p:cNvPr>
          <p:cNvSpPr txBox="1">
            <a:spLocks noChangeArrowheads="1"/>
          </p:cNvSpPr>
          <p:nvPr/>
        </p:nvSpPr>
        <p:spPr bwMode="auto">
          <a:xfrm>
            <a:off x="1017588" y="2967038"/>
            <a:ext cx="1949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0000"/>
                </a:solidFill>
              </a:rPr>
              <a:t>convergence</a:t>
            </a:r>
          </a:p>
        </p:txBody>
      </p:sp>
      <p:sp>
        <p:nvSpPr>
          <p:cNvPr id="17415" name="TextBox 3">
            <a:extLst>
              <a:ext uri="{FF2B5EF4-FFF2-40B4-BE49-F238E27FC236}">
                <a16:creationId xmlns:a16="http://schemas.microsoft.com/office/drawing/2014/main" id="{2CD8F889-FA3F-A24E-BA5A-066508694BA5}"/>
              </a:ext>
            </a:extLst>
          </p:cNvPr>
          <p:cNvSpPr txBox="1">
            <a:spLocks noChangeArrowheads="1"/>
          </p:cNvSpPr>
          <p:nvPr/>
        </p:nvSpPr>
        <p:spPr bwMode="auto">
          <a:xfrm>
            <a:off x="6886121" y="2736850"/>
            <a:ext cx="1573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circulation</a:t>
            </a:r>
          </a:p>
        </p:txBody>
      </p:sp>
      <p:sp>
        <p:nvSpPr>
          <p:cNvPr id="17416" name="TextBox 4">
            <a:extLst>
              <a:ext uri="{FF2B5EF4-FFF2-40B4-BE49-F238E27FC236}">
                <a16:creationId xmlns:a16="http://schemas.microsoft.com/office/drawing/2014/main" id="{6928F023-D980-D044-8C59-5FE098176A78}"/>
              </a:ext>
            </a:extLst>
          </p:cNvPr>
          <p:cNvSpPr txBox="1">
            <a:spLocks noChangeArrowheads="1"/>
          </p:cNvSpPr>
          <p:nvPr/>
        </p:nvSpPr>
        <p:spPr bwMode="auto">
          <a:xfrm>
            <a:off x="7015502" y="4631346"/>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or both?</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F3FEC1FE-55D2-614F-A08D-C617B95DE43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2466" name="Content Placeholder 5" descr="splitfrontpre 1.jpeg">
            <a:extLst>
              <a:ext uri="{FF2B5EF4-FFF2-40B4-BE49-F238E27FC236}">
                <a16:creationId xmlns:a16="http://schemas.microsoft.com/office/drawing/2014/main" id="{5FA88D39-60FB-D241-8819-8D79B07DD32D}"/>
              </a:ext>
            </a:extLst>
          </p:cNvPr>
          <p:cNvPicPr>
            <a:picLocks noGrp="1" noChangeAspect="1" noChangeArrowheads="1"/>
          </p:cNvPicPr>
          <p:nvPr>
            <p:ph idx="1"/>
          </p:nvPr>
        </p:nvPicPr>
        <p:blipFill>
          <a:blip r:embed="rId2">
            <a:lum contrast="14000"/>
            <a:extLst>
              <a:ext uri="{28A0092B-C50C-407E-A947-70E740481C1C}">
                <a14:useLocalDpi xmlns:a14="http://schemas.microsoft.com/office/drawing/2010/main" val="0"/>
              </a:ext>
            </a:extLst>
          </a:blip>
          <a:srcRect/>
          <a:stretch>
            <a:fillRect/>
          </a:stretch>
        </p:blipFill>
        <p:spPr>
          <a:xfrm>
            <a:off x="1281113" y="552450"/>
            <a:ext cx="6630987" cy="58308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A70BD4C4-B2E3-864D-B5CD-EC698923F6B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3490" name="Content Placeholder 3" descr="splitfrontpre.jpeg">
            <a:extLst>
              <a:ext uri="{FF2B5EF4-FFF2-40B4-BE49-F238E27FC236}">
                <a16:creationId xmlns:a16="http://schemas.microsoft.com/office/drawing/2014/main" id="{00B301C8-617C-F945-A604-94DFFD5FC2CC}"/>
              </a:ext>
            </a:extLst>
          </p:cNvPr>
          <p:cNvPicPr>
            <a:picLocks noGrp="1" noChangeAspect="1" noChangeArrowheads="1"/>
          </p:cNvPicPr>
          <p:nvPr>
            <p:ph idx="1"/>
          </p:nvPr>
        </p:nvPicPr>
        <p:blipFill>
          <a:blip r:embed="rId2">
            <a:lum contrast="26000"/>
            <a:extLst>
              <a:ext uri="{28A0092B-C50C-407E-A947-70E740481C1C}">
                <a14:useLocalDpi xmlns:a14="http://schemas.microsoft.com/office/drawing/2010/main" val="0"/>
              </a:ext>
            </a:extLst>
          </a:blip>
          <a:srcRect/>
          <a:stretch>
            <a:fillRect/>
          </a:stretch>
        </p:blipFill>
        <p:spPr>
          <a:xfrm>
            <a:off x="1739900" y="358775"/>
            <a:ext cx="5805488" cy="57245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DCBDD299-5E6D-F749-A0A8-EBFC5E93C08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4514" name="Content Placeholder 3" descr="enterprise moisture.tiff">
            <a:extLst>
              <a:ext uri="{FF2B5EF4-FFF2-40B4-BE49-F238E27FC236}">
                <a16:creationId xmlns:a16="http://schemas.microsoft.com/office/drawing/2014/main" id="{111E51A7-7A36-864C-9871-5AF4A3CE54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4" t="7281" r="3130"/>
          <a:stretch>
            <a:fillRect/>
          </a:stretch>
        </p:blipFill>
        <p:spPr>
          <a:xfrm>
            <a:off x="457200" y="981075"/>
            <a:ext cx="8027988" cy="47085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F179B2F5-2048-E04C-8323-C1CDD9BF25A0}"/>
              </a:ext>
            </a:extLst>
          </p:cNvPr>
          <p:cNvSpPr>
            <a:spLocks noGrp="1"/>
          </p:cNvSpPr>
          <p:nvPr>
            <p:ph type="title"/>
          </p:nvPr>
        </p:nvSpPr>
        <p:spPr/>
        <p:txBody>
          <a:bodyPr/>
          <a:lstStyle/>
          <a:p>
            <a:r>
              <a:rPr lang="en-US" altLang="en-US">
                <a:ea typeface="ＭＳ Ｐゴシック" panose="020B0600070205080204" pitchFamily="34" charset="-128"/>
              </a:rPr>
              <a:t>The Ocean Ranger Storm (1982)</a:t>
            </a:r>
          </a:p>
        </p:txBody>
      </p:sp>
      <p:pic>
        <p:nvPicPr>
          <p:cNvPr id="65538" name="Content Placeholder 3" descr="ocean_ranger.jpg">
            <a:extLst>
              <a:ext uri="{FF2B5EF4-FFF2-40B4-BE49-F238E27FC236}">
                <a16:creationId xmlns:a16="http://schemas.microsoft.com/office/drawing/2014/main" id="{53D8BF88-79FB-F140-9041-5253D7D5C8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072" r="-21072"/>
          <a:stretch>
            <a:fillRect/>
          </a:stretch>
        </p:blipFill>
        <p:spPr>
          <a:xfrm>
            <a:off x="2136775" y="1317625"/>
            <a:ext cx="4618038" cy="2540000"/>
          </a:xfrm>
        </p:spPr>
      </p:pic>
      <p:pic>
        <p:nvPicPr>
          <p:cNvPr id="65539" name="Picture 4" descr="oceanrangertitle.tiff">
            <a:extLst>
              <a:ext uri="{FF2B5EF4-FFF2-40B4-BE49-F238E27FC236}">
                <a16:creationId xmlns:a16="http://schemas.microsoft.com/office/drawing/2014/main" id="{79B46E1E-56F5-3243-A3AB-A3E96DECE1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57625"/>
            <a:ext cx="7899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8AC4B38-1B93-F246-89E8-D1E03B4B9F1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6562" name="Content Placeholder 3" descr="ocr3.tiff">
            <a:extLst>
              <a:ext uri="{FF2B5EF4-FFF2-40B4-BE49-F238E27FC236}">
                <a16:creationId xmlns:a16="http://schemas.microsoft.com/office/drawing/2014/main" id="{E8E41101-9FFB-BD4E-AB66-D9BED3EE60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9350" y="639763"/>
            <a:ext cx="7458075" cy="58420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BB0B56F-00A3-134D-ACBD-F6F21005627E}"/>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7586" name="Picture 4" descr="ocr2.tiff">
            <a:extLst>
              <a:ext uri="{FF2B5EF4-FFF2-40B4-BE49-F238E27FC236}">
                <a16:creationId xmlns:a16="http://schemas.microsoft.com/office/drawing/2014/main" id="{FC0C984D-D455-1144-ABAF-E4B32CC937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350" y="0"/>
            <a:ext cx="755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7C2CFC7-61D6-5343-BF53-408A6086C0F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8610" name="Content Placeholder 3" descr="temp.tiff">
            <a:extLst>
              <a:ext uri="{FF2B5EF4-FFF2-40B4-BE49-F238E27FC236}">
                <a16:creationId xmlns:a16="http://schemas.microsoft.com/office/drawing/2014/main" id="{34CA33E9-AE1C-2147-8D7C-CBC21C411C22}"/>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a:xfrm>
            <a:off x="885825" y="274638"/>
            <a:ext cx="7026275" cy="6091237"/>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A0D96959-4FD9-B04D-B103-382AF6CD6D6B}"/>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Low-level Trajectories Reveal the Origin of the Warm Seclusion</a:t>
            </a:r>
          </a:p>
        </p:txBody>
      </p:sp>
      <p:pic>
        <p:nvPicPr>
          <p:cNvPr id="69634" name="Content Placeholder 3" descr="oc4.tiff">
            <a:extLst>
              <a:ext uri="{FF2B5EF4-FFF2-40B4-BE49-F238E27FC236}">
                <a16:creationId xmlns:a16="http://schemas.microsoft.com/office/drawing/2014/main" id="{94ED68ED-E06B-024D-887A-A50C92C039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952" r="-20952"/>
          <a:stretch>
            <a:fillRect/>
          </a:stretch>
        </p:blip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2C9295BB-DBFA-9A40-AE4F-9E04B9B0470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5" descr="oc5.tiff">
            <a:extLst>
              <a:ext uri="{FF2B5EF4-FFF2-40B4-BE49-F238E27FC236}">
                <a16:creationId xmlns:a16="http://schemas.microsoft.com/office/drawing/2014/main" id="{0E36CE4D-A0DB-5440-A12B-8B43990207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274638"/>
            <a:ext cx="7694613" cy="64992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56030265-61C7-E045-9A5F-191D073F028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3" descr="ranger1.tiff">
            <a:extLst>
              <a:ext uri="{FF2B5EF4-FFF2-40B4-BE49-F238E27FC236}">
                <a16:creationId xmlns:a16="http://schemas.microsoft.com/office/drawing/2014/main" id="{B0737386-B160-A447-BC10-95DB5D0BAD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401638"/>
            <a:ext cx="5727700" cy="61118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CBD8-B331-3A42-BA4D-205CF3D5E53E}"/>
              </a:ext>
            </a:extLst>
          </p:cNvPr>
          <p:cNvSpPr>
            <a:spLocks noGrp="1"/>
          </p:cNvSpPr>
          <p:nvPr>
            <p:ph type="title"/>
          </p:nvPr>
        </p:nvSpPr>
        <p:spPr>
          <a:xfrm>
            <a:off x="457200" y="601663"/>
            <a:ext cx="8229600" cy="1143000"/>
          </a:xfrm>
        </p:spPr>
        <p:txBody>
          <a:bodyPr rtlCol="0">
            <a:normAutofit fontScale="90000"/>
          </a:bodyPr>
          <a:lstStyle/>
          <a:p>
            <a:pPr eaLnBrk="1" fontAlgn="auto" hangingPunct="1">
              <a:spcAft>
                <a:spcPts val="0"/>
              </a:spcAft>
              <a:defRPr/>
            </a:pPr>
            <a:r>
              <a:rPr lang="en-US" b="1" dirty="0">
                <a:solidFill>
                  <a:schemeClr val="tx2"/>
                </a:solidFill>
                <a:ea typeface="+mj-ea"/>
                <a:cs typeface="+mj-cs"/>
              </a:rPr>
              <a:t>Loomis (1841):  First Air Flow Schematic Over Cold Front</a:t>
            </a:r>
          </a:p>
        </p:txBody>
      </p:sp>
      <p:pic>
        <p:nvPicPr>
          <p:cNvPr id="18434" name="Content Placeholder 3" descr="Loomis.jpeg">
            <a:extLst>
              <a:ext uri="{FF2B5EF4-FFF2-40B4-BE49-F238E27FC236}">
                <a16:creationId xmlns:a16="http://schemas.microsoft.com/office/drawing/2014/main" id="{FDE267CD-1EE9-9B42-8DF3-07B505029A61}"/>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l="5380" t="8081" r="3587" b="3030"/>
          <a:stretch>
            <a:fillRect/>
          </a:stretch>
        </p:blipFill>
        <p:spPr>
          <a:xfrm>
            <a:off x="387350" y="2401888"/>
            <a:ext cx="8369300" cy="328295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D7BCF53-8616-0344-8A30-13665242D481}"/>
              </a:ext>
            </a:extLst>
          </p:cNvPr>
          <p:cNvSpPr>
            <a:spLocks noGrp="1"/>
          </p:cNvSpPr>
          <p:nvPr>
            <p:ph type="title"/>
          </p:nvPr>
        </p:nvSpPr>
        <p:spPr>
          <a:xfrm>
            <a:off x="457200" y="376238"/>
            <a:ext cx="8229600" cy="723900"/>
          </a:xfrm>
        </p:spPr>
        <p:txBody>
          <a:bodyPr/>
          <a:lstStyle/>
          <a:p>
            <a:pPr eaLnBrk="1" hangingPunct="1"/>
            <a:r>
              <a:rPr lang="en-US" altLang="en-US" sz="3600" b="1">
                <a:solidFill>
                  <a:schemeClr val="tx2"/>
                </a:solidFill>
                <a:ea typeface="ＭＳ Ｐゴシック" panose="020B0600070205080204" pitchFamily="34" charset="-128"/>
              </a:rPr>
              <a:t>By 1860s the idea of two main airflows (warm and cold) was becoming accepted</a:t>
            </a:r>
          </a:p>
        </p:txBody>
      </p:sp>
      <p:pic>
        <p:nvPicPr>
          <p:cNvPr id="19458" name="Content Placeholder 3" descr="ftizroy.jpeg">
            <a:extLst>
              <a:ext uri="{FF2B5EF4-FFF2-40B4-BE49-F238E27FC236}">
                <a16:creationId xmlns:a16="http://schemas.microsoft.com/office/drawing/2014/main" id="{85424311-230C-434F-A5B0-546CB655EF67}"/>
              </a:ext>
            </a:extLst>
          </p:cNvPr>
          <p:cNvPicPr>
            <a:picLocks noGrp="1" noChangeAspect="1" noChangeArrowheads="1"/>
          </p:cNvPicPr>
          <p:nvPr>
            <p:ph idx="1"/>
          </p:nvPr>
        </p:nvPicPr>
        <p:blipFill>
          <a:blip r:embed="rId2">
            <a:lum contrast="14000"/>
            <a:extLst>
              <a:ext uri="{28A0092B-C50C-407E-A947-70E740481C1C}">
                <a14:useLocalDpi xmlns:a14="http://schemas.microsoft.com/office/drawing/2010/main" val="0"/>
              </a:ext>
            </a:extLst>
          </a:blip>
          <a:srcRect l="2957" r="845"/>
          <a:stretch>
            <a:fillRect/>
          </a:stretch>
        </p:blipFill>
        <p:spPr>
          <a:xfrm>
            <a:off x="854075" y="1376363"/>
            <a:ext cx="7613650" cy="5207000"/>
          </a:xfrm>
        </p:spPr>
      </p:pic>
      <p:sp>
        <p:nvSpPr>
          <p:cNvPr id="19459" name="TextBox 3">
            <a:extLst>
              <a:ext uri="{FF2B5EF4-FFF2-40B4-BE49-F238E27FC236}">
                <a16:creationId xmlns:a16="http://schemas.microsoft.com/office/drawing/2014/main" id="{F98A6199-E503-D443-9A97-D84FAC75DEA6}"/>
              </a:ext>
            </a:extLst>
          </p:cNvPr>
          <p:cNvSpPr txBox="1">
            <a:spLocks noChangeArrowheads="1"/>
          </p:cNvSpPr>
          <p:nvPr/>
        </p:nvSpPr>
        <p:spPr bwMode="auto">
          <a:xfrm>
            <a:off x="457200" y="2465388"/>
            <a:ext cx="1330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tx2"/>
                </a:solidFill>
                <a:latin typeface="Arial" panose="020B0604020202020204" pitchFamily="34" charset="0"/>
              </a:rPr>
              <a:t>Fitz-Roy</a:t>
            </a:r>
          </a:p>
          <a:p>
            <a:pPr eaLnBrk="1" hangingPunct="1">
              <a:spcBef>
                <a:spcPct val="0"/>
              </a:spcBef>
              <a:buFontTx/>
              <a:buNone/>
            </a:pPr>
            <a:r>
              <a:rPr lang="en-US" altLang="en-US" sz="2400">
                <a:solidFill>
                  <a:schemeClr val="tx2"/>
                </a:solidFill>
                <a:latin typeface="Arial" panose="020B0604020202020204" pitchFamily="34" charset="0"/>
              </a:rPr>
              <a:t>1863</a:t>
            </a:r>
          </a:p>
        </p:txBody>
      </p:sp>
      <p:sp>
        <p:nvSpPr>
          <p:cNvPr id="19460" name="TextBox 4">
            <a:extLst>
              <a:ext uri="{FF2B5EF4-FFF2-40B4-BE49-F238E27FC236}">
                <a16:creationId xmlns:a16="http://schemas.microsoft.com/office/drawing/2014/main" id="{B349600B-A1F4-2647-BF10-B2C7AF488987}"/>
              </a:ext>
            </a:extLst>
          </p:cNvPr>
          <p:cNvSpPr txBox="1">
            <a:spLocks noChangeArrowheads="1"/>
          </p:cNvSpPr>
          <p:nvPr/>
        </p:nvSpPr>
        <p:spPr bwMode="auto">
          <a:xfrm>
            <a:off x="4310063" y="1905000"/>
            <a:ext cx="81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rPr>
              <a:t>cold</a:t>
            </a:r>
          </a:p>
        </p:txBody>
      </p:sp>
      <p:sp>
        <p:nvSpPr>
          <p:cNvPr id="19461" name="TextBox 5">
            <a:extLst>
              <a:ext uri="{FF2B5EF4-FFF2-40B4-BE49-F238E27FC236}">
                <a16:creationId xmlns:a16="http://schemas.microsoft.com/office/drawing/2014/main" id="{5189B618-612E-4048-BBA9-C72933A4C449}"/>
              </a:ext>
            </a:extLst>
          </p:cNvPr>
          <p:cNvSpPr txBox="1">
            <a:spLocks noChangeArrowheads="1"/>
          </p:cNvSpPr>
          <p:nvPr/>
        </p:nvSpPr>
        <p:spPr bwMode="auto">
          <a:xfrm>
            <a:off x="4156075" y="5286375"/>
            <a:ext cx="98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rPr>
              <a:t>warm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7AE465C8-99EF-B248-A89E-AC827336BF5B}"/>
              </a:ext>
            </a:extLst>
          </p:cNvPr>
          <p:cNvSpPr>
            <a:spLocks noGrp="1"/>
          </p:cNvSpPr>
          <p:nvPr>
            <p:ph type="title"/>
          </p:nvPr>
        </p:nvSpPr>
        <p:spPr>
          <a:xfrm>
            <a:off x="241300" y="476250"/>
            <a:ext cx="8661400" cy="1358900"/>
          </a:xfrm>
        </p:spPr>
        <p:txBody>
          <a:bodyPr/>
          <a:lstStyle/>
          <a:p>
            <a:pPr eaLnBrk="1" hangingPunct="1"/>
            <a:r>
              <a:rPr lang="en-US" altLang="en-US" sz="3600" b="1">
                <a:solidFill>
                  <a:schemeClr val="tx2"/>
                </a:solidFill>
                <a:ea typeface="ＭＳ Ｐゴシック" panose="020B0600070205080204" pitchFamily="34" charset="-128"/>
              </a:rPr>
              <a:t>By the beginning of the 20</a:t>
            </a:r>
            <a:r>
              <a:rPr lang="en-US" altLang="en-US" sz="3600" b="1" baseline="30000">
                <a:solidFill>
                  <a:schemeClr val="tx2"/>
                </a:solidFill>
                <a:ea typeface="ＭＳ Ｐゴシック" panose="020B0600070205080204" pitchFamily="34" charset="-128"/>
              </a:rPr>
              <a:t>th</a:t>
            </a:r>
            <a:r>
              <a:rPr lang="en-US" altLang="en-US" sz="3600" b="1">
                <a:solidFill>
                  <a:schemeClr val="tx2"/>
                </a:solidFill>
                <a:ea typeface="ＭＳ Ｐゴシック" panose="020B0600070205080204" pitchFamily="34" charset="-128"/>
              </a:rPr>
              <a:t> century the idea of three main airflows was being suggested</a:t>
            </a:r>
            <a:r>
              <a:rPr lang="en-US" altLang="en-US">
                <a:ea typeface="ＭＳ Ｐゴシック" panose="020B0600070205080204" pitchFamily="34" charset="-128"/>
              </a:rPr>
              <a:t>.</a:t>
            </a:r>
          </a:p>
        </p:txBody>
      </p:sp>
      <p:pic>
        <p:nvPicPr>
          <p:cNvPr id="20482" name="Content Placeholder 3" descr="shaw.jpeg">
            <a:extLst>
              <a:ext uri="{FF2B5EF4-FFF2-40B4-BE49-F238E27FC236}">
                <a16:creationId xmlns:a16="http://schemas.microsoft.com/office/drawing/2014/main" id="{EF85B771-F1C3-6241-A7D3-B75BA09CB867}"/>
              </a:ext>
            </a:extLst>
          </p:cNvPr>
          <p:cNvPicPr>
            <a:picLocks noGrp="1" noChangeAspect="1" noChangeArrowheads="1"/>
          </p:cNvPicPr>
          <p:nvPr>
            <p:ph idx="1"/>
          </p:nvPr>
        </p:nvPicPr>
        <p:blipFill>
          <a:blip r:embed="rId2">
            <a:lum contrast="28000"/>
            <a:extLst>
              <a:ext uri="{28A0092B-C50C-407E-A947-70E740481C1C}">
                <a14:useLocalDpi xmlns:a14="http://schemas.microsoft.com/office/drawing/2010/main" val="0"/>
              </a:ext>
            </a:extLst>
          </a:blip>
          <a:srcRect/>
          <a:stretch>
            <a:fillRect/>
          </a:stretch>
        </p:blipFill>
        <p:spPr>
          <a:xfrm>
            <a:off x="2655888" y="2189163"/>
            <a:ext cx="4162425" cy="419258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84D01A22-D920-3546-80E6-B5CBFF73E0C4}"/>
              </a:ext>
            </a:extLst>
          </p:cNvPr>
          <p:cNvSpPr>
            <a:spLocks noGrp="1"/>
          </p:cNvSpPr>
          <p:nvPr>
            <p:ph type="title"/>
          </p:nvPr>
        </p:nvSpPr>
        <p:spPr>
          <a:xfrm>
            <a:off x="288925" y="1787071"/>
            <a:ext cx="8566150" cy="1143000"/>
          </a:xfrm>
        </p:spPr>
        <p:txBody>
          <a:bodyPr/>
          <a:lstStyle/>
          <a:p>
            <a:pPr eaLnBrk="1" hangingPunct="1"/>
            <a:r>
              <a:rPr lang="en-US" altLang="en-US" b="1" dirty="0">
                <a:solidFill>
                  <a:schemeClr val="tx2"/>
                </a:solidFill>
                <a:ea typeface="ＭＳ Ｐゴシック" panose="020B0600070205080204" pitchFamily="34" charset="-128"/>
              </a:rPr>
              <a:t>The Norwegian Cyclone Model (</a:t>
            </a:r>
            <a:r>
              <a:rPr lang="en-US" altLang="en-US" b="1" dirty="0" err="1">
                <a:solidFill>
                  <a:schemeClr val="tx2"/>
                </a:solidFill>
                <a:ea typeface="ＭＳ Ｐゴシック" panose="020B0600070205080204" pitchFamily="34" charset="-128"/>
              </a:rPr>
              <a:t>Bjerknes</a:t>
            </a:r>
            <a:r>
              <a:rPr lang="en-US" altLang="en-US" b="1" dirty="0">
                <a:solidFill>
                  <a:schemeClr val="tx2"/>
                </a:solidFill>
                <a:ea typeface="ＭＳ Ｐゴシック" panose="020B0600070205080204" pitchFamily="34" charset="-128"/>
              </a:rPr>
              <a:t> 1918 and later) Connected Three-Dimensional Airflows with the Clouds and Temperature Structures of Midlatitude Fronts and Cyclones</a:t>
            </a:r>
          </a:p>
        </p:txBody>
      </p:sp>
      <p:sp>
        <p:nvSpPr>
          <p:cNvPr id="21506" name="Content Placeholder 2">
            <a:extLst>
              <a:ext uri="{FF2B5EF4-FFF2-40B4-BE49-F238E27FC236}">
                <a16:creationId xmlns:a16="http://schemas.microsoft.com/office/drawing/2014/main" id="{E87DE5DB-6E1E-F340-A728-420AC1105B8C}"/>
              </a:ext>
            </a:extLst>
          </p:cNvPr>
          <p:cNvSpPr>
            <a:spLocks noGrp="1"/>
          </p:cNvSpPr>
          <p:nvPr>
            <p:ph idx="1"/>
          </p:nvPr>
        </p:nvSpPr>
        <p:spPr>
          <a:xfrm>
            <a:off x="1447685" y="4840172"/>
            <a:ext cx="6582410" cy="1361122"/>
          </a:xfrm>
        </p:spPr>
        <p:txBody>
          <a:bodyPr/>
          <a:lstStyle/>
          <a:p>
            <a:pPr marL="0" indent="0" eaLnBrk="1" hangingPunct="1">
              <a:buFont typeface="Arial" panose="020B0604020202020204" pitchFamily="34" charset="0"/>
              <a:buNone/>
            </a:pPr>
            <a:r>
              <a:rPr lang="en-US" altLang="en-US" b="1" u="sng" dirty="0">
                <a:ea typeface="ＭＳ Ｐゴシック" panose="020B0600070205080204" pitchFamily="34" charset="-128"/>
              </a:rPr>
              <a:t>A huge advance, but it had deficiencies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4148</TotalTime>
  <Words>900</Words>
  <Application>Microsoft Macintosh PowerPoint</Application>
  <PresentationFormat>On-screen Show (4:3)</PresentationFormat>
  <Paragraphs>112</Paragraphs>
  <Slides>59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Office Theme</vt:lpstr>
      <vt:lpstr>Three-Dimensional Airflow Through Fronts and Midlatitude Cyclones</vt:lpstr>
      <vt:lpstr>Importance of Air Flows</vt:lpstr>
      <vt:lpstr>Some History</vt:lpstr>
      <vt:lpstr>1800’s</vt:lpstr>
      <vt:lpstr>Major Debates on Cyclone Airflows During the Mid-1800s</vt:lpstr>
      <vt:lpstr>Loomis (1841):  First Air Flow Schematic Over Cold Front</vt:lpstr>
      <vt:lpstr>By 1860s the idea of two main airflows (warm and cold) was becoming accepted</vt:lpstr>
      <vt:lpstr>By the beginning of the 20th century the idea of three main airflows was being suggested.</vt:lpstr>
      <vt:lpstr>The Norwegian Cyclone Model (Bjerknes 1918 and later) Connected Three-Dimensional Airflows with the Clouds and Temperature Structures of Midlatitude Fronts and Cyclones</vt:lpstr>
      <vt:lpstr>PowerPoint Presentation</vt:lpstr>
      <vt:lpstr>Norwegian Cyclone Model Concept of Air Flows in Cyclones</vt:lpstr>
      <vt:lpstr>Missing Key Ingredients in the Norwegian Cyclone Model</vt:lpstr>
      <vt:lpstr>1930s-1950s</vt:lpstr>
      <vt:lpstr>Palmen and Newton (1969)</vt:lpstr>
      <vt:lpstr>PowerPoint Presentation</vt:lpstr>
      <vt:lpstr>PowerPoint Presentation</vt:lpstr>
      <vt:lpstr>1950s-1980s</vt:lpstr>
      <vt:lpstr>Conveyor Belts</vt:lpstr>
      <vt:lpstr>The Conveyor Belt Model of Cyclone Airflows (Carlson, 1980)</vt:lpstr>
      <vt:lpstr>PowerPoint Presentation</vt:lpstr>
      <vt:lpstr>Clearer Version!</vt:lpstr>
      <vt:lpstr>Three Main Airstreams or “Conveyor Belts”</vt:lpstr>
      <vt:lpstr>PowerPoint Presentation</vt:lpstr>
      <vt:lpstr>PowerPoint Presentation</vt:lpstr>
      <vt:lpstr>PowerPoint Presentation</vt:lpstr>
      <vt:lpstr>PowerPoint Presentation</vt:lpstr>
      <vt:lpstr>Strengths and Weaknesses of the Conveyor Belt Model</vt:lpstr>
      <vt:lpstr>1980s-now:  The Model Revolution</vt:lpstr>
      <vt:lpstr>A “Conveyor Belt” View Can Explain Some Cloud Structures Unexplained by the Norwegian Cyclone Model</vt:lpstr>
      <vt:lpstr>Split “Cold” Front</vt:lpstr>
      <vt:lpstr>Airflow and Conveyor-Belt Studies Have Suggested Structures Not Described in the Norwegian Cyclone Model</vt:lpstr>
      <vt:lpstr>Trajectories for a Relatively “Classical” Case over North America:  December 14-16, 1987</vt:lpstr>
      <vt:lpstr>PowerPoint Presentation</vt:lpstr>
      <vt:lpstr>PowerPoint Presentation</vt:lpstr>
      <vt:lpstr>PowerPoint Presentation</vt:lpstr>
      <vt:lpstr>PowerPoint Presentation</vt:lpstr>
      <vt:lpstr>PowerPoint Presentation</vt:lpstr>
      <vt:lpstr>Realistic Model Simulation</vt:lpstr>
      <vt:lpstr>PowerPoint Presentation</vt:lpstr>
      <vt:lpstr>PowerPoint Presentation</vt:lpstr>
      <vt:lpstr>PowerPoint Presentation</vt:lpstr>
      <vt:lpstr>PowerPoint Presentation</vt:lpstr>
      <vt:lpstr>PowerPoint Presentation</vt:lpstr>
      <vt:lpstr>PowerPoint Presentation</vt:lpstr>
      <vt:lpstr>Saturated Volume at 1800 UTC 15 December</vt:lpstr>
      <vt:lpstr>PowerPoint Presentation</vt:lpstr>
      <vt:lpstr>The Warm Sector Can Have Dry Air Overhead</vt:lpstr>
      <vt:lpstr>PowerPoint Presentation</vt:lpstr>
      <vt:lpstr>Can We Use Trajectories to Understand Why Precipitation Leads the Cold Front?</vt:lpstr>
      <vt:lpstr>PowerPoint Presentation</vt:lpstr>
      <vt:lpstr>PowerPoint Presentation</vt:lpstr>
      <vt:lpstr>PowerPoint Presentation</vt:lpstr>
      <vt:lpstr>The Ocean Ranger Storm (1982)</vt:lpstr>
      <vt:lpstr>PowerPoint Presentation</vt:lpstr>
      <vt:lpstr>PowerPoint Presentation</vt:lpstr>
      <vt:lpstr>PowerPoint Presentation</vt:lpstr>
      <vt:lpstr>Low-level Trajectories Reveal the Origin of the Warm Seclusion</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Three-Dimensional Airflow Through Fronts and Midlatitude Cyclones</dc:title>
  <dc:creator>Clifford Mass</dc:creator>
  <cp:lastModifiedBy>Clifford F. Mass</cp:lastModifiedBy>
  <cp:revision>24</cp:revision>
  <dcterms:created xsi:type="dcterms:W3CDTF">2011-03-04T17:37:29Z</dcterms:created>
  <dcterms:modified xsi:type="dcterms:W3CDTF">2023-03-01T20:40:45Z</dcterms:modified>
</cp:coreProperties>
</file>