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62" r:id="rId4"/>
    <p:sldId id="257" r:id="rId5"/>
    <p:sldId id="259" r:id="rId6"/>
    <p:sldId id="261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12"/>
    <p:restoredTop sz="94675"/>
  </p:normalViewPr>
  <p:slideViewPr>
    <p:cSldViewPr snapToGrid="0">
      <p:cViewPr varScale="1">
        <p:scale>
          <a:sx n="127" d="100"/>
          <a:sy n="127" d="100"/>
        </p:scale>
        <p:origin x="175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1B508-3A60-3AE1-0D91-A583DA09A4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50546E-2F26-9CF6-42E1-EE25520D50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4C6F64-5CA5-3956-41EF-FB046672B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3AA1E-8B9E-AE48-A969-652278739D2D}" type="datetimeFigureOut">
              <a:rPr lang="en-US" smtClean="0"/>
              <a:t>1/2/24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EC66FD-27FA-435E-7AEE-81063A0C8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10AD07-0EB8-F8C0-5B4A-B416D4B93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AD8BB-D7A0-524F-B443-925633FE5E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624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430C5-AF7E-BCC1-7524-78184CE57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E712CF-4171-2980-DFFF-5E47D0EF6A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C25B19-DD94-0AE9-C031-EFE9D2C80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3AA1E-8B9E-AE48-A969-652278739D2D}" type="datetimeFigureOut">
              <a:rPr lang="en-US" smtClean="0"/>
              <a:t>1/2/24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066390-7094-CD69-5970-751957BF2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82C59C-0380-41BE-7528-E35BCD2A3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AD8BB-D7A0-524F-B443-925633FE5E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261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B07033-62D1-6E8C-1424-C47A6C78CF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9FEA22-6720-A65D-0947-F2F9C3905D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740D6E-25BA-C172-DFC1-A37BF8233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3AA1E-8B9E-AE48-A969-652278739D2D}" type="datetimeFigureOut">
              <a:rPr lang="en-US" smtClean="0"/>
              <a:t>1/2/24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5BBA82-3EA4-A9F4-7516-20D0B74A1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3EDDD6-10B3-D1C3-DE49-B8E520B2C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AD8BB-D7A0-524F-B443-925633FE5E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098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6DFEE7-827C-CE7B-C405-D780D34D3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60F3E4-4D21-5666-6208-AC6EC15811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B468D7-93C7-177E-DA8C-FBAB5DCE2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3AA1E-8B9E-AE48-A969-652278739D2D}" type="datetimeFigureOut">
              <a:rPr lang="en-US" smtClean="0"/>
              <a:t>1/2/24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2FC207-BFE0-9EBB-19FB-33D6AF670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08C012-3C53-6C59-8F85-66BF26076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AD8BB-D7A0-524F-B443-925633FE5E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380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58B34-D614-9170-83AB-B7766E168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09F132-8C38-3A90-9F44-C6FD1DBE49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B7AB31-F537-6415-6174-A8492589F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3AA1E-8B9E-AE48-A969-652278739D2D}" type="datetimeFigureOut">
              <a:rPr lang="en-US" smtClean="0"/>
              <a:t>1/2/24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47A950-C596-1328-C90C-28ED01775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AA5BE-9234-E06A-CDAE-CEB8BF8F4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AD8BB-D7A0-524F-B443-925633FE5E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96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BACA4-4E2B-CEE2-EC2A-2098687D0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E3CFD8-3E72-123C-F1C8-4F45C622F6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2DE6AD-C90E-4761-ED57-C9D964B02C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57C1CF-D697-D7FC-EAFF-ED7E08DA1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3AA1E-8B9E-AE48-A969-652278739D2D}" type="datetimeFigureOut">
              <a:rPr lang="en-US" smtClean="0"/>
              <a:t>1/2/24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973633-5986-BC55-30C0-1DEBA72EE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20D0FC-DB73-79C0-B372-525B39568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AD8BB-D7A0-524F-B443-925633FE5E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359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B11AF-4A04-60E6-86E4-6646495B50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00781E-D2F1-147B-0F4C-5A2260EBD7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20FC2D-B51A-8D77-BB64-260E42288D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B993B1-ADA5-10FD-78CB-E40C60CD60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700B9A4-B874-1ACF-E609-300944E009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3B8E36-089D-2773-A9F1-395E2740C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3AA1E-8B9E-AE48-A969-652278739D2D}" type="datetimeFigureOut">
              <a:rPr lang="en-US" smtClean="0"/>
              <a:t>1/2/24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2D4D52-911C-D662-AD27-0B01110F4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B6DF2D0-6D9E-FD21-AA37-4F7DE6158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AD8BB-D7A0-524F-B443-925633FE5E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95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2864F-F13C-3FB5-1BDA-3C59F5058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583BF2-4D62-11DC-10A5-0B531DA6E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3AA1E-8B9E-AE48-A969-652278739D2D}" type="datetimeFigureOut">
              <a:rPr lang="en-US" smtClean="0"/>
              <a:t>1/2/24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A705F8-6119-4F43-93C2-80F6406A8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3BF4E4-AEE7-E873-7F2C-B555402D5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AD8BB-D7A0-524F-B443-925633FE5E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54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843A1B3-DB4F-40C6-2518-378459F7F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3AA1E-8B9E-AE48-A969-652278739D2D}" type="datetimeFigureOut">
              <a:rPr lang="en-US" smtClean="0"/>
              <a:t>1/2/24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B9479A-41D9-1C56-F1AD-B91746053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D6BA0D-A16D-33B9-0013-BDB311AFF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AD8BB-D7A0-524F-B443-925633FE5E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740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AE8DF-ECC4-8EFA-BAEA-ABD3E0B86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F673BD-1360-EA08-2A8A-66F1D7C3E4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161402-9FFA-0160-347A-36C27ECD13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50A008-6052-F36B-3694-AA446F9A4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3AA1E-8B9E-AE48-A969-652278739D2D}" type="datetimeFigureOut">
              <a:rPr lang="en-US" smtClean="0"/>
              <a:t>1/2/24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F48C8D-B639-4CCF-7F91-E567B879A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FAA50C-F149-411B-F638-98C79C866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AD8BB-D7A0-524F-B443-925633FE5E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447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0C8DA-32C2-0426-60F7-1271B691A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6D2A9B-3CB6-3940-760D-C9CC964AEC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82CA23-4D4E-BD01-7A76-E3A3146DB8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3B2E40-7926-555F-933B-F2E6A138C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3AA1E-8B9E-AE48-A969-652278739D2D}" type="datetimeFigureOut">
              <a:rPr lang="en-US" smtClean="0"/>
              <a:t>1/2/24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0E4560-D4FB-5D73-0726-EE1B43133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2E071F-D7E6-8CA9-ECCD-775861BAF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AD8BB-D7A0-524F-B443-925633FE5E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287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A6EA115-933C-13DC-0801-2472CAF0C5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1A2973-8946-02F2-CAA2-C14D453364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FA79E5-B3F0-C851-CFC0-407E732A96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03AA1E-8B9E-AE48-A969-652278739D2D}" type="datetimeFigureOut">
              <a:rPr lang="en-US" smtClean="0"/>
              <a:t>1/2/24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903CCD-8E3E-B193-926E-B2040047FF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46ADE5-6FA3-EA92-5E9D-D43425EC2C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4AD8BB-D7A0-524F-B443-925633FE5E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341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canvas.uw.edu/courses/1695385" TargetMode="External"/><Relationship Id="rId2" Type="http://schemas.openxmlformats.org/officeDocument/2006/relationships/hyperlink" Target="https://a.atmos.washington.edu/~cliff/370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86E00-3FFA-A64C-215E-AE4CCDFDE4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76248" y="2972184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Atmospheric Sciences 370</a:t>
            </a:r>
            <a:br>
              <a:rPr lang="en-US" b="1" dirty="0"/>
            </a:br>
            <a:r>
              <a:rPr lang="en-US" b="1" i="0" dirty="0">
                <a:solidFill>
                  <a:schemeClr val="accent1"/>
                </a:solidFill>
                <a:effectLst/>
                <a:latin typeface="Times" pitchFamily="2" charset="0"/>
              </a:rPr>
              <a:t>Atmospheric Structure and Analysis</a:t>
            </a:r>
            <a:br>
              <a:rPr lang="en-US" b="1" i="0" dirty="0">
                <a:solidFill>
                  <a:srgbClr val="000000"/>
                </a:solidFill>
                <a:effectLst/>
                <a:latin typeface="Times" pitchFamily="2" charset="0"/>
              </a:rPr>
            </a:br>
            <a:br>
              <a:rPr lang="en-US" b="1" dirty="0"/>
            </a:br>
            <a:r>
              <a:rPr lang="en-US" b="1" dirty="0"/>
              <a:t>Winter 2024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A91542-0A79-AE5C-773F-7A49424AD6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8953" y="5505573"/>
            <a:ext cx="9792638" cy="948558"/>
          </a:xfrm>
        </p:spPr>
        <p:txBody>
          <a:bodyPr>
            <a:normAutofit/>
          </a:bodyPr>
          <a:lstStyle/>
          <a:p>
            <a:r>
              <a:rPr lang="en-US" sz="3200" dirty="0"/>
              <a:t>Instructors:  Cliff Mass (lectures) and Lynn </a:t>
            </a:r>
            <a:r>
              <a:rPr lang="en-US" sz="3200" dirty="0" err="1"/>
              <a:t>McMurdie</a:t>
            </a:r>
            <a:r>
              <a:rPr lang="en-US" sz="3200" dirty="0"/>
              <a:t> (lab)</a:t>
            </a:r>
          </a:p>
        </p:txBody>
      </p:sp>
    </p:spTree>
    <p:extLst>
      <p:ext uri="{BB962C8B-B14F-4D97-AF65-F5344CB8AC3E}">
        <p14:creationId xmlns:p14="http://schemas.microsoft.com/office/powerpoint/2010/main" val="38456747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43E34-CD21-06D4-E310-2F678BC42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  <a:latin typeface="+mn-lt"/>
              </a:rPr>
              <a:t>Class Goals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405F3F-EA8B-2B17-12E7-537E438DC0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i="0" dirty="0">
                <a:solidFill>
                  <a:srgbClr val="000000"/>
                </a:solidFill>
                <a:effectLst/>
                <a:latin typeface="Times New Roman, Times, serif" pitchFamily="2" charset="0"/>
              </a:rPr>
              <a:t>Gain a basic understanding of the structure and evolution of synoptic systems such as fronts, jets, and cyclones.</a:t>
            </a:r>
            <a:endParaRPr lang="en-US" b="1" dirty="0">
              <a:solidFill>
                <a:srgbClr val="000000"/>
              </a:solidFill>
              <a:latin typeface="Times New Roman, Times, serif" pitchFamily="2" charset="0"/>
            </a:endParaRPr>
          </a:p>
          <a:p>
            <a:pPr algn="l"/>
            <a:r>
              <a:rPr lang="en-US" b="1" i="0" dirty="0">
                <a:solidFill>
                  <a:schemeClr val="accent1"/>
                </a:solidFill>
                <a:effectLst/>
                <a:latin typeface="Times New Roman, Times, serif" pitchFamily="2" charset="0"/>
              </a:rPr>
              <a:t>Develop a better understanding of important dynamical concepts such as thermal wind, wind balances, and vorticity.</a:t>
            </a:r>
          </a:p>
          <a:p>
            <a:pPr algn="l"/>
            <a:r>
              <a:rPr lang="en-US" b="1" i="0" dirty="0">
                <a:solidFill>
                  <a:srgbClr val="000000"/>
                </a:solidFill>
                <a:effectLst/>
                <a:latin typeface="Times New Roman, Times, serif" pitchFamily="2" charset="0"/>
              </a:rPr>
              <a:t>Develop </a:t>
            </a:r>
            <a:r>
              <a:rPr lang="en-US" b="1" dirty="0">
                <a:solidFill>
                  <a:srgbClr val="000000"/>
                </a:solidFill>
                <a:latin typeface="Times New Roman, Times, serif" pitchFamily="2" charset="0"/>
              </a:rPr>
              <a:t>skills </a:t>
            </a:r>
            <a:r>
              <a:rPr lang="en-US" b="1" i="0" dirty="0">
                <a:solidFill>
                  <a:srgbClr val="000000"/>
                </a:solidFill>
                <a:effectLst/>
                <a:latin typeface="Times New Roman, Times, serif" pitchFamily="2" charset="0"/>
              </a:rPr>
              <a:t>with the basic tools of a synoptic meteorologist such as constant pressure/height charts, soundings, radar and satellite imagery, and interactive analysis.</a:t>
            </a:r>
          </a:p>
          <a:p>
            <a:pPr algn="l"/>
            <a:r>
              <a:rPr lang="en-US" b="1" i="0" dirty="0">
                <a:solidFill>
                  <a:schemeClr val="accent1"/>
                </a:solidFill>
                <a:effectLst/>
                <a:latin typeface="Times New Roman, Times, serif" pitchFamily="2" charset="0"/>
              </a:rPr>
              <a:t>Understand essential elements of weather forecasting.</a:t>
            </a:r>
          </a:p>
          <a:p>
            <a:pPr algn="l"/>
            <a:r>
              <a:rPr lang="en-US" b="1" dirty="0">
                <a:latin typeface="Times New Roman, Times, serif" pitchFamily="2" charset="0"/>
              </a:rPr>
              <a:t>Understand basic elements of tropical meteorology.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87197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16CAF85-69F6-633B-4223-AB8BE0328862}"/>
              </a:ext>
            </a:extLst>
          </p:cNvPr>
          <p:cNvSpPr txBox="1"/>
          <p:nvPr/>
        </p:nvSpPr>
        <p:spPr>
          <a:xfrm>
            <a:off x="113881" y="74588"/>
            <a:ext cx="12078119" cy="71404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  <a:effectLst/>
                <a:latin typeface="Times" pitchFamily="2" charset="0"/>
              </a:rPr>
              <a:t>1.  Weather Observations</a:t>
            </a:r>
            <a:endParaRPr lang="en-US" sz="2000" b="1" dirty="0">
              <a:solidFill>
                <a:schemeClr val="accent1"/>
              </a:solidFill>
              <a:effectLst/>
              <a:latin typeface="Times New Roman" panose="02020603050405020304" pitchFamily="18" charset="0"/>
            </a:endParaRPr>
          </a:p>
          <a:p>
            <a:r>
              <a:rPr lang="en-US" sz="2000" b="1" i="1" dirty="0">
                <a:effectLst/>
                <a:latin typeface="Times" pitchFamily="2" charset="0"/>
              </a:rPr>
              <a:t>Lectures</a:t>
            </a:r>
            <a:r>
              <a:rPr lang="en-US" sz="2000" b="1" dirty="0">
                <a:effectLst/>
                <a:latin typeface="Times" pitchFamily="2" charset="0"/>
              </a:rPr>
              <a:t>:  Review of observational platforms used in synoptic analysis.</a:t>
            </a:r>
            <a:endParaRPr lang="en-US" sz="2000" b="1" dirty="0">
              <a:effectLst/>
              <a:latin typeface="Times New Roman" panose="02020603050405020304" pitchFamily="18" charset="0"/>
            </a:endParaRPr>
          </a:p>
          <a:p>
            <a:r>
              <a:rPr lang="en-US" sz="2000" b="1" dirty="0">
                <a:effectLst/>
                <a:latin typeface="Times" pitchFamily="2" charset="0"/>
              </a:rPr>
              <a:t>Labs:  Access and display of surface, upper air, and satellite observations</a:t>
            </a:r>
            <a:endParaRPr lang="en-US" sz="2000" b="1" dirty="0">
              <a:effectLst/>
              <a:latin typeface="Times New Roman" panose="02020603050405020304" pitchFamily="18" charset="0"/>
            </a:endParaRPr>
          </a:p>
          <a:p>
            <a:r>
              <a:rPr lang="en-US" sz="2000" b="1" dirty="0">
                <a:effectLst/>
                <a:latin typeface="Times" pitchFamily="2" charset="0"/>
              </a:rPr>
              <a:t> </a:t>
            </a:r>
            <a:endParaRPr lang="en-US" sz="2000" b="1" dirty="0">
              <a:effectLst/>
              <a:latin typeface="Times New Roman" panose="02020603050405020304" pitchFamily="18" charset="0"/>
            </a:endParaRPr>
          </a:p>
          <a:p>
            <a:r>
              <a:rPr lang="en-US" sz="2000" b="1" dirty="0">
                <a:solidFill>
                  <a:schemeClr val="accent1"/>
                </a:solidFill>
                <a:effectLst/>
                <a:latin typeface="Times" pitchFamily="2" charset="0"/>
              </a:rPr>
              <a:t>2.  Review of the Basics</a:t>
            </a:r>
            <a:endParaRPr lang="en-US" sz="2000" b="1" dirty="0">
              <a:solidFill>
                <a:schemeClr val="accent1"/>
              </a:solidFill>
              <a:effectLst/>
              <a:latin typeface="Times New Roman" panose="02020603050405020304" pitchFamily="18" charset="0"/>
            </a:endParaRPr>
          </a:p>
          <a:p>
            <a:r>
              <a:rPr lang="en-US" sz="2000" b="1" i="1" dirty="0">
                <a:effectLst/>
                <a:latin typeface="Times" pitchFamily="2" charset="0"/>
              </a:rPr>
              <a:t>Lectures:  G</a:t>
            </a:r>
            <a:r>
              <a:rPr lang="en-US" sz="2000" b="1" dirty="0">
                <a:effectLst/>
                <a:latin typeface="Times" pitchFamily="2" charset="0"/>
              </a:rPr>
              <a:t>eostrophic, gradient, and ageostrophic wind relationships and their application to synoptic analysis.  Thickness and thermal wind.  Jet streams</a:t>
            </a:r>
            <a:endParaRPr lang="en-US" sz="2000" b="1" dirty="0">
              <a:effectLst/>
              <a:latin typeface="Times New Roman" panose="02020603050405020304" pitchFamily="18" charset="0"/>
            </a:endParaRPr>
          </a:p>
          <a:p>
            <a:r>
              <a:rPr lang="en-US" sz="2000" b="1" i="1" dirty="0">
                <a:effectLst/>
                <a:latin typeface="Times" pitchFamily="2" charset="0"/>
              </a:rPr>
              <a:t>Labs:</a:t>
            </a:r>
            <a:r>
              <a:rPr lang="en-US" sz="2000" b="1" dirty="0">
                <a:effectLst/>
                <a:latin typeface="Times" pitchFamily="2" charset="0"/>
              </a:rPr>
              <a:t>  Hypsometric lab.  Scalar analysis.  Upper atmospheric analysis. </a:t>
            </a:r>
            <a:r>
              <a:rPr lang="en-US" sz="2000" b="1" i="1" dirty="0">
                <a:effectLst/>
                <a:latin typeface="Times" pitchFamily="2" charset="0"/>
              </a:rPr>
              <a:t>  </a:t>
            </a:r>
            <a:r>
              <a:rPr lang="en-US" sz="2000" b="1" dirty="0">
                <a:effectLst/>
                <a:latin typeface="Times" pitchFamily="2" charset="0"/>
              </a:rPr>
              <a:t>500 mb analyses.  Thermal wind lab.</a:t>
            </a:r>
            <a:endParaRPr lang="en-US" sz="2000" b="1" dirty="0">
              <a:effectLst/>
              <a:latin typeface="Times New Roman" panose="02020603050405020304" pitchFamily="18" charset="0"/>
            </a:endParaRPr>
          </a:p>
          <a:p>
            <a:r>
              <a:rPr lang="en-US" sz="2000" b="1" dirty="0">
                <a:effectLst/>
                <a:latin typeface="Times" pitchFamily="2" charset="0"/>
              </a:rPr>
              <a:t> </a:t>
            </a:r>
            <a:endParaRPr lang="en-US" sz="2000" b="1" dirty="0">
              <a:effectLst/>
              <a:latin typeface="Times New Roman" panose="02020603050405020304" pitchFamily="18" charset="0"/>
            </a:endParaRPr>
          </a:p>
          <a:p>
            <a:r>
              <a:rPr lang="en-US" sz="2000" b="1" dirty="0">
                <a:solidFill>
                  <a:schemeClr val="accent1"/>
                </a:solidFill>
                <a:effectLst/>
                <a:latin typeface="Times" pitchFamily="2" charset="0"/>
              </a:rPr>
              <a:t>3.   Basic Conceptional Understanding of Fronts and Cyclones</a:t>
            </a:r>
            <a:endParaRPr lang="en-US" sz="2000" b="1" dirty="0">
              <a:solidFill>
                <a:schemeClr val="accent1"/>
              </a:solidFill>
              <a:effectLst/>
              <a:latin typeface="Times New Roman" panose="02020603050405020304" pitchFamily="18" charset="0"/>
            </a:endParaRPr>
          </a:p>
          <a:p>
            <a:r>
              <a:rPr lang="en-US" sz="2000" b="1" i="1" dirty="0">
                <a:effectLst/>
                <a:latin typeface="Times" pitchFamily="2" charset="0"/>
              </a:rPr>
              <a:t>Lectures:</a:t>
            </a:r>
            <a:r>
              <a:rPr lang="en-US" sz="2000" b="1" dirty="0">
                <a:effectLst/>
                <a:latin typeface="Times" pitchFamily="2" charset="0"/>
              </a:rPr>
              <a:t>  Norwegian Cyclone Model, including 3D evolution. Fronts and frontogenesis.  Upper-level front origins and evolution.</a:t>
            </a:r>
            <a:endParaRPr lang="en-US" sz="2000" b="1" dirty="0">
              <a:effectLst/>
              <a:latin typeface="Times New Roman" panose="02020603050405020304" pitchFamily="18" charset="0"/>
            </a:endParaRPr>
          </a:p>
          <a:p>
            <a:r>
              <a:rPr lang="en-US" sz="2000" b="1" i="1" dirty="0">
                <a:effectLst/>
                <a:latin typeface="Times" pitchFamily="2" charset="0"/>
              </a:rPr>
              <a:t>Labs</a:t>
            </a:r>
            <a:r>
              <a:rPr lang="en-US" sz="2000" b="1" dirty="0">
                <a:effectLst/>
                <a:latin typeface="Times" pitchFamily="2" charset="0"/>
              </a:rPr>
              <a:t>:  Frontal and surface analysis.   Cross-sectional analyses.</a:t>
            </a:r>
            <a:endParaRPr lang="en-US" sz="2000" b="1" dirty="0">
              <a:effectLst/>
              <a:latin typeface="Times New Roman" panose="02020603050405020304" pitchFamily="18" charset="0"/>
            </a:endParaRPr>
          </a:p>
          <a:p>
            <a:r>
              <a:rPr lang="en-US" sz="2000" b="1" dirty="0">
                <a:effectLst/>
                <a:latin typeface="Times" pitchFamily="2" charset="0"/>
              </a:rPr>
              <a:t> </a:t>
            </a:r>
            <a:endParaRPr lang="en-US" sz="2000" b="1" dirty="0">
              <a:effectLst/>
              <a:latin typeface="Times New Roman" panose="02020603050405020304" pitchFamily="18" charset="0"/>
            </a:endParaRPr>
          </a:p>
          <a:p>
            <a:r>
              <a:rPr lang="en-US" sz="2000" b="1" dirty="0">
                <a:solidFill>
                  <a:schemeClr val="accent1"/>
                </a:solidFill>
                <a:effectLst/>
                <a:latin typeface="Times" pitchFamily="2" charset="0"/>
              </a:rPr>
              <a:t>4.  Introduction to Weather Satellites and their Imagery</a:t>
            </a:r>
            <a:endParaRPr lang="en-US" sz="2000" b="1" dirty="0">
              <a:solidFill>
                <a:schemeClr val="accent1"/>
              </a:solidFill>
              <a:effectLst/>
              <a:latin typeface="Times New Roman" panose="02020603050405020304" pitchFamily="18" charset="0"/>
            </a:endParaRPr>
          </a:p>
          <a:p>
            <a:r>
              <a:rPr lang="en-US" sz="2000" b="1" i="1" dirty="0">
                <a:effectLst/>
                <a:latin typeface="Times" pitchFamily="2" charset="0"/>
              </a:rPr>
              <a:t>Lectures: </a:t>
            </a:r>
            <a:r>
              <a:rPr lang="en-US" sz="2000" b="1" dirty="0">
                <a:effectLst/>
                <a:latin typeface="Times" pitchFamily="2" charset="0"/>
              </a:rPr>
              <a:t> Hardware description.  Basic concepts.  Interpretation of visible, infrared, microwave, and moisture imagery.</a:t>
            </a:r>
            <a:endParaRPr lang="en-US" sz="2000" b="1" dirty="0">
              <a:effectLst/>
              <a:latin typeface="Times New Roman" panose="02020603050405020304" pitchFamily="18" charset="0"/>
            </a:endParaRPr>
          </a:p>
          <a:p>
            <a:r>
              <a:rPr lang="en-US" sz="2000" b="1" i="1" dirty="0">
                <a:effectLst/>
                <a:latin typeface="Times" pitchFamily="2" charset="0"/>
              </a:rPr>
              <a:t>Labs:</a:t>
            </a:r>
            <a:r>
              <a:rPr lang="en-US" sz="2000" b="1" dirty="0">
                <a:effectLst/>
                <a:latin typeface="Times" pitchFamily="2" charset="0"/>
              </a:rPr>
              <a:t> Analysis of satellite imagery. </a:t>
            </a:r>
            <a:endParaRPr lang="en-US" sz="2000" b="1" dirty="0">
              <a:effectLst/>
              <a:latin typeface="Times New Roman" panose="02020603050405020304" pitchFamily="18" charset="0"/>
            </a:endParaRPr>
          </a:p>
          <a:p>
            <a:r>
              <a:rPr lang="en-US" sz="2000" b="1" dirty="0">
                <a:effectLst/>
                <a:latin typeface="Times" pitchFamily="2" charset="0"/>
              </a:rPr>
              <a:t> </a:t>
            </a:r>
            <a:endParaRPr lang="en-US" sz="2000" b="1" dirty="0">
              <a:effectLst/>
              <a:latin typeface="Times New Roman" panose="02020603050405020304" pitchFamily="18" charset="0"/>
            </a:endParaRPr>
          </a:p>
          <a:p>
            <a:r>
              <a:rPr lang="en-US" sz="2000" b="1" dirty="0">
                <a:solidFill>
                  <a:schemeClr val="accent1"/>
                </a:solidFill>
                <a:effectLst/>
                <a:latin typeface="Times" pitchFamily="2" charset="0"/>
              </a:rPr>
              <a:t>5.  Introduction to Weather Radar and Its Interpretation</a:t>
            </a:r>
            <a:endParaRPr lang="en-US" sz="2000" b="1" dirty="0">
              <a:solidFill>
                <a:schemeClr val="accent1"/>
              </a:solidFill>
              <a:effectLst/>
              <a:latin typeface="Times New Roman" panose="02020603050405020304" pitchFamily="18" charset="0"/>
            </a:endParaRPr>
          </a:p>
          <a:p>
            <a:r>
              <a:rPr lang="en-US" sz="2000" b="1" i="1" dirty="0">
                <a:effectLst/>
                <a:latin typeface="Times" pitchFamily="2" charset="0"/>
              </a:rPr>
              <a:t>Lectures</a:t>
            </a:r>
            <a:r>
              <a:rPr lang="en-US" sz="2000" b="1" dirty="0">
                <a:effectLst/>
                <a:latin typeface="Times" pitchFamily="2" charset="0"/>
              </a:rPr>
              <a:t>:  History of weather radar.  Modern radar technology.  Doppler and dual-polarization interpretation.</a:t>
            </a:r>
            <a:endParaRPr lang="en-US" sz="2000" b="1" dirty="0">
              <a:effectLst/>
              <a:latin typeface="Times New Roman" panose="02020603050405020304" pitchFamily="18" charset="0"/>
            </a:endParaRPr>
          </a:p>
          <a:p>
            <a:r>
              <a:rPr lang="en-US" sz="2000" b="1" i="1" dirty="0">
                <a:effectLst/>
                <a:latin typeface="Times" pitchFamily="2" charset="0"/>
              </a:rPr>
              <a:t>Labs:</a:t>
            </a:r>
            <a:r>
              <a:rPr lang="en-US" sz="2000" b="1" dirty="0">
                <a:effectLst/>
                <a:latin typeface="Times" pitchFamily="2" charset="0"/>
              </a:rPr>
              <a:t>  Weather radar interpretation exercises.</a:t>
            </a:r>
            <a:endParaRPr lang="en-US" sz="2000" b="1" dirty="0">
              <a:effectLst/>
              <a:latin typeface="Times New Roman" panose="02020603050405020304" pitchFamily="18" charset="0"/>
            </a:endParaRPr>
          </a:p>
          <a:p>
            <a:r>
              <a:rPr lang="en-US" sz="1800" b="1" dirty="0">
                <a:effectLst/>
                <a:latin typeface="Times" pitchFamily="2" charset="0"/>
              </a:rPr>
              <a:t> </a:t>
            </a:r>
            <a:endParaRPr lang="en-US" sz="1600" b="1" dirty="0"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8198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16CAF85-69F6-633B-4223-AB8BE0328862}"/>
              </a:ext>
            </a:extLst>
          </p:cNvPr>
          <p:cNvSpPr txBox="1"/>
          <p:nvPr/>
        </p:nvSpPr>
        <p:spPr>
          <a:xfrm>
            <a:off x="648119" y="701617"/>
            <a:ext cx="10013182" cy="52937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effectLst/>
                <a:latin typeface="Times" pitchFamily="2" charset="0"/>
              </a:rPr>
              <a:t> </a:t>
            </a:r>
            <a:endParaRPr lang="en-US" sz="20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6.  Modern Ideas on Synoptic Structure and Development</a:t>
            </a:r>
          </a:p>
          <a:p>
            <a:r>
              <a:rPr lang="en-US" sz="2000" b="1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Lectures:</a:t>
            </a:r>
            <a:r>
              <a:rPr lang="en-US" sz="2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 Shapiro/Keyser model, conveyor belt conceptual models.  Split fronts and cold fronts aloft.  Three-dimensional airflow in cyclones.  Numerical simulations of cyclone/frontal evolution. Vorticity and potential vorticity viewpoints, PV wave-breaking, and tropopause modulation.</a:t>
            </a:r>
          </a:p>
          <a:p>
            <a:r>
              <a:rPr lang="en-US" sz="2000" b="1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Labs: </a:t>
            </a:r>
            <a:r>
              <a:rPr lang="en-US" sz="2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Analysis of three-dimensional structures, and trajectory analyses using model data.</a:t>
            </a:r>
          </a:p>
          <a:p>
            <a:r>
              <a:rPr lang="en-US" sz="2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en-US" sz="20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7.   Introduction to Numerical Weather Prediction and Forecasting</a:t>
            </a:r>
          </a:p>
          <a:p>
            <a:r>
              <a:rPr lang="en-US" sz="2000" b="1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Lectures:</a:t>
            </a:r>
            <a:r>
              <a:rPr lang="en-US" sz="2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 Major steps in weather prediction.  Numerical weather prediction and models.  Forecast postprocessing.  Approaches to prediction. </a:t>
            </a:r>
          </a:p>
          <a:p>
            <a:r>
              <a:rPr lang="en-US" sz="2000" b="1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Labs:</a:t>
            </a:r>
            <a:r>
              <a:rPr lang="en-US" sz="2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 Comparisons of weather prediction model forecasts, and forecast exercises. </a:t>
            </a:r>
          </a:p>
          <a:p>
            <a:r>
              <a:rPr lang="en-US" sz="2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en-US" sz="20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8.  Tropical Meteorology </a:t>
            </a:r>
          </a:p>
          <a:p>
            <a:r>
              <a:rPr lang="en-US" sz="2000" b="1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Lectures</a:t>
            </a:r>
            <a:r>
              <a:rPr lang="en-US" sz="2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Basic characteristics and comparison to midlatitudes. Easterly waves and tropical storms. Streamline and </a:t>
            </a:r>
            <a:r>
              <a:rPr lang="en-US" sz="20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isotach</a:t>
            </a:r>
            <a:r>
              <a:rPr lang="en-US" sz="2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analyses</a:t>
            </a:r>
          </a:p>
          <a:p>
            <a:r>
              <a:rPr lang="en-US" sz="2000" b="1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Labs: </a:t>
            </a:r>
            <a:r>
              <a:rPr lang="en-US" sz="2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Satellite interpretation in the tropics.  Identification of easterly waves.</a:t>
            </a:r>
          </a:p>
        </p:txBody>
      </p:sp>
    </p:spTree>
    <p:extLst>
      <p:ext uri="{BB962C8B-B14F-4D97-AF65-F5344CB8AC3E}">
        <p14:creationId xmlns:p14="http://schemas.microsoft.com/office/powerpoint/2010/main" val="97061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E17A90-8F52-B0C6-2354-C83A24941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  <a:latin typeface="+mn-lt"/>
              </a:rPr>
              <a:t>The Details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FA42F4-A764-5BF2-8BA4-A3D80D0652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b="1" i="1" dirty="0">
                <a:solidFill>
                  <a:srgbClr val="000000"/>
                </a:solidFill>
                <a:effectLst/>
                <a:latin typeface="Times New Roman, Times, serif" pitchFamily="2" charset="0"/>
              </a:rPr>
              <a:t>Class Times</a:t>
            </a:r>
            <a:r>
              <a:rPr lang="en-US" b="0" i="1" dirty="0">
                <a:solidFill>
                  <a:srgbClr val="000000"/>
                </a:solidFill>
                <a:effectLst/>
                <a:latin typeface="Times New Roman, Times, serif" pitchFamily="2" charset="0"/>
              </a:rPr>
              <a:t>:  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, Times, serif" pitchFamily="2" charset="0"/>
              </a:rPr>
              <a:t>MW, 1:30-4:20 PM; F 1:30-3:20 PM.  Generally: first hour lecture, second and third hours map discussion and lab. </a:t>
            </a:r>
            <a:endParaRPr lang="en-US" b="0" i="0" dirty="0">
              <a:solidFill>
                <a:srgbClr val="000000"/>
              </a:solidFill>
              <a:effectLst/>
              <a:latin typeface="Times" pitchFamily="2" charset="0"/>
            </a:endParaRPr>
          </a:p>
          <a:p>
            <a:pPr algn="l"/>
            <a:r>
              <a:rPr lang="en-US" b="1" i="1" dirty="0">
                <a:solidFill>
                  <a:srgbClr val="000000"/>
                </a:solidFill>
                <a:effectLst/>
                <a:latin typeface="Times New Roman, Times, serif" pitchFamily="2" charset="0"/>
              </a:rPr>
              <a:t>Office Hours:  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, Times, serif" pitchFamily="2" charset="0"/>
              </a:rPr>
              <a:t>Flexible.  Email to set up a time.  In person, zoom session, or phone.</a:t>
            </a:r>
            <a:endParaRPr lang="en-US" b="0" i="0" dirty="0">
              <a:solidFill>
                <a:srgbClr val="000000"/>
              </a:solidFill>
              <a:effectLst/>
              <a:latin typeface="Times" pitchFamily="2" charset="0"/>
            </a:endParaRPr>
          </a:p>
          <a:p>
            <a:pPr algn="l"/>
            <a:r>
              <a:rPr lang="en-US" b="1" i="1" dirty="0">
                <a:solidFill>
                  <a:srgbClr val="000000"/>
                </a:solidFill>
                <a:effectLst/>
                <a:latin typeface="Times New Roman, Times, serif" pitchFamily="2" charset="0"/>
              </a:rPr>
              <a:t>Textbook:</a:t>
            </a:r>
            <a:r>
              <a:rPr lang="en-US" b="0" i="1" dirty="0">
                <a:solidFill>
                  <a:srgbClr val="000000"/>
                </a:solidFill>
                <a:effectLst/>
                <a:latin typeface="Times New Roman, Times, serif" pitchFamily="2" charset="0"/>
              </a:rPr>
              <a:t>  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, Times, serif" pitchFamily="2" charset="0"/>
              </a:rPr>
              <a:t>Portions of </a:t>
            </a:r>
            <a:r>
              <a:rPr lang="en-US" b="0" i="1" dirty="0">
                <a:solidFill>
                  <a:srgbClr val="000000"/>
                </a:solidFill>
                <a:effectLst/>
                <a:latin typeface="Times New Roman, Times, serif" pitchFamily="2" charset="0"/>
              </a:rPr>
              <a:t>Atmospheric Sciences: An Introductory Survey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, Times, serif" pitchFamily="2" charset="0"/>
              </a:rPr>
              <a:t>, by J.M. Wallace and P.V. Hobbs (Academic Press, 2006), COMET METED online modules, and supplementary handouts.</a:t>
            </a:r>
            <a:endParaRPr lang="en-US" b="0" i="0" dirty="0">
              <a:solidFill>
                <a:srgbClr val="000000"/>
              </a:solidFill>
              <a:effectLst/>
              <a:latin typeface="Times" pitchFamily="2" charset="0"/>
            </a:endParaRPr>
          </a:p>
          <a:p>
            <a:pPr algn="l"/>
            <a:r>
              <a:rPr lang="en-US" b="1" i="1" dirty="0">
                <a:solidFill>
                  <a:srgbClr val="000000"/>
                </a:solidFill>
                <a:effectLst/>
                <a:latin typeface="Times New Roman, Times, serif" pitchFamily="2" charset="0"/>
              </a:rPr>
              <a:t>Grading:</a:t>
            </a:r>
            <a:r>
              <a:rPr lang="en-US" b="0" i="1" dirty="0">
                <a:solidFill>
                  <a:srgbClr val="000000"/>
                </a:solidFill>
                <a:effectLst/>
                <a:latin typeface="Times New Roman, Times, serif" pitchFamily="2" charset="0"/>
              </a:rPr>
              <a:t> 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Midterm exam 25%; laboratory work 30%;  homework 20%, final exam 25%</a:t>
            </a:r>
            <a:endParaRPr lang="en-US" b="0" i="0" dirty="0">
              <a:solidFill>
                <a:srgbClr val="000000"/>
              </a:solidFill>
              <a:effectLst/>
              <a:latin typeface="Time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71545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964E7-0002-15A5-F817-E9B350A62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Details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2BC473-AE3A-1AD5-F9A9-AA2BE8A7E7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3607" y="1690688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en-US" sz="3600" dirty="0"/>
              <a:t>Often a weather discussion between lectures and labs, with 5-10 minutes of break time between them</a:t>
            </a:r>
          </a:p>
          <a:p>
            <a:r>
              <a:rPr lang="en-US" sz="3600" dirty="0"/>
              <a:t>Labs include BOTH hand analysis and computer-based activities</a:t>
            </a:r>
          </a:p>
          <a:p>
            <a:r>
              <a:rPr lang="en-US" sz="3600" dirty="0"/>
              <a:t>Equipment needed: </a:t>
            </a:r>
            <a:r>
              <a:rPr lang="en-US" sz="3600" i="1" dirty="0"/>
              <a:t>number two</a:t>
            </a:r>
            <a:r>
              <a:rPr lang="en-US" sz="3600" dirty="0"/>
              <a:t> black pencils and an eraser.  Red, blue, and purple pencils.  Mechanical pencils don’t work.</a:t>
            </a:r>
          </a:p>
          <a:p>
            <a:r>
              <a:rPr lang="en-US" sz="3600" dirty="0"/>
              <a:t>Homework every other way to provide more practice with concepts.</a:t>
            </a:r>
          </a:p>
        </p:txBody>
      </p:sp>
    </p:spTree>
    <p:extLst>
      <p:ext uri="{BB962C8B-B14F-4D97-AF65-F5344CB8AC3E}">
        <p14:creationId xmlns:p14="http://schemas.microsoft.com/office/powerpoint/2010/main" val="33212133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C3EB3-3D5C-43E3-58EF-9CC75775F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  <a:latin typeface="+mn-lt"/>
              </a:rPr>
              <a:t>Two Online Locations for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C510BE-7FBB-7C8D-844B-FCEE9B38A7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Class website, which included </a:t>
            </a:r>
            <a:r>
              <a:rPr lang="en-US" dirty="0" err="1"/>
              <a:t>powerpoints</a:t>
            </a:r>
            <a:r>
              <a:rPr lang="en-US" dirty="0"/>
              <a:t> used in class:</a:t>
            </a:r>
          </a:p>
          <a:p>
            <a:pPr marL="0" indent="0">
              <a:buNone/>
            </a:pPr>
            <a:r>
              <a:rPr lang="en-US" b="1" i="1" dirty="0"/>
              <a:t> </a:t>
            </a:r>
            <a:r>
              <a:rPr lang="en-US" b="1" i="1" dirty="0">
                <a:hlinkClick r:id="rId2"/>
              </a:rPr>
              <a:t>https://a.atmos.washington.edu/~cliff/370.html</a:t>
            </a:r>
            <a:endParaRPr lang="en-US" b="1" i="1" dirty="0"/>
          </a:p>
          <a:p>
            <a:r>
              <a:rPr lang="en-US" dirty="0"/>
              <a:t>Canvas website:  includes assignments, grades, and more.</a:t>
            </a:r>
          </a:p>
          <a:p>
            <a:pPr marL="0" indent="0">
              <a:buNone/>
            </a:pPr>
            <a:r>
              <a:rPr lang="en-US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 </a:t>
            </a:r>
            <a:r>
              <a:rPr lang="en-US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hlinkClick r:id="rId3"/>
              </a:rPr>
              <a:t>https://canvas.uw.edu/courses/1695385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4531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 2013 - 202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671</Words>
  <Application>Microsoft Macintosh PowerPoint</Application>
  <PresentationFormat>Widescreen</PresentationFormat>
  <Paragraphs>55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Times</vt:lpstr>
      <vt:lpstr>Times New Roman</vt:lpstr>
      <vt:lpstr>Times New Roman, Times, serif</vt:lpstr>
      <vt:lpstr>Office Theme 2013 - 2022</vt:lpstr>
      <vt:lpstr>Atmospheric Sciences 370 Atmospheric Structure and Analysis  Winter 2024</vt:lpstr>
      <vt:lpstr>Class Goals</vt:lpstr>
      <vt:lpstr>PowerPoint Presentation</vt:lpstr>
      <vt:lpstr>PowerPoint Presentation</vt:lpstr>
      <vt:lpstr>The Details</vt:lpstr>
      <vt:lpstr>Details</vt:lpstr>
      <vt:lpstr>Two Online Locations for Class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Atmospheric Sciences 370 Atmospheric Structure and Analysis  Winter 2023</dc:title>
  <dc:creator>Clifford F. Mass</dc:creator>
  <cp:lastModifiedBy>Clifford F. Mass</cp:lastModifiedBy>
  <cp:revision>4</cp:revision>
  <dcterms:created xsi:type="dcterms:W3CDTF">2023-01-02T21:10:51Z</dcterms:created>
  <dcterms:modified xsi:type="dcterms:W3CDTF">2024-01-02T19:55:02Z</dcterms:modified>
</cp:coreProperties>
</file>