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7"/>
    <p:restoredTop sz="94637"/>
  </p:normalViewPr>
  <p:slideViewPr>
    <p:cSldViewPr snapToGrid="0" snapToObjects="1">
      <p:cViewPr varScale="1">
        <p:scale>
          <a:sx n="157" d="100"/>
          <a:sy n="157" d="100"/>
        </p:scale>
        <p:origin x="176"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064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2741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7360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51929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9660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85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119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88329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7851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96084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61351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900E-0BBC-4F4E-80F6-63E5458B4447}" type="datetimeFigureOut">
              <a:rPr lang="en-US" smtClean="0"/>
              <a:pPr/>
              <a:t>9/25/23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45277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mos.uw.edu/~cliff/ATMS101Y202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nvas.uw.edu/courses/16641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75000"/>
                  </a:schemeClr>
                </a:solidFill>
                <a:latin typeface="+mn-lt"/>
              </a:rPr>
              <a:t>Atmospheric Sciences 101</a:t>
            </a:r>
            <a:br>
              <a:rPr lang="en-US" b="1" dirty="0">
                <a:solidFill>
                  <a:schemeClr val="accent1">
                    <a:lumMod val="75000"/>
                  </a:schemeClr>
                </a:solidFill>
                <a:latin typeface="+mn-lt"/>
              </a:rPr>
            </a:br>
            <a:r>
              <a:rPr lang="en-US" b="1" dirty="0">
                <a:solidFill>
                  <a:schemeClr val="accent1">
                    <a:lumMod val="75000"/>
                  </a:schemeClr>
                </a:solidFill>
                <a:latin typeface="+mn-lt"/>
              </a:rPr>
              <a:t>Autumn 2023</a:t>
            </a:r>
          </a:p>
        </p:txBody>
      </p:sp>
      <p:sp>
        <p:nvSpPr>
          <p:cNvPr id="3" name="Subtitle 2"/>
          <p:cNvSpPr>
            <a:spLocks noGrp="1"/>
          </p:cNvSpPr>
          <p:nvPr>
            <p:ph type="subTitle" idx="1"/>
          </p:nvPr>
        </p:nvSpPr>
        <p:spPr>
          <a:xfrm>
            <a:off x="1523999" y="3602038"/>
            <a:ext cx="9707745" cy="1655762"/>
          </a:xfrm>
        </p:spPr>
        <p:txBody>
          <a:bodyPr>
            <a:normAutofit/>
          </a:bodyPr>
          <a:lstStyle/>
          <a:p>
            <a:r>
              <a:rPr lang="en-US" sz="3200" b="1" dirty="0"/>
              <a:t>Instructor:  Cliff Mass </a:t>
            </a:r>
          </a:p>
          <a:p>
            <a:r>
              <a:rPr lang="en-US" sz="3200" b="1" dirty="0"/>
              <a:t>TA: </a:t>
            </a:r>
            <a:r>
              <a:rPr lang="en-US" sz="3200" b="1" i="0" dirty="0">
                <a:effectLst/>
              </a:rPr>
              <a:t>Valeria Garcia</a:t>
            </a:r>
            <a:endParaRPr lang="en-US" sz="3200" b="1" dirty="0"/>
          </a:p>
        </p:txBody>
      </p:sp>
    </p:spTree>
    <p:extLst>
      <p:ext uri="{BB962C8B-B14F-4D97-AF65-F5344CB8AC3E}">
        <p14:creationId xmlns:p14="http://schemas.microsoft.com/office/powerpoint/2010/main" val="7460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95919" cy="985880"/>
          </a:xfrm>
        </p:spPr>
        <p:txBody>
          <a:bodyPr/>
          <a:lstStyle/>
          <a:p>
            <a:r>
              <a:rPr lang="en-US" b="1" dirty="0">
                <a:solidFill>
                  <a:schemeClr val="accent1">
                    <a:lumMod val="75000"/>
                  </a:schemeClr>
                </a:solidFill>
                <a:latin typeface="+mn-lt"/>
              </a:rPr>
              <a:t>More</a:t>
            </a:r>
          </a:p>
        </p:txBody>
      </p:sp>
      <p:sp>
        <p:nvSpPr>
          <p:cNvPr id="3" name="Content Placeholder 2"/>
          <p:cNvSpPr>
            <a:spLocks noGrp="1"/>
          </p:cNvSpPr>
          <p:nvPr>
            <p:ph idx="1"/>
          </p:nvPr>
        </p:nvSpPr>
        <p:spPr>
          <a:xfrm>
            <a:off x="838198" y="1413733"/>
            <a:ext cx="10595919" cy="4825226"/>
          </a:xfrm>
        </p:spPr>
        <p:txBody>
          <a:bodyPr>
            <a:normAutofit fontScale="92500" lnSpcReduction="20000"/>
          </a:bodyPr>
          <a:lstStyle/>
          <a:p>
            <a:r>
              <a:rPr lang="en-US" sz="3500" dirty="0"/>
              <a:t>Each class will generally be divided into:</a:t>
            </a:r>
          </a:p>
          <a:p>
            <a:pPr lvl="1"/>
            <a:r>
              <a:rPr lang="en-US" sz="3500" dirty="0"/>
              <a:t>10 minutes weather discussion</a:t>
            </a:r>
          </a:p>
          <a:p>
            <a:pPr lvl="1"/>
            <a:r>
              <a:rPr lang="en-US" sz="3500" dirty="0"/>
              <a:t>40 minutes lecture</a:t>
            </a:r>
          </a:p>
          <a:p>
            <a:r>
              <a:rPr lang="en-US" sz="3500" dirty="0"/>
              <a:t>Office hours, etc.	</a:t>
            </a:r>
          </a:p>
          <a:p>
            <a:pPr lvl="1"/>
            <a:r>
              <a:rPr lang="en-US" sz="3500" i="0" dirty="0">
                <a:effectLst/>
              </a:rPr>
              <a:t>Valeria</a:t>
            </a:r>
            <a:r>
              <a:rPr lang="en-US" sz="3500" dirty="0"/>
              <a:t> will schedule both group and one-on-one office hours (in person and zoom)</a:t>
            </a:r>
          </a:p>
          <a:p>
            <a:pPr lvl="1"/>
            <a:r>
              <a:rPr lang="en-US" sz="3500" dirty="0"/>
              <a:t>We will be happy to </a:t>
            </a:r>
            <a:r>
              <a:rPr lang="en-US" sz="3500" dirty="0" err="1"/>
              <a:t>schedue</a:t>
            </a:r>
            <a:r>
              <a:rPr lang="en-US" sz="3500" dirty="0"/>
              <a:t> office hours by appointment (zoom or in person)</a:t>
            </a:r>
          </a:p>
          <a:p>
            <a:pPr lvl="1"/>
            <a:r>
              <a:rPr lang="en-US" sz="3500" dirty="0"/>
              <a:t>I will have some group question sessions before exams (in person or zoom)</a:t>
            </a:r>
          </a:p>
          <a:p>
            <a:r>
              <a:rPr lang="en-US" sz="3500" dirty="0"/>
              <a:t>Questions are WELCOME in class</a:t>
            </a:r>
          </a:p>
          <a:p>
            <a:endParaRPr lang="en-US" dirty="0"/>
          </a:p>
        </p:txBody>
      </p:sp>
    </p:spTree>
    <p:extLst>
      <p:ext uri="{BB962C8B-B14F-4D97-AF65-F5344CB8AC3E}">
        <p14:creationId xmlns:p14="http://schemas.microsoft.com/office/powerpoint/2010/main" val="199735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92E3-1664-B84C-B81D-C51964622455}"/>
              </a:ext>
            </a:extLst>
          </p:cNvPr>
          <p:cNvSpPr>
            <a:spLocks noGrp="1"/>
          </p:cNvSpPr>
          <p:nvPr>
            <p:ph type="title"/>
          </p:nvPr>
        </p:nvSpPr>
        <p:spPr>
          <a:xfrm>
            <a:off x="1133168" y="2562634"/>
            <a:ext cx="10515600" cy="1325563"/>
          </a:xfrm>
        </p:spPr>
        <p:txBody>
          <a:bodyPr>
            <a:normAutofit/>
          </a:bodyPr>
          <a:lstStyle/>
          <a:p>
            <a:r>
              <a:rPr lang="en-US" sz="6000" dirty="0">
                <a:solidFill>
                  <a:schemeClr val="accent1">
                    <a:lumMod val="75000"/>
                  </a:schemeClr>
                </a:solidFill>
                <a:latin typeface="+mn-lt"/>
              </a:rPr>
              <a:t>Questions?</a:t>
            </a:r>
          </a:p>
        </p:txBody>
      </p:sp>
      <p:pic>
        <p:nvPicPr>
          <p:cNvPr id="5" name="Picture 4">
            <a:extLst>
              <a:ext uri="{FF2B5EF4-FFF2-40B4-BE49-F238E27FC236}">
                <a16:creationId xmlns:a16="http://schemas.microsoft.com/office/drawing/2014/main" id="{6B24F8CA-544F-594B-A9BB-1A017ED1AF5D}"/>
              </a:ext>
            </a:extLst>
          </p:cNvPr>
          <p:cNvPicPr>
            <a:picLocks noChangeAspect="1"/>
          </p:cNvPicPr>
          <p:nvPr/>
        </p:nvPicPr>
        <p:blipFill>
          <a:blip r:embed="rId2"/>
          <a:stretch>
            <a:fillRect/>
          </a:stretch>
        </p:blipFill>
        <p:spPr>
          <a:xfrm>
            <a:off x="5827252" y="1673532"/>
            <a:ext cx="5080000" cy="3378200"/>
          </a:xfrm>
          <a:prstGeom prst="rect">
            <a:avLst/>
          </a:prstGeom>
        </p:spPr>
      </p:pic>
    </p:spTree>
    <p:extLst>
      <p:ext uri="{BB962C8B-B14F-4D97-AF65-F5344CB8AC3E}">
        <p14:creationId xmlns:p14="http://schemas.microsoft.com/office/powerpoint/2010/main" val="28227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Meteorology and Atmospheric Sciences</a:t>
            </a:r>
          </a:p>
        </p:txBody>
      </p:sp>
      <p:sp>
        <p:nvSpPr>
          <p:cNvPr id="3" name="Content Placeholder 2"/>
          <p:cNvSpPr>
            <a:spLocks noGrp="1"/>
          </p:cNvSpPr>
          <p:nvPr>
            <p:ph idx="1"/>
          </p:nvPr>
        </p:nvSpPr>
        <p:spPr>
          <a:xfrm>
            <a:off x="609600" y="1613501"/>
            <a:ext cx="7951839" cy="4351338"/>
          </a:xfrm>
        </p:spPr>
        <p:txBody>
          <a:bodyPr>
            <a:normAutofit lnSpcReduction="10000"/>
          </a:bodyPr>
          <a:lstStyle/>
          <a:p>
            <a:r>
              <a:rPr lang="en-US" sz="3200" b="1" dirty="0">
                <a:solidFill>
                  <a:schemeClr val="accent1">
                    <a:lumMod val="75000"/>
                  </a:schemeClr>
                </a:solidFill>
              </a:rPr>
              <a:t>Meteorology</a:t>
            </a:r>
            <a:r>
              <a:rPr lang="en-US" sz="3200" dirty="0"/>
              <a:t> from</a:t>
            </a:r>
          </a:p>
          <a:p>
            <a:pPr lvl="1"/>
            <a:r>
              <a:rPr lang="en-US" sz="3200" b="1" dirty="0"/>
              <a:t>Meteoron</a:t>
            </a:r>
            <a:r>
              <a:rPr lang="en-US" sz="3200" dirty="0"/>
              <a:t> –Greek for phenomenon or thing in the sky</a:t>
            </a:r>
          </a:p>
          <a:p>
            <a:pPr lvl="1"/>
            <a:r>
              <a:rPr lang="en-US" sz="3200" b="1" dirty="0"/>
              <a:t>ology</a:t>
            </a:r>
            <a:r>
              <a:rPr lang="en-US" sz="3200" dirty="0"/>
              <a:t>—study of</a:t>
            </a:r>
          </a:p>
          <a:p>
            <a:r>
              <a:rPr lang="en-US" sz="3200" dirty="0"/>
              <a:t>the branch of science concerned with the processes and phenomena of the atmosphere</a:t>
            </a:r>
          </a:p>
          <a:p>
            <a:r>
              <a:rPr lang="en-US" sz="3200" b="1" dirty="0">
                <a:solidFill>
                  <a:schemeClr val="accent1">
                    <a:lumMod val="75000"/>
                  </a:schemeClr>
                </a:solidFill>
              </a:rPr>
              <a:t>Atmospheric Sciences </a:t>
            </a:r>
            <a:r>
              <a:rPr lang="en-US" sz="3200" dirty="0"/>
              <a:t>is basically the same thing.</a:t>
            </a:r>
          </a:p>
          <a:p>
            <a:pPr lvl="1"/>
            <a:endParaRPr lang="en-US" dirty="0"/>
          </a:p>
        </p:txBody>
      </p:sp>
      <p:pic>
        <p:nvPicPr>
          <p:cNvPr id="5" name="Picture 4">
            <a:extLst>
              <a:ext uri="{FF2B5EF4-FFF2-40B4-BE49-F238E27FC236}">
                <a16:creationId xmlns:a16="http://schemas.microsoft.com/office/drawing/2014/main" id="{55365B65-345F-0E43-BE50-90AFD930227D}"/>
              </a:ext>
            </a:extLst>
          </p:cNvPr>
          <p:cNvPicPr>
            <a:picLocks noChangeAspect="1"/>
          </p:cNvPicPr>
          <p:nvPr/>
        </p:nvPicPr>
        <p:blipFill>
          <a:blip r:embed="rId2"/>
          <a:stretch>
            <a:fillRect/>
          </a:stretch>
        </p:blipFill>
        <p:spPr>
          <a:xfrm>
            <a:off x="8457482" y="1784553"/>
            <a:ext cx="3000276" cy="4504813"/>
          </a:xfrm>
          <a:prstGeom prst="rect">
            <a:avLst/>
          </a:prstGeom>
        </p:spPr>
      </p:pic>
    </p:spTree>
    <p:extLst>
      <p:ext uri="{BB962C8B-B14F-4D97-AF65-F5344CB8AC3E}">
        <p14:creationId xmlns:p14="http://schemas.microsoft.com/office/powerpoint/2010/main" val="167386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3419" cy="704133"/>
          </a:xfrm>
        </p:spPr>
        <p:txBody>
          <a:bodyPr/>
          <a:lstStyle/>
          <a:p>
            <a:r>
              <a:rPr lang="en-US" b="1" dirty="0">
                <a:solidFill>
                  <a:schemeClr val="accent1">
                    <a:lumMod val="75000"/>
                  </a:schemeClr>
                </a:solidFill>
                <a:latin typeface="+mn-lt"/>
              </a:rPr>
              <a:t>Goals of class</a:t>
            </a:r>
          </a:p>
        </p:txBody>
      </p:sp>
      <p:sp>
        <p:nvSpPr>
          <p:cNvPr id="3" name="Content Placeholder 2"/>
          <p:cNvSpPr>
            <a:spLocks noGrp="1"/>
          </p:cNvSpPr>
          <p:nvPr>
            <p:ph idx="1"/>
          </p:nvPr>
        </p:nvSpPr>
        <p:spPr>
          <a:xfrm>
            <a:off x="712839" y="1184070"/>
            <a:ext cx="10227593" cy="4351338"/>
          </a:xfrm>
        </p:spPr>
        <p:txBody>
          <a:bodyPr>
            <a:noAutofit/>
          </a:bodyPr>
          <a:lstStyle/>
          <a:p>
            <a:r>
              <a:rPr lang="en-US" sz="3200" b="1" dirty="0"/>
              <a:t>Become knowledgeable observers of the atmosphere</a:t>
            </a:r>
          </a:p>
          <a:p>
            <a:r>
              <a:rPr lang="en-US" sz="3200" b="1" dirty="0">
                <a:solidFill>
                  <a:schemeClr val="accent1">
                    <a:lumMod val="75000"/>
                  </a:schemeClr>
                </a:solidFill>
              </a:rPr>
              <a:t>Learn how to interpret satellite and radar imagery, as well as weather maps</a:t>
            </a:r>
          </a:p>
          <a:p>
            <a:r>
              <a:rPr lang="en-US" sz="3200" b="1" dirty="0"/>
              <a:t>Acquire basic understanding of key atmospheric phenomena</a:t>
            </a:r>
          </a:p>
          <a:p>
            <a:r>
              <a:rPr lang="en-US" sz="3200" b="1" dirty="0">
                <a:solidFill>
                  <a:schemeClr val="accent1">
                    <a:lumMod val="75000"/>
                  </a:schemeClr>
                </a:solidFill>
              </a:rPr>
              <a:t>Use the atmosphere to understand basic physical principles and laws</a:t>
            </a:r>
          </a:p>
          <a:p>
            <a:r>
              <a:rPr lang="en-US" sz="3200" b="1" dirty="0"/>
              <a:t>Basic introduction to climate change and global warming.</a:t>
            </a:r>
          </a:p>
          <a:p>
            <a:r>
              <a:rPr lang="en-US" sz="3200" b="1" dirty="0">
                <a:solidFill>
                  <a:schemeClr val="accent1">
                    <a:lumMod val="75000"/>
                  </a:schemeClr>
                </a:solidFill>
              </a:rPr>
              <a:t>Become good weather consumers.   Learn about best weather web sites, best weather apps, know what is hype and what is real.</a:t>
            </a:r>
          </a:p>
        </p:txBody>
      </p:sp>
      <p:pic>
        <p:nvPicPr>
          <p:cNvPr id="5" name="Picture 4" descr="A red and white target with a arrow in the center&#10;&#10;Description automatically generated">
            <a:extLst>
              <a:ext uri="{FF2B5EF4-FFF2-40B4-BE49-F238E27FC236}">
                <a16:creationId xmlns:a16="http://schemas.microsoft.com/office/drawing/2014/main" id="{3B18F116-DB7C-43AA-E57E-AC40601C2469}"/>
              </a:ext>
            </a:extLst>
          </p:cNvPr>
          <p:cNvPicPr>
            <a:picLocks noChangeAspect="1"/>
          </p:cNvPicPr>
          <p:nvPr/>
        </p:nvPicPr>
        <p:blipFill>
          <a:blip r:embed="rId2"/>
          <a:stretch>
            <a:fillRect/>
          </a:stretch>
        </p:blipFill>
        <p:spPr>
          <a:xfrm>
            <a:off x="10089174" y="2519680"/>
            <a:ext cx="1702515" cy="2048510"/>
          </a:xfrm>
          <a:prstGeom prst="rect">
            <a:avLst/>
          </a:prstGeom>
        </p:spPr>
      </p:pic>
    </p:spTree>
    <p:extLst>
      <p:ext uri="{BB962C8B-B14F-4D97-AF65-F5344CB8AC3E}">
        <p14:creationId xmlns:p14="http://schemas.microsoft.com/office/powerpoint/2010/main" val="8489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Course Outline</a:t>
            </a:r>
          </a:p>
        </p:txBody>
      </p:sp>
      <p:sp>
        <p:nvSpPr>
          <p:cNvPr id="3" name="Content Placeholder 2"/>
          <p:cNvSpPr>
            <a:spLocks noGrp="1"/>
          </p:cNvSpPr>
          <p:nvPr>
            <p:ph idx="1"/>
          </p:nvPr>
        </p:nvSpPr>
        <p:spPr>
          <a:xfrm>
            <a:off x="631723" y="1523283"/>
            <a:ext cx="6329516" cy="4287581"/>
          </a:xfrm>
        </p:spPr>
        <p:txBody>
          <a:bodyPr>
            <a:normAutofit fontScale="92500"/>
          </a:bodyPr>
          <a:lstStyle/>
          <a:p>
            <a:pPr marL="0" indent="0">
              <a:buNone/>
            </a:pPr>
            <a:r>
              <a:rPr lang="en-US" b="1" dirty="0"/>
              <a:t>Quick Start Mini-Course</a:t>
            </a:r>
            <a:endParaRPr lang="en-US" dirty="0"/>
          </a:p>
          <a:p>
            <a:pPr marL="0" indent="0">
              <a:buNone/>
            </a:pPr>
            <a:r>
              <a:rPr lang="en-US" dirty="0"/>
              <a:t>Introduction. Temperature and its measurement </a:t>
            </a:r>
          </a:p>
          <a:p>
            <a:pPr marL="0" indent="0">
              <a:buNone/>
            </a:pPr>
            <a:r>
              <a:rPr lang="en-US" dirty="0"/>
              <a:t>Pressure and its measurement  </a:t>
            </a:r>
            <a:br>
              <a:rPr lang="en-US" dirty="0"/>
            </a:br>
            <a:r>
              <a:rPr lang="en-US" dirty="0"/>
              <a:t>Wind and humidity   </a:t>
            </a:r>
            <a:br>
              <a:rPr lang="en-US" dirty="0"/>
            </a:br>
            <a:r>
              <a:rPr lang="en-US" dirty="0"/>
              <a:t>Surface weather map  </a:t>
            </a:r>
            <a:br>
              <a:rPr lang="en-US" dirty="0"/>
            </a:br>
            <a:r>
              <a:rPr lang="en-US" dirty="0"/>
              <a:t>Fronts and cyclones. Upper air observations </a:t>
            </a:r>
            <a:br>
              <a:rPr lang="en-US" dirty="0"/>
            </a:br>
            <a:r>
              <a:rPr lang="en-US" dirty="0"/>
              <a:t>Upper air charts. Weather satellite imagery  </a:t>
            </a:r>
          </a:p>
          <a:p>
            <a:pPr marL="0" indent="0">
              <a:buNone/>
            </a:pPr>
            <a:r>
              <a:rPr lang="en-US" dirty="0"/>
              <a:t>Weather radar  </a:t>
            </a:r>
          </a:p>
          <a:p>
            <a:pPr marL="0" indent="0">
              <a:buNone/>
            </a:pPr>
            <a:r>
              <a:rPr lang="en-US" dirty="0"/>
              <a:t>Identifying clouds  </a:t>
            </a:r>
          </a:p>
          <a:p>
            <a:endParaRPr lang="en-US" dirty="0"/>
          </a:p>
        </p:txBody>
      </p:sp>
      <p:pic>
        <p:nvPicPr>
          <p:cNvPr id="5" name="Picture 4">
            <a:extLst>
              <a:ext uri="{FF2B5EF4-FFF2-40B4-BE49-F238E27FC236}">
                <a16:creationId xmlns:a16="http://schemas.microsoft.com/office/drawing/2014/main" id="{28C298DC-65CF-8949-85D9-9426D2CBF4D5}"/>
              </a:ext>
            </a:extLst>
          </p:cNvPr>
          <p:cNvPicPr>
            <a:picLocks noChangeAspect="1"/>
          </p:cNvPicPr>
          <p:nvPr/>
        </p:nvPicPr>
        <p:blipFill>
          <a:blip r:embed="rId2"/>
          <a:stretch>
            <a:fillRect/>
          </a:stretch>
        </p:blipFill>
        <p:spPr>
          <a:xfrm>
            <a:off x="6961239" y="1690688"/>
            <a:ext cx="4809993" cy="2743199"/>
          </a:xfrm>
          <a:prstGeom prst="rect">
            <a:avLst/>
          </a:prstGeom>
        </p:spPr>
      </p:pic>
    </p:spTree>
    <p:extLst>
      <p:ext uri="{BB962C8B-B14F-4D97-AF65-F5344CB8AC3E}">
        <p14:creationId xmlns:p14="http://schemas.microsoft.com/office/powerpoint/2010/main" val="208089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2" y="101514"/>
            <a:ext cx="10515600" cy="1325563"/>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335692" y="1319986"/>
            <a:ext cx="11353800" cy="5097290"/>
          </a:xfrm>
        </p:spPr>
        <p:txBody>
          <a:bodyPr>
            <a:normAutofit fontScale="40000" lnSpcReduction="20000"/>
          </a:bodyPr>
          <a:lstStyle/>
          <a:p>
            <a:pPr marL="0" indent="0">
              <a:buNone/>
            </a:pPr>
            <a:r>
              <a:rPr lang="en-US" sz="7000" b="1" dirty="0"/>
              <a:t>The Basics</a:t>
            </a:r>
            <a:endParaRPr lang="en-US" sz="7000" dirty="0"/>
          </a:p>
          <a:p>
            <a:pPr marL="0" indent="0">
              <a:lnSpc>
                <a:spcPct val="120000"/>
              </a:lnSpc>
              <a:buNone/>
            </a:pPr>
            <a:r>
              <a:rPr lang="en-US" sz="5100" dirty="0"/>
              <a:t>Composition and origin of the atmosphere  </a:t>
            </a:r>
            <a:br>
              <a:rPr lang="en-US" sz="5100" dirty="0"/>
            </a:br>
            <a:r>
              <a:rPr lang="en-US" sz="5100" dirty="0"/>
              <a:t>Vertical structure of the atmosphere </a:t>
            </a:r>
            <a:br>
              <a:rPr lang="en-US" sz="5100" dirty="0"/>
            </a:br>
            <a:r>
              <a:rPr lang="en-US" sz="5100" dirty="0"/>
              <a:t>Gas laws. Adiabatic warming and cooling </a:t>
            </a:r>
            <a:br>
              <a:rPr lang="en-US" sz="5100" dirty="0"/>
            </a:br>
            <a:r>
              <a:rPr lang="en-US" sz="5100" dirty="0"/>
              <a:t>Moisture and its measurement  </a:t>
            </a:r>
            <a:br>
              <a:rPr lang="en-US" sz="5100" dirty="0"/>
            </a:br>
            <a:r>
              <a:rPr lang="en-US" sz="5100" dirty="0"/>
              <a:t>Condensation, evaporation, and latent heat   </a:t>
            </a:r>
            <a:br>
              <a:rPr lang="en-US" sz="5100" dirty="0"/>
            </a:br>
            <a:r>
              <a:rPr lang="en-US" sz="5100" dirty="0"/>
              <a:t>Dew, frost, and fog </a:t>
            </a:r>
            <a:br>
              <a:rPr lang="en-US" sz="5100" dirty="0"/>
            </a:br>
            <a:r>
              <a:rPr lang="en-US" sz="5100" dirty="0"/>
              <a:t>Stability and instability   </a:t>
            </a:r>
            <a:br>
              <a:rPr lang="en-US" sz="5100" dirty="0"/>
            </a:br>
            <a:r>
              <a:rPr lang="en-US" sz="5100" dirty="0"/>
              <a:t>Cloud development   </a:t>
            </a:r>
            <a:br>
              <a:rPr lang="en-US" sz="5100" dirty="0"/>
            </a:br>
            <a:r>
              <a:rPr lang="en-US" sz="5100" dirty="0"/>
              <a:t>Precipitation mechanisms and weather modification</a:t>
            </a:r>
            <a:br>
              <a:rPr lang="en-US" sz="5100" dirty="0"/>
            </a:br>
            <a:r>
              <a:rPr lang="en-US" sz="5100" dirty="0"/>
              <a:t>Force and motion. Coriolis and pressure gradient forces  </a:t>
            </a:r>
            <a:br>
              <a:rPr lang="en-US" sz="5100" dirty="0"/>
            </a:br>
            <a:r>
              <a:rPr lang="en-US" sz="5100" dirty="0"/>
              <a:t>Geostrophic balance. Effects of friction and topography  </a:t>
            </a:r>
            <a:br>
              <a:rPr lang="en-US" sz="5100" dirty="0"/>
            </a:br>
            <a:r>
              <a:rPr lang="en-US" sz="5100" dirty="0"/>
              <a:t>Radiation laws. Solar and terrestrial (infrared) radiation  </a:t>
            </a:r>
            <a:br>
              <a:rPr lang="en-US" sz="5100" dirty="0"/>
            </a:br>
            <a:r>
              <a:rPr lang="en-US" sz="5100" dirty="0"/>
              <a:t>Greenhouse effect and global warming   </a:t>
            </a:r>
            <a:br>
              <a:rPr lang="en-US" sz="5100" dirty="0"/>
            </a:br>
            <a:r>
              <a:rPr lang="en-US" sz="5100" dirty="0"/>
              <a:t>Optical phenomena  </a:t>
            </a:r>
            <a:br>
              <a:rPr lang="en-US" dirty="0"/>
            </a:br>
            <a:endParaRPr lang="en-US" dirty="0"/>
          </a:p>
        </p:txBody>
      </p:sp>
      <p:pic>
        <p:nvPicPr>
          <p:cNvPr id="7" name="Picture 6">
            <a:extLst>
              <a:ext uri="{FF2B5EF4-FFF2-40B4-BE49-F238E27FC236}">
                <a16:creationId xmlns:a16="http://schemas.microsoft.com/office/drawing/2014/main" id="{C610B28D-4905-094E-B5E0-FE82BEA92FC4}"/>
              </a:ext>
            </a:extLst>
          </p:cNvPr>
          <p:cNvPicPr>
            <a:picLocks noChangeAspect="1"/>
          </p:cNvPicPr>
          <p:nvPr/>
        </p:nvPicPr>
        <p:blipFill>
          <a:blip r:embed="rId2"/>
          <a:stretch>
            <a:fillRect/>
          </a:stretch>
        </p:blipFill>
        <p:spPr>
          <a:xfrm>
            <a:off x="6679689" y="1666568"/>
            <a:ext cx="4850272" cy="3220884"/>
          </a:xfrm>
          <a:prstGeom prst="rect">
            <a:avLst/>
          </a:prstGeom>
        </p:spPr>
      </p:pic>
    </p:spTree>
    <p:extLst>
      <p:ext uri="{BB962C8B-B14F-4D97-AF65-F5344CB8AC3E}">
        <p14:creationId xmlns:p14="http://schemas.microsoft.com/office/powerpoint/2010/main" val="98440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0" y="167417"/>
            <a:ext cx="10515600" cy="845837"/>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411891" y="1210962"/>
            <a:ext cx="11079893" cy="5272216"/>
          </a:xfrm>
        </p:spPr>
        <p:txBody>
          <a:bodyPr>
            <a:normAutofit fontScale="70000" lnSpcReduction="20000"/>
          </a:bodyPr>
          <a:lstStyle/>
          <a:p>
            <a:pPr marL="0" indent="0">
              <a:buNone/>
            </a:pPr>
            <a:r>
              <a:rPr lang="en-US" sz="3800" b="1" dirty="0"/>
              <a:t>Storms and Weather Systems</a:t>
            </a:r>
            <a:endParaRPr lang="en-US" sz="3800" dirty="0"/>
          </a:p>
          <a:p>
            <a:pPr marL="0" indent="0">
              <a:buNone/>
            </a:pPr>
            <a:r>
              <a:rPr lang="en-US" sz="3800" dirty="0"/>
              <a:t>Global wind systems  </a:t>
            </a:r>
            <a:br>
              <a:rPr lang="en-US" sz="3800" dirty="0"/>
            </a:br>
            <a:r>
              <a:rPr lang="en-US" sz="3800" dirty="0"/>
              <a:t>Air masses and fronts  </a:t>
            </a:r>
            <a:br>
              <a:rPr lang="en-US" sz="3800" dirty="0"/>
            </a:br>
            <a:r>
              <a:rPr lang="en-US" sz="3800" dirty="0"/>
              <a:t>Midlatitude cyclones and their development   </a:t>
            </a:r>
            <a:br>
              <a:rPr lang="en-US" sz="3800" dirty="0"/>
            </a:br>
            <a:r>
              <a:rPr lang="en-US" sz="3800" dirty="0"/>
              <a:t>Local winds (sea breezes, mountain/valley winds)  </a:t>
            </a:r>
            <a:br>
              <a:rPr lang="en-US" sz="3800" dirty="0"/>
            </a:br>
            <a:r>
              <a:rPr lang="en-US" sz="3800" dirty="0"/>
              <a:t>Thunderstorms   </a:t>
            </a:r>
            <a:br>
              <a:rPr lang="en-US" sz="3800" dirty="0"/>
            </a:br>
            <a:r>
              <a:rPr lang="en-US" sz="3800" dirty="0"/>
              <a:t>Tornadoes   </a:t>
            </a:r>
            <a:br>
              <a:rPr lang="en-US" sz="3800" dirty="0"/>
            </a:br>
            <a:r>
              <a:rPr lang="en-US" sz="3800" dirty="0"/>
              <a:t>Hurricanes and tropical meteorology   </a:t>
            </a:r>
          </a:p>
          <a:p>
            <a:pPr marL="0" indent="0">
              <a:buNone/>
            </a:pPr>
            <a:r>
              <a:rPr lang="en-US" sz="3800" b="1" dirty="0"/>
              <a:t>Weather Forecasting</a:t>
            </a:r>
            <a:endParaRPr lang="en-US" sz="3800" dirty="0"/>
          </a:p>
          <a:p>
            <a:pPr marL="0" indent="0">
              <a:buNone/>
            </a:pPr>
            <a:r>
              <a:rPr lang="en-US" sz="3800" dirty="0"/>
              <a:t>Weather forecasting   </a:t>
            </a:r>
            <a:br>
              <a:rPr lang="en-US" sz="3800" dirty="0"/>
            </a:br>
            <a:r>
              <a:rPr lang="en-US" sz="3800" dirty="0"/>
              <a:t>Personal weather forecasting; how to find reliable weather data on the net. </a:t>
            </a:r>
          </a:p>
          <a:p>
            <a:pPr marL="0" indent="0">
              <a:buNone/>
            </a:pPr>
            <a:r>
              <a:rPr lang="en-US" sz="3800" b="1" dirty="0"/>
              <a:t>Additional Topics</a:t>
            </a:r>
            <a:endParaRPr lang="en-US" sz="3800" dirty="0"/>
          </a:p>
          <a:p>
            <a:pPr marL="0" indent="0">
              <a:buNone/>
            </a:pPr>
            <a:r>
              <a:rPr lang="en-US" sz="3800" dirty="0"/>
              <a:t>El Nino/ENSO and it local/global effects Air pollution and the ozone hole  </a:t>
            </a:r>
          </a:p>
          <a:p>
            <a:endParaRPr lang="en-US" dirty="0"/>
          </a:p>
        </p:txBody>
      </p:sp>
      <p:pic>
        <p:nvPicPr>
          <p:cNvPr id="5" name="Picture 4" descr="A picture containing sport kite, vector graphics&#10;&#10;Description automatically generated">
            <a:extLst>
              <a:ext uri="{FF2B5EF4-FFF2-40B4-BE49-F238E27FC236}">
                <a16:creationId xmlns:a16="http://schemas.microsoft.com/office/drawing/2014/main" id="{0C42E96F-45B3-2545-9A20-3030839FFB53}"/>
              </a:ext>
            </a:extLst>
          </p:cNvPr>
          <p:cNvPicPr>
            <a:picLocks noChangeAspect="1"/>
          </p:cNvPicPr>
          <p:nvPr/>
        </p:nvPicPr>
        <p:blipFill rotWithShape="1">
          <a:blip r:embed="rId2"/>
          <a:srcRect l="12422" t="15174" r="6420" b="19677"/>
          <a:stretch/>
        </p:blipFill>
        <p:spPr>
          <a:xfrm>
            <a:off x="7777088" y="1068259"/>
            <a:ext cx="4414912" cy="2551671"/>
          </a:xfrm>
          <a:prstGeom prst="rect">
            <a:avLst/>
          </a:prstGeom>
        </p:spPr>
      </p:pic>
    </p:spTree>
    <p:extLst>
      <p:ext uri="{BB962C8B-B14F-4D97-AF65-F5344CB8AC3E}">
        <p14:creationId xmlns:p14="http://schemas.microsoft.com/office/powerpoint/2010/main" val="18268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Books</a:t>
            </a:r>
          </a:p>
        </p:txBody>
      </p:sp>
      <p:sp>
        <p:nvSpPr>
          <p:cNvPr id="3" name="Content Placeholder 2"/>
          <p:cNvSpPr>
            <a:spLocks noGrp="1"/>
          </p:cNvSpPr>
          <p:nvPr>
            <p:ph idx="1"/>
          </p:nvPr>
        </p:nvSpPr>
        <p:spPr>
          <a:xfrm>
            <a:off x="722870" y="1690688"/>
            <a:ext cx="5752071" cy="4351338"/>
          </a:xfrm>
        </p:spPr>
        <p:txBody>
          <a:bodyPr>
            <a:normAutofit/>
          </a:bodyPr>
          <a:lstStyle/>
          <a:p>
            <a:r>
              <a:rPr lang="en-US" sz="3200" dirty="0"/>
              <a:t>No required book, but recommend Hakim/Patoux:  </a:t>
            </a:r>
            <a:r>
              <a:rPr lang="en-US" sz="3200" b="1" dirty="0">
                <a:solidFill>
                  <a:schemeClr val="tx2"/>
                </a:solidFill>
              </a:rPr>
              <a:t>Weather, A Concise Introduction</a:t>
            </a:r>
          </a:p>
          <a:p>
            <a:r>
              <a:rPr lang="en-US" sz="3200" dirty="0"/>
              <a:t>Generally parallels the lectures.</a:t>
            </a:r>
          </a:p>
        </p:txBody>
      </p:sp>
      <p:pic>
        <p:nvPicPr>
          <p:cNvPr id="5" name="Picture 4">
            <a:extLst>
              <a:ext uri="{FF2B5EF4-FFF2-40B4-BE49-F238E27FC236}">
                <a16:creationId xmlns:a16="http://schemas.microsoft.com/office/drawing/2014/main" id="{C3BE2F38-9B8F-8446-A09F-215A19DE6D69}"/>
              </a:ext>
            </a:extLst>
          </p:cNvPr>
          <p:cNvPicPr>
            <a:picLocks noChangeAspect="1"/>
          </p:cNvPicPr>
          <p:nvPr/>
        </p:nvPicPr>
        <p:blipFill>
          <a:blip r:embed="rId2"/>
          <a:stretch>
            <a:fillRect/>
          </a:stretch>
        </p:blipFill>
        <p:spPr>
          <a:xfrm>
            <a:off x="7053218" y="1491297"/>
            <a:ext cx="3034680" cy="3816340"/>
          </a:xfrm>
          <a:prstGeom prst="rect">
            <a:avLst/>
          </a:prstGeom>
        </p:spPr>
      </p:pic>
    </p:spTree>
    <p:extLst>
      <p:ext uri="{BB962C8B-B14F-4D97-AF65-F5344CB8AC3E}">
        <p14:creationId xmlns:p14="http://schemas.microsoft.com/office/powerpoint/2010/main" val="138674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latin typeface="+mn-lt"/>
              </a:rPr>
              <a:t>Class web site:  Many class materials are there</a:t>
            </a:r>
            <a:br>
              <a:rPr lang="en-US" b="1" dirty="0">
                <a:solidFill>
                  <a:schemeClr val="accent1">
                    <a:lumMod val="75000"/>
                  </a:schemeClr>
                </a:solidFill>
                <a:latin typeface="+mn-lt"/>
              </a:rPr>
            </a:br>
            <a:r>
              <a:rPr lang="en-US" sz="3600" dirty="0">
                <a:latin typeface="+mn-lt"/>
                <a:hlinkClick r:id="rId2"/>
              </a:rPr>
              <a:t>https://atmos.uw.edu/~cliff/ATMS101Y2023.html</a:t>
            </a:r>
            <a:endParaRPr lang="en-US" sz="3600" dirty="0">
              <a:latin typeface="+mn-lt"/>
            </a:endParaRPr>
          </a:p>
        </p:txBody>
      </p:sp>
      <p:sp>
        <p:nvSpPr>
          <p:cNvPr id="5" name="TextBox 4"/>
          <p:cNvSpPr txBox="1"/>
          <p:nvPr/>
        </p:nvSpPr>
        <p:spPr>
          <a:xfrm>
            <a:off x="5783856" y="1924445"/>
            <a:ext cx="4906312" cy="3908762"/>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1">
                    <a:lumMod val="75000"/>
                  </a:schemeClr>
                </a:solidFill>
              </a:rPr>
              <a:t>Check frequently</a:t>
            </a:r>
          </a:p>
          <a:p>
            <a:pPr marL="457200" indent="-457200">
              <a:buFont typeface="Arial" panose="020B0604020202020204" pitchFamily="34" charset="0"/>
              <a:buChar char="•"/>
            </a:pPr>
            <a:r>
              <a:rPr lang="en-US" sz="3200" b="1" dirty="0">
                <a:solidFill>
                  <a:schemeClr val="accent1">
                    <a:lumMod val="75000"/>
                  </a:schemeClr>
                </a:solidFill>
              </a:rPr>
              <a:t>Has course outline</a:t>
            </a:r>
          </a:p>
          <a:p>
            <a:pPr marL="457200" indent="-457200">
              <a:buFont typeface="Arial" panose="020B0604020202020204" pitchFamily="34" charset="0"/>
              <a:buChar char="•"/>
            </a:pPr>
            <a:r>
              <a:rPr lang="en-US" sz="3200" b="1" dirty="0"/>
              <a:t>All class </a:t>
            </a:r>
            <a:r>
              <a:rPr lang="en-US" sz="3200" b="1" dirty="0" err="1"/>
              <a:t>powerpoints</a:t>
            </a:r>
            <a:r>
              <a:rPr lang="en-US" sz="3200" b="1" dirty="0"/>
              <a:t> are found there</a:t>
            </a:r>
          </a:p>
          <a:p>
            <a:pPr marL="457200" indent="-457200">
              <a:buFont typeface="Arial" panose="020B0604020202020204" pitchFamily="34" charset="0"/>
              <a:buChar char="•"/>
            </a:pPr>
            <a:r>
              <a:rPr lang="en-US" sz="3200" b="1" dirty="0">
                <a:solidFill>
                  <a:schemeClr val="accent1">
                    <a:lumMod val="75000"/>
                  </a:schemeClr>
                </a:solidFill>
              </a:rPr>
              <a:t>Forecast competition for extra credit</a:t>
            </a:r>
          </a:p>
          <a:p>
            <a:pPr marL="457200" indent="-457200">
              <a:buFont typeface="Arial" panose="020B0604020202020204" pitchFamily="34" charset="0"/>
              <a:buChar char="•"/>
            </a:pPr>
            <a:r>
              <a:rPr lang="en-US" sz="3200" b="1" dirty="0">
                <a:solidFill>
                  <a:schemeClr val="accent1">
                    <a:lumMod val="75000"/>
                  </a:schemeClr>
                </a:solidFill>
              </a:rPr>
              <a:t>Cloud atlas and more!</a:t>
            </a:r>
          </a:p>
          <a:p>
            <a:endParaRPr lang="en-US" sz="2400" b="1" dirty="0">
              <a:solidFill>
                <a:schemeClr val="accent1">
                  <a:lumMod val="75000"/>
                </a:schemeClr>
              </a:solidFill>
            </a:endParaRPr>
          </a:p>
        </p:txBody>
      </p:sp>
      <p:pic>
        <p:nvPicPr>
          <p:cNvPr id="7" name="Content Placeholder 6">
            <a:extLst>
              <a:ext uri="{FF2B5EF4-FFF2-40B4-BE49-F238E27FC236}">
                <a16:creationId xmlns:a16="http://schemas.microsoft.com/office/drawing/2014/main" id="{B03D676C-A02E-3CF2-1231-0969D7F5D4DE}"/>
              </a:ext>
            </a:extLst>
          </p:cNvPr>
          <p:cNvPicPr>
            <a:picLocks noGrp="1" noChangeAspect="1"/>
          </p:cNvPicPr>
          <p:nvPr>
            <p:ph idx="1"/>
          </p:nvPr>
        </p:nvPicPr>
        <p:blipFill>
          <a:blip r:embed="rId3"/>
          <a:stretch>
            <a:fillRect/>
          </a:stretch>
        </p:blipFill>
        <p:spPr>
          <a:xfrm>
            <a:off x="564298" y="1924445"/>
            <a:ext cx="4745732" cy="4351338"/>
          </a:xfrm>
        </p:spPr>
      </p:pic>
    </p:spTree>
    <p:extLst>
      <p:ext uri="{BB962C8B-B14F-4D97-AF65-F5344CB8AC3E}">
        <p14:creationId xmlns:p14="http://schemas.microsoft.com/office/powerpoint/2010/main" val="120215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F132-4C6D-064D-B843-E48246A97745}"/>
              </a:ext>
            </a:extLst>
          </p:cNvPr>
          <p:cNvSpPr>
            <a:spLocks noGrp="1"/>
          </p:cNvSpPr>
          <p:nvPr>
            <p:ph type="title"/>
          </p:nvPr>
        </p:nvSpPr>
        <p:spPr/>
        <p:txBody>
          <a:bodyPr/>
          <a:lstStyle/>
          <a:p>
            <a:r>
              <a:rPr lang="en-US" b="1" dirty="0">
                <a:solidFill>
                  <a:schemeClr val="accent1">
                    <a:lumMod val="75000"/>
                  </a:schemeClr>
                </a:solidFill>
                <a:latin typeface="+mn-lt"/>
              </a:rPr>
              <a:t>Exams, Quizzes, and Homeworks found on the class Catalyst Site</a:t>
            </a:r>
          </a:p>
        </p:txBody>
      </p:sp>
      <p:sp>
        <p:nvSpPr>
          <p:cNvPr id="3" name="Content Placeholder 2">
            <a:extLst>
              <a:ext uri="{FF2B5EF4-FFF2-40B4-BE49-F238E27FC236}">
                <a16:creationId xmlns:a16="http://schemas.microsoft.com/office/drawing/2014/main" id="{A17E9613-5981-8248-8EC0-CCED4EF7C979}"/>
              </a:ext>
            </a:extLst>
          </p:cNvPr>
          <p:cNvSpPr>
            <a:spLocks noGrp="1"/>
          </p:cNvSpPr>
          <p:nvPr>
            <p:ph idx="1"/>
          </p:nvPr>
        </p:nvSpPr>
        <p:spPr>
          <a:xfrm>
            <a:off x="1877960" y="1712222"/>
            <a:ext cx="8799871" cy="585736"/>
          </a:xfrm>
        </p:spPr>
        <p:txBody>
          <a:bodyPr>
            <a:noAutofit/>
          </a:bodyPr>
          <a:lstStyle/>
          <a:p>
            <a:pPr marL="0" indent="0">
              <a:buNone/>
            </a:pPr>
            <a:r>
              <a:rPr lang="en-US" sz="3600" dirty="0">
                <a:hlinkClick r:id="rId2"/>
              </a:rPr>
              <a:t>https://</a:t>
            </a:r>
            <a:r>
              <a:rPr lang="en-US" sz="3600" dirty="0" err="1">
                <a:hlinkClick r:id="rId2"/>
              </a:rPr>
              <a:t>canvas.uw.edu</a:t>
            </a:r>
            <a:r>
              <a:rPr lang="en-US" sz="3600" dirty="0">
                <a:hlinkClick r:id="rId2"/>
              </a:rPr>
              <a:t>/courses/1664105</a:t>
            </a:r>
            <a:endParaRPr lang="en-US" sz="3600" dirty="0"/>
          </a:p>
        </p:txBody>
      </p:sp>
      <p:pic>
        <p:nvPicPr>
          <p:cNvPr id="5" name="Picture 4">
            <a:extLst>
              <a:ext uri="{FF2B5EF4-FFF2-40B4-BE49-F238E27FC236}">
                <a16:creationId xmlns:a16="http://schemas.microsoft.com/office/drawing/2014/main" id="{71A740BC-C028-E548-B30E-8A27FAC88A5B}"/>
              </a:ext>
            </a:extLst>
          </p:cNvPr>
          <p:cNvPicPr>
            <a:picLocks noChangeAspect="1"/>
          </p:cNvPicPr>
          <p:nvPr/>
        </p:nvPicPr>
        <p:blipFill>
          <a:blip r:embed="rId3"/>
          <a:stretch>
            <a:fillRect/>
          </a:stretch>
        </p:blipFill>
        <p:spPr>
          <a:xfrm>
            <a:off x="3333481" y="2468071"/>
            <a:ext cx="4546457" cy="3741226"/>
          </a:xfrm>
          <a:prstGeom prst="rect">
            <a:avLst/>
          </a:prstGeom>
        </p:spPr>
      </p:pic>
    </p:spTree>
    <p:extLst>
      <p:ext uri="{BB962C8B-B14F-4D97-AF65-F5344CB8AC3E}">
        <p14:creationId xmlns:p14="http://schemas.microsoft.com/office/powerpoint/2010/main" val="365425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84" y="20517"/>
            <a:ext cx="10515600" cy="788172"/>
          </a:xfrm>
        </p:spPr>
        <p:txBody>
          <a:bodyPr/>
          <a:lstStyle/>
          <a:p>
            <a:r>
              <a:rPr lang="en-US" b="1" dirty="0">
                <a:solidFill>
                  <a:schemeClr val="accent1">
                    <a:lumMod val="75000"/>
                  </a:schemeClr>
                </a:solidFill>
              </a:rPr>
              <a:t>Grading</a:t>
            </a:r>
          </a:p>
        </p:txBody>
      </p:sp>
      <p:sp>
        <p:nvSpPr>
          <p:cNvPr id="3" name="Content Placeholder 2"/>
          <p:cNvSpPr>
            <a:spLocks noGrp="1"/>
          </p:cNvSpPr>
          <p:nvPr>
            <p:ph idx="1"/>
          </p:nvPr>
        </p:nvSpPr>
        <p:spPr>
          <a:xfrm>
            <a:off x="238299" y="808689"/>
            <a:ext cx="11858966" cy="5240622"/>
          </a:xfrm>
        </p:spPr>
        <p:txBody>
          <a:bodyPr>
            <a:noAutofit/>
          </a:bodyPr>
          <a:lstStyle/>
          <a:p>
            <a:pPr marL="0" indent="0">
              <a:buNone/>
            </a:pPr>
            <a:r>
              <a:rPr lang="en-US" sz="2400" b="1" dirty="0"/>
              <a:t>Grading:</a:t>
            </a:r>
            <a:r>
              <a:rPr lang="en-US" sz="2400" dirty="0"/>
              <a:t> </a:t>
            </a:r>
            <a:br>
              <a:rPr lang="en-US" sz="2400" dirty="0"/>
            </a:br>
            <a:r>
              <a:rPr lang="en-US" sz="2400" dirty="0"/>
              <a:t>Midterm: 25%;  </a:t>
            </a:r>
            <a:br>
              <a:rPr lang="en-US" sz="2400" dirty="0"/>
            </a:br>
            <a:r>
              <a:rPr lang="en-US" sz="2400" dirty="0"/>
              <a:t>Quizzes:  25%;</a:t>
            </a:r>
            <a:br>
              <a:rPr lang="en-US" sz="2400" dirty="0"/>
            </a:br>
            <a:r>
              <a:rPr lang="en-US" sz="2400" dirty="0"/>
              <a:t>Homework 25%;  </a:t>
            </a:r>
            <a:br>
              <a:rPr lang="en-US" sz="2400" dirty="0"/>
            </a:br>
            <a:r>
              <a:rPr lang="en-US" sz="2400" dirty="0"/>
              <a:t>Final exam, 25%.  </a:t>
            </a:r>
            <a:endParaRPr lang="en-US" sz="2400" b="1" dirty="0"/>
          </a:p>
          <a:p>
            <a:pPr marL="0" indent="0">
              <a:buNone/>
            </a:pPr>
            <a:r>
              <a:rPr lang="en-US" sz="2400" b="1" dirty="0"/>
              <a:t>Exam Schedule:</a:t>
            </a:r>
            <a:r>
              <a:rPr lang="en-US" sz="2400" dirty="0"/>
              <a:t> </a:t>
            </a:r>
            <a:br>
              <a:rPr lang="en-US" sz="2400" dirty="0"/>
            </a:br>
            <a:r>
              <a:rPr lang="en-US" sz="2400" dirty="0"/>
              <a:t>Mid-Term Exam: TBD</a:t>
            </a:r>
            <a:br>
              <a:rPr lang="en-US" sz="2400" dirty="0"/>
            </a:br>
            <a:r>
              <a:rPr lang="en-US" sz="2400" dirty="0"/>
              <a:t>Final Exam: TBD</a:t>
            </a:r>
          </a:p>
          <a:p>
            <a:pPr marL="0" indent="0">
              <a:buNone/>
            </a:pPr>
            <a:r>
              <a:rPr lang="en-US" sz="2400" b="1" dirty="0"/>
              <a:t>Homework:</a:t>
            </a:r>
            <a:br>
              <a:rPr lang="en-US" sz="2400" dirty="0"/>
            </a:br>
            <a:r>
              <a:rPr lang="en-US" sz="2400" dirty="0"/>
              <a:t>    There will be five homework assignments--</a:t>
            </a:r>
            <a:r>
              <a:rPr lang="en-US" sz="2400" b="1" dirty="0"/>
              <a:t>the lowest grade will be dropped.</a:t>
            </a:r>
            <a:r>
              <a:rPr lang="en-US" sz="2400" dirty="0"/>
              <a:t>  Homeworks will be due at the </a:t>
            </a:r>
            <a:r>
              <a:rPr lang="en-US" sz="2400" b="1" dirty="0"/>
              <a:t>beginning</a:t>
            </a:r>
            <a:r>
              <a:rPr lang="en-US" sz="2400" dirty="0"/>
              <a:t> of class on the dates specified.  </a:t>
            </a:r>
            <a:r>
              <a:rPr lang="en-US" sz="2400" u="sng" dirty="0"/>
              <a:t>No late homework will be accepted</a:t>
            </a:r>
            <a:r>
              <a:rPr lang="en-US" sz="2400" dirty="0"/>
              <a:t>. </a:t>
            </a:r>
          </a:p>
          <a:p>
            <a:pPr marL="0" indent="0">
              <a:buNone/>
            </a:pPr>
            <a:r>
              <a:rPr lang="en-US" sz="2400" b="1" dirty="0"/>
              <a:t>Quizzes:</a:t>
            </a:r>
            <a:br>
              <a:rPr lang="en-US" sz="2400" dirty="0"/>
            </a:br>
            <a:r>
              <a:rPr lang="en-US" sz="2400" dirty="0"/>
              <a:t>    There will be five quizzes.  The lowest quiz grade will be dropped.  There will be no quiz during the first week, the week before the midterm, the week of the midterm, and the last week.</a:t>
            </a:r>
            <a:br>
              <a:rPr lang="en-US" sz="2400" dirty="0"/>
            </a:br>
            <a:r>
              <a:rPr lang="en-US" sz="2400" b="1" dirty="0"/>
              <a:t>Extra credit </a:t>
            </a:r>
            <a:r>
              <a:rPr lang="en-US" sz="2400" dirty="0"/>
              <a:t>available for those in the forecast competition (more on this later).  </a:t>
            </a:r>
          </a:p>
        </p:txBody>
      </p:sp>
      <p:sp>
        <p:nvSpPr>
          <p:cNvPr id="5" name="Rectangle 1">
            <a:extLst>
              <a:ext uri="{FF2B5EF4-FFF2-40B4-BE49-F238E27FC236}">
                <a16:creationId xmlns:a16="http://schemas.microsoft.com/office/drawing/2014/main" id="{F3C2A7CD-01C5-1141-B936-3C0EF5730DAB}"/>
              </a:ext>
            </a:extLst>
          </p:cNvPr>
          <p:cNvSpPr>
            <a:spLocks noChangeArrowheads="1"/>
          </p:cNvSpPr>
          <p:nvPr/>
        </p:nvSpPr>
        <p:spPr bwMode="auto">
          <a:xfrm>
            <a:off x="838200" y="363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016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647</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Atmospheric Sciences 101 Autumn 2023</vt:lpstr>
      <vt:lpstr>Goals of class</vt:lpstr>
      <vt:lpstr>Course Outline</vt:lpstr>
      <vt:lpstr>Course Outline</vt:lpstr>
      <vt:lpstr>Course Outline</vt:lpstr>
      <vt:lpstr>Books</vt:lpstr>
      <vt:lpstr>Class web site:  Many class materials are there https://atmos.uw.edu/~cliff/ATMS101Y2023.html</vt:lpstr>
      <vt:lpstr>Exams, Quizzes, and Homeworks found on the class Catalyst Site</vt:lpstr>
      <vt:lpstr>Grading</vt:lpstr>
      <vt:lpstr>More</vt:lpstr>
      <vt:lpstr>Questions?</vt:lpstr>
      <vt:lpstr>Meteorology and Atmospheric Sciences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Sciences 101</dc:title>
  <dc:creator>Cliff Mass</dc:creator>
  <cp:lastModifiedBy>Cliff Mass</cp:lastModifiedBy>
  <cp:revision>31</cp:revision>
  <dcterms:created xsi:type="dcterms:W3CDTF">2019-12-12T01:53:37Z</dcterms:created>
  <dcterms:modified xsi:type="dcterms:W3CDTF">2023-09-25T15:25:00Z</dcterms:modified>
</cp:coreProperties>
</file>